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b4697ccd2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b4697ccd2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b4697ccd2_0_2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b4697ccd2_0_2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4697ccd2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4697ccd2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b4697ccd2_0_2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b4697ccd2_0_2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b4697ccd2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b4697ccd2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b4697ccd2_0_2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b4697ccd2_0_2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b4697ccd2_0_2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b4697ccd2_0_2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4697ccd2_0_2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4697ccd2_0_2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b4697ccd2_0_2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b4697ccd2_0_2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a095d98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a095d98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b4697ccd2_0_1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b4697ccd2_0_1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b4697ccd2_0_1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b4697ccd2_0_1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b4697ccd2_0_1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b4697ccd2_0_1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b4697ccd2_0_1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b4697ccd2_0_1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b4697ccd2_0_1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b4697ccd2_0_1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b4697ccd2_0_1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b4697ccd2_0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4697ccd2_0_1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4697ccd2_0_1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thebagso/24001074-18-BPG-tweetcleansing-go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Hate Speech Analysis</a:t>
            </a:r>
            <a:endParaRPr b="1"/>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DSC 18 - Bagus Prakoso Gunawan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Yang Digunakan</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berisi 0 dan 1. Dimana 0 menunjukkan </a:t>
            </a:r>
            <a:r>
              <a:rPr b="1" lang="en-GB"/>
              <a:t>Salah</a:t>
            </a:r>
            <a:r>
              <a:rPr lang="en-GB"/>
              <a:t>, 1 menunjukkan </a:t>
            </a:r>
            <a:r>
              <a:rPr b="1" lang="en-GB"/>
              <a:t>Benar </a:t>
            </a:r>
            <a:r>
              <a:rPr lang="en-GB"/>
              <a:t>pada kriteria pada </a:t>
            </a:r>
            <a:r>
              <a:rPr i="1" lang="en-GB"/>
              <a:t>column</a:t>
            </a:r>
            <a:endParaRPr i="1"/>
          </a:p>
          <a:p>
            <a:pPr indent="-311150" lvl="0" marL="457200" rtl="0" algn="l">
              <a:spcBef>
                <a:spcPts val="1200"/>
              </a:spcBef>
              <a:spcAft>
                <a:spcPts val="0"/>
              </a:spcAft>
              <a:buSzPts val="1300"/>
              <a:buChar char="●"/>
            </a:pPr>
            <a:r>
              <a:rPr lang="en-GB"/>
              <a:t>HS_Individual = </a:t>
            </a:r>
            <a:r>
              <a:rPr i="1" lang="en-GB"/>
              <a:t>Hate speech</a:t>
            </a:r>
            <a:r>
              <a:rPr lang="en-GB"/>
              <a:t> terhadap individual / personal</a:t>
            </a:r>
            <a:endParaRPr/>
          </a:p>
          <a:p>
            <a:pPr indent="-311150" lvl="0" marL="457200" rtl="0" algn="l">
              <a:spcBef>
                <a:spcPts val="0"/>
              </a:spcBef>
              <a:spcAft>
                <a:spcPts val="0"/>
              </a:spcAft>
              <a:buSzPts val="1300"/>
              <a:buChar char="●"/>
            </a:pPr>
            <a:r>
              <a:rPr lang="en-GB"/>
              <a:t>HS_Group = </a:t>
            </a:r>
            <a:r>
              <a:rPr i="1" lang="en-GB"/>
              <a:t>Hate speech</a:t>
            </a:r>
            <a:r>
              <a:rPr lang="en-GB"/>
              <a:t> terhadap kelompok masyarakat tertentu</a:t>
            </a:r>
            <a:r>
              <a:rPr lang="en-GB"/>
              <a:t>	</a:t>
            </a:r>
            <a:endParaRPr/>
          </a:p>
          <a:p>
            <a:pPr indent="-311150" lvl="0" marL="457200" rtl="0" algn="l">
              <a:spcBef>
                <a:spcPts val="0"/>
              </a:spcBef>
              <a:spcAft>
                <a:spcPts val="0"/>
              </a:spcAft>
              <a:buSzPts val="1300"/>
              <a:buChar char="●"/>
            </a:pPr>
            <a:r>
              <a:rPr lang="en-GB"/>
              <a:t>HS_Religion = </a:t>
            </a:r>
            <a:r>
              <a:rPr i="1" lang="en-GB"/>
              <a:t>Hate speech</a:t>
            </a:r>
            <a:r>
              <a:rPr lang="en-GB"/>
              <a:t> terhadap agama tertentu</a:t>
            </a:r>
            <a:endParaRPr/>
          </a:p>
          <a:p>
            <a:pPr indent="-311150" lvl="0" marL="457200" rtl="0" algn="l">
              <a:spcBef>
                <a:spcPts val="0"/>
              </a:spcBef>
              <a:spcAft>
                <a:spcPts val="0"/>
              </a:spcAft>
              <a:buSzPts val="1300"/>
              <a:buChar char="●"/>
            </a:pPr>
            <a:r>
              <a:rPr lang="en-GB"/>
              <a:t>HS_Race = </a:t>
            </a:r>
            <a:r>
              <a:rPr i="1" lang="en-GB"/>
              <a:t>Hate speech</a:t>
            </a:r>
            <a:r>
              <a:rPr lang="en-GB"/>
              <a:t> terhadap ras tertentu</a:t>
            </a:r>
            <a:endParaRPr/>
          </a:p>
          <a:p>
            <a:pPr indent="-311150" lvl="0" marL="457200" rtl="0" algn="l">
              <a:spcBef>
                <a:spcPts val="0"/>
              </a:spcBef>
              <a:spcAft>
                <a:spcPts val="0"/>
              </a:spcAft>
              <a:buSzPts val="1300"/>
              <a:buChar char="●"/>
            </a:pPr>
            <a:r>
              <a:rPr lang="en-GB"/>
              <a:t>HS_Physical = </a:t>
            </a:r>
            <a:r>
              <a:rPr i="1" lang="en-GB"/>
              <a:t>Hate speech</a:t>
            </a:r>
            <a:r>
              <a:rPr lang="en-GB"/>
              <a:t> terhadap kondisi fisik tertentu</a:t>
            </a:r>
            <a:endParaRPr/>
          </a:p>
          <a:p>
            <a:pPr indent="-311150" lvl="0" marL="457200" rtl="0" algn="l">
              <a:spcBef>
                <a:spcPts val="0"/>
              </a:spcBef>
              <a:spcAft>
                <a:spcPts val="0"/>
              </a:spcAft>
              <a:buSzPts val="1300"/>
              <a:buChar char="●"/>
            </a:pPr>
            <a:r>
              <a:rPr lang="en-GB"/>
              <a:t>HS_Gender = </a:t>
            </a:r>
            <a:r>
              <a:rPr i="1" lang="en-GB"/>
              <a:t>Hate speech</a:t>
            </a:r>
            <a:r>
              <a:rPr lang="en-GB"/>
              <a:t> terhadap jenis kelamin tertentu</a:t>
            </a:r>
            <a:endParaRPr/>
          </a:p>
          <a:p>
            <a:pPr indent="-311150" lvl="0" marL="457200" rtl="0" algn="l">
              <a:spcBef>
                <a:spcPts val="0"/>
              </a:spcBef>
              <a:spcAft>
                <a:spcPts val="0"/>
              </a:spcAft>
              <a:buSzPts val="1300"/>
              <a:buChar char="●"/>
            </a:pPr>
            <a:r>
              <a:rPr lang="en-GB"/>
              <a:t>HS_Other = </a:t>
            </a:r>
            <a:r>
              <a:rPr i="1" lang="en-GB"/>
              <a:t>Hate speech</a:t>
            </a:r>
            <a:r>
              <a:rPr lang="en-GB"/>
              <a:t> terhadap hal-hal lainnya selain diatas</a:t>
            </a:r>
            <a:r>
              <a:rPr lang="en-GB"/>
              <a:t>	</a:t>
            </a:r>
            <a:endParaRPr/>
          </a:p>
          <a:p>
            <a:pPr indent="-311150" lvl="0" marL="457200" rtl="0" algn="l">
              <a:spcBef>
                <a:spcPts val="0"/>
              </a:spcBef>
              <a:spcAft>
                <a:spcPts val="0"/>
              </a:spcAft>
              <a:buSzPts val="1300"/>
              <a:buChar char="●"/>
            </a:pPr>
            <a:r>
              <a:rPr lang="en-GB"/>
              <a:t>HS_Weak, </a:t>
            </a:r>
            <a:r>
              <a:rPr lang="en-GB"/>
              <a:t>HS_Moderate, HS_Strong = Menunjukkan seberapa kuat level </a:t>
            </a:r>
            <a:r>
              <a:rPr i="1" lang="en-GB"/>
              <a:t>hate speech</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Analisis Yang Digunakan</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Pemilihan data </a:t>
            </a:r>
            <a:r>
              <a:rPr i="1" lang="en-GB"/>
              <a:t>hate speech</a:t>
            </a:r>
            <a:r>
              <a:rPr lang="en-GB"/>
              <a:t> dan non </a:t>
            </a:r>
            <a:r>
              <a:rPr i="1" lang="en-GB"/>
              <a:t>hate speech</a:t>
            </a:r>
            <a:endParaRPr/>
          </a:p>
          <a:p>
            <a:pPr indent="-311150" lvl="0" marL="457200" rtl="0" algn="l">
              <a:spcBef>
                <a:spcPts val="0"/>
              </a:spcBef>
              <a:spcAft>
                <a:spcPts val="0"/>
              </a:spcAft>
              <a:buSzPts val="1300"/>
              <a:buChar char="●"/>
            </a:pPr>
            <a:r>
              <a:rPr lang="en-GB"/>
              <a:t>Besaran data </a:t>
            </a:r>
            <a:r>
              <a:rPr i="1" lang="en-GB"/>
              <a:t>hate speech</a:t>
            </a:r>
            <a:r>
              <a:rPr lang="en-GB"/>
              <a:t> yang mengandung </a:t>
            </a:r>
            <a:r>
              <a:rPr i="1" lang="en-GB"/>
              <a:t>abusive words </a:t>
            </a:r>
            <a:endParaRPr/>
          </a:p>
          <a:p>
            <a:pPr indent="-311150" lvl="0" marL="457200" rtl="0" algn="l">
              <a:spcBef>
                <a:spcPts val="0"/>
              </a:spcBef>
              <a:spcAft>
                <a:spcPts val="0"/>
              </a:spcAft>
              <a:buSzPts val="1300"/>
              <a:buChar char="●"/>
            </a:pPr>
            <a:r>
              <a:rPr lang="en-GB"/>
              <a:t>Korelasi antara tujan </a:t>
            </a:r>
            <a:r>
              <a:rPr i="1" lang="en-GB"/>
              <a:t>hate speech</a:t>
            </a:r>
            <a:r>
              <a:rPr lang="en-GB"/>
              <a:t> dengan kekuatan </a:t>
            </a:r>
            <a:r>
              <a:rPr i="1" lang="en-GB"/>
              <a:t>hate speech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Menghapus data non </a:t>
            </a:r>
            <a:r>
              <a:rPr i="1" lang="en-GB"/>
              <a:t>hate speech</a:t>
            </a:r>
            <a:endParaRPr i="1"/>
          </a:p>
        </p:txBody>
      </p:sp>
      <p:pic>
        <p:nvPicPr>
          <p:cNvPr id="204" name="Google Shape;204;p24"/>
          <p:cNvPicPr preferRelativeResize="0"/>
          <p:nvPr/>
        </p:nvPicPr>
        <p:blipFill>
          <a:blip r:embed="rId3">
            <a:alphaModFix/>
          </a:blip>
          <a:stretch>
            <a:fillRect/>
          </a:stretch>
        </p:blipFill>
        <p:spPr>
          <a:xfrm>
            <a:off x="152400" y="1460250"/>
            <a:ext cx="8839204" cy="966788"/>
          </a:xfrm>
          <a:prstGeom prst="rect">
            <a:avLst/>
          </a:prstGeom>
          <a:noFill/>
          <a:ln>
            <a:noFill/>
          </a:ln>
          <a:effectLst>
            <a:outerShdw blurRad="57150" rotWithShape="0" algn="bl" dir="5400000" dist="19050">
              <a:srgbClr val="000000">
                <a:alpha val="50000"/>
              </a:srgbClr>
            </a:outerShdw>
          </a:effectLst>
        </p:spPr>
      </p:pic>
      <p:sp>
        <p:nvSpPr>
          <p:cNvPr id="205" name="Google Shape;205;p24"/>
          <p:cNvSpPr txBox="1"/>
          <p:nvPr/>
        </p:nvSpPr>
        <p:spPr>
          <a:xfrm>
            <a:off x="1734150" y="2579450"/>
            <a:ext cx="5675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lt1"/>
                </a:solidFill>
                <a:latin typeface="Lato"/>
                <a:ea typeface="Lato"/>
                <a:cs typeface="Lato"/>
                <a:sym typeface="Lato"/>
              </a:rPr>
              <a:t>Data sebelum penghapusan non </a:t>
            </a:r>
            <a:r>
              <a:rPr i="1" lang="en-GB" sz="1300">
                <a:solidFill>
                  <a:schemeClr val="lt1"/>
                </a:solidFill>
                <a:latin typeface="Lato"/>
                <a:ea typeface="Lato"/>
                <a:cs typeface="Lato"/>
                <a:sym typeface="Lato"/>
              </a:rPr>
              <a:t>hate speech</a:t>
            </a:r>
            <a:endParaRPr i="1" sz="1300">
              <a:solidFill>
                <a:schemeClr val="lt1"/>
              </a:solidFill>
              <a:latin typeface="Lato"/>
              <a:ea typeface="Lato"/>
              <a:cs typeface="Lato"/>
              <a:sym typeface="Lato"/>
            </a:endParaRPr>
          </a:p>
        </p:txBody>
      </p:sp>
      <p:pic>
        <p:nvPicPr>
          <p:cNvPr id="206" name="Google Shape;206;p24"/>
          <p:cNvPicPr preferRelativeResize="0"/>
          <p:nvPr/>
        </p:nvPicPr>
        <p:blipFill>
          <a:blip r:embed="rId4">
            <a:alphaModFix/>
          </a:blip>
          <a:stretch>
            <a:fillRect/>
          </a:stretch>
        </p:blipFill>
        <p:spPr>
          <a:xfrm>
            <a:off x="152400" y="3116750"/>
            <a:ext cx="8839204" cy="949524"/>
          </a:xfrm>
          <a:prstGeom prst="rect">
            <a:avLst/>
          </a:prstGeom>
          <a:noFill/>
          <a:ln>
            <a:noFill/>
          </a:ln>
          <a:effectLst>
            <a:outerShdw blurRad="57150" rotWithShape="0" algn="bl" dir="5400000" dist="19050">
              <a:srgbClr val="000000">
                <a:alpha val="50000"/>
              </a:srgbClr>
            </a:outerShdw>
          </a:effectLst>
        </p:spPr>
      </p:pic>
      <p:sp>
        <p:nvSpPr>
          <p:cNvPr id="207" name="Google Shape;207;p24"/>
          <p:cNvSpPr txBox="1"/>
          <p:nvPr/>
        </p:nvSpPr>
        <p:spPr>
          <a:xfrm>
            <a:off x="1734150" y="4218675"/>
            <a:ext cx="5675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lt1"/>
                </a:solidFill>
                <a:latin typeface="Lato"/>
                <a:ea typeface="Lato"/>
                <a:cs typeface="Lato"/>
                <a:sym typeface="Lato"/>
              </a:rPr>
              <a:t>Data setelah penghapusan non </a:t>
            </a:r>
            <a:r>
              <a:rPr i="1" lang="en-GB" sz="1300">
                <a:solidFill>
                  <a:schemeClr val="lt1"/>
                </a:solidFill>
                <a:latin typeface="Lato"/>
                <a:ea typeface="Lato"/>
                <a:cs typeface="Lato"/>
                <a:sym typeface="Lato"/>
              </a:rPr>
              <a:t>hate speech</a:t>
            </a:r>
            <a:endParaRPr i="1"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Komparasi Data </a:t>
            </a:r>
            <a:r>
              <a:rPr i="1" lang="en-GB"/>
              <a:t>Hate Speech</a:t>
            </a:r>
            <a:r>
              <a:rPr lang="en-GB"/>
              <a:t> dan </a:t>
            </a:r>
            <a:r>
              <a:rPr i="1" lang="en-GB"/>
              <a:t>Non Hate Speech</a:t>
            </a:r>
            <a:endParaRPr i="1"/>
          </a:p>
        </p:txBody>
      </p:sp>
      <p:pic>
        <p:nvPicPr>
          <p:cNvPr id="213" name="Google Shape;213;p25"/>
          <p:cNvPicPr preferRelativeResize="0"/>
          <p:nvPr/>
        </p:nvPicPr>
        <p:blipFill>
          <a:blip r:embed="rId3">
            <a:alphaModFix/>
          </a:blip>
          <a:stretch>
            <a:fillRect/>
          </a:stretch>
        </p:blipFill>
        <p:spPr>
          <a:xfrm>
            <a:off x="1297500" y="1307850"/>
            <a:ext cx="3373371" cy="3530850"/>
          </a:xfrm>
          <a:prstGeom prst="rect">
            <a:avLst/>
          </a:prstGeom>
          <a:noFill/>
          <a:ln>
            <a:noFill/>
          </a:ln>
        </p:spPr>
      </p:pic>
      <p:sp>
        <p:nvSpPr>
          <p:cNvPr id="214" name="Google Shape;214;p25"/>
          <p:cNvSpPr txBox="1"/>
          <p:nvPr/>
        </p:nvSpPr>
        <p:spPr>
          <a:xfrm>
            <a:off x="4916875" y="1307850"/>
            <a:ext cx="39018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Dari 13.169 total data. Lebih dari separuhnya tidak mengandung </a:t>
            </a:r>
            <a:r>
              <a:rPr i="1" lang="en-GB" sz="1300">
                <a:solidFill>
                  <a:schemeClr val="lt1"/>
                </a:solidFill>
                <a:latin typeface="Lato"/>
                <a:ea typeface="Lato"/>
                <a:cs typeface="Lato"/>
                <a:sym typeface="Lato"/>
              </a:rPr>
              <a:t>hate speech</a:t>
            </a:r>
            <a:r>
              <a:rPr lang="en-GB" sz="1300">
                <a:solidFill>
                  <a:schemeClr val="lt1"/>
                </a:solidFill>
                <a:latin typeface="Lato"/>
                <a:ea typeface="Lato"/>
                <a:cs typeface="Lato"/>
                <a:sym typeface="Lato"/>
              </a:rPr>
              <a:t>. Untuk memperoleh hasil </a:t>
            </a:r>
            <a:r>
              <a:rPr lang="en-GB" sz="1300">
                <a:solidFill>
                  <a:schemeClr val="lt1"/>
                </a:solidFill>
                <a:latin typeface="Lato"/>
                <a:ea typeface="Lato"/>
                <a:cs typeface="Lato"/>
                <a:sym typeface="Lato"/>
              </a:rPr>
              <a:t>analisis</a:t>
            </a:r>
            <a:r>
              <a:rPr lang="en-GB" sz="1300">
                <a:solidFill>
                  <a:schemeClr val="lt1"/>
                </a:solidFill>
                <a:latin typeface="Lato"/>
                <a:ea typeface="Lato"/>
                <a:cs typeface="Lato"/>
                <a:sym typeface="Lato"/>
              </a:rPr>
              <a:t> yang lebih baik. Maka data yang </a:t>
            </a:r>
            <a:r>
              <a:rPr i="1" lang="en-GB" sz="1300">
                <a:solidFill>
                  <a:schemeClr val="lt1"/>
                </a:solidFill>
                <a:latin typeface="Lato"/>
                <a:ea typeface="Lato"/>
                <a:cs typeface="Lato"/>
                <a:sym typeface="Lato"/>
              </a:rPr>
              <a:t>non hate speech</a:t>
            </a:r>
            <a:r>
              <a:rPr lang="en-GB" sz="1300">
                <a:solidFill>
                  <a:schemeClr val="lt1"/>
                </a:solidFill>
                <a:latin typeface="Lato"/>
                <a:ea typeface="Lato"/>
                <a:cs typeface="Lato"/>
                <a:sym typeface="Lato"/>
              </a:rPr>
              <a:t> yang direpresentasikan dengan angka 0 akan dihapus.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Tersisa 5.561 data yang mengandung </a:t>
            </a:r>
            <a:r>
              <a:rPr i="1" lang="en-GB" sz="1300">
                <a:solidFill>
                  <a:schemeClr val="lt1"/>
                </a:solidFill>
                <a:latin typeface="Lato"/>
                <a:ea typeface="Lato"/>
                <a:cs typeface="Lato"/>
                <a:sym typeface="Lato"/>
              </a:rPr>
              <a:t>hate speech </a:t>
            </a:r>
            <a:r>
              <a:rPr lang="en-GB" sz="1300">
                <a:solidFill>
                  <a:schemeClr val="lt1"/>
                </a:solidFill>
                <a:latin typeface="Lato"/>
                <a:ea typeface="Lato"/>
                <a:cs typeface="Lato"/>
                <a:sym typeface="Lato"/>
              </a:rPr>
              <a:t>yang berikutnya akan digunakan untuk analisis selanjutnya. </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Komparasi Data </a:t>
            </a:r>
            <a:r>
              <a:rPr i="1" lang="en-GB"/>
              <a:t>Hate Speech</a:t>
            </a:r>
            <a:r>
              <a:rPr lang="en-GB"/>
              <a:t> yang mengandung </a:t>
            </a:r>
            <a:r>
              <a:rPr i="1" lang="en-GB"/>
              <a:t>abusive words</a:t>
            </a:r>
            <a:endParaRPr i="1"/>
          </a:p>
        </p:txBody>
      </p:sp>
      <p:pic>
        <p:nvPicPr>
          <p:cNvPr id="220" name="Google Shape;220;p26"/>
          <p:cNvPicPr preferRelativeResize="0"/>
          <p:nvPr/>
        </p:nvPicPr>
        <p:blipFill rotWithShape="1">
          <a:blip r:embed="rId3">
            <a:alphaModFix/>
          </a:blip>
          <a:srcRect b="238" l="0" r="0" t="228"/>
          <a:stretch/>
        </p:blipFill>
        <p:spPr>
          <a:xfrm>
            <a:off x="1297500" y="1307850"/>
            <a:ext cx="3373371" cy="3530850"/>
          </a:xfrm>
          <a:prstGeom prst="rect">
            <a:avLst/>
          </a:prstGeom>
          <a:noFill/>
          <a:ln>
            <a:noFill/>
          </a:ln>
        </p:spPr>
      </p:pic>
      <p:sp>
        <p:nvSpPr>
          <p:cNvPr id="221" name="Google Shape;221;p26"/>
          <p:cNvSpPr txBox="1"/>
          <p:nvPr/>
        </p:nvSpPr>
        <p:spPr>
          <a:xfrm>
            <a:off x="4916875" y="1307850"/>
            <a:ext cx="39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Lebih dari 50% </a:t>
            </a:r>
            <a:r>
              <a:rPr i="1" lang="en-GB" sz="1300">
                <a:solidFill>
                  <a:schemeClr val="lt1"/>
                </a:solidFill>
                <a:latin typeface="Lato"/>
                <a:ea typeface="Lato"/>
                <a:cs typeface="Lato"/>
                <a:sym typeface="Lato"/>
              </a:rPr>
              <a:t>hate speech</a:t>
            </a:r>
            <a:r>
              <a:rPr lang="en-GB" sz="1300">
                <a:solidFill>
                  <a:schemeClr val="lt1"/>
                </a:solidFill>
                <a:latin typeface="Lato"/>
                <a:ea typeface="Lato"/>
                <a:cs typeface="Lato"/>
                <a:sym typeface="Lato"/>
              </a:rPr>
              <a:t> menggunakan </a:t>
            </a:r>
            <a:r>
              <a:rPr i="1" lang="en-GB" sz="1300">
                <a:solidFill>
                  <a:schemeClr val="lt1"/>
                </a:solidFill>
                <a:latin typeface="Lato"/>
                <a:ea typeface="Lato"/>
                <a:cs typeface="Lato"/>
                <a:sym typeface="Lato"/>
              </a:rPr>
              <a:t>abusive words</a:t>
            </a:r>
            <a:r>
              <a:rPr lang="en-GB"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GB"/>
              <a:t>Heatmap </a:t>
            </a:r>
            <a:r>
              <a:rPr lang="en-GB"/>
              <a:t>Korelasi antara Kekuatan </a:t>
            </a:r>
            <a:r>
              <a:rPr i="1" lang="en-GB"/>
              <a:t>Hate Speech</a:t>
            </a:r>
            <a:r>
              <a:rPr lang="en-GB"/>
              <a:t> dan Tujuan </a:t>
            </a:r>
            <a:r>
              <a:rPr i="1" lang="en-GB"/>
              <a:t>Hate Speech</a:t>
            </a:r>
            <a:endParaRPr i="1"/>
          </a:p>
        </p:txBody>
      </p:sp>
      <p:pic>
        <p:nvPicPr>
          <p:cNvPr id="227" name="Google Shape;227;p27"/>
          <p:cNvPicPr preferRelativeResize="0"/>
          <p:nvPr/>
        </p:nvPicPr>
        <p:blipFill rotWithShape="1">
          <a:blip r:embed="rId3">
            <a:alphaModFix/>
          </a:blip>
          <a:srcRect b="0" l="0" r="35375" t="61288"/>
          <a:stretch/>
        </p:blipFill>
        <p:spPr>
          <a:xfrm>
            <a:off x="2356700" y="1307850"/>
            <a:ext cx="4430600" cy="2305701"/>
          </a:xfrm>
          <a:prstGeom prst="rect">
            <a:avLst/>
          </a:prstGeom>
          <a:noFill/>
          <a:ln>
            <a:noFill/>
          </a:ln>
        </p:spPr>
      </p:pic>
      <p:sp>
        <p:nvSpPr>
          <p:cNvPr id="228" name="Google Shape;228;p27"/>
          <p:cNvSpPr txBox="1"/>
          <p:nvPr/>
        </p:nvSpPr>
        <p:spPr>
          <a:xfrm>
            <a:off x="1297500" y="3793575"/>
            <a:ext cx="7038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Jika dilihat dari heatmap diatas. Hate speech yang ditujukan kepada </a:t>
            </a:r>
            <a:r>
              <a:rPr lang="en-GB" sz="1300">
                <a:solidFill>
                  <a:schemeClr val="lt1"/>
                </a:solidFill>
                <a:latin typeface="Lato"/>
                <a:ea typeface="Lato"/>
                <a:cs typeface="Lato"/>
                <a:sym typeface="Lato"/>
              </a:rPr>
              <a:t>individu</a:t>
            </a:r>
            <a:r>
              <a:rPr lang="en-GB" sz="1300">
                <a:solidFill>
                  <a:schemeClr val="lt1"/>
                </a:solidFill>
                <a:latin typeface="Lato"/>
                <a:ea typeface="Lato"/>
                <a:cs typeface="Lato"/>
                <a:sym typeface="Lato"/>
              </a:rPr>
              <a:t> cenderung menerima hate speech yang lemah. Untuk hate speech moderate banyak ditujukan pada kelompok masyarakat tertentu. Hate speech yang kuat banyak ditujukan kepada </a:t>
            </a:r>
            <a:r>
              <a:rPr lang="en-GB" sz="1300">
                <a:solidFill>
                  <a:schemeClr val="lt1"/>
                </a:solidFill>
                <a:latin typeface="Lato"/>
                <a:ea typeface="Lato"/>
                <a:cs typeface="Lato"/>
                <a:sym typeface="Lato"/>
              </a:rPr>
              <a:t> kelompok </a:t>
            </a:r>
            <a:r>
              <a:rPr lang="en-GB" sz="1300">
                <a:solidFill>
                  <a:schemeClr val="lt1"/>
                </a:solidFill>
                <a:latin typeface="Lato"/>
                <a:ea typeface="Lato"/>
                <a:cs typeface="Lato"/>
                <a:sym typeface="Lato"/>
              </a:rPr>
              <a:t>ras tertentu dan kelompok masyarakat tertentu.</a:t>
            </a:r>
            <a:endParaRPr sz="13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Kesimpulan</a:t>
            </a:r>
            <a:endParaRPr/>
          </a:p>
        </p:txBody>
      </p:sp>
      <p:sp>
        <p:nvSpPr>
          <p:cNvPr id="234" name="Google Shape;234;p28"/>
          <p:cNvSpPr txBox="1"/>
          <p:nvPr>
            <p:ph idx="1" type="body"/>
          </p:nvPr>
        </p:nvSpPr>
        <p:spPr>
          <a:xfrm>
            <a:off x="6434300" y="1360250"/>
            <a:ext cx="2266200" cy="3251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GB"/>
              <a:t>Tweet ini diambil dalam kurun waktu pilkada DKI Jakarta tahun 2017. Dimana banyak tweet yang bernada sentimen buruk terhadap kelompok masyarakat dan kelompok ras tertentu. Berdasarkan data heatmap, korelasi terbesar hate speech yang bernada keras. Paling banyak disampaikan kepada kelompok ras tertentu. Dimana hate speech ini banyak ditujukan ke ras Tionghoa dan kelompok masyarakat yang dianggap punya afiliasi dengan PKI.</a:t>
            </a:r>
            <a:endParaRPr/>
          </a:p>
        </p:txBody>
      </p:sp>
      <p:pic>
        <p:nvPicPr>
          <p:cNvPr id="235" name="Google Shape;235;p28"/>
          <p:cNvPicPr preferRelativeResize="0"/>
          <p:nvPr/>
        </p:nvPicPr>
        <p:blipFill>
          <a:blip r:embed="rId3">
            <a:alphaModFix/>
          </a:blip>
          <a:stretch>
            <a:fillRect/>
          </a:stretch>
        </p:blipFill>
        <p:spPr>
          <a:xfrm>
            <a:off x="1297500" y="1360250"/>
            <a:ext cx="4996348" cy="325169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idx="1" type="body"/>
          </p:nvPr>
        </p:nvSpPr>
        <p:spPr>
          <a:xfrm>
            <a:off x="6434300" y="1360250"/>
            <a:ext cx="2266200" cy="325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Hate speech yang menyerang individual. Mayoritas menyerang dengan sebutan yang merujuk pada pendukung calon gubernur </a:t>
            </a:r>
            <a:r>
              <a:rPr lang="en-GB"/>
              <a:t>tertentu</a:t>
            </a:r>
            <a:r>
              <a:rPr lang="en-GB"/>
              <a:t>. Serangan ini mengacu pada perbedaan pendapat karena perbedaan pilihan calon. </a:t>
            </a:r>
            <a:endParaRPr/>
          </a:p>
        </p:txBody>
      </p:sp>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Kesimpulan</a:t>
            </a:r>
            <a:endParaRPr/>
          </a:p>
        </p:txBody>
      </p:sp>
      <p:pic>
        <p:nvPicPr>
          <p:cNvPr id="242" name="Google Shape;242;p29"/>
          <p:cNvPicPr preferRelativeResize="0"/>
          <p:nvPr/>
        </p:nvPicPr>
        <p:blipFill>
          <a:blip r:embed="rId3">
            <a:alphaModFix/>
          </a:blip>
          <a:stretch>
            <a:fillRect/>
          </a:stretch>
        </p:blipFill>
        <p:spPr>
          <a:xfrm>
            <a:off x="1397325" y="1360250"/>
            <a:ext cx="5036975" cy="35308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idx="1" type="body"/>
          </p:nvPr>
        </p:nvSpPr>
        <p:spPr>
          <a:xfrm>
            <a:off x="1297500" y="1360250"/>
            <a:ext cx="7403100" cy="32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https://github.com/thebagso/24001074-18-BPG-tweetcleansing-gold</a:t>
            </a:r>
            <a:endParaRPr/>
          </a:p>
          <a:p>
            <a:pPr indent="0" lvl="0" marL="0" rtl="0" algn="l">
              <a:spcBef>
                <a:spcPts val="1200"/>
              </a:spcBef>
              <a:spcAft>
                <a:spcPts val="1200"/>
              </a:spcAft>
              <a:buNone/>
            </a:pPr>
            <a:r>
              <a:t/>
            </a:r>
            <a:endParaRPr/>
          </a:p>
        </p:txBody>
      </p:sp>
      <p:sp>
        <p:nvSpPr>
          <p:cNvPr id="248" name="Google Shape;24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GitHub 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Metode Penelitian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GB"/>
              <a:t>Penjelasan isi data?</a:t>
            </a:r>
            <a:endParaRPr/>
          </a:p>
          <a:p>
            <a:pPr indent="-298450" lvl="1" marL="914400" rtl="0" algn="l">
              <a:spcBef>
                <a:spcPts val="0"/>
              </a:spcBef>
              <a:spcAft>
                <a:spcPts val="0"/>
              </a:spcAft>
              <a:buSzPts val="1100"/>
              <a:buChar char="○"/>
            </a:pPr>
            <a:r>
              <a:rPr lang="en-GB"/>
              <a:t>Penjelasan perkolom menjelaskan tentang apa</a:t>
            </a:r>
            <a:endParaRPr/>
          </a:p>
          <a:p>
            <a:pPr indent="-311150" lvl="0" marL="457200" rtl="0" algn="l">
              <a:spcBef>
                <a:spcPts val="0"/>
              </a:spcBef>
              <a:spcAft>
                <a:spcPts val="0"/>
              </a:spcAft>
              <a:buSzPts val="1300"/>
              <a:buChar char="●"/>
            </a:pPr>
            <a:r>
              <a:rPr lang="en-GB"/>
              <a:t>Tentukan arah analisa dari grafis/chart</a:t>
            </a:r>
            <a:endParaRPr/>
          </a:p>
          <a:p>
            <a:pPr indent="-298450" lvl="1" marL="914400" rtl="0" algn="l">
              <a:spcBef>
                <a:spcPts val="0"/>
              </a:spcBef>
              <a:spcAft>
                <a:spcPts val="0"/>
              </a:spcAft>
              <a:buSzPts val="1100"/>
              <a:buChar char="○"/>
            </a:pPr>
            <a:r>
              <a:rPr lang="en-GB"/>
              <a:t>Konversi data menjadi chart sebagai analisa untuk mengetahui korelasi.</a:t>
            </a:r>
            <a:endParaRPr/>
          </a:p>
          <a:p>
            <a:pPr indent="-298450" lvl="1" marL="914400" rtl="0" algn="l">
              <a:spcBef>
                <a:spcPts val="0"/>
              </a:spcBef>
              <a:spcAft>
                <a:spcPts val="0"/>
              </a:spcAft>
              <a:buSzPts val="1100"/>
              <a:buChar char="○"/>
            </a:pPr>
            <a:r>
              <a:rPr lang="en-GB"/>
              <a:t>Korelasi antara HS terhadap golongan tertentu dengan Tingkat kekasaran HS</a:t>
            </a:r>
            <a:endParaRPr/>
          </a:p>
          <a:p>
            <a:pPr indent="-298450" lvl="1" marL="914400" rtl="0" algn="l">
              <a:spcBef>
                <a:spcPts val="0"/>
              </a:spcBef>
              <a:spcAft>
                <a:spcPts val="0"/>
              </a:spcAft>
              <a:buSzPts val="1100"/>
              <a:buChar char="○"/>
            </a:pPr>
            <a:r>
              <a:rPr lang="en-GB"/>
              <a:t>Korelasi abusive tweet terhadap golongan tertentu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Pendahuluan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GB"/>
              <a:t>Dalam era digital yang semakin berkembang pesat, media sosial telah menjadi platform utama bagi masyarakat untuk berinteraksi, menyampaikan pendapat, dan mengungkapkan perasaan mereka. Namun, di tengah kebebasan ini, fenomena yang mengkhawatirkan telah muncul dalam bentuk hate speech atau ujaran kebencian. Hate speech merupakan bentuk ekspresi yang menyerang atau menghina individu atau kelompok berdasarkan karakteristik seperti ras, agama, gender, atau orientasi seksual.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Penelitian ini bertujuan untuk melakukan analisis mendalam terhadap data hate speech yang tersebar di media sosial, khususnya pada platform Twitter. Fokus utama dari penelitian ini adalah untuk:</a:t>
            </a:r>
            <a:endParaRPr/>
          </a:p>
          <a:p>
            <a:pPr indent="-311150" lvl="0" marL="457200" rtl="0" algn="l">
              <a:lnSpc>
                <a:spcPct val="115000"/>
              </a:lnSpc>
              <a:spcBef>
                <a:spcPts val="0"/>
              </a:spcBef>
              <a:spcAft>
                <a:spcPts val="0"/>
              </a:spcAft>
              <a:buSzPts val="1300"/>
              <a:buChar char="●"/>
            </a:pPr>
            <a:r>
              <a:rPr lang="en-GB"/>
              <a:t>Mengkaji korelasi antara hate speech dengan golongan tertentu, seperti ras, agama, gender, dll.</a:t>
            </a:r>
            <a:endParaRPr/>
          </a:p>
          <a:p>
            <a:pPr indent="-311150" lvl="0" marL="457200" rtl="0" algn="l">
              <a:lnSpc>
                <a:spcPct val="115000"/>
              </a:lnSpc>
              <a:spcBef>
                <a:spcPts val="0"/>
              </a:spcBef>
              <a:spcAft>
                <a:spcPts val="0"/>
              </a:spcAft>
              <a:buSzPts val="1300"/>
              <a:buChar char="●"/>
            </a:pPr>
            <a:r>
              <a:rPr lang="en-GB"/>
              <a:t>Meneliti korelasi tingkat kekerasan hate speech terhadap golongan tertentu.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Metode Penelitian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Dalam penelitian ini. Terdapat beberapa proses yang dilibatkan. </a:t>
            </a:r>
            <a:endParaRPr/>
          </a:p>
          <a:p>
            <a:pPr indent="-311150" lvl="0" marL="457200" rtl="0" algn="l">
              <a:spcBef>
                <a:spcPts val="1200"/>
              </a:spcBef>
              <a:spcAft>
                <a:spcPts val="0"/>
              </a:spcAft>
              <a:buSzPts val="1300"/>
              <a:buAutoNum type="arabicPeriod"/>
            </a:pPr>
            <a:r>
              <a:rPr lang="en-GB"/>
              <a:t>Data Cleansing</a:t>
            </a:r>
            <a:endParaRPr/>
          </a:p>
          <a:p>
            <a:pPr indent="-311150" lvl="0" marL="457200" rtl="0" algn="l">
              <a:spcBef>
                <a:spcPts val="0"/>
              </a:spcBef>
              <a:spcAft>
                <a:spcPts val="0"/>
              </a:spcAft>
              <a:buSzPts val="1300"/>
              <a:buAutoNum type="arabicPeriod"/>
            </a:pPr>
            <a:r>
              <a:rPr lang="en-GB"/>
              <a:t>Analisis Data yang digunakan</a:t>
            </a:r>
            <a:endParaRPr/>
          </a:p>
          <a:p>
            <a:pPr indent="-311150" lvl="0" marL="457200" rtl="0" algn="l">
              <a:spcBef>
                <a:spcPts val="0"/>
              </a:spcBef>
              <a:spcAft>
                <a:spcPts val="0"/>
              </a:spcAft>
              <a:buSzPts val="1300"/>
              <a:buAutoNum type="arabicPeriod"/>
            </a:pPr>
            <a:r>
              <a:rPr lang="en-GB"/>
              <a:t>Display data menggunakan matplotlib dan seaborn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Cleansing</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Proses data cleansing ini menghapus beberapa huruf dan susunan huruf yang tidak diinginkan. Dalam proses ini dihapus beberapa hal:</a:t>
            </a:r>
            <a:endParaRPr/>
          </a:p>
          <a:p>
            <a:pPr indent="-311150" lvl="0" marL="457200" rtl="0" algn="l">
              <a:spcBef>
                <a:spcPts val="1200"/>
              </a:spcBef>
              <a:spcAft>
                <a:spcPts val="0"/>
              </a:spcAft>
              <a:buSzPts val="1300"/>
              <a:buAutoNum type="arabicPeriod"/>
            </a:pPr>
            <a:r>
              <a:rPr lang="en-GB"/>
              <a:t>Menghapus unicode yang digunakan oleh dalam beberapa data</a:t>
            </a:r>
            <a:endParaRPr/>
          </a:p>
          <a:p>
            <a:pPr indent="-311150" lvl="0" marL="457200" rtl="0" algn="l">
              <a:spcBef>
                <a:spcPts val="0"/>
              </a:spcBef>
              <a:spcAft>
                <a:spcPts val="0"/>
              </a:spcAft>
              <a:buSzPts val="1300"/>
              <a:buAutoNum type="arabicPeriod"/>
            </a:pPr>
            <a:r>
              <a:rPr lang="en-GB"/>
              <a:t>Menghapus semua </a:t>
            </a:r>
            <a:r>
              <a:rPr i="1" lang="en-GB"/>
              <a:t>character </a:t>
            </a:r>
            <a:r>
              <a:rPr lang="en-GB"/>
              <a:t>yang tidak dibutuhkan</a:t>
            </a:r>
            <a:endParaRPr/>
          </a:p>
          <a:p>
            <a:pPr indent="-311150" lvl="0" marL="457200" rtl="0" algn="l">
              <a:spcBef>
                <a:spcPts val="0"/>
              </a:spcBef>
              <a:spcAft>
                <a:spcPts val="0"/>
              </a:spcAft>
              <a:buSzPts val="1300"/>
              <a:buAutoNum type="arabicPeriod"/>
            </a:pPr>
            <a:r>
              <a:rPr lang="en-GB"/>
              <a:t>Menghapus spasi / </a:t>
            </a:r>
            <a:r>
              <a:rPr i="1" lang="en-GB"/>
              <a:t>white space</a:t>
            </a:r>
            <a:r>
              <a:rPr lang="en-GB"/>
              <a:t> yang berlebihan</a:t>
            </a:r>
            <a:endParaRPr/>
          </a:p>
          <a:p>
            <a:pPr indent="-311150" lvl="0" marL="457200" rtl="0" algn="l">
              <a:spcBef>
                <a:spcPts val="0"/>
              </a:spcBef>
              <a:spcAft>
                <a:spcPts val="0"/>
              </a:spcAft>
              <a:buSzPts val="1300"/>
              <a:buAutoNum type="arabicPeriod"/>
            </a:pPr>
            <a:r>
              <a:rPr lang="en-GB"/>
              <a:t>Menghapus kata yang sering muncul di Twitter (USER, RT, URL)</a:t>
            </a:r>
            <a:endParaRPr/>
          </a:p>
          <a:p>
            <a:pPr indent="-311150" lvl="0" marL="457200" rtl="0" algn="l">
              <a:spcBef>
                <a:spcPts val="0"/>
              </a:spcBef>
              <a:spcAft>
                <a:spcPts val="0"/>
              </a:spcAft>
              <a:buSzPts val="1300"/>
              <a:buAutoNum type="arabicPeriod"/>
            </a:pPr>
            <a:r>
              <a:rPr lang="en-GB"/>
              <a:t>Menyusun semua kalimat menjadi Proper Case (huruf kapital hanya digunakan pada awal kalimat)</a:t>
            </a:r>
            <a:endParaRPr/>
          </a:p>
          <a:p>
            <a:pPr indent="-311150" lvl="0" marL="457200" rtl="0" algn="l">
              <a:spcBef>
                <a:spcPts val="0"/>
              </a:spcBef>
              <a:spcAft>
                <a:spcPts val="0"/>
              </a:spcAft>
              <a:buSzPts val="1300"/>
              <a:buAutoNum type="arabicPeriod"/>
            </a:pPr>
            <a:r>
              <a:rPr lang="en-GB"/>
              <a:t>Koreksi kalimat tidak baku / </a:t>
            </a:r>
            <a:r>
              <a:rPr i="1" lang="en-GB"/>
              <a:t>slang </a:t>
            </a:r>
            <a:r>
              <a:rPr lang="en-GB"/>
              <a:t>menjadi kalimat baku menggunakan kamus yang telah disediakan.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Cleansing</a:t>
            </a:r>
            <a:endParaRPr/>
          </a:p>
        </p:txBody>
      </p:sp>
      <p:pic>
        <p:nvPicPr>
          <p:cNvPr id="165" name="Google Shape;165;p18"/>
          <p:cNvPicPr preferRelativeResize="0"/>
          <p:nvPr/>
        </p:nvPicPr>
        <p:blipFill>
          <a:blip r:embed="rId3">
            <a:alphaModFix/>
          </a:blip>
          <a:stretch>
            <a:fillRect/>
          </a:stretch>
        </p:blipFill>
        <p:spPr>
          <a:xfrm>
            <a:off x="1749800" y="1028700"/>
            <a:ext cx="5644400" cy="3086101"/>
          </a:xfrm>
          <a:prstGeom prst="rect">
            <a:avLst/>
          </a:prstGeom>
          <a:noFill/>
          <a:ln>
            <a:noFill/>
          </a:ln>
          <a:effectLst>
            <a:outerShdw blurRad="57150" rotWithShape="0" algn="bl" dir="5400000" dist="19050">
              <a:srgbClr val="000000">
                <a:alpha val="50000"/>
              </a:srgbClr>
            </a:outerShdw>
          </a:effectLst>
        </p:spPr>
      </p:pic>
      <p:sp>
        <p:nvSpPr>
          <p:cNvPr id="166" name="Google Shape;166;p18"/>
          <p:cNvSpPr txBox="1"/>
          <p:nvPr/>
        </p:nvSpPr>
        <p:spPr>
          <a:xfrm>
            <a:off x="2827950" y="4246800"/>
            <a:ext cx="3488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lt1"/>
                </a:solidFill>
                <a:latin typeface="Lato"/>
                <a:ea typeface="Lato"/>
                <a:cs typeface="Lato"/>
                <a:sym typeface="Lato"/>
              </a:rPr>
              <a:t>Text cleaning function</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Cleansing</a:t>
            </a:r>
            <a:endParaRPr/>
          </a:p>
        </p:txBody>
      </p:sp>
      <p:sp>
        <p:nvSpPr>
          <p:cNvPr id="172" name="Google Shape;172;p19"/>
          <p:cNvSpPr txBox="1"/>
          <p:nvPr/>
        </p:nvSpPr>
        <p:spPr>
          <a:xfrm>
            <a:off x="2827950" y="2488950"/>
            <a:ext cx="3488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lt1"/>
                </a:solidFill>
                <a:latin typeface="Lato"/>
                <a:ea typeface="Lato"/>
                <a:cs typeface="Lato"/>
                <a:sym typeface="Lato"/>
              </a:rPr>
              <a:t>Replace words from dictionary</a:t>
            </a:r>
            <a:r>
              <a:rPr lang="en-GB" sz="1300">
                <a:solidFill>
                  <a:schemeClr val="lt1"/>
                </a:solidFill>
                <a:latin typeface="Lato"/>
                <a:ea typeface="Lato"/>
                <a:cs typeface="Lato"/>
                <a:sym typeface="Lato"/>
              </a:rPr>
              <a:t> function</a:t>
            </a:r>
            <a:endParaRPr sz="1300">
              <a:solidFill>
                <a:schemeClr val="lt1"/>
              </a:solidFill>
              <a:latin typeface="Lato"/>
              <a:ea typeface="Lato"/>
              <a:cs typeface="Lato"/>
              <a:sym typeface="Lato"/>
            </a:endParaRPr>
          </a:p>
        </p:txBody>
      </p:sp>
      <p:pic>
        <p:nvPicPr>
          <p:cNvPr id="173" name="Google Shape;173;p19"/>
          <p:cNvPicPr preferRelativeResize="0"/>
          <p:nvPr/>
        </p:nvPicPr>
        <p:blipFill>
          <a:blip r:embed="rId3">
            <a:alphaModFix/>
          </a:blip>
          <a:stretch>
            <a:fillRect/>
          </a:stretch>
        </p:blipFill>
        <p:spPr>
          <a:xfrm>
            <a:off x="152400" y="1460250"/>
            <a:ext cx="8839200" cy="87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Cleansing</a:t>
            </a:r>
            <a:endParaRPr/>
          </a:p>
        </p:txBody>
      </p:sp>
      <p:sp>
        <p:nvSpPr>
          <p:cNvPr id="179" name="Google Shape;179;p20"/>
          <p:cNvSpPr txBox="1"/>
          <p:nvPr/>
        </p:nvSpPr>
        <p:spPr>
          <a:xfrm>
            <a:off x="2827950" y="4246800"/>
            <a:ext cx="3488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lt1"/>
                </a:solidFill>
                <a:latin typeface="Lato"/>
                <a:ea typeface="Lato"/>
                <a:cs typeface="Lato"/>
                <a:sym typeface="Lato"/>
              </a:rPr>
              <a:t>Proper case</a:t>
            </a:r>
            <a:r>
              <a:rPr lang="en-GB" sz="1300">
                <a:solidFill>
                  <a:schemeClr val="lt1"/>
                </a:solidFill>
                <a:latin typeface="Lato"/>
                <a:ea typeface="Lato"/>
                <a:cs typeface="Lato"/>
                <a:sym typeface="Lato"/>
              </a:rPr>
              <a:t> function</a:t>
            </a:r>
            <a:endParaRPr sz="1300">
              <a:solidFill>
                <a:schemeClr val="lt1"/>
              </a:solidFill>
              <a:latin typeface="Lato"/>
              <a:ea typeface="Lato"/>
              <a:cs typeface="Lato"/>
              <a:sym typeface="Lato"/>
            </a:endParaRPr>
          </a:p>
        </p:txBody>
      </p:sp>
      <p:pic>
        <p:nvPicPr>
          <p:cNvPr id="180" name="Google Shape;180;p20"/>
          <p:cNvPicPr preferRelativeResize="0"/>
          <p:nvPr/>
        </p:nvPicPr>
        <p:blipFill>
          <a:blip r:embed="rId3">
            <a:alphaModFix/>
          </a:blip>
          <a:stretch>
            <a:fillRect/>
          </a:stretch>
        </p:blipFill>
        <p:spPr>
          <a:xfrm>
            <a:off x="2027113" y="1028900"/>
            <a:ext cx="5089776" cy="3141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Yang Digunakan</a:t>
            </a:r>
            <a:endParaRPr/>
          </a:p>
        </p:txBody>
      </p:sp>
      <p:sp>
        <p:nvSpPr>
          <p:cNvPr id="186" name="Google Shape;186;p21"/>
          <p:cNvSpPr txBox="1"/>
          <p:nvPr>
            <p:ph idx="1" type="body"/>
          </p:nvPr>
        </p:nvSpPr>
        <p:spPr>
          <a:xfrm>
            <a:off x="1297500" y="1567550"/>
            <a:ext cx="7038900" cy="100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800"/>
              <a:t>Data yang digunakan adalah sekumpulan tweet yang mengandung </a:t>
            </a:r>
            <a:r>
              <a:rPr i="1" lang="en-GB" sz="1800"/>
              <a:t>h</a:t>
            </a:r>
            <a:r>
              <a:rPr i="1" lang="en-GB" sz="1800"/>
              <a:t>ate speech</a:t>
            </a:r>
            <a:r>
              <a:rPr lang="en-GB" sz="1800"/>
              <a:t> dan kata-kata </a:t>
            </a:r>
            <a:r>
              <a:rPr i="1" lang="en-GB" sz="1800"/>
              <a:t>abusive. </a:t>
            </a:r>
            <a:r>
              <a:rPr lang="en-GB" sz="1800"/>
              <a:t>Data ditampilkan dengan berbagai macam </a:t>
            </a:r>
            <a:r>
              <a:rPr i="1" lang="en-GB" sz="1800"/>
              <a:t>column </a:t>
            </a:r>
            <a:r>
              <a:rPr lang="en-GB" sz="1800"/>
              <a:t>yang menunjukkan </a:t>
            </a:r>
            <a:r>
              <a:rPr i="1" lang="en-GB" sz="1800"/>
              <a:t>hate speech</a:t>
            </a:r>
            <a:r>
              <a:rPr lang="en-GB" sz="1800"/>
              <a:t> ditujukan kepada siapa dan seberapa kuat kalimat </a:t>
            </a:r>
            <a:r>
              <a:rPr i="1" lang="en-GB" sz="1800"/>
              <a:t>hate speech.</a:t>
            </a:r>
            <a:endParaRPr i="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