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81"/>
  </p:notesMasterIdLst>
  <p:sldIdLst>
    <p:sldId id="256" r:id="rId2"/>
    <p:sldId id="258" r:id="rId3"/>
    <p:sldId id="396" r:id="rId4"/>
    <p:sldId id="257" r:id="rId5"/>
    <p:sldId id="348" r:id="rId6"/>
    <p:sldId id="397"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400" r:id="rId25"/>
    <p:sldId id="368" r:id="rId26"/>
    <p:sldId id="369" r:id="rId27"/>
    <p:sldId id="370" r:id="rId28"/>
    <p:sldId id="371" r:id="rId29"/>
    <p:sldId id="372" r:id="rId30"/>
    <p:sldId id="373" r:id="rId31"/>
    <p:sldId id="374" r:id="rId32"/>
    <p:sldId id="401" r:id="rId33"/>
    <p:sldId id="375" r:id="rId34"/>
    <p:sldId id="376" r:id="rId35"/>
    <p:sldId id="377" r:id="rId36"/>
    <p:sldId id="378" r:id="rId37"/>
    <p:sldId id="379" r:id="rId38"/>
    <p:sldId id="381" r:id="rId39"/>
    <p:sldId id="382" r:id="rId40"/>
    <p:sldId id="383" r:id="rId41"/>
    <p:sldId id="384" r:id="rId42"/>
    <p:sldId id="385" r:id="rId43"/>
    <p:sldId id="386" r:id="rId44"/>
    <p:sldId id="387" r:id="rId45"/>
    <p:sldId id="388" r:id="rId46"/>
    <p:sldId id="390" r:id="rId47"/>
    <p:sldId id="389" r:id="rId48"/>
    <p:sldId id="391" r:id="rId49"/>
    <p:sldId id="393" r:id="rId50"/>
    <p:sldId id="394" r:id="rId51"/>
    <p:sldId id="399" r:id="rId52"/>
    <p:sldId id="398" r:id="rId53"/>
    <p:sldId id="395" r:id="rId54"/>
    <p:sldId id="402" r:id="rId55"/>
    <p:sldId id="403" r:id="rId56"/>
    <p:sldId id="404" r:id="rId57"/>
    <p:sldId id="405" r:id="rId58"/>
    <p:sldId id="410" r:id="rId59"/>
    <p:sldId id="407" r:id="rId60"/>
    <p:sldId id="408" r:id="rId61"/>
    <p:sldId id="409" r:id="rId62"/>
    <p:sldId id="411" r:id="rId63"/>
    <p:sldId id="413" r:id="rId64"/>
    <p:sldId id="415" r:id="rId65"/>
    <p:sldId id="414" r:id="rId66"/>
    <p:sldId id="419" r:id="rId67"/>
    <p:sldId id="416" r:id="rId68"/>
    <p:sldId id="417" r:id="rId69"/>
    <p:sldId id="420" r:id="rId70"/>
    <p:sldId id="421" r:id="rId71"/>
    <p:sldId id="425" r:id="rId72"/>
    <p:sldId id="422" r:id="rId73"/>
    <p:sldId id="423" r:id="rId74"/>
    <p:sldId id="424" r:id="rId75"/>
    <p:sldId id="426" r:id="rId76"/>
    <p:sldId id="427" r:id="rId77"/>
    <p:sldId id="428" r:id="rId78"/>
    <p:sldId id="430" r:id="rId79"/>
    <p:sldId id="429" r:id="rId80"/>
  </p:sldIdLst>
  <p:sldSz cx="9144000" cy="5143500" type="screen16x9"/>
  <p:notesSz cx="6858000" cy="9144000"/>
  <p:embeddedFontLst>
    <p:embeddedFont>
      <p:font typeface="Cambria Math" panose="02040503050406030204" pitchFamily="18" charset="0"/>
      <p:regular r:id="rId82"/>
    </p:embeddedFont>
    <p:embeddedFont>
      <p:font typeface="Lato" panose="020B0604020202020204" charset="0"/>
      <p:regular r:id="rId83"/>
      <p:bold r:id="rId84"/>
      <p:italic r:id="rId85"/>
      <p:boldItalic r:id="rId86"/>
    </p:embeddedFont>
    <p:embeddedFont>
      <p:font typeface="Montserrat" panose="020B0604020202020204" charset="0"/>
      <p:regular r:id="rId87"/>
      <p:bold r:id="rId88"/>
      <p:italic r:id="rId89"/>
      <p:boldItalic r:id="rId90"/>
    </p:embeddedFont>
    <p:embeddedFont>
      <p:font typeface="Montserrat Medium" panose="020B0604020202020204" charset="0"/>
      <p:regular r:id="rId91"/>
      <p:italic r:id="rId92"/>
    </p:embeddedFont>
    <p:embeddedFont>
      <p:font typeface="Segoe UI" panose="020B0502040204020203" pitchFamily="34" charset="0"/>
      <p:regular r:id="rId93"/>
      <p:bold r:id="rId94"/>
      <p:italic r:id="rId95"/>
      <p:boldItalic r:id="rId96"/>
    </p:embeddedFont>
    <p:embeddedFont>
      <p:font typeface="Vidaloka" panose="020B0604020202020204" charset="0"/>
      <p:regular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6F7ECE-F43D-4FB7-8DEB-48FA7F41BC90}">
  <a:tblStyle styleId="{996F7ECE-F43D-4FB7-8DEB-48FA7F41BC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39" autoAdjust="0"/>
  </p:normalViewPr>
  <p:slideViewPr>
    <p:cSldViewPr snapToGrid="0">
      <p:cViewPr varScale="1">
        <p:scale>
          <a:sx n="128" d="100"/>
          <a:sy n="128" d="100"/>
        </p:scale>
        <p:origin x="113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4.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2.fntdata"/><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83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93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86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802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52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05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5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471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1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30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9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134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138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393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27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82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932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96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2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775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502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579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948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347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808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046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683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885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695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62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177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894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859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70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56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6066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43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526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10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13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275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125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92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4626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729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938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3562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8598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3128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D1D5DB"/>
                </a:solidFill>
                <a:effectLst/>
                <a:latin typeface="Söhne"/>
              </a:rPr>
              <a:t>Mục đích của việc diễn giải tham số của mô hình hồi quy </a:t>
            </a:r>
            <a:r>
              <a:rPr lang="vi-VN" b="0" i="0" dirty="0" err="1">
                <a:solidFill>
                  <a:srgbClr val="D1D5DB"/>
                </a:solidFill>
                <a:effectLst/>
                <a:latin typeface="Söhne"/>
              </a:rPr>
              <a:t>logistic</a:t>
            </a:r>
            <a:r>
              <a:rPr lang="vi-VN" b="0" i="0" dirty="0">
                <a:solidFill>
                  <a:srgbClr val="D1D5DB"/>
                </a:solidFill>
                <a:effectLst/>
                <a:latin typeface="Söhne"/>
              </a:rPr>
              <a:t> là giúp người dùng hiểu rõ hơn về mối quan hệ giữa biến đầu vào và xác suất của biến phụ thuộc. Cụ thể, các tham số trong mô hình hồi quy </a:t>
            </a:r>
            <a:r>
              <a:rPr lang="vi-VN" b="0" i="0" dirty="0" err="1">
                <a:solidFill>
                  <a:srgbClr val="D1D5DB"/>
                </a:solidFill>
                <a:effectLst/>
                <a:latin typeface="Söhne"/>
              </a:rPr>
              <a:t>logistic</a:t>
            </a:r>
            <a:r>
              <a:rPr lang="vi-VN" b="0" i="0" dirty="0">
                <a:solidFill>
                  <a:srgbClr val="D1D5DB"/>
                </a:solidFill>
                <a:effectLst/>
                <a:latin typeface="Söhne"/>
              </a:rPr>
              <a:t> là các hệ số tương ứng với mỗi biến đầu vào và cho biết mức độ ảnh hưởng của biến đó đến xác suất của biến phụ thuộc.</a:t>
            </a:r>
          </a:p>
          <a:p>
            <a:pPr algn="l"/>
            <a:r>
              <a:rPr lang="vi-VN" b="0" i="0" dirty="0">
                <a:solidFill>
                  <a:srgbClr val="D1D5DB"/>
                </a:solidFill>
                <a:effectLst/>
                <a:latin typeface="Söhne"/>
              </a:rPr>
              <a:t>Để diễn giải các tham số này, ta thường sử dụng các phương pháp như giải thích hệ số (</a:t>
            </a:r>
            <a:r>
              <a:rPr lang="vi-VN" b="0" i="0" dirty="0" err="1">
                <a:solidFill>
                  <a:srgbClr val="D1D5DB"/>
                </a:solidFill>
                <a:effectLst/>
                <a:latin typeface="Söhne"/>
              </a:rPr>
              <a:t>coefficient</a:t>
            </a:r>
            <a:r>
              <a:rPr lang="vi-VN" b="0" i="0" dirty="0">
                <a:solidFill>
                  <a:srgbClr val="D1D5DB"/>
                </a:solidFill>
                <a:effectLst/>
                <a:latin typeface="Söhne"/>
              </a:rPr>
              <a:t> </a:t>
            </a:r>
            <a:r>
              <a:rPr lang="vi-VN" b="0" i="0" dirty="0" err="1">
                <a:solidFill>
                  <a:srgbClr val="D1D5DB"/>
                </a:solidFill>
                <a:effectLst/>
                <a:latin typeface="Söhne"/>
              </a:rPr>
              <a:t>interpretation</a:t>
            </a:r>
            <a:r>
              <a:rPr lang="vi-VN" b="0" i="0" dirty="0">
                <a:solidFill>
                  <a:srgbClr val="D1D5DB"/>
                </a:solidFill>
                <a:effectLst/>
                <a:latin typeface="Söhne"/>
              </a:rPr>
              <a:t>), giải thích phần trăm biến độc lập (</a:t>
            </a:r>
            <a:r>
              <a:rPr lang="vi-VN" b="0" i="0" dirty="0" err="1">
                <a:solidFill>
                  <a:srgbClr val="D1D5DB"/>
                </a:solidFill>
                <a:effectLst/>
                <a:latin typeface="Söhne"/>
              </a:rPr>
              <a:t>percentile</a:t>
            </a:r>
            <a:r>
              <a:rPr lang="vi-VN" b="0" i="0" dirty="0">
                <a:solidFill>
                  <a:srgbClr val="D1D5DB"/>
                </a:solidFill>
                <a:effectLst/>
                <a:latin typeface="Söhne"/>
              </a:rPr>
              <a:t> </a:t>
            </a:r>
            <a:r>
              <a:rPr lang="vi-VN" b="0" i="0" dirty="0" err="1">
                <a:solidFill>
                  <a:srgbClr val="D1D5DB"/>
                </a:solidFill>
                <a:effectLst/>
                <a:latin typeface="Söhne"/>
              </a:rPr>
              <a:t>interpretation</a:t>
            </a:r>
            <a:r>
              <a:rPr lang="vi-VN" b="0" i="0" dirty="0">
                <a:solidFill>
                  <a:srgbClr val="D1D5DB"/>
                </a:solidFill>
                <a:effectLst/>
                <a:latin typeface="Söhne"/>
              </a:rPr>
              <a:t>) hoặc đồ thị. Việc diễn giải tham số của mô hình hồi quy </a:t>
            </a:r>
            <a:r>
              <a:rPr lang="vi-VN" b="0" i="0" dirty="0" err="1">
                <a:solidFill>
                  <a:srgbClr val="D1D5DB"/>
                </a:solidFill>
                <a:effectLst/>
                <a:latin typeface="Söhne"/>
              </a:rPr>
              <a:t>logistic</a:t>
            </a:r>
            <a:r>
              <a:rPr lang="vi-VN" b="0" i="0" dirty="0">
                <a:solidFill>
                  <a:srgbClr val="D1D5DB"/>
                </a:solidFill>
                <a:effectLst/>
                <a:latin typeface="Söhne"/>
              </a:rPr>
              <a:t> có thể giúp cho người dùng có cái nhìn tổng quan về cách mà các biến đầu vào ảnh hưởng đến xác suất của biến phụ thuộc và hỗ trợ trong quá trình đưa ra các quyết định liên quan đến mô hình.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3563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047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609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000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2677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509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1479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948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478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1086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Arial" panose="020B0604020202020204" pitchFamily="34" charset="0"/>
                <a:ea typeface="Arial" panose="020B0604020202020204" pitchFamily="34" charset="0"/>
                <a:cs typeface="Times New Roman" panose="02020603050405020304" pitchFamily="18" charset="0"/>
              </a:rPr>
              <a:t>- Sau </a:t>
            </a:r>
            <a:r>
              <a:rPr lang="en-US" sz="1100" dirty="0" err="1">
                <a:latin typeface="Arial" panose="020B0604020202020204" pitchFamily="34" charset="0"/>
                <a:ea typeface="Arial" panose="020B0604020202020204" pitchFamily="34" charset="0"/>
                <a:cs typeface="Times New Roman" panose="02020603050405020304" pitchFamily="18" charset="0"/>
              </a:rPr>
              <a:t>khi</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xem</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thì</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thấy</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kết</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tập</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dữ</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liệu</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bị</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mất</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cân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bằng</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Điều</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này</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có</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thể</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làm</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cho</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mô</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hình</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không</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được</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huấn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luyện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tốt</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trên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lớp</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thiểu</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số</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và</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có</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thể</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bị</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lệch</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về</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phía</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lớp</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đa</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số</a:t>
            </a:r>
            <a:r>
              <a:rPr lang="en-US" sz="1100" dirty="0">
                <a:latin typeface="Arial" panose="020B0604020202020204" pitchFamily="34" charset="0"/>
                <a:ea typeface="Arial" panose="020B060402020202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Thực</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hiện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việc</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tăng</a:t>
            </a:r>
            <a:r>
              <a:rPr lang="en-US" sz="1100" dirty="0">
                <a:latin typeface="Arial" panose="020B0604020202020204" pitchFamily="34" charset="0"/>
                <a:ea typeface="Arial" panose="020B0604020202020204" pitchFamily="34" charset="0"/>
                <a:cs typeface="Times New Roman" panose="02020603050405020304" pitchFamily="18" charset="0"/>
              </a:rPr>
              <a:t>/</a:t>
            </a:r>
            <a:r>
              <a:rPr lang="en-US" sz="1100" dirty="0" err="1">
                <a:latin typeface="Arial" panose="020B0604020202020204" pitchFamily="34" charset="0"/>
                <a:ea typeface="Arial" panose="020B0604020202020204" pitchFamily="34" charset="0"/>
                <a:cs typeface="Times New Roman" panose="02020603050405020304" pitchFamily="18" charset="0"/>
              </a:rPr>
              <a:t>giảm</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mẫu</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trong</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mỗi</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lớp</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Đảm</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bảo</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rằng</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tỷ</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lệ</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phân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phối</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các</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lớp</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được</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cân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bằng</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hơn</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giúp</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mô</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hình</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đạt</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hiệu</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suất</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tốt</a:t>
            </a:r>
            <a:r>
              <a:rPr lang="en-US" sz="1100" dirty="0">
                <a:latin typeface="Arial" panose="020B0604020202020204" pitchFamily="34" charset="0"/>
                <a:ea typeface="Arial" panose="020B0604020202020204" pitchFamily="34" charset="0"/>
                <a:cs typeface="Times New Roman" panose="02020603050405020304" pitchFamily="18" charset="0"/>
              </a:rPr>
              <a:t> </a:t>
            </a:r>
            <a:r>
              <a:rPr lang="en-US" sz="1100" dirty="0" err="1">
                <a:latin typeface="Arial" panose="020B0604020202020204" pitchFamily="34" charset="0"/>
                <a:ea typeface="Arial" panose="020B0604020202020204" pitchFamily="34" charset="0"/>
                <a:cs typeface="Times New Roman" panose="02020603050405020304" pitchFamily="18" charset="0"/>
              </a:rPr>
              <a:t>hơn</a:t>
            </a:r>
            <a:r>
              <a:rPr lang="en-US" sz="1100" dirty="0">
                <a:latin typeface="Arial" panose="020B0604020202020204" pitchFamily="34" charset="0"/>
                <a:ea typeface="Arial" panose="020B0604020202020204" pitchFamily="34" charset="0"/>
                <a:cs typeface="Times New Roman" panose="02020603050405020304" pitchFamily="18" charset="0"/>
              </a:rPr>
              <a:t>.</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521977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695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892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2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0470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8426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b="0" i="0" dirty="0" err="1">
                <a:solidFill>
                  <a:srgbClr val="D1D5DB"/>
                </a:solidFill>
                <a:effectLst/>
                <a:latin typeface="Söhne"/>
              </a:rPr>
              <a:t>Overshooting</a:t>
            </a:r>
            <a:r>
              <a:rPr lang="vi-VN" b="0" i="0" dirty="0">
                <a:solidFill>
                  <a:srgbClr val="D1D5DB"/>
                </a:solidFill>
                <a:effectLst/>
                <a:latin typeface="Söhne"/>
              </a:rPr>
              <a:t> trong </a:t>
            </a:r>
            <a:r>
              <a:rPr lang="vi-VN" b="0" i="0" dirty="0" err="1">
                <a:solidFill>
                  <a:srgbClr val="D1D5DB"/>
                </a:solidFill>
                <a:effectLst/>
                <a:latin typeface="Söhne"/>
              </a:rPr>
              <a:t>Machine</a:t>
            </a:r>
            <a:r>
              <a:rPr lang="vi-VN" b="0" i="0" dirty="0">
                <a:solidFill>
                  <a:srgbClr val="D1D5DB"/>
                </a:solidFill>
                <a:effectLst/>
                <a:latin typeface="Söhne"/>
              </a:rPr>
              <a:t> </a:t>
            </a:r>
            <a:r>
              <a:rPr lang="vi-VN" b="0" i="0" dirty="0" err="1">
                <a:solidFill>
                  <a:srgbClr val="D1D5DB"/>
                </a:solidFill>
                <a:effectLst/>
                <a:latin typeface="Söhne"/>
              </a:rPr>
              <a:t>Learning</a:t>
            </a:r>
            <a:r>
              <a:rPr lang="vi-VN" b="0" i="0" dirty="0">
                <a:solidFill>
                  <a:srgbClr val="D1D5DB"/>
                </a:solidFill>
                <a:effectLst/>
                <a:latin typeface="Söhne"/>
              </a:rPr>
              <a:t> nghĩa là khi mô hình học quá nhanh và quá tập trung vào việc tối ưu hóa các tham số để giảm thiểu độ lỗi trên tập huấn luyện, dẫn đến việc nó bỏ qua các đặc trưng quan trọng của dữ liệu và tập trung vào các nhiễu hoặc chi tiết không quan trọng. Kết quả là mô hình có thể hoạt động rất tốt trên tập huấn luyện nhưng lại không tốt trên dữ liệu mới. </a:t>
            </a:r>
            <a:r>
              <a:rPr lang="vi-VN" b="0" i="0" dirty="0" err="1">
                <a:solidFill>
                  <a:srgbClr val="D1D5DB"/>
                </a:solidFill>
                <a:effectLst/>
                <a:latin typeface="Söhne"/>
              </a:rPr>
              <a:t>Overshooting</a:t>
            </a:r>
            <a:r>
              <a:rPr lang="vi-VN" b="0" i="0" dirty="0">
                <a:solidFill>
                  <a:srgbClr val="D1D5DB"/>
                </a:solidFill>
                <a:effectLst/>
                <a:latin typeface="Söhne"/>
              </a:rPr>
              <a:t> có thể xảy ra khi ta sử dụng </a:t>
            </a:r>
            <a:r>
              <a:rPr lang="vi-VN" b="0" i="0" dirty="0" err="1">
                <a:solidFill>
                  <a:srgbClr val="D1D5DB"/>
                </a:solidFill>
                <a:effectLst/>
                <a:latin typeface="Söhne"/>
              </a:rPr>
              <a:t>learning</a:t>
            </a:r>
            <a:r>
              <a:rPr lang="vi-VN" b="0" i="0" dirty="0">
                <a:solidFill>
                  <a:srgbClr val="D1D5DB"/>
                </a:solidFill>
                <a:effectLst/>
                <a:latin typeface="Söhne"/>
              </a:rPr>
              <a:t> </a:t>
            </a:r>
            <a:r>
              <a:rPr lang="vi-VN" b="0" i="0" dirty="0" err="1">
                <a:solidFill>
                  <a:srgbClr val="D1D5DB"/>
                </a:solidFill>
                <a:effectLst/>
                <a:latin typeface="Söhne"/>
              </a:rPr>
              <a:t>rate</a:t>
            </a:r>
            <a:r>
              <a:rPr lang="vi-VN" b="0" i="0" dirty="0">
                <a:solidFill>
                  <a:srgbClr val="D1D5DB"/>
                </a:solidFill>
                <a:effectLst/>
                <a:latin typeface="Söhne"/>
              </a:rPr>
              <a:t> (tốc độ học) quá lớn hoặc khi mô hình quá phức tạp.</a:t>
            </a:r>
          </a:p>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6105487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3719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5176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8264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841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5238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0895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36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96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kaggle.com/code/voduylong76/baocao"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kaggle.com/datasets/voduylong76/car-data"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kaggle.com/code/voduylong76/hoiquylogistic"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663679" y="975360"/>
            <a:ext cx="7816642" cy="24017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Kĩ Thuật Hồi Quy</a:t>
            </a:r>
            <a:br>
              <a:rPr lang="en" dirty="0">
                <a:latin typeface="+mj-lt"/>
              </a:rPr>
            </a:br>
            <a:r>
              <a:rPr lang="en" dirty="0">
                <a:latin typeface="+mj-lt"/>
              </a:rPr>
              <a:t>Trong KPDL</a:t>
            </a:r>
            <a:endParaRPr dirty="0">
              <a:latin typeface="+mj-lt"/>
            </a:endParaRPr>
          </a:p>
        </p:txBody>
      </p:sp>
      <p:sp>
        <p:nvSpPr>
          <p:cNvPr id="4" name="Google Shape;482;p59">
            <a:extLst>
              <a:ext uri="{FF2B5EF4-FFF2-40B4-BE49-F238E27FC236}">
                <a16:creationId xmlns:a16="http://schemas.microsoft.com/office/drawing/2014/main" id="{9C1FAC8F-4B29-4DBB-8A1E-56E77B1F7571}"/>
              </a:ext>
            </a:extLst>
          </p:cNvPr>
          <p:cNvSpPr txBox="1">
            <a:spLocks/>
          </p:cNvSpPr>
          <p:nvPr/>
        </p:nvSpPr>
        <p:spPr>
          <a:xfrm>
            <a:off x="2325243" y="3585530"/>
            <a:ext cx="4493514" cy="3044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1200" dirty="0" err="1">
                <a:latin typeface="Montserrat" panose="00000500000000000000" pitchFamily="2" charset="-93"/>
              </a:rPr>
              <a:t>Võ</a:t>
            </a:r>
            <a:r>
              <a:rPr lang="en-US" sz="1200" dirty="0">
                <a:latin typeface="Montserrat" panose="00000500000000000000" pitchFamily="2" charset="-93"/>
              </a:rPr>
              <a:t> Duy Long, </a:t>
            </a:r>
            <a:r>
              <a:rPr lang="en-US" sz="1200" dirty="0" err="1">
                <a:latin typeface="Montserrat" panose="00000500000000000000" pitchFamily="2" charset="-93"/>
              </a:rPr>
              <a:t>Nguyễn</a:t>
            </a:r>
            <a:r>
              <a:rPr lang="en-US" sz="1200" dirty="0">
                <a:latin typeface="Montserrat" panose="00000500000000000000" pitchFamily="2" charset="-93"/>
              </a:rPr>
              <a:t> </a:t>
            </a:r>
            <a:r>
              <a:rPr lang="en-US" sz="1200" dirty="0" err="1">
                <a:latin typeface="Montserrat" panose="00000500000000000000" pitchFamily="2" charset="-93"/>
              </a:rPr>
              <a:t>Văn</a:t>
            </a:r>
            <a:r>
              <a:rPr lang="en-US" sz="1200" dirty="0">
                <a:latin typeface="Montserrat" panose="00000500000000000000" pitchFamily="2" charset="-93"/>
              </a:rPr>
              <a:t> </a:t>
            </a:r>
            <a:r>
              <a:rPr lang="en-US" sz="1200" dirty="0" err="1">
                <a:latin typeface="Montserrat" panose="00000500000000000000" pitchFamily="2" charset="-93"/>
              </a:rPr>
              <a:t>Hòa</a:t>
            </a:r>
            <a:endParaRPr lang="en-US" sz="1200" dirty="0">
              <a:latin typeface="Montserrat" panose="00000500000000000000" pitchFamily="2" charset="-93"/>
            </a:endParaRPr>
          </a:p>
          <a:p>
            <a:r>
              <a:rPr lang="en-US" sz="1200" dirty="0">
                <a:latin typeface="Montserrat" panose="00000500000000000000" pitchFamily="2" charset="-93"/>
              </a:rPr>
              <a:t>CNTT K43D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5" y="1103811"/>
            <a:ext cx="8217863" cy="3594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nSpc>
                <a:spcPct val="150000"/>
              </a:lnSpc>
              <a:buSzPts val="1100"/>
            </a:pP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thể</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thấy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đây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hàm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bật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nhất</a:t>
            </a:r>
            <a:r>
              <a:rPr lang="en-US" sz="1400" dirty="0">
                <a:solidFill>
                  <a:schemeClr val="tx1"/>
                </a:solidFill>
                <a:latin typeface="Montserrat" panose="020B0604020202020204" charset="0"/>
              </a:rPr>
              <a:t> 1 </a:t>
            </a:r>
            <a:r>
              <a:rPr lang="en-US" sz="1400" dirty="0" err="1">
                <a:solidFill>
                  <a:schemeClr val="tx1"/>
                </a:solidFill>
                <a:latin typeface="Montserrat" panose="020B0604020202020204" charset="0"/>
              </a:rPr>
              <a:t>ẩn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nếu</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trên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không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gian</a:t>
            </a:r>
            <a:r>
              <a:rPr lang="en-US" sz="1400" dirty="0">
                <a:solidFill>
                  <a:schemeClr val="tx1"/>
                </a:solidFill>
                <a:latin typeface="Montserrat" panose="020B0604020202020204" charset="0"/>
              </a:rPr>
              <a:t> 2 </a:t>
            </a:r>
            <a:r>
              <a:rPr lang="en-US" sz="1400" dirty="0" err="1">
                <a:solidFill>
                  <a:schemeClr val="tx1"/>
                </a:solidFill>
                <a:latin typeface="Montserrat" panose="020B0604020202020204" charset="0"/>
              </a:rPr>
              <a:t>chiều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sẽ</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ợc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thẳng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giờ</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a:latin typeface="Montserrat" panose="020B0604020202020204" charset="0"/>
              </a:rPr>
              <a:t>x</a:t>
            </a:r>
            <a:r>
              <a:rPr lang="en-US" sz="1400" baseline="-25000" dirty="0">
                <a:latin typeface="Montserrat" panose="020B0604020202020204" charset="0"/>
              </a:rPr>
              <a:t>i </a:t>
            </a:r>
            <a:r>
              <a:rPr lang="en-US" sz="1400" dirty="0" err="1">
                <a:latin typeface="Montserrat" panose="020B0604020202020204" charset="0"/>
              </a:rPr>
              <a:t>bất</a:t>
            </a:r>
            <a:r>
              <a:rPr lang="en-US" sz="1400" dirty="0">
                <a:latin typeface="Montserrat" panose="020B0604020202020204" charset="0"/>
              </a:rPr>
              <a:t> </a:t>
            </a:r>
            <a:r>
              <a:rPr lang="en-US" sz="1400" dirty="0" err="1">
                <a:latin typeface="Montserrat" panose="020B0604020202020204" charset="0"/>
              </a:rPr>
              <a:t>kì</a:t>
            </a:r>
            <a:r>
              <a:rPr lang="en-US" sz="1400" dirty="0">
                <a:latin typeface="Montserrat" panose="020B0604020202020204" charset="0"/>
              </a:rPr>
              <a:t>, ta </a:t>
            </a:r>
            <a:r>
              <a:rPr lang="en-US" sz="1400" dirty="0" err="1">
                <a:latin typeface="Montserrat" panose="020B0604020202020204" charset="0"/>
              </a:rPr>
              <a:t>sẽ</a:t>
            </a:r>
            <a:r>
              <a:rPr lang="en-US" sz="1400" dirty="0">
                <a:latin typeface="Montserrat" panose="020B0604020202020204" charset="0"/>
              </a:rPr>
              <a:t> </a:t>
            </a:r>
            <a:r>
              <a:rPr lang="en-US" sz="1400" dirty="0" err="1">
                <a:latin typeface="Montserrat" panose="020B0604020202020204" charset="0"/>
              </a:rPr>
              <a:t>tính</a:t>
            </a:r>
            <a:r>
              <a:rPr lang="en-US" sz="1400" dirty="0">
                <a:latin typeface="Montserrat" panose="020B0604020202020204" charset="0"/>
              </a:rPr>
              <a:t> </a:t>
            </a:r>
            <a:r>
              <a:rPr lang="en-US" sz="1400" dirty="0" err="1">
                <a:latin typeface="Montserrat" panose="020B0604020202020204" charset="0"/>
              </a:rPr>
              <a:t>được</a:t>
            </a:r>
            <a:r>
              <a:rPr lang="en-US" sz="1400" dirty="0">
                <a:latin typeface="Montserrat" panose="020B0604020202020204" charset="0"/>
              </a:rPr>
              <a:t> </a:t>
            </a:r>
            <a:r>
              <a:rPr lang="en-US" sz="1400" dirty="0" err="1">
                <a:latin typeface="Montserrat" panose="020B0604020202020204" charset="0"/>
              </a:rPr>
              <a:t>y</a:t>
            </a:r>
            <a:r>
              <a:rPr lang="en-US" sz="1400" baseline="-25000" dirty="0" err="1">
                <a:latin typeface="Montserrat" panose="020B0604020202020204" charset="0"/>
              </a:rPr>
              <a:t>i</a:t>
            </a:r>
            <a:r>
              <a:rPr lang="en-US" sz="1400" baseline="-25000" dirty="0">
                <a:latin typeface="Montserrat" panose="020B0604020202020204" charset="0"/>
              </a:rPr>
              <a:t> </a:t>
            </a:r>
            <a:r>
              <a:rPr lang="en-US" sz="1400" dirty="0" err="1">
                <a:latin typeface="Montserrat" panose="020B0604020202020204" charset="0"/>
              </a:rPr>
              <a:t>tương</a:t>
            </a:r>
            <a:r>
              <a:rPr lang="en-US" sz="1400" dirty="0">
                <a:latin typeface="Montserrat" panose="020B0604020202020204" charset="0"/>
              </a:rPr>
              <a:t> </a:t>
            </a:r>
            <a:r>
              <a:rPr lang="en-US" sz="1400" dirty="0" err="1">
                <a:latin typeface="Montserrat" panose="020B0604020202020204" charset="0"/>
              </a:rPr>
              <a:t>ứng</a:t>
            </a:r>
            <a:r>
              <a:rPr lang="en-US" sz="1400" dirty="0">
                <a:latin typeface="Montserrat" panose="020B0604020202020204" charset="0"/>
              </a:rPr>
              <a:t>, </a:t>
            </a:r>
            <a:r>
              <a:rPr lang="en-US" sz="1400" dirty="0" err="1">
                <a:latin typeface="Montserrat" panose="020B0604020202020204" charset="0"/>
              </a:rPr>
              <a:t>cặp</a:t>
            </a:r>
            <a:r>
              <a:rPr lang="en-US" sz="1400" dirty="0">
                <a:latin typeface="Montserrat" panose="020B0604020202020204" charset="0"/>
              </a:rPr>
              <a:t> (</a:t>
            </a:r>
            <a:r>
              <a:rPr lang="en-US" sz="1400" dirty="0" err="1">
                <a:latin typeface="Montserrat" panose="020B0604020202020204" charset="0"/>
              </a:rPr>
              <a:t>x</a:t>
            </a:r>
            <a:r>
              <a:rPr lang="en-US" sz="1400" baseline="-25000" dirty="0" err="1">
                <a:latin typeface="Montserrat" panose="020B0604020202020204" charset="0"/>
              </a:rPr>
              <a:t>i</a:t>
            </a:r>
            <a:r>
              <a:rPr lang="en-US" sz="1400" dirty="0" err="1">
                <a:latin typeface="Montserrat" panose="020B0604020202020204" charset="0"/>
              </a:rPr>
              <a:t>,y</a:t>
            </a:r>
            <a:r>
              <a:rPr lang="en-US" sz="1400" baseline="-25000" dirty="0" err="1">
                <a:latin typeface="Montserrat" panose="020B0604020202020204" charset="0"/>
              </a:rPr>
              <a:t>i</a:t>
            </a:r>
            <a:r>
              <a:rPr lang="en-US" sz="1400" dirty="0">
                <a:latin typeface="Montserrat" panose="020B0604020202020204" charset="0"/>
              </a:rPr>
              <a:t>) </a:t>
            </a:r>
            <a:r>
              <a:rPr lang="en-US" sz="1400" dirty="0" err="1">
                <a:latin typeface="Montserrat" panose="020B0604020202020204" charset="0"/>
              </a:rPr>
              <a:t>được</a:t>
            </a:r>
            <a:r>
              <a:rPr lang="en-US" sz="1400" dirty="0">
                <a:latin typeface="Montserrat" panose="020B0604020202020204" charset="0"/>
              </a:rPr>
              <a:t> </a:t>
            </a:r>
            <a:r>
              <a:rPr lang="en-US" sz="1400" dirty="0" err="1">
                <a:latin typeface="Montserrat" panose="020B0604020202020204" charset="0"/>
              </a:rPr>
              <a:t>biểu</a:t>
            </a:r>
            <a:r>
              <a:rPr lang="en-US" sz="1400" dirty="0">
                <a:latin typeface="Montserrat" panose="020B0604020202020204" charset="0"/>
              </a:rPr>
              <a:t> </a:t>
            </a:r>
            <a:r>
              <a:rPr lang="en-US" sz="1400" dirty="0" err="1">
                <a:latin typeface="Montserrat" panose="020B0604020202020204" charset="0"/>
              </a:rPr>
              <a:t>diễn</a:t>
            </a:r>
            <a:r>
              <a:rPr lang="en-US" sz="1400" dirty="0">
                <a:latin typeface="Montserrat" panose="020B0604020202020204" charset="0"/>
              </a:rPr>
              <a:t> </a:t>
            </a:r>
            <a:r>
              <a:rPr lang="en-US" sz="1400" dirty="0" err="1">
                <a:latin typeface="Montserrat" panose="020B0604020202020204" charset="0"/>
              </a:rPr>
              <a:t>bằng</a:t>
            </a:r>
            <a:r>
              <a:rPr lang="en-US" sz="1400" dirty="0">
                <a:latin typeface="Montserrat" panose="020B0604020202020204" charset="0"/>
              </a:rPr>
              <a:t> </a:t>
            </a:r>
            <a:r>
              <a:rPr lang="en-US" sz="1400" dirty="0" err="1">
                <a:latin typeface="Montserrat" panose="020B0604020202020204" charset="0"/>
              </a:rPr>
              <a:t>một</a:t>
            </a:r>
            <a:r>
              <a:rPr lang="en-US" sz="1400" dirty="0">
                <a:latin typeface="Montserrat" panose="020B0604020202020204" charset="0"/>
              </a:rPr>
              <a:t> </a:t>
            </a:r>
            <a:r>
              <a:rPr lang="en-US" sz="1400" dirty="0" err="1">
                <a:latin typeface="Montserrat" panose="020B0604020202020204" charset="0"/>
              </a:rPr>
              <a:t>điểm</a:t>
            </a:r>
            <a:r>
              <a:rPr lang="en-US" sz="1400" dirty="0">
                <a:latin typeface="Montserrat" panose="020B0604020202020204" charset="0"/>
              </a:rPr>
              <a:t> </a:t>
            </a:r>
            <a:r>
              <a:rPr lang="en-US" sz="1400" dirty="0" err="1">
                <a:latin typeface="Montserrat" panose="020B0604020202020204" charset="0"/>
              </a:rPr>
              <a:t>trên</a:t>
            </a:r>
            <a:r>
              <a:rPr lang="en-US" sz="1400" dirty="0">
                <a:latin typeface="Montserrat" panose="020B0604020202020204" charset="0"/>
              </a:rPr>
              <a:t> </a:t>
            </a:r>
            <a:r>
              <a:rPr lang="en-US" sz="1400" dirty="0" err="1">
                <a:latin typeface="Montserrat" panose="020B0604020202020204" charset="0"/>
              </a:rPr>
              <a:t>đường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y = αx + β</a:t>
            </a: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nSpc>
                <a:spcPct val="150000"/>
              </a:lnSpc>
              <a:buSzPts val="1100"/>
            </a:pPr>
            <a:r>
              <a:rPr lang="en-US" sz="1400" dirty="0">
                <a:solidFill>
                  <a:schemeClr val="tx1"/>
                </a:solidFill>
                <a:latin typeface="Montserrat" panose="020B0604020202020204" charset="0"/>
              </a:rPr>
              <a:t>Nh</a:t>
            </a:r>
            <a:r>
              <a:rPr lang="vi-VN" sz="1400" dirty="0">
                <a:solidFill>
                  <a:schemeClr val="tx1"/>
                </a:solidFill>
                <a:latin typeface="Montserrat" panose="020B0604020202020204" charset="0"/>
              </a:rPr>
              <a:t>ư</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vậy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mục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tiêu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vẽ</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ợc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thẳng</a:t>
            </a:r>
            <a:r>
              <a:rPr lang="en-US" sz="1400" dirty="0">
                <a:solidFill>
                  <a:schemeClr val="tx1"/>
                </a:solidFill>
                <a:latin typeface="Montserrat" panose="020B0604020202020204" charset="0"/>
              </a:rPr>
              <a:t> </a:t>
            </a:r>
            <a:r>
              <a:rPr lang="en-US" sz="1400" dirty="0">
                <a:latin typeface="Montserrat" panose="020B0604020202020204" charset="0"/>
              </a:rPr>
              <a:t>y = αx + β, </a:t>
            </a:r>
            <a:r>
              <a:rPr lang="en-US" sz="1400" dirty="0" err="1">
                <a:latin typeface="Montserrat" panose="020B0604020202020204" charset="0"/>
              </a:rPr>
              <a:t>mà</a:t>
            </a:r>
            <a:r>
              <a:rPr lang="en-US" sz="1400" dirty="0">
                <a:latin typeface="Montserrat" panose="020B0604020202020204" charset="0"/>
              </a:rPr>
              <a:t> </a:t>
            </a:r>
            <a:r>
              <a:rPr lang="en-US" sz="1400" dirty="0" err="1">
                <a:latin typeface="Montserrat" panose="020B0604020202020204" charset="0"/>
              </a:rPr>
              <a:t>muốn</a:t>
            </a:r>
            <a:r>
              <a:rPr lang="en-US" sz="1400" dirty="0">
                <a:latin typeface="Montserrat" panose="020B0604020202020204" charset="0"/>
              </a:rPr>
              <a:t> </a:t>
            </a:r>
            <a:r>
              <a:rPr lang="en-US" sz="1400" dirty="0" err="1">
                <a:latin typeface="Montserrat" panose="020B0604020202020204" charset="0"/>
              </a:rPr>
              <a:t>thế</a:t>
            </a:r>
            <a:r>
              <a:rPr lang="en-US" sz="1400" dirty="0">
                <a:latin typeface="Montserrat" panose="020B0604020202020204" charset="0"/>
              </a:rPr>
              <a:t> </a:t>
            </a:r>
            <a:r>
              <a:rPr lang="en-US" sz="1400" dirty="0" err="1">
                <a:latin typeface="Montserrat" panose="020B0604020202020204" charset="0"/>
              </a:rPr>
              <a:t>thì</a:t>
            </a:r>
            <a:r>
              <a:rPr lang="en-US" sz="1400" dirty="0">
                <a:latin typeface="Montserrat" panose="020B0604020202020204" charset="0"/>
              </a:rPr>
              <a:t> </a:t>
            </a:r>
            <a:r>
              <a:rPr lang="en-US" sz="1400" dirty="0" err="1">
                <a:latin typeface="Montserrat" panose="020B0604020202020204" charset="0"/>
              </a:rPr>
              <a:t>cần</a:t>
            </a:r>
            <a:endParaRPr lang="en-US" sz="1400" dirty="0">
              <a:latin typeface="Montserrat" panose="020B0604020202020204" charset="0"/>
            </a:endParaRPr>
          </a:p>
          <a:p>
            <a:pPr lvl="0">
              <a:lnSpc>
                <a:spcPct val="150000"/>
              </a:lnSpc>
              <a:buSzPts val="1100"/>
            </a:pPr>
            <a:r>
              <a:rPr lang="en-US" sz="1400" dirty="0" err="1">
                <a:solidFill>
                  <a:schemeClr val="tx1"/>
                </a:solidFill>
                <a:latin typeface="Montserrat" panose="020B0604020202020204" charset="0"/>
              </a:rPr>
              <a:t>tìm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endParaRPr lang="en-US" sz="1400" dirty="0">
              <a:solidFill>
                <a:schemeClr val="tx1"/>
              </a:solidFill>
              <a:latin typeface="Montserrat" panose="020B0604020202020204" charset="0"/>
            </a:endParaRPr>
          </a:p>
        </p:txBody>
      </p:sp>
      <p:pic>
        <p:nvPicPr>
          <p:cNvPr id="6" name="Picture 5">
            <a:extLst>
              <a:ext uri="{FF2B5EF4-FFF2-40B4-BE49-F238E27FC236}">
                <a16:creationId xmlns:a16="http://schemas.microsoft.com/office/drawing/2014/main" id="{D82CB4FE-2FBD-4796-8664-9BC48A0E5AB9}"/>
              </a:ext>
            </a:extLst>
          </p:cNvPr>
          <p:cNvPicPr/>
          <p:nvPr/>
        </p:nvPicPr>
        <p:blipFill>
          <a:blip r:embed="rId3">
            <a:extLst>
              <a:ext uri="{28A0092B-C50C-407E-A947-70E740481C1C}">
                <a14:useLocalDpi xmlns:a14="http://schemas.microsoft.com/office/drawing/2010/main" val="0"/>
              </a:ext>
            </a:extLst>
          </a:blip>
          <a:stretch>
            <a:fillRect/>
          </a:stretch>
        </p:blipFill>
        <p:spPr>
          <a:xfrm>
            <a:off x="1099613" y="2155326"/>
            <a:ext cx="3472387" cy="1826654"/>
          </a:xfrm>
          <a:prstGeom prst="rect">
            <a:avLst/>
          </a:prstGeom>
        </p:spPr>
      </p:pic>
      <p:pic>
        <p:nvPicPr>
          <p:cNvPr id="7" name="Picture 6">
            <a:extLst>
              <a:ext uri="{FF2B5EF4-FFF2-40B4-BE49-F238E27FC236}">
                <a16:creationId xmlns:a16="http://schemas.microsoft.com/office/drawing/2014/main" id="{B670DD01-0344-485F-A8FE-F970A1850BCE}"/>
              </a:ext>
            </a:extLst>
          </p:cNvPr>
          <p:cNvPicPr/>
          <p:nvPr/>
        </p:nvPicPr>
        <p:blipFill>
          <a:blip r:embed="rId4">
            <a:extLst>
              <a:ext uri="{28A0092B-C50C-407E-A947-70E740481C1C}">
                <a14:useLocalDpi xmlns:a14="http://schemas.microsoft.com/office/drawing/2010/main" val="0"/>
              </a:ext>
            </a:extLst>
          </a:blip>
          <a:stretch>
            <a:fillRect/>
          </a:stretch>
        </p:blipFill>
        <p:spPr>
          <a:xfrm>
            <a:off x="4673320" y="2155326"/>
            <a:ext cx="3675024" cy="1826654"/>
          </a:xfrm>
          <a:prstGeom prst="rect">
            <a:avLst/>
          </a:prstGeom>
        </p:spPr>
      </p:pic>
    </p:spTree>
    <p:extLst>
      <p:ext uri="{BB962C8B-B14F-4D97-AF65-F5344CB8AC3E}">
        <p14:creationId xmlns:p14="http://schemas.microsoft.com/office/powerpoint/2010/main" val="24470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down)">
                                      <p:cBhvr>
                                        <p:cTn id="17" dur="500"/>
                                        <p:tgtEl>
                                          <p:spTgt spid="5">
                                            <p:txEl>
                                              <p:pRg st="7" end="7"/>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8" end="8"/>
                                            </p:txEl>
                                          </p:spTgt>
                                        </p:tgtEl>
                                        <p:attrNameLst>
                                          <p:attrName>style.visibility</p:attrName>
                                        </p:attrNameLst>
                                      </p:cBhvr>
                                      <p:to>
                                        <p:strVal val="visible"/>
                                      </p:to>
                                    </p:set>
                                    <p:animEffect transition="in" filter="wipe(down)">
                                      <p:cBhvr>
                                        <p:cTn id="2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1400" dirty="0">
              <a:solidFill>
                <a:schemeClr val="tx1"/>
              </a:solidFill>
            </a:endParaRP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mc:AlternateContent xmlns:mc="http://schemas.openxmlformats.org/markup-compatibility/2006" xmlns:a14="http://schemas.microsoft.com/office/drawing/2010/main">
        <mc:Choice Requires="a14">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4" y="1017726"/>
                <a:ext cx="8235794" cy="755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marL="28575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Vấn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đề</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sao</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để</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tìm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được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r>
                  <a:rPr lang="en-US" sz="1400" dirty="0" err="1">
                    <a:latin typeface="Montserrat" panose="020B0604020202020204" charset="0"/>
                  </a:rPr>
                  <a:t>chính</a:t>
                </a:r>
                <a:r>
                  <a:rPr lang="en-US" sz="1400" dirty="0">
                    <a:latin typeface="Montserrat" panose="020B0604020202020204" charset="0"/>
                  </a:rPr>
                  <a:t> </a:t>
                </a:r>
                <a:r>
                  <a:rPr lang="en-US" sz="1400" dirty="0" err="1">
                    <a:latin typeface="Montserrat" panose="020B0604020202020204" charset="0"/>
                  </a:rPr>
                  <a:t>xác</a:t>
                </a:r>
                <a:r>
                  <a:rPr lang="en-US" sz="1400" dirty="0">
                    <a:latin typeface="Montserrat" panose="020B0604020202020204" charset="0"/>
                  </a:rPr>
                  <a:t> </a:t>
                </a:r>
                <a:r>
                  <a:rPr lang="en-US" sz="1400" dirty="0" err="1">
                    <a:latin typeface="Montserrat" panose="020B0604020202020204" charset="0"/>
                  </a:rPr>
                  <a:t>nhất</a:t>
                </a:r>
                <a:r>
                  <a:rPr lang="en-US" sz="1400" dirty="0">
                    <a:latin typeface="Montserrat" panose="020B0604020202020204" charset="0"/>
                  </a:rPr>
                  <a:t>.</a:t>
                </a:r>
                <a:r>
                  <a:rPr lang="en-US" sz="1400" dirty="0">
                    <a:solidFill>
                      <a:schemeClr val="tx1"/>
                    </a:solidFill>
                    <a:latin typeface="Montserrat" panose="020B0604020202020204" charset="0"/>
                  </a:rPr>
                  <a:t> Quay </a:t>
                </a:r>
                <a:r>
                  <a:rPr lang="en-US" sz="1400" dirty="0" err="1">
                    <a:solidFill>
                      <a:schemeClr val="tx1"/>
                    </a:solidFill>
                    <a:latin typeface="Montserrat" panose="020B0604020202020204" charset="0"/>
                  </a:rPr>
                  <a:t>lại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về</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a:t>
                </a:r>
                <a:r>
                  <a:rPr lang="en-US" sz="1400" dirty="0">
                    <a:latin typeface="Montserrat" panose="020B0604020202020204" charset="0"/>
                  </a:rPr>
                  <a:t> ta </a:t>
                </a:r>
                <a:r>
                  <a:rPr lang="en-US" sz="1400" dirty="0" err="1">
                    <a:latin typeface="Montserrat" panose="020B0604020202020204" charset="0"/>
                  </a:rPr>
                  <a:t>thử</a:t>
                </a:r>
                <a:r>
                  <a:rPr lang="en-US" sz="1400" dirty="0">
                    <a:latin typeface="Montserrat" panose="020B0604020202020204" charset="0"/>
                  </a:rPr>
                  <a:t> </a:t>
                </a:r>
                <a:r>
                  <a:rPr lang="en-US" sz="1400" dirty="0" err="1">
                    <a:latin typeface="Montserrat" panose="020B0604020202020204" charset="0"/>
                  </a:rPr>
                  <a:t>cho</a:t>
                </a:r>
                <a:r>
                  <a:rPr lang="en-US" sz="1400" dirty="0">
                    <a:latin typeface="Montserrat" panose="020B0604020202020204" charset="0"/>
                  </a:rPr>
                  <a:t> </a:t>
                </a:r>
                <a:r>
                  <a:rPr lang="en-US" sz="1400" dirty="0" err="1">
                    <a:latin typeface="Montserrat" panose="020B0604020202020204" charset="0"/>
                  </a:rPr>
                  <a:t>giá</a:t>
                </a:r>
                <a:r>
                  <a:rPr lang="en-US" sz="1400" dirty="0">
                    <a:latin typeface="Montserrat" panose="020B0604020202020204" charset="0"/>
                  </a:rPr>
                  <a:t> </a:t>
                </a:r>
                <a:r>
                  <a:rPr lang="en-US" sz="1400" dirty="0" err="1">
                    <a:latin typeface="Montserrat" panose="020B0604020202020204" charset="0"/>
                  </a:rPr>
                  <a:t>trị</a:t>
                </a:r>
                <a:r>
                  <a:rPr lang="en-US" sz="1400" dirty="0">
                    <a:latin typeface="Montserrat" panose="020B0604020202020204" charset="0"/>
                  </a:rPr>
                  <a:t> </a:t>
                </a:r>
                <a:r>
                  <a:rPr lang="en-US" sz="1400" dirty="0" err="1">
                    <a:latin typeface="Montserrat" panose="020B0604020202020204" charset="0"/>
                  </a:rPr>
                  <a:t>bất</a:t>
                </a:r>
                <a:r>
                  <a:rPr lang="en-US" sz="1400" dirty="0">
                    <a:latin typeface="Montserrat" panose="020B0604020202020204" charset="0"/>
                  </a:rPr>
                  <a:t> </a:t>
                </a:r>
                <a:r>
                  <a:rPr lang="en-US" sz="1400" dirty="0" err="1">
                    <a:latin typeface="Montserrat" panose="020B0604020202020204" charset="0"/>
                  </a:rPr>
                  <a:t>kì</a:t>
                </a:r>
                <a:r>
                  <a:rPr lang="en-US" sz="1400" dirty="0">
                    <a:latin typeface="Montserrat" panose="020B0604020202020204" charset="0"/>
                  </a:rPr>
                  <a:t> </a:t>
                </a:r>
                <a:r>
                  <a:rPr lang="en-US" sz="1400" dirty="0" err="1">
                    <a:latin typeface="Montserrat" panose="020B0604020202020204" charset="0"/>
                  </a:rPr>
                  <a:t>và</a:t>
                </a:r>
                <a:r>
                  <a:rPr lang="en-US" sz="1400" dirty="0">
                    <a:latin typeface="Montserrat" panose="020B0604020202020204" charset="0"/>
                  </a:rPr>
                  <a:t> </a:t>
                </a:r>
                <a:r>
                  <a:rPr lang="en-US" sz="1400" dirty="0" err="1">
                    <a:latin typeface="Montserrat" panose="020B0604020202020204" charset="0"/>
                  </a:rPr>
                  <a:t>vẽ</a:t>
                </a:r>
                <a:r>
                  <a:rPr lang="en-US" sz="1400" dirty="0">
                    <a:latin typeface="Montserrat" panose="020B0604020202020204" charset="0"/>
                  </a:rPr>
                  <a:t> </a:t>
                </a:r>
                <a:r>
                  <a:rPr lang="en-US" sz="1400" dirty="0" err="1">
                    <a:latin typeface="Montserrat" panose="020B0604020202020204" charset="0"/>
                  </a:rPr>
                  <a:t>đường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dirty="0">
                    <a:latin typeface="Montserrat" panose="020B0604020202020204" charset="0"/>
                  </a:rPr>
                  <a:t> = αx + β</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trên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biểu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đồ</a:t>
                </a:r>
                <a:r>
                  <a:rPr lang="en-US" sz="1400" dirty="0">
                    <a:solidFill>
                      <a:schemeClr val="tx1"/>
                    </a:solidFill>
                    <a:latin typeface="Montserrat" panose="020B0604020202020204" charset="0"/>
                  </a:rPr>
                  <a:t> scatter</a:t>
                </a:r>
              </a:p>
              <a:p>
                <a:pPr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p:txBody>
          </p:sp>
        </mc:Choice>
        <mc:Fallback xmlns="">
          <p:sp>
            <p:nvSpPr>
              <p:cNvPr id="5" name="Google Shape;488;p60">
                <a:extLst>
                  <a:ext uri="{FF2B5EF4-FFF2-40B4-BE49-F238E27FC236}">
                    <a16:creationId xmlns:a16="http://schemas.microsoft.com/office/drawing/2014/main" id="{30A2A352-FAC4-4217-9922-71347A56D2E1}"/>
                  </a:ext>
                </a:extLst>
              </p:cNvPr>
              <p:cNvSpPr txBox="1">
                <a:spLocks noRot="1" noChangeAspect="1" noMove="1" noResize="1" noEditPoints="1" noAdjustHandles="1" noChangeArrowheads="1" noChangeShapeType="1" noTextEdit="1"/>
              </p:cNvSpPr>
              <p:nvPr/>
            </p:nvSpPr>
            <p:spPr>
              <a:xfrm>
                <a:off x="713224" y="1017726"/>
                <a:ext cx="8235794" cy="755884"/>
              </a:xfrm>
              <a:prstGeom prst="rect">
                <a:avLst/>
              </a:prstGeom>
              <a:blipFill>
                <a:blip r:embed="rId3"/>
                <a:stretch>
                  <a:fillRect r="-222" b="-6452"/>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55CE4939-9148-42C6-BBF2-30C066B6D7C2}"/>
              </a:ext>
            </a:extLst>
          </p:cNvPr>
          <p:cNvPicPr>
            <a:picLocks noChangeAspect="1"/>
          </p:cNvPicPr>
          <p:nvPr/>
        </p:nvPicPr>
        <p:blipFill>
          <a:blip r:embed="rId4"/>
          <a:stretch>
            <a:fillRect/>
          </a:stretch>
        </p:blipFill>
        <p:spPr>
          <a:xfrm>
            <a:off x="2564495" y="1773609"/>
            <a:ext cx="4533250" cy="2138990"/>
          </a:xfrm>
          <a:prstGeom prst="rect">
            <a:avLst/>
          </a:prstGeom>
        </p:spPr>
      </p:pic>
      <mc:AlternateContent xmlns:mc="http://schemas.openxmlformats.org/markup-compatibility/2006" xmlns:a14="http://schemas.microsoft.com/office/drawing/2010/main">
        <mc:Choice Requires="a14">
          <p:sp>
            <p:nvSpPr>
              <p:cNvPr id="9" name="Google Shape;488;p60">
                <a:extLst>
                  <a:ext uri="{FF2B5EF4-FFF2-40B4-BE49-F238E27FC236}">
                    <a16:creationId xmlns:a16="http://schemas.microsoft.com/office/drawing/2014/main" id="{81123C28-9A8E-4068-84BB-11A3740BC98E}"/>
                  </a:ext>
                </a:extLst>
              </p:cNvPr>
              <p:cNvSpPr txBox="1">
                <a:spLocks/>
              </p:cNvSpPr>
              <p:nvPr/>
            </p:nvSpPr>
            <p:spPr>
              <a:xfrm>
                <a:off x="713224" y="3870575"/>
                <a:ext cx="8235793" cy="841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marL="28575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Trong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đó</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màu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xanh</a:t>
                </a:r>
                <a:r>
                  <a:rPr lang="en-US" sz="1400" dirty="0">
                    <a:solidFill>
                      <a:schemeClr val="tx1"/>
                    </a:solidFill>
                    <a:latin typeface="Montserrat" panose="020B0604020202020204" charset="0"/>
                  </a:rPr>
                  <a:t> (</a:t>
                </a:r>
                <a:r>
                  <a:rPr lang="en-US" sz="1400" dirty="0">
                    <a:latin typeface="Montserrat" panose="020B0604020202020204" charset="0"/>
                  </a:rPr>
                  <a:t>y = αx + β</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đường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thẳng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chính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xác</a:t>
                </a:r>
                <a:r>
                  <a:rPr lang="en-US" sz="1400" dirty="0">
                    <a:solidFill>
                      <a:schemeClr val="tx1"/>
                    </a:solidFill>
                    <a:latin typeface="Montserrat" panose="020B0604020202020204" charset="0"/>
                  </a:rPr>
                  <a:t> do </a:t>
                </a:r>
                <a:r>
                  <a:rPr lang="en-US" sz="1400" dirty="0" err="1">
                    <a:solidFill>
                      <a:schemeClr val="tx1"/>
                    </a:solidFill>
                    <a:latin typeface="Montserrat" panose="020B0604020202020204" charset="0"/>
                  </a:rPr>
                  <a:t>thư</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viện</a:t>
                </a:r>
                <a:r>
                  <a:rPr lang="en-US" sz="1400" dirty="0">
                    <a:solidFill>
                      <a:schemeClr val="tx1"/>
                    </a:solidFill>
                    <a:latin typeface="Montserrat" panose="020B0604020202020204" charset="0"/>
                  </a:rPr>
                  <a:t> scatter </a:t>
                </a:r>
                <a:r>
                  <a:rPr lang="en-US" sz="1400" dirty="0" err="1">
                    <a:solidFill>
                      <a:schemeClr val="tx1"/>
                    </a:solidFill>
                    <a:latin typeface="Montserrat" panose="020B0604020202020204" charset="0"/>
                  </a:rPr>
                  <a:t>vẽ</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đường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màu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đỏ</a:t>
                </a:r>
                <a:r>
                  <a:rPr lang="en-US" sz="1400" dirty="0">
                    <a:solidFill>
                      <a:schemeClr val="tx1"/>
                    </a:solidFill>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dirty="0">
                    <a:latin typeface="Montserrat" panose="020B0604020202020204" charset="0"/>
                  </a:rPr>
                  <a:t> = αx + β) </a:t>
                </a:r>
                <a:r>
                  <a:rPr lang="en-US" sz="1400" dirty="0" err="1">
                    <a:latin typeface="Montserrat" panose="020B0604020202020204" charset="0"/>
                  </a:rPr>
                  <a:t>là</a:t>
                </a:r>
                <a:r>
                  <a:rPr lang="en-US" sz="1400" dirty="0">
                    <a:latin typeface="Montserrat" panose="020B0604020202020204" charset="0"/>
                  </a:rPr>
                  <a:t> </a:t>
                </a:r>
                <a:r>
                  <a:rPr lang="en-US" sz="1400" dirty="0" err="1">
                    <a:latin typeface="Montserrat" panose="020B0604020202020204" charset="0"/>
                  </a:rPr>
                  <a:t>đưởng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a:t>
                </a:r>
                <a:r>
                  <a:rPr lang="en-US" sz="1400" dirty="0" err="1">
                    <a:latin typeface="Montserrat" panose="020B0604020202020204" charset="0"/>
                  </a:rPr>
                  <a:t>mà</a:t>
                </a:r>
                <a:r>
                  <a:rPr lang="en-US" sz="1400" dirty="0">
                    <a:latin typeface="Montserrat" panose="020B0604020202020204" charset="0"/>
                  </a:rPr>
                  <a:t> ta </a:t>
                </a:r>
                <a:r>
                  <a:rPr lang="en-US" sz="1400" dirty="0" err="1">
                    <a:latin typeface="Montserrat" panose="020B0604020202020204" charset="0"/>
                  </a:rPr>
                  <a:t>dự</a:t>
                </a:r>
                <a:r>
                  <a:rPr lang="en-US" sz="1400" dirty="0">
                    <a:latin typeface="Montserrat" panose="020B0604020202020204" charset="0"/>
                  </a:rPr>
                  <a:t> </a:t>
                </a:r>
                <a:r>
                  <a:rPr lang="en-US" sz="1400" dirty="0" err="1">
                    <a:latin typeface="Montserrat" panose="020B0604020202020204" charset="0"/>
                  </a:rPr>
                  <a:t>đoán</a:t>
                </a:r>
                <a:endParaRPr lang="en-US" sz="1400" dirty="0">
                  <a:solidFill>
                    <a:schemeClr val="tx1"/>
                  </a:solidFill>
                  <a:latin typeface="Montserrat" panose="020B0604020202020204" charset="0"/>
                </a:endParaRPr>
              </a:p>
              <a:p>
                <a:pPr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p:txBody>
          </p:sp>
        </mc:Choice>
        <mc:Fallback xmlns="">
          <p:sp>
            <p:nvSpPr>
              <p:cNvPr id="9" name="Google Shape;488;p60">
                <a:extLst>
                  <a:ext uri="{FF2B5EF4-FFF2-40B4-BE49-F238E27FC236}">
                    <a16:creationId xmlns:a16="http://schemas.microsoft.com/office/drawing/2014/main" id="{81123C28-9A8E-4068-84BB-11A3740BC98E}"/>
                  </a:ext>
                </a:extLst>
              </p:cNvPr>
              <p:cNvSpPr txBox="1">
                <a:spLocks noRot="1" noChangeAspect="1" noMove="1" noResize="1" noEditPoints="1" noAdjustHandles="1" noChangeArrowheads="1" noChangeShapeType="1" noTextEdit="1"/>
              </p:cNvSpPr>
              <p:nvPr/>
            </p:nvSpPr>
            <p:spPr>
              <a:xfrm>
                <a:off x="713224" y="3870575"/>
                <a:ext cx="8235793" cy="841530"/>
              </a:xfrm>
              <a:prstGeom prst="rect">
                <a:avLst/>
              </a:prstGeom>
              <a:blipFill>
                <a:blip r:embed="rId5"/>
                <a:stretch>
                  <a:fillRect r="-22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803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49" y="1272925"/>
            <a:ext cx="8101297"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1400" dirty="0">
              <a:solidFill>
                <a:schemeClr val="tx1"/>
              </a:solidFill>
            </a:endParaRP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mc:AlternateContent xmlns:mc="http://schemas.openxmlformats.org/markup-compatibility/2006" xmlns:a14="http://schemas.microsoft.com/office/drawing/2010/main">
        <mc:Choice Requires="a14">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4" y="1017725"/>
                <a:ext cx="8235794" cy="784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nSpc>
                    <a:spcPct val="150000"/>
                  </a:lnSpc>
                  <a:buSzPts val="1100"/>
                </a:pPr>
                <a:r>
                  <a:rPr lang="en-US" sz="1400" dirty="0">
                    <a:solidFill>
                      <a:schemeClr val="tx1"/>
                    </a:solidFill>
                    <a:latin typeface="Montserrat" panose="020B0604020202020204" charset="0"/>
                  </a:rPr>
                  <a:t>Giữa </a:t>
                </a:r>
                <a14:m>
                  <m:oMath xmlns:m="http://schemas.openxmlformats.org/officeDocument/2006/math">
                    <m:r>
                      <m:rPr>
                        <m:sty m:val="p"/>
                      </m:rPr>
                      <a:rPr lang="en-US" sz="1400">
                        <a:latin typeface="Cambria Math" panose="02040503050406030204" pitchFamily="18" charset="0"/>
                      </a:rPr>
                      <m:t>y</m:t>
                    </m:r>
                    <m:r>
                      <a:rPr lang="en-US" sz="1400">
                        <a:latin typeface="Cambria Math" panose="02040503050406030204" pitchFamily="18" charset="0"/>
                      </a:rPr>
                      <m:t> </m:t>
                    </m:r>
                    <m:r>
                      <m:rPr>
                        <m:sty m:val="p"/>
                      </m:rPr>
                      <a:rPr lang="en-US" sz="1400" b="0" i="0" smtClean="0">
                        <a:latin typeface="Cambria Math" panose="02040503050406030204" pitchFamily="18" charset="0"/>
                      </a:rPr>
                      <m:t>v</m:t>
                    </m:r>
                    <m:r>
                      <a:rPr lang="en-US" sz="1400" b="0" i="0" smtClean="0">
                        <a:latin typeface="Cambria Math" panose="02040503050406030204" pitchFamily="18" charset="0"/>
                      </a:rPr>
                      <m:t>à </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độ</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lệch</a:t>
                </a:r>
                <a:r>
                  <a:rPr lang="en-US" sz="1400" dirty="0">
                    <a:solidFill>
                      <a:schemeClr val="tx1"/>
                    </a:solidFill>
                    <a:latin typeface="Montserrat" panose="020B0604020202020204" charset="0"/>
                  </a:rPr>
                  <a:t> </a:t>
                </a:r>
                <a:r>
                  <a:rPr lang="en-US" sz="1400" dirty="0">
                    <a:latin typeface="Montserrat" panose="020B0604020202020204" charset="0"/>
                  </a:rPr>
                  <a:t>ɛ</a:t>
                </a:r>
                <a:r>
                  <a:rPr lang="en-US" sz="1400" b="1" dirty="0">
                    <a:latin typeface="Montserrat" panose="020B0604020202020204" charset="0"/>
                  </a:rPr>
                  <a:t> </a:t>
                </a:r>
                <a:r>
                  <a:rPr lang="en-US" sz="1400" dirty="0">
                    <a:latin typeface="Montserrat" panose="020B0604020202020204" charset="0"/>
                  </a:rPr>
                  <a:t>= </a:t>
                </a:r>
                <a14:m>
                  <m:oMath xmlns:m="http://schemas.openxmlformats.org/officeDocument/2006/math">
                    <m:d>
                      <m:dPr>
                        <m:begChr m:val="|"/>
                        <m:endChr m:val="|"/>
                        <m:ctrlPr>
                          <a:rPr lang="en-US" sz="1400" i="1">
                            <a:latin typeface="Cambria Math" panose="02040503050406030204" pitchFamily="18" charset="0"/>
                          </a:rPr>
                        </m:ctrlPr>
                      </m:dPr>
                      <m:e>
                        <m:r>
                          <m:rPr>
                            <m:sty m:val="p"/>
                          </m:rPr>
                          <a:rPr lang="en-US" sz="1400">
                            <a:latin typeface="Cambria Math" panose="02040503050406030204" pitchFamily="18" charset="0"/>
                          </a:rPr>
                          <m:t>y</m:t>
                        </m:r>
                        <m:r>
                          <a:rPr lang="en-US" sz="1400">
                            <a:latin typeface="Cambria Math" panose="02040503050406030204" pitchFamily="18" charset="0"/>
                          </a:rPr>
                          <m:t> </m:t>
                        </m:r>
                        <m:r>
                          <a:rPr lang="en-US" sz="1400" i="1">
                            <a:latin typeface="Cambria Math" panose="02040503050406030204" pitchFamily="18" charset="0"/>
                          </a:rPr>
                          <m:t>−</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oMath>
                </a14:m>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nếu</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giảm</a:t>
                </a:r>
                <a:r>
                  <a:rPr lang="en-US" sz="1400" dirty="0">
                    <a:solidFill>
                      <a:schemeClr val="tx1"/>
                    </a:solidFill>
                    <a:latin typeface="Montserrat" panose="020B0604020202020204" charset="0"/>
                  </a:rPr>
                  <a:t> </a:t>
                </a:r>
                <a:r>
                  <a:rPr lang="en-US" sz="1400" dirty="0">
                    <a:latin typeface="Montserrat" panose="020B0604020202020204" charset="0"/>
                  </a:rPr>
                  <a:t>ɛ </a:t>
                </a:r>
                <a:r>
                  <a:rPr lang="en-US" sz="1400" dirty="0" err="1">
                    <a:latin typeface="Montserrat" panose="020B0604020202020204" charset="0"/>
                  </a:rPr>
                  <a:t>càng</a:t>
                </a:r>
                <a:r>
                  <a:rPr lang="en-US" sz="1400" dirty="0">
                    <a:latin typeface="Montserrat" panose="020B0604020202020204" charset="0"/>
                  </a:rPr>
                  <a:t> </a:t>
                </a:r>
                <a:r>
                  <a:rPr lang="en-US" sz="1400" dirty="0" err="1">
                    <a:latin typeface="Montserrat" panose="020B0604020202020204" charset="0"/>
                  </a:rPr>
                  <a:t>gần</a:t>
                </a:r>
                <a:r>
                  <a:rPr lang="en-US" sz="1400" dirty="0">
                    <a:latin typeface="Montserrat" panose="020B0604020202020204" charset="0"/>
                  </a:rPr>
                  <a:t> </a:t>
                </a:r>
                <a:r>
                  <a:rPr lang="en-US" sz="1400" dirty="0" err="1">
                    <a:latin typeface="Montserrat" panose="020B0604020202020204" charset="0"/>
                  </a:rPr>
                  <a:t>bằng</a:t>
                </a:r>
                <a:r>
                  <a:rPr lang="en-US" sz="1400" dirty="0">
                    <a:latin typeface="Montserrat" panose="020B0604020202020204" charset="0"/>
                  </a:rPr>
                  <a:t> 0 </a:t>
                </a:r>
                <a:r>
                  <a:rPr lang="en-US" sz="1400" dirty="0" err="1">
                    <a:latin typeface="Montserrat" panose="020B0604020202020204" charset="0"/>
                  </a:rPr>
                  <a:t>tương</a:t>
                </a:r>
                <a:r>
                  <a:rPr lang="en-US" sz="1400" dirty="0">
                    <a:latin typeface="Montserrat" panose="020B0604020202020204" charset="0"/>
                  </a:rPr>
                  <a:t> </a:t>
                </a:r>
                <a:r>
                  <a:rPr lang="en-US" sz="1400" dirty="0" err="1">
                    <a:latin typeface="Montserrat" panose="020B0604020202020204" charset="0"/>
                  </a:rPr>
                  <a:t>đương</a:t>
                </a:r>
                <a:r>
                  <a:rPr lang="en-US" sz="1400" dirty="0">
                    <a:latin typeface="Montserrat" panose="020B0604020202020204" charset="0"/>
                  </a:rPr>
                  <a:t> </a:t>
                </a:r>
                <a:r>
                  <a:rPr lang="en-US" sz="1400" dirty="0" err="1">
                    <a:latin typeface="Montserrat" panose="020B0604020202020204" charset="0"/>
                  </a:rPr>
                  <a:t>độ</a:t>
                </a:r>
                <a:r>
                  <a:rPr lang="en-US" sz="1400" dirty="0">
                    <a:latin typeface="Montserrat" panose="020B0604020202020204" charset="0"/>
                  </a:rPr>
                  <a:t> </a:t>
                </a:r>
                <a:r>
                  <a:rPr lang="en-US" sz="1400" dirty="0" err="1">
                    <a:latin typeface="Montserrat" panose="020B0604020202020204" charset="0"/>
                  </a:rPr>
                  <a:t>lệch</a:t>
                </a:r>
                <a:r>
                  <a:rPr lang="en-US" sz="1400" dirty="0">
                    <a:latin typeface="Montserrat" panose="020B0604020202020204" charset="0"/>
                  </a:rPr>
                  <a:t> </a:t>
                </a:r>
                <a:r>
                  <a:rPr lang="en-US" sz="1400" dirty="0" err="1">
                    <a:latin typeface="Montserrat" panose="020B0604020202020204" charset="0"/>
                  </a:rPr>
                  <a:t>càng</a:t>
                </a:r>
                <a:r>
                  <a:rPr lang="en-US" sz="1400" dirty="0">
                    <a:latin typeface="Montserrat" panose="020B0604020202020204" charset="0"/>
                  </a:rPr>
                  <a:t> </a:t>
                </a:r>
                <a:r>
                  <a:rPr lang="en-US" sz="1400" dirty="0" err="1">
                    <a:latin typeface="Montserrat" panose="020B0604020202020204" charset="0"/>
                  </a:rPr>
                  <a:t>thấp</a:t>
                </a:r>
                <a:r>
                  <a:rPr lang="en-US" sz="1400" dirty="0">
                    <a:latin typeface="Montserrat" panose="020B0604020202020204" charset="0"/>
                  </a:rPr>
                  <a:t> </a:t>
                </a:r>
                <a:r>
                  <a:rPr lang="en-US" sz="1400" dirty="0" err="1">
                    <a:latin typeface="Montserrat" panose="020B0604020202020204" charset="0"/>
                  </a:rPr>
                  <a:t>và</a:t>
                </a:r>
                <a:r>
                  <a:rPr lang="en-US" sz="1400" dirty="0">
                    <a:latin typeface="Montserrat" panose="020B0604020202020204" charset="0"/>
                  </a:rPr>
                  <a:t> </a:t>
                </a:r>
                <a:r>
                  <a:rPr lang="en-US" sz="1400" dirty="0" err="1">
                    <a:latin typeface="Montserrat" panose="020B0604020202020204" charset="0"/>
                  </a:rPr>
                  <a:t>đường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ta </a:t>
                </a:r>
                <a:r>
                  <a:rPr lang="en-US" sz="1400" dirty="0" err="1">
                    <a:latin typeface="Montserrat" panose="020B0604020202020204" charset="0"/>
                  </a:rPr>
                  <a:t>vẽ</a:t>
                </a:r>
                <a:r>
                  <a:rPr lang="en-US" sz="1400" dirty="0">
                    <a:latin typeface="Montserrat" panose="020B0604020202020204" charset="0"/>
                  </a:rPr>
                  <a:t> </a:t>
                </a:r>
                <a:r>
                  <a:rPr lang="en-US" sz="1400" dirty="0" err="1">
                    <a:latin typeface="Montserrat" panose="020B0604020202020204" charset="0"/>
                  </a:rPr>
                  <a:t>càng</a:t>
                </a:r>
                <a:r>
                  <a:rPr lang="en-US" sz="1400" dirty="0">
                    <a:latin typeface="Montserrat" panose="020B0604020202020204" charset="0"/>
                  </a:rPr>
                  <a:t> </a:t>
                </a:r>
                <a:r>
                  <a:rPr lang="en-US" sz="1400" dirty="0" err="1">
                    <a:latin typeface="Montserrat" panose="020B0604020202020204" charset="0"/>
                  </a:rPr>
                  <a:t>chính</a:t>
                </a:r>
                <a:r>
                  <a:rPr lang="en-US" sz="1400" dirty="0">
                    <a:latin typeface="Montserrat" panose="020B0604020202020204" charset="0"/>
                  </a:rPr>
                  <a:t> </a:t>
                </a:r>
                <a:r>
                  <a:rPr lang="en-US" sz="1400" dirty="0" err="1">
                    <a:latin typeface="Montserrat" panose="020B0604020202020204" charset="0"/>
                  </a:rPr>
                  <a:t>xác</a:t>
                </a:r>
                <a:r>
                  <a:rPr lang="en-US" sz="1400" dirty="0">
                    <a:latin typeface="Montserrat" panose="020B0604020202020204" charset="0"/>
                  </a:rPr>
                  <a:t> </a:t>
                </a: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p:txBody>
          </p:sp>
        </mc:Choice>
        <mc:Fallback xmlns="">
          <p:sp>
            <p:nvSpPr>
              <p:cNvPr id="5" name="Google Shape;488;p60">
                <a:extLst>
                  <a:ext uri="{FF2B5EF4-FFF2-40B4-BE49-F238E27FC236}">
                    <a16:creationId xmlns:a16="http://schemas.microsoft.com/office/drawing/2014/main" id="{30A2A352-FAC4-4217-9922-71347A56D2E1}"/>
                  </a:ext>
                </a:extLst>
              </p:cNvPr>
              <p:cNvSpPr txBox="1">
                <a:spLocks noRot="1" noChangeAspect="1" noMove="1" noResize="1" noEditPoints="1" noAdjustHandles="1" noChangeArrowheads="1" noChangeShapeType="1" noTextEdit="1"/>
              </p:cNvSpPr>
              <p:nvPr/>
            </p:nvSpPr>
            <p:spPr>
              <a:xfrm>
                <a:off x="713224" y="1017725"/>
                <a:ext cx="8235794" cy="784181"/>
              </a:xfrm>
              <a:prstGeom prst="rect">
                <a:avLst/>
              </a:prstGeom>
              <a:blipFill>
                <a:blip r:embed="rId3"/>
                <a:stretch>
                  <a:fillRect l="-222" b="-23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488;p60">
                <a:extLst>
                  <a:ext uri="{FF2B5EF4-FFF2-40B4-BE49-F238E27FC236}">
                    <a16:creationId xmlns:a16="http://schemas.microsoft.com/office/drawing/2014/main" id="{DCFD1885-F050-4AD6-9864-330DC23EDC02}"/>
                  </a:ext>
                </a:extLst>
              </p:cNvPr>
              <p:cNvSpPr txBox="1">
                <a:spLocks/>
              </p:cNvSpPr>
              <p:nvPr/>
            </p:nvSpPr>
            <p:spPr>
              <a:xfrm>
                <a:off x="713224" y="2104466"/>
                <a:ext cx="8235794" cy="194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nSpc>
                    <a:spcPct val="150000"/>
                  </a:lnSpc>
                  <a:buSzPts val="1100"/>
                </a:pP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mỗi</a:t>
                </a:r>
                <a:r>
                  <a:rPr lang="en-US" sz="1400" dirty="0">
                    <a:solidFill>
                      <a:schemeClr val="tx1"/>
                    </a:solidFill>
                    <a:latin typeface="Montserrat" panose="020B0604020202020204" charset="0"/>
                  </a:rPr>
                  <a:t> </a:t>
                </a:r>
                <a:r>
                  <a:rPr lang="en-US" sz="1400" dirty="0">
                    <a:latin typeface="Montserrat" panose="020B0604020202020204" charset="0"/>
                  </a:rPr>
                  <a:t>x</a:t>
                </a:r>
                <a:r>
                  <a:rPr lang="en-US" sz="1400" baseline="-25000" dirty="0">
                    <a:latin typeface="Montserrat" panose="020B0604020202020204" charset="0"/>
                  </a:rPr>
                  <a:t>i</a:t>
                </a:r>
                <a:r>
                  <a:rPr lang="en-US" sz="1400" dirty="0">
                    <a:solidFill>
                      <a:schemeClr val="tx1"/>
                    </a:solidFill>
                    <a:latin typeface="Montserrat" panose="020B0604020202020204" charset="0"/>
                  </a:rPr>
                  <a:t> ta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ợc</a:t>
                </a:r>
                <a:r>
                  <a:rPr lang="en-US" sz="1400" dirty="0">
                    <a:solidFill>
                      <a:schemeClr val="tx1"/>
                    </a:solidFill>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baseline="-25000" dirty="0" err="1">
                    <a:latin typeface="Montserrat" panose="020B0604020202020204" charset="0"/>
                  </a:rPr>
                  <a:t>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và</a:t>
                </a:r>
                <a:r>
                  <a:rPr lang="en-US" sz="1400" dirty="0">
                    <a:solidFill>
                      <a:schemeClr val="tx1"/>
                    </a:solidFill>
                    <a:latin typeface="Montserrat" panose="020B0604020202020204" charset="0"/>
                  </a:rPr>
                  <a:t> so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y</a:t>
                </a:r>
                <a:r>
                  <a:rPr lang="en-US" sz="1400" baseline="-25000" dirty="0" err="1">
                    <a:latin typeface="Montserrat" panose="020B0604020202020204" charset="0"/>
                  </a:rPr>
                  <a:t>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thực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tế</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nhận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về</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lỗi</a:t>
                </a:r>
                <a:r>
                  <a:rPr lang="en-US" sz="1400" dirty="0">
                    <a:solidFill>
                      <a:schemeClr val="tx1"/>
                    </a:solidFill>
                    <a:latin typeface="Montserrat" panose="020B0604020202020204" charset="0"/>
                  </a:rPr>
                  <a:t> </a:t>
                </a:r>
                <a:r>
                  <a:rPr lang="en-US" sz="1400" dirty="0" err="1">
                    <a:latin typeface="Montserrat" panose="020B0604020202020204" charset="0"/>
                  </a:rPr>
                  <a:t>ɛ</a:t>
                </a:r>
                <a:r>
                  <a:rPr lang="en-US" sz="1400" baseline="-25000" dirty="0" err="1">
                    <a:latin typeface="Montserrat" panose="020B0604020202020204" charset="0"/>
                  </a:rPr>
                  <a:t>i</a:t>
                </a:r>
                <a:r>
                  <a:rPr lang="en-US" sz="1400" dirty="0">
                    <a:solidFill>
                      <a:schemeClr val="tx1"/>
                    </a:solidFill>
                    <a:latin typeface="Montserrat" panose="020B0604020202020204" charset="0"/>
                  </a:rPr>
                  <a:t>.</a:t>
                </a:r>
                <a:endParaRPr lang="en-US" sz="1400" baseline="-25000" dirty="0">
                  <a:latin typeface="Montserrat" panose="020B0604020202020204" charset="0"/>
                </a:endParaRPr>
              </a:p>
              <a:p>
                <a:pPr>
                  <a:lnSpc>
                    <a:spcPct val="150000"/>
                  </a:lnSpc>
                  <a:buSzPts val="1100"/>
                </a:pP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tập</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dữ</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liệu</a:t>
                </a:r>
                <a:r>
                  <a:rPr lang="en-US" sz="1400" dirty="0">
                    <a:solidFill>
                      <a:schemeClr val="tx1"/>
                    </a:solidFill>
                    <a:latin typeface="Montserrat" panose="020B0604020202020204" charset="0"/>
                  </a:rPr>
                  <a:t> x = 1, 2,…,n ta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a:latin typeface="Montserrat" panose="020B0604020202020204" charset="0"/>
                  </a:rPr>
                  <a:t>ɛ = 1,2…,n t</a:t>
                </a:r>
                <a:r>
                  <a:rPr lang="vi-VN" sz="1400" dirty="0">
                    <a:latin typeface="Montserrat" panose="020B0604020202020204" charset="0"/>
                  </a:rPr>
                  <a:t>ư</a:t>
                </a:r>
                <a:r>
                  <a:rPr lang="en-US" sz="1400" dirty="0" err="1">
                    <a:latin typeface="Montserrat" panose="020B0604020202020204" charset="0"/>
                  </a:rPr>
                  <a:t>ơng</a:t>
                </a:r>
                <a:r>
                  <a:rPr lang="en-US" sz="1400" dirty="0">
                    <a:latin typeface="Montserrat" panose="020B0604020202020204" charset="0"/>
                  </a:rPr>
                  <a:t> </a:t>
                </a:r>
                <a:r>
                  <a:rPr lang="en-US" sz="1400" dirty="0" err="1">
                    <a:latin typeface="Montserrat" panose="020B0604020202020204" charset="0"/>
                  </a:rPr>
                  <a:t>ứng</a:t>
                </a:r>
                <a:r>
                  <a:rPr lang="en-US" sz="1400" dirty="0">
                    <a:latin typeface="Montserrat" panose="020B0604020202020204" charset="0"/>
                  </a:rPr>
                  <a:t>, </a:t>
                </a:r>
                <a:r>
                  <a:rPr lang="en-US" sz="1400" dirty="0" err="1">
                    <a:latin typeface="Montserrat" panose="020B0604020202020204" charset="0"/>
                  </a:rPr>
                  <a:t>tập</a:t>
                </a:r>
                <a:r>
                  <a:rPr lang="en-US" sz="1400" dirty="0">
                    <a:latin typeface="Montserrat" panose="020B0604020202020204" charset="0"/>
                  </a:rPr>
                  <a:t> ɛ </a:t>
                </a:r>
                <a:r>
                  <a:rPr lang="en-US" sz="1400" dirty="0" err="1">
                    <a:latin typeface="Montserrat" panose="020B0604020202020204" charset="0"/>
                  </a:rPr>
                  <a:t>gọi</a:t>
                </a:r>
                <a:r>
                  <a:rPr lang="en-US" sz="1400" dirty="0">
                    <a:latin typeface="Montserrat" panose="020B0604020202020204" charset="0"/>
                  </a:rPr>
                  <a:t> </a:t>
                </a:r>
                <a:r>
                  <a:rPr lang="en-US" sz="1400" dirty="0" err="1">
                    <a:latin typeface="Montserrat" panose="020B0604020202020204" charset="0"/>
                  </a:rPr>
                  <a:t>là</a:t>
                </a:r>
                <a:r>
                  <a:rPr lang="en-US" sz="1400" dirty="0">
                    <a:latin typeface="Montserrat" panose="020B0604020202020204" charset="0"/>
                  </a:rPr>
                  <a:t> </a:t>
                </a:r>
                <a:r>
                  <a:rPr lang="en-US" sz="1400" b="1" dirty="0">
                    <a:latin typeface="Montserrat" panose="020B0604020202020204" charset="0"/>
                  </a:rPr>
                  <a:t>chi </a:t>
                </a:r>
                <a:r>
                  <a:rPr lang="en-US" sz="1400" b="1" dirty="0" err="1">
                    <a:latin typeface="Montserrat" panose="020B0604020202020204" charset="0"/>
                  </a:rPr>
                  <a:t>phí</a:t>
                </a:r>
                <a:r>
                  <a:rPr lang="en-US" sz="1400" b="1" dirty="0">
                    <a:latin typeface="Montserrat" panose="020B0604020202020204" charset="0"/>
                  </a:rPr>
                  <a:t> </a:t>
                </a:r>
                <a:r>
                  <a:rPr lang="en-US" sz="1400" b="1" dirty="0" err="1">
                    <a:latin typeface="Montserrat" panose="020B0604020202020204" charset="0"/>
                  </a:rPr>
                  <a:t>lỗi</a:t>
                </a:r>
                <a:r>
                  <a:rPr lang="en-US" sz="1400" dirty="0">
                    <a:latin typeface="Montserrat" panose="020B0604020202020204" charset="0"/>
                  </a:rPr>
                  <a:t>, ta </a:t>
                </a:r>
                <a:r>
                  <a:rPr lang="en-US" sz="1400" dirty="0" err="1">
                    <a:latin typeface="Montserrat" panose="020B0604020202020204" charset="0"/>
                  </a:rPr>
                  <a:t>sẽ</a:t>
                </a:r>
                <a:r>
                  <a:rPr lang="en-US" sz="1400" dirty="0">
                    <a:latin typeface="Montserrat" panose="020B0604020202020204" charset="0"/>
                  </a:rPr>
                  <a:t> </a:t>
                </a:r>
                <a:r>
                  <a:rPr lang="en-US" sz="1400" dirty="0" err="1">
                    <a:latin typeface="Montserrat" panose="020B0604020202020204" charset="0"/>
                  </a:rPr>
                  <a:t>dùng</a:t>
                </a:r>
                <a:r>
                  <a:rPr lang="en-US" sz="1400" dirty="0">
                    <a:latin typeface="Montserrat" panose="020B0604020202020204" charset="0"/>
                  </a:rPr>
                  <a:t> </a:t>
                </a:r>
                <a:r>
                  <a:rPr lang="en-US" sz="1400" dirty="0" err="1">
                    <a:latin typeface="Montserrat" panose="020B0604020202020204" charset="0"/>
                  </a:rPr>
                  <a:t>ph</a:t>
                </a:r>
                <a:r>
                  <a:rPr lang="vi-VN" sz="1400" dirty="0">
                    <a:latin typeface="Montserrat" panose="020B0604020202020204" charset="0"/>
                  </a:rPr>
                  <a:t>ư</a:t>
                </a:r>
                <a:r>
                  <a:rPr lang="en-US" sz="1400" dirty="0" err="1">
                    <a:latin typeface="Montserrat" panose="020B0604020202020204" charset="0"/>
                  </a:rPr>
                  <a:t>ơng</a:t>
                </a:r>
                <a:r>
                  <a:rPr lang="en-US" sz="1400" dirty="0">
                    <a:latin typeface="Montserrat" panose="020B0604020202020204" charset="0"/>
                  </a:rPr>
                  <a:t> </a:t>
                </a:r>
                <a:r>
                  <a:rPr lang="en-US" sz="1400" dirty="0" err="1">
                    <a:latin typeface="Montserrat" panose="020B0604020202020204" charset="0"/>
                  </a:rPr>
                  <a:t>pháp</a:t>
                </a:r>
                <a:r>
                  <a:rPr lang="en-US" sz="1400" dirty="0">
                    <a:latin typeface="Montserrat" panose="020B0604020202020204" charset="0"/>
                  </a:rPr>
                  <a:t> </a:t>
                </a:r>
                <a:r>
                  <a:rPr lang="en-US" sz="1400" b="1" dirty="0" err="1">
                    <a:latin typeface="Montserrat" panose="020B0604020202020204" charset="0"/>
                  </a:rPr>
                  <a:t>Trung</a:t>
                </a:r>
                <a:r>
                  <a:rPr lang="en-US" sz="1400" b="1" dirty="0">
                    <a:latin typeface="Montserrat" panose="020B0604020202020204" charset="0"/>
                  </a:rPr>
                  <a:t> </a:t>
                </a:r>
                <a:r>
                  <a:rPr lang="en-US" sz="1400" b="1" dirty="0" err="1">
                    <a:latin typeface="Montserrat" panose="020B0604020202020204" charset="0"/>
                  </a:rPr>
                  <a:t>bình</a:t>
                </a:r>
                <a:r>
                  <a:rPr lang="en-US" sz="1400" b="1" dirty="0">
                    <a:latin typeface="Montserrat" panose="020B0604020202020204" charset="0"/>
                  </a:rPr>
                  <a:t> </a:t>
                </a:r>
                <a:r>
                  <a:rPr lang="en-US" sz="1400" b="1" dirty="0" err="1">
                    <a:latin typeface="Montserrat" panose="020B0604020202020204" charset="0"/>
                  </a:rPr>
                  <a:t>Bình</a:t>
                </a:r>
                <a:r>
                  <a:rPr lang="en-US" sz="1400" b="1" dirty="0">
                    <a:latin typeface="Montserrat" panose="020B0604020202020204" charset="0"/>
                  </a:rPr>
                  <a:t> </a:t>
                </a:r>
                <a:r>
                  <a:rPr lang="en-US" sz="1400" b="1" dirty="0" err="1">
                    <a:latin typeface="Montserrat" panose="020B0604020202020204" charset="0"/>
                  </a:rPr>
                  <a:t>ph</a:t>
                </a:r>
                <a:r>
                  <a:rPr lang="vi-VN" sz="1400" b="1" dirty="0">
                    <a:latin typeface="Montserrat" panose="020B0604020202020204" charset="0"/>
                  </a:rPr>
                  <a:t>ư</a:t>
                </a:r>
                <a:r>
                  <a:rPr lang="en-US" sz="1400" b="1" dirty="0" err="1">
                    <a:latin typeface="Montserrat" panose="020B0604020202020204" charset="0"/>
                  </a:rPr>
                  <a:t>ơng</a:t>
                </a:r>
                <a:r>
                  <a:rPr lang="en-US" sz="1400" b="1" dirty="0">
                    <a:latin typeface="Montserrat" panose="020B0604020202020204" charset="0"/>
                  </a:rPr>
                  <a:t> </a:t>
                </a:r>
                <a:r>
                  <a:rPr lang="en-US" sz="1400" b="1" dirty="0" err="1">
                    <a:latin typeface="Montserrat" panose="020B0604020202020204" charset="0"/>
                  </a:rPr>
                  <a:t>Lỗi</a:t>
                </a:r>
                <a:r>
                  <a:rPr lang="en-US" sz="1400" b="1" dirty="0">
                    <a:latin typeface="Montserrat" panose="020B0604020202020204" charset="0"/>
                  </a:rPr>
                  <a:t> – Mean Square Error (MSE) </a:t>
                </a:r>
                <a:r>
                  <a:rPr lang="en-US" sz="1400" dirty="0" err="1">
                    <a:latin typeface="Montserrat" panose="020B0604020202020204" charset="0"/>
                  </a:rPr>
                  <a:t>để</a:t>
                </a:r>
                <a:r>
                  <a:rPr lang="en-US" sz="1400" dirty="0">
                    <a:latin typeface="Montserrat" panose="020B0604020202020204" charset="0"/>
                  </a:rPr>
                  <a:t> </a:t>
                </a:r>
                <a:r>
                  <a:rPr lang="en-US" sz="1400" dirty="0" err="1">
                    <a:latin typeface="Montserrat" panose="020B0604020202020204" charset="0"/>
                  </a:rPr>
                  <a:t>tính</a:t>
                </a:r>
                <a:r>
                  <a:rPr lang="en-US" sz="1400" dirty="0">
                    <a:latin typeface="Montserrat" panose="020B0604020202020204" charset="0"/>
                  </a:rPr>
                  <a:t> </a:t>
                </a:r>
                <a:r>
                  <a:rPr lang="en-US" sz="1400" dirty="0" err="1">
                    <a:latin typeface="Montserrat" panose="020B0604020202020204" charset="0"/>
                  </a:rPr>
                  <a:t>toán</a:t>
                </a:r>
                <a:r>
                  <a:rPr lang="en-US" sz="1400" dirty="0">
                    <a:latin typeface="Montserrat" panose="020B0604020202020204" charset="0"/>
                  </a:rPr>
                  <a:t> </a:t>
                </a:r>
                <a:r>
                  <a:rPr lang="en-US" sz="1400" dirty="0" err="1">
                    <a:latin typeface="Montserrat" panose="020B0604020202020204" charset="0"/>
                  </a:rPr>
                  <a:t>hàm</a:t>
                </a:r>
                <a:r>
                  <a:rPr lang="en-US" sz="1400" dirty="0">
                    <a:latin typeface="Montserrat" panose="020B0604020202020204" charset="0"/>
                  </a:rPr>
                  <a:t> chi </a:t>
                </a:r>
                <a:r>
                  <a:rPr lang="en-US" sz="1400" dirty="0" err="1">
                    <a:latin typeface="Montserrat" panose="020B0604020202020204" charset="0"/>
                  </a:rPr>
                  <a:t>phí</a:t>
                </a:r>
                <a:r>
                  <a:rPr lang="en-US" sz="1400" dirty="0">
                    <a:latin typeface="Montserrat" panose="020B0604020202020204" charset="0"/>
                  </a:rPr>
                  <a:t> </a:t>
                </a:r>
                <a:r>
                  <a:rPr lang="en-US" sz="1400" dirty="0" err="1">
                    <a:latin typeface="Montserrat" panose="020B0604020202020204" charset="0"/>
                  </a:rPr>
                  <a:t>bằng</a:t>
                </a:r>
                <a:r>
                  <a:rPr lang="en-US" sz="1400" dirty="0">
                    <a:latin typeface="Montserrat" panose="020B0604020202020204" charset="0"/>
                  </a:rPr>
                  <a:t> </a:t>
                </a:r>
                <a:r>
                  <a:rPr lang="en-US" sz="1400" dirty="0" err="1">
                    <a:latin typeface="Montserrat" panose="020B0604020202020204" charset="0"/>
                  </a:rPr>
                  <a:t>công</a:t>
                </a:r>
                <a:r>
                  <a:rPr lang="en-US" sz="1400" dirty="0">
                    <a:latin typeface="Montserrat" panose="020B0604020202020204" charset="0"/>
                  </a:rPr>
                  <a:t> </a:t>
                </a:r>
                <a:r>
                  <a:rPr lang="en-US" sz="1400" dirty="0" err="1">
                    <a:latin typeface="Montserrat" panose="020B0604020202020204" charset="0"/>
                  </a:rPr>
                  <a:t>thức</a:t>
                </a:r>
                <a:endParaRPr lang="en-US" sz="1400" dirty="0">
                  <a:latin typeface="Montserrat" panose="020B0604020202020204" charset="0"/>
                </a:endParaRPr>
              </a:p>
              <a:p>
                <a:pPr algn="ctr">
                  <a:lnSpc>
                    <a:spcPct val="150000"/>
                  </a:lnSpc>
                  <a:buSzPts val="1100"/>
                </a:pPr>
                <a14:m>
                  <m:oMath xmlns:m="http://schemas.openxmlformats.org/officeDocument/2006/math">
                    <m:r>
                      <a:rPr lang="en-US" sz="1400" i="1">
                        <a:latin typeface="Cambria Math" panose="02040503050406030204" pitchFamily="18" charset="0"/>
                      </a:rPr>
                      <m:t>𝑀𝑆𝐸</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a:latin typeface="Cambria Math" panose="02040503050406030204" pitchFamily="18" charset="0"/>
                          </a:rPr>
                          <m:t>(</m:t>
                        </m:r>
                        <m:r>
                          <m:rPr>
                            <m:sty m:val="p"/>
                          </m:rPr>
                          <a:rPr lang="en-US" sz="1400">
                            <a:latin typeface="Cambria Math" panose="02040503050406030204" pitchFamily="18" charset="0"/>
                          </a:rPr>
                          <m:t>y</m:t>
                        </m:r>
                      </m:e>
                    </m:nary>
                  </m:oMath>
                </a14:m>
                <a:r>
                  <a:rPr lang="en-US" sz="1400" baseline="-25000" dirty="0" err="1">
                    <a:latin typeface="Montserrat" panose="020B0604020202020204" charset="0"/>
                  </a:rPr>
                  <a:t>i</a:t>
                </a:r>
                <a:r>
                  <a:rPr lang="en-US" sz="1400" baseline="-25000" dirty="0">
                    <a:latin typeface="Montserrat" panose="020B0604020202020204" charset="0"/>
                  </a:rPr>
                  <a:t> </a:t>
                </a:r>
                <a:r>
                  <a:rPr lang="en-US" sz="1400" dirty="0">
                    <a:latin typeface="Montserrat" panose="020B0604020202020204" charset="0"/>
                  </a:rPr>
                  <a:t>– (αx</a:t>
                </a:r>
                <a:r>
                  <a:rPr lang="en-US" sz="1400" baseline="-25000" dirty="0">
                    <a:latin typeface="Montserrat" panose="020B0604020202020204" charset="0"/>
                  </a:rPr>
                  <a:t>i</a:t>
                </a:r>
                <a:r>
                  <a:rPr lang="en-US" sz="1400" dirty="0">
                    <a:latin typeface="Montserrat" panose="020B0604020202020204" charset="0"/>
                  </a:rPr>
                  <a:t> + β))</a:t>
                </a:r>
                <a:r>
                  <a:rPr lang="en-US" sz="1400" baseline="30000" dirty="0">
                    <a:latin typeface="Montserrat" panose="020B0604020202020204" charset="0"/>
                  </a:rPr>
                  <a:t>2</a:t>
                </a:r>
                <a:endParaRPr lang="en-US" sz="1400" dirty="0">
                  <a:latin typeface="Montserrat" panose="020B0604020202020204" charset="0"/>
                </a:endParaRPr>
              </a:p>
              <a:p>
                <a:pPr algn="ctr">
                  <a:lnSpc>
                    <a:spcPct val="150000"/>
                  </a:lnSpc>
                  <a:buSzPts val="1100"/>
                </a:pPr>
                <a:endParaRPr lang="en-US" sz="1400" dirty="0">
                  <a:solidFill>
                    <a:schemeClr val="tx1"/>
                  </a:solidFill>
                  <a:latin typeface="Montserrat" panose="020B0604020202020204" charset="0"/>
                </a:endParaRPr>
              </a:p>
            </p:txBody>
          </p:sp>
        </mc:Choice>
        <mc:Fallback xmlns="">
          <p:sp>
            <p:nvSpPr>
              <p:cNvPr id="7" name="Google Shape;488;p60">
                <a:extLst>
                  <a:ext uri="{FF2B5EF4-FFF2-40B4-BE49-F238E27FC236}">
                    <a16:creationId xmlns:a16="http://schemas.microsoft.com/office/drawing/2014/main" id="{DCFD1885-F050-4AD6-9864-330DC23EDC02}"/>
                  </a:ext>
                </a:extLst>
              </p:cNvPr>
              <p:cNvSpPr txBox="1">
                <a:spLocks noRot="1" noChangeAspect="1" noMove="1" noResize="1" noEditPoints="1" noAdjustHandles="1" noChangeArrowheads="1" noChangeShapeType="1" noTextEdit="1"/>
              </p:cNvSpPr>
              <p:nvPr/>
            </p:nvSpPr>
            <p:spPr>
              <a:xfrm>
                <a:off x="713224" y="2104466"/>
                <a:ext cx="8235794" cy="1943100"/>
              </a:xfrm>
              <a:prstGeom prst="rect">
                <a:avLst/>
              </a:prstGeom>
              <a:blipFill>
                <a:blip r:embed="rId4"/>
                <a:stretch>
                  <a:fillRect l="-222" b="-2664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216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5"/>
            <a:ext cx="8101297"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400" dirty="0">
                <a:solidFill>
                  <a:schemeClr val="tx1"/>
                </a:solidFill>
              </a:rPr>
              <a:t>MSE </a:t>
            </a:r>
            <a:r>
              <a:rPr lang="en-US" sz="1400" dirty="0" err="1">
                <a:solidFill>
                  <a:schemeClr val="tx1"/>
                </a:solidFill>
              </a:rPr>
              <a:t>là</a:t>
            </a:r>
            <a:r>
              <a:rPr lang="en-US" sz="1400" dirty="0">
                <a:solidFill>
                  <a:schemeClr val="tx1"/>
                </a:solidFill>
              </a:rPr>
              <a:t> </a:t>
            </a:r>
            <a:r>
              <a:rPr lang="en-US" sz="1400" dirty="0" err="1">
                <a:solidFill>
                  <a:schemeClr val="tx1"/>
                </a:solidFill>
              </a:rPr>
              <a:t>ph</a:t>
            </a:r>
            <a:r>
              <a:rPr lang="vi-VN" sz="1400" dirty="0">
                <a:solidFill>
                  <a:schemeClr val="tx1"/>
                </a:solidFill>
              </a:rPr>
              <a:t>ư</a:t>
            </a:r>
            <a:r>
              <a:rPr lang="en-US" sz="1400" dirty="0" err="1">
                <a:solidFill>
                  <a:schemeClr val="tx1"/>
                </a:solidFill>
              </a:rPr>
              <a:t>ơng</a:t>
            </a:r>
            <a:r>
              <a:rPr lang="en-US" sz="1400" dirty="0">
                <a:solidFill>
                  <a:schemeClr val="tx1"/>
                </a:solidFill>
              </a:rPr>
              <a:t> </a:t>
            </a:r>
            <a:r>
              <a:rPr lang="en-US" sz="1400" dirty="0" err="1">
                <a:solidFill>
                  <a:schemeClr val="tx1"/>
                </a:solidFill>
              </a:rPr>
              <a:t>trình</a:t>
            </a:r>
            <a:r>
              <a:rPr lang="en-US" sz="1400" dirty="0">
                <a:solidFill>
                  <a:schemeClr val="tx1"/>
                </a:solidFill>
              </a:rPr>
              <a:t> </a:t>
            </a:r>
            <a:r>
              <a:rPr lang="en-US" sz="1400" dirty="0" err="1">
                <a:solidFill>
                  <a:schemeClr val="tx1"/>
                </a:solidFill>
              </a:rPr>
              <a:t>bậc</a:t>
            </a:r>
            <a:r>
              <a:rPr lang="en-US" sz="1400" dirty="0">
                <a:solidFill>
                  <a:schemeClr val="tx1"/>
                </a:solidFill>
              </a:rPr>
              <a:t> 2, </a:t>
            </a:r>
            <a:r>
              <a:rPr lang="en-US" sz="1400" dirty="0" err="1">
                <a:solidFill>
                  <a:schemeClr val="tx1"/>
                </a:solidFill>
              </a:rPr>
              <a:t>nếu</a:t>
            </a:r>
            <a:r>
              <a:rPr lang="en-US" sz="1400" dirty="0">
                <a:solidFill>
                  <a:schemeClr val="tx1"/>
                </a:solidFill>
              </a:rPr>
              <a:t> </a:t>
            </a:r>
            <a:r>
              <a:rPr lang="en-US" sz="1400" dirty="0" err="1">
                <a:solidFill>
                  <a:schemeClr val="tx1"/>
                </a:solidFill>
              </a:rPr>
              <a:t>biểu</a:t>
            </a:r>
            <a:r>
              <a:rPr lang="en-US" sz="1400" dirty="0">
                <a:solidFill>
                  <a:schemeClr val="tx1"/>
                </a:solidFill>
              </a:rPr>
              <a:t> </a:t>
            </a:r>
            <a:r>
              <a:rPr lang="en-US" sz="1400" dirty="0" err="1">
                <a:solidFill>
                  <a:schemeClr val="tx1"/>
                </a:solidFill>
              </a:rPr>
              <a:t>diễn</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không</a:t>
            </a:r>
            <a:r>
              <a:rPr lang="en-US" sz="1400" dirty="0">
                <a:solidFill>
                  <a:schemeClr val="tx1"/>
                </a:solidFill>
              </a:rPr>
              <a:t> </a:t>
            </a:r>
            <a:r>
              <a:rPr lang="en-US" sz="1400" dirty="0" err="1">
                <a:solidFill>
                  <a:schemeClr val="tx1"/>
                </a:solidFill>
              </a:rPr>
              <a:t>gian</a:t>
            </a:r>
            <a:r>
              <a:rPr lang="en-US" sz="1400" dirty="0">
                <a:solidFill>
                  <a:schemeClr val="tx1"/>
                </a:solidFill>
              </a:rPr>
              <a:t> 2 </a:t>
            </a:r>
            <a:r>
              <a:rPr lang="en-US" sz="1400" dirty="0" err="1">
                <a:solidFill>
                  <a:schemeClr val="tx1"/>
                </a:solidFill>
              </a:rPr>
              <a:t>chiều</a:t>
            </a:r>
            <a:r>
              <a:rPr lang="en-US" sz="1400" dirty="0">
                <a:solidFill>
                  <a:schemeClr val="tx1"/>
                </a:solidFill>
              </a:rPr>
              <a:t>, ta đ</a:t>
            </a:r>
            <a:r>
              <a:rPr lang="vi-VN" sz="1400" dirty="0">
                <a:solidFill>
                  <a:schemeClr val="tx1"/>
                </a:solidFill>
              </a:rPr>
              <a:t>ư</a:t>
            </a:r>
            <a:r>
              <a:rPr lang="en-US" sz="1400" dirty="0" err="1">
                <a:solidFill>
                  <a:schemeClr val="tx1"/>
                </a:solidFill>
              </a:rPr>
              <a:t>ợc</a:t>
            </a:r>
            <a:r>
              <a:rPr lang="en-US" sz="1400" dirty="0">
                <a:solidFill>
                  <a:schemeClr val="tx1"/>
                </a:solidFill>
              </a:rPr>
              <a:t> </a:t>
            </a:r>
            <a:r>
              <a:rPr lang="en-US" sz="1400" dirty="0" err="1">
                <a:solidFill>
                  <a:schemeClr val="tx1"/>
                </a:solidFill>
              </a:rPr>
              <a:t>một</a:t>
            </a:r>
            <a:r>
              <a:rPr lang="en-US" sz="1400" dirty="0">
                <a:solidFill>
                  <a:schemeClr val="tx1"/>
                </a:solidFill>
              </a:rPr>
              <a:t> đ</a:t>
            </a:r>
            <a:r>
              <a:rPr lang="vi-VN" sz="1400" dirty="0">
                <a:solidFill>
                  <a:schemeClr val="tx1"/>
                </a:solidFill>
              </a:rPr>
              <a:t>ư</a:t>
            </a:r>
            <a:r>
              <a:rPr lang="en-US" sz="1400" dirty="0" err="1">
                <a:solidFill>
                  <a:schemeClr val="tx1"/>
                </a:solidFill>
              </a:rPr>
              <a:t>ờng</a:t>
            </a:r>
            <a:r>
              <a:rPr lang="en-US" sz="1400" dirty="0">
                <a:solidFill>
                  <a:schemeClr val="tx1"/>
                </a:solidFill>
              </a:rPr>
              <a:t> </a:t>
            </a:r>
            <a:r>
              <a:rPr lang="en-US" sz="1400" dirty="0" err="1">
                <a:solidFill>
                  <a:schemeClr val="tx1"/>
                </a:solidFill>
              </a:rPr>
              <a:t>thẳng</a:t>
            </a:r>
            <a:r>
              <a:rPr lang="en-US" sz="1400" dirty="0">
                <a:solidFill>
                  <a:schemeClr val="tx1"/>
                </a:solidFill>
              </a:rPr>
              <a:t> </a:t>
            </a:r>
            <a:r>
              <a:rPr lang="en-US" sz="1400" dirty="0" err="1">
                <a:solidFill>
                  <a:schemeClr val="tx1"/>
                </a:solidFill>
              </a:rPr>
              <a:t>prabol</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dạng</a:t>
            </a:r>
            <a:r>
              <a:rPr lang="en-US" sz="1400" dirty="0">
                <a:solidFill>
                  <a:schemeClr val="tx1"/>
                </a:solidFill>
              </a:rPr>
              <a:t>:</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7CB9C015-89EA-4297-84E9-98AB2A6554DB}"/>
              </a:ext>
            </a:extLst>
          </p:cNvPr>
          <p:cNvPicPr/>
          <p:nvPr/>
        </p:nvPicPr>
        <p:blipFill>
          <a:blip r:embed="rId3">
            <a:extLst>
              <a:ext uri="{28A0092B-C50C-407E-A947-70E740481C1C}">
                <a14:useLocalDpi xmlns:a14="http://schemas.microsoft.com/office/drawing/2010/main" val="0"/>
              </a:ext>
            </a:extLst>
          </a:blip>
          <a:stretch>
            <a:fillRect/>
          </a:stretch>
        </p:blipFill>
        <p:spPr>
          <a:xfrm>
            <a:off x="3138487" y="1662112"/>
            <a:ext cx="2867025" cy="1590675"/>
          </a:xfrm>
          <a:prstGeom prst="rect">
            <a:avLst/>
          </a:prstGeom>
        </p:spPr>
      </p:pic>
      <p:sp>
        <p:nvSpPr>
          <p:cNvPr id="8" name="Google Shape;489;p60">
            <a:extLst>
              <a:ext uri="{FF2B5EF4-FFF2-40B4-BE49-F238E27FC236}">
                <a16:creationId xmlns:a16="http://schemas.microsoft.com/office/drawing/2014/main" id="{BF9DBF31-D24A-480E-8FCD-CBCA513B5B57}"/>
              </a:ext>
            </a:extLst>
          </p:cNvPr>
          <p:cNvSpPr txBox="1">
            <a:spLocks/>
          </p:cNvSpPr>
          <p:nvPr/>
        </p:nvSpPr>
        <p:spPr>
          <a:xfrm>
            <a:off x="713225" y="3266726"/>
            <a:ext cx="8101297" cy="760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Font typeface="Arial"/>
              <a:buNone/>
            </a:pPr>
            <a:r>
              <a:rPr lang="en-US" sz="1400" dirty="0">
                <a:solidFill>
                  <a:schemeClr val="tx1"/>
                </a:solidFill>
              </a:rPr>
              <a:t>MSE </a:t>
            </a:r>
            <a:r>
              <a:rPr lang="en-US" sz="1400" dirty="0" err="1">
                <a:solidFill>
                  <a:schemeClr val="tx1"/>
                </a:solidFill>
              </a:rPr>
              <a:t>đạt</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trị</a:t>
            </a:r>
            <a:r>
              <a:rPr lang="en-US" sz="1400" dirty="0">
                <a:solidFill>
                  <a:schemeClr val="tx1"/>
                </a:solidFill>
              </a:rPr>
              <a:t> </a:t>
            </a:r>
            <a:r>
              <a:rPr lang="en-US" sz="1400" dirty="0" err="1">
                <a:solidFill>
                  <a:schemeClr val="tx1"/>
                </a:solidFill>
              </a:rPr>
              <a:t>càng</a:t>
            </a:r>
            <a:r>
              <a:rPr lang="en-US" sz="1400" dirty="0">
                <a:solidFill>
                  <a:schemeClr val="tx1"/>
                </a:solidFill>
              </a:rPr>
              <a:t> </a:t>
            </a:r>
            <a:r>
              <a:rPr lang="en-US" sz="1400" dirty="0" err="1">
                <a:solidFill>
                  <a:schemeClr val="tx1"/>
                </a:solidFill>
              </a:rPr>
              <a:t>nhỏ</a:t>
            </a:r>
            <a:r>
              <a:rPr lang="en-US" sz="1400" dirty="0">
                <a:solidFill>
                  <a:schemeClr val="tx1"/>
                </a:solidFill>
              </a:rPr>
              <a:t> </a:t>
            </a:r>
            <a:r>
              <a:rPr lang="en-US" sz="1400" dirty="0" err="1">
                <a:solidFill>
                  <a:schemeClr val="tx1"/>
                </a:solidFill>
              </a:rPr>
              <a:t>khi</a:t>
            </a:r>
            <a:r>
              <a:rPr lang="en-US" sz="1400" dirty="0">
                <a:solidFill>
                  <a:schemeClr val="tx1"/>
                </a:solidFill>
              </a:rPr>
              <a:t> </a:t>
            </a:r>
            <a:r>
              <a:rPr lang="en-US" sz="1400" dirty="0" err="1">
                <a:solidFill>
                  <a:schemeClr val="tx1"/>
                </a:solidFill>
              </a:rPr>
              <a:t>đạo</a:t>
            </a:r>
            <a:r>
              <a:rPr lang="en-US" sz="1400" dirty="0">
                <a:solidFill>
                  <a:schemeClr val="tx1"/>
                </a:solidFill>
              </a:rPr>
              <a:t> </a:t>
            </a:r>
            <a:r>
              <a:rPr lang="en-US" sz="1400" dirty="0" err="1">
                <a:solidFill>
                  <a:schemeClr val="tx1"/>
                </a:solidFill>
              </a:rPr>
              <a:t>hàm</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nó</a:t>
            </a:r>
            <a:r>
              <a:rPr lang="en-US" sz="1400" dirty="0">
                <a:solidFill>
                  <a:schemeClr val="tx1"/>
                </a:solidFill>
              </a:rPr>
              <a:t> </a:t>
            </a:r>
            <a:r>
              <a:rPr lang="en-US" sz="1400" dirty="0" err="1">
                <a:solidFill>
                  <a:schemeClr val="tx1"/>
                </a:solidFill>
              </a:rPr>
              <a:t>càng</a:t>
            </a:r>
            <a:r>
              <a:rPr lang="en-US" sz="1400" dirty="0">
                <a:solidFill>
                  <a:schemeClr val="tx1"/>
                </a:solidFill>
              </a:rPr>
              <a:t> </a:t>
            </a:r>
            <a:r>
              <a:rPr lang="en-US" sz="1400" dirty="0" err="1">
                <a:solidFill>
                  <a:schemeClr val="tx1"/>
                </a:solidFill>
              </a:rPr>
              <a:t>gần</a:t>
            </a:r>
            <a:r>
              <a:rPr lang="en-US" sz="1400" dirty="0">
                <a:solidFill>
                  <a:schemeClr val="tx1"/>
                </a:solidFill>
              </a:rPr>
              <a:t> </a:t>
            </a:r>
            <a:r>
              <a:rPr lang="en-US" sz="1400" dirty="0" err="1">
                <a:solidFill>
                  <a:schemeClr val="tx1"/>
                </a:solidFill>
              </a:rPr>
              <a:t>bằng</a:t>
            </a:r>
            <a:r>
              <a:rPr lang="en-US" sz="1400" dirty="0">
                <a:solidFill>
                  <a:schemeClr val="tx1"/>
                </a:solidFill>
              </a:rPr>
              <a:t> 0, ta </a:t>
            </a:r>
            <a:r>
              <a:rPr lang="en-US" sz="1400" dirty="0" err="1">
                <a:solidFill>
                  <a:schemeClr val="tx1"/>
                </a:solidFill>
              </a:rPr>
              <a:t>cần</a:t>
            </a:r>
            <a:r>
              <a:rPr lang="en-US" sz="1400" dirty="0">
                <a:solidFill>
                  <a:schemeClr val="tx1"/>
                </a:solidFill>
              </a:rPr>
              <a:t> </a:t>
            </a:r>
            <a:r>
              <a:rPr lang="en-US" sz="1400" dirty="0" err="1">
                <a:solidFill>
                  <a:schemeClr val="tx1"/>
                </a:solidFill>
              </a:rPr>
              <a:t>tính</a:t>
            </a:r>
            <a:r>
              <a:rPr lang="en-US" sz="1400" dirty="0">
                <a:solidFill>
                  <a:schemeClr val="tx1"/>
                </a:solidFill>
              </a:rPr>
              <a:t> </a:t>
            </a:r>
            <a:r>
              <a:rPr lang="en-US" sz="1400" dirty="0" err="1">
                <a:solidFill>
                  <a:schemeClr val="tx1"/>
                </a:solidFill>
              </a:rPr>
              <a:t>toán</a:t>
            </a:r>
            <a:r>
              <a:rPr lang="en-US" sz="1400" dirty="0">
                <a:solidFill>
                  <a:schemeClr val="tx1"/>
                </a:solidFill>
              </a:rPr>
              <a:t> </a:t>
            </a:r>
            <a:r>
              <a:rPr lang="en-US" sz="1400" dirty="0" err="1">
                <a:solidFill>
                  <a:schemeClr val="tx1"/>
                </a:solidFill>
              </a:rPr>
              <a:t>lại</a:t>
            </a:r>
            <a:r>
              <a:rPr lang="en-US" sz="1400" dirty="0">
                <a:solidFill>
                  <a:schemeClr val="tx1"/>
                </a:solidFill>
              </a:rPr>
              <a:t> 2 </a:t>
            </a:r>
            <a:r>
              <a:rPr lang="en-US" sz="1400" dirty="0" err="1">
                <a:solidFill>
                  <a:schemeClr val="tx1"/>
                </a:solidFill>
              </a:rPr>
              <a:t>tham</a:t>
            </a:r>
            <a:r>
              <a:rPr lang="en-US" sz="1400" dirty="0">
                <a:solidFill>
                  <a:schemeClr val="tx1"/>
                </a:solidFill>
              </a:rPr>
              <a:t> </a:t>
            </a:r>
            <a:r>
              <a:rPr lang="en-US" sz="1400" dirty="0" err="1">
                <a:solidFill>
                  <a:schemeClr val="tx1"/>
                </a:solidFill>
              </a:rPr>
              <a:t>số</a:t>
            </a:r>
            <a:r>
              <a:rPr lang="en-US" sz="1400" dirty="0">
                <a:solidFill>
                  <a:schemeClr val="tx1"/>
                </a:solidFill>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r>
              <a:rPr lang="en-US" sz="1400" dirty="0" err="1">
                <a:latin typeface="Montserrat" panose="020B0604020202020204" charset="0"/>
              </a:rPr>
              <a:t>dựa</a:t>
            </a:r>
            <a:r>
              <a:rPr lang="en-US" sz="1400" dirty="0">
                <a:latin typeface="Montserrat" panose="020B0604020202020204" charset="0"/>
              </a:rPr>
              <a:t> </a:t>
            </a:r>
            <a:r>
              <a:rPr lang="en-US" sz="1400" dirty="0" err="1">
                <a:latin typeface="Montserrat" panose="020B0604020202020204" charset="0"/>
              </a:rPr>
              <a:t>vào</a:t>
            </a:r>
            <a:r>
              <a:rPr lang="en-US" sz="1400" dirty="0">
                <a:latin typeface="Montserrat" panose="020B0604020202020204" charset="0"/>
              </a:rPr>
              <a:t> </a:t>
            </a:r>
            <a:r>
              <a:rPr lang="en-US" sz="1400" dirty="0" err="1">
                <a:latin typeface="Montserrat" panose="020B0604020202020204" charset="0"/>
              </a:rPr>
              <a:t>từng</a:t>
            </a:r>
            <a:r>
              <a:rPr lang="en-US" sz="1400" dirty="0">
                <a:latin typeface="Montserrat" panose="020B0604020202020204" charset="0"/>
              </a:rPr>
              <a:t> </a:t>
            </a:r>
            <a:r>
              <a:rPr lang="en-US" sz="1400" dirty="0" err="1">
                <a:latin typeface="Montserrat" panose="020B0604020202020204" charset="0"/>
              </a:rPr>
              <a:t>điểm</a:t>
            </a:r>
            <a:r>
              <a:rPr lang="en-US" sz="1400" dirty="0">
                <a:latin typeface="Montserrat" panose="020B0604020202020204" charset="0"/>
              </a:rPr>
              <a:t> </a:t>
            </a:r>
            <a:r>
              <a:rPr lang="en-US" sz="1400" dirty="0" err="1">
                <a:latin typeface="Montserrat" panose="020B0604020202020204" charset="0"/>
              </a:rPr>
              <a:t>trên</a:t>
            </a:r>
            <a:r>
              <a:rPr lang="en-US" sz="1400" dirty="0">
                <a:latin typeface="Montserrat" panose="020B0604020202020204" charset="0"/>
              </a:rPr>
              <a:t> đ</a:t>
            </a:r>
            <a:r>
              <a:rPr lang="vi-VN" sz="1400" dirty="0">
                <a:latin typeface="Montserrat" panose="020B0604020202020204" charset="0"/>
              </a:rPr>
              <a:t>ư</a:t>
            </a:r>
            <a:r>
              <a:rPr lang="en-US" sz="1400" dirty="0" err="1">
                <a:latin typeface="Montserrat" panose="020B0604020202020204" charset="0"/>
              </a:rPr>
              <a:t>ờng</a:t>
            </a:r>
            <a:r>
              <a:rPr lang="en-US" sz="1400" dirty="0">
                <a:latin typeface="Montserrat" panose="020B0604020202020204" charset="0"/>
              </a:rPr>
              <a:t> </a:t>
            </a:r>
            <a:r>
              <a:rPr lang="en-US" sz="1400" dirty="0" err="1">
                <a:latin typeface="Montserrat" panose="020B0604020202020204" charset="0"/>
              </a:rPr>
              <a:t>cong</a:t>
            </a:r>
            <a:r>
              <a:rPr lang="en-US" sz="1400" dirty="0">
                <a:latin typeface="Montserrat" panose="020B0604020202020204" charset="0"/>
              </a:rPr>
              <a:t> </a:t>
            </a:r>
            <a:r>
              <a:rPr lang="en-US" sz="1400" dirty="0" err="1">
                <a:latin typeface="Montserrat" panose="020B0604020202020204" charset="0"/>
              </a:rPr>
              <a:t>parabol</a:t>
            </a:r>
            <a:r>
              <a:rPr lang="en-US" sz="1400" dirty="0">
                <a:latin typeface="Montserrat" panose="020B0604020202020204" charset="0"/>
              </a:rPr>
              <a:t>, </a:t>
            </a:r>
            <a:r>
              <a:rPr lang="en-US" sz="1400" dirty="0" err="1">
                <a:latin typeface="Montserrat" panose="020B0604020202020204" charset="0"/>
              </a:rPr>
              <a:t>mỗi</a:t>
            </a:r>
            <a:r>
              <a:rPr lang="en-US" sz="1400" dirty="0">
                <a:latin typeface="Montserrat" panose="020B0604020202020204" charset="0"/>
              </a:rPr>
              <a:t> </a:t>
            </a:r>
            <a:r>
              <a:rPr lang="en-US" sz="1400" dirty="0" err="1">
                <a:latin typeface="Montserrat" panose="020B0604020202020204" charset="0"/>
              </a:rPr>
              <a:t>điểm</a:t>
            </a:r>
            <a:r>
              <a:rPr lang="en-US" sz="1400" dirty="0">
                <a:latin typeface="Montserrat" panose="020B0604020202020204" charset="0"/>
              </a:rPr>
              <a:t> </a:t>
            </a:r>
            <a:r>
              <a:rPr lang="en-US" sz="1400" dirty="0" err="1">
                <a:latin typeface="Montserrat" panose="020B0604020202020204" charset="0"/>
              </a:rPr>
              <a:t>này</a:t>
            </a:r>
            <a:r>
              <a:rPr lang="en-US" sz="1400" dirty="0">
                <a:latin typeface="Montserrat" panose="020B0604020202020204" charset="0"/>
              </a:rPr>
              <a:t> </a:t>
            </a:r>
            <a:r>
              <a:rPr lang="en-US" sz="1400" dirty="0" err="1">
                <a:latin typeface="Montserrat" panose="020B0604020202020204" charset="0"/>
              </a:rPr>
              <a:t>gọi</a:t>
            </a:r>
            <a:r>
              <a:rPr lang="en-US" sz="1400" dirty="0">
                <a:latin typeface="Montserrat" panose="020B0604020202020204" charset="0"/>
              </a:rPr>
              <a:t> </a:t>
            </a:r>
            <a:r>
              <a:rPr lang="en-US" sz="1400" dirty="0" err="1">
                <a:latin typeface="Montserrat" panose="020B0604020202020204" charset="0"/>
              </a:rPr>
              <a:t>là</a:t>
            </a:r>
            <a:r>
              <a:rPr lang="en-US" sz="1400" dirty="0">
                <a:latin typeface="Montserrat" panose="020B0604020202020204" charset="0"/>
              </a:rPr>
              <a:t> </a:t>
            </a:r>
            <a:r>
              <a:rPr lang="en-US" sz="1400" dirty="0" err="1">
                <a:latin typeface="Montserrat" panose="020B0604020202020204" charset="0"/>
              </a:rPr>
              <a:t>tốc</a:t>
            </a:r>
            <a:r>
              <a:rPr lang="en-US" sz="1400" dirty="0">
                <a:latin typeface="Montserrat" panose="020B0604020202020204" charset="0"/>
              </a:rPr>
              <a:t> </a:t>
            </a:r>
            <a:r>
              <a:rPr lang="en-US" sz="1400" dirty="0" err="1">
                <a:latin typeface="Montserrat" panose="020B0604020202020204" charset="0"/>
              </a:rPr>
              <a:t>độ</a:t>
            </a:r>
            <a:r>
              <a:rPr lang="en-US" sz="1400" dirty="0">
                <a:latin typeface="Montserrat" panose="020B0604020202020204" charset="0"/>
              </a:rPr>
              <a:t> </a:t>
            </a:r>
            <a:r>
              <a:rPr lang="en-US" sz="1400" dirty="0" err="1">
                <a:latin typeface="Montserrat" panose="020B0604020202020204" charset="0"/>
              </a:rPr>
              <a:t>học</a:t>
            </a:r>
            <a:r>
              <a:rPr lang="en-US" sz="1400" dirty="0">
                <a:latin typeface="Montserrat" panose="020B0604020202020204" charset="0"/>
              </a:rPr>
              <a:t> </a:t>
            </a:r>
            <a:r>
              <a:rPr lang="en-US" sz="1400" b="1" dirty="0">
                <a:latin typeface="Montserrat" panose="020B0604020202020204" charset="0"/>
              </a:rPr>
              <a:t>learning rate</a:t>
            </a:r>
            <a:endParaRPr lang="en-US" sz="1400" b="1"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4871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mc:AlternateContent xmlns:mc="http://schemas.openxmlformats.org/markup-compatibility/2006" xmlns:a14="http://schemas.microsoft.com/office/drawing/2010/main">
        <mc:Choice Requires="a14">
          <p:sp>
            <p:nvSpPr>
              <p:cNvPr id="489" name="Google Shape;489;p60"/>
              <p:cNvSpPr txBox="1">
                <a:spLocks noGrp="1"/>
              </p:cNvSpPr>
              <p:nvPr>
                <p:ph type="body" idx="1"/>
              </p:nvPr>
            </p:nvSpPr>
            <p:spPr>
              <a:xfrm>
                <a:off x="713225" y="1017724"/>
                <a:ext cx="8101297" cy="1554026"/>
              </a:xfrm>
              <a:prstGeom prst="rect">
                <a:avLst/>
              </a:prstGeom>
            </p:spPr>
            <p:txBody>
              <a:bodyPr spcFirstLastPara="1" wrap="square" lIns="91425" tIns="91425" rIns="91425" bIns="91425" anchor="t" anchorCtr="0">
                <a:noAutofit/>
              </a:bodyPr>
              <a:lstStyle/>
              <a:p>
                <a:pPr marL="0" lvl="0" indent="0">
                  <a:buSzPts val="1100"/>
                  <a:buNone/>
                </a:pPr>
                <a:r>
                  <a:rPr lang="en-US" sz="1400" dirty="0" err="1">
                    <a:solidFill>
                      <a:schemeClr val="tx1"/>
                    </a:solidFill>
                  </a:rPr>
                  <a:t>Nếu</a:t>
                </a:r>
                <a:r>
                  <a:rPr lang="en-US" sz="1400" dirty="0">
                    <a:solidFill>
                      <a:schemeClr val="tx1"/>
                    </a:solidFill>
                  </a:rPr>
                  <a:t> </a:t>
                </a:r>
                <a:r>
                  <a:rPr lang="en-US" sz="1400" dirty="0" err="1">
                    <a:solidFill>
                      <a:schemeClr val="tx1"/>
                    </a:solidFill>
                  </a:rPr>
                  <a:t>giải</a:t>
                </a:r>
                <a:r>
                  <a:rPr lang="en-US" sz="1400" dirty="0">
                    <a:solidFill>
                      <a:schemeClr val="tx1"/>
                    </a:solidFill>
                  </a:rPr>
                  <a:t> </a:t>
                </a:r>
                <a:r>
                  <a:rPr lang="en-US" sz="1400" dirty="0" err="1">
                    <a:solidFill>
                      <a:schemeClr val="tx1"/>
                    </a:solidFill>
                  </a:rPr>
                  <a:t>đạo</a:t>
                </a:r>
                <a:r>
                  <a:rPr lang="en-US" sz="1400" dirty="0">
                    <a:solidFill>
                      <a:schemeClr val="tx1"/>
                    </a:solidFill>
                  </a:rPr>
                  <a:t> </a:t>
                </a:r>
                <a:r>
                  <a:rPr lang="en-US" sz="1400" dirty="0" err="1">
                    <a:solidFill>
                      <a:schemeClr val="tx1"/>
                    </a:solidFill>
                  </a:rPr>
                  <a:t>hàm</a:t>
                </a:r>
                <a:r>
                  <a:rPr lang="en-US" sz="1400" dirty="0">
                    <a:solidFill>
                      <a:schemeClr val="tx1"/>
                    </a:solidFill>
                  </a:rPr>
                  <a:t> MSE </a:t>
                </a:r>
                <a:r>
                  <a:rPr lang="en-US" sz="1400" dirty="0" err="1">
                    <a:solidFill>
                      <a:schemeClr val="tx1"/>
                    </a:solidFill>
                  </a:rPr>
                  <a:t>theo</a:t>
                </a:r>
                <a:r>
                  <a:rPr lang="en-US" sz="1400" dirty="0">
                    <a:solidFill>
                      <a:schemeClr val="tx1"/>
                    </a:solidFill>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r>
                  <a:rPr lang="en-US" sz="1400" dirty="0" err="1">
                    <a:latin typeface="Montserrat" panose="020B0604020202020204" charset="0"/>
                  </a:rPr>
                  <a:t>kết</a:t>
                </a:r>
                <a:r>
                  <a:rPr lang="en-US" sz="1400" dirty="0">
                    <a:latin typeface="Montserrat" panose="020B0604020202020204" charset="0"/>
                  </a:rPr>
                  <a:t> </a:t>
                </a:r>
                <a:r>
                  <a:rPr lang="en-US" sz="1400" dirty="0" err="1">
                    <a:latin typeface="Montserrat" panose="020B0604020202020204" charset="0"/>
                  </a:rPr>
                  <a:t>quả</a:t>
                </a:r>
                <a:r>
                  <a:rPr lang="en-US" sz="1400" dirty="0">
                    <a:latin typeface="Montserrat" panose="020B0604020202020204" charset="0"/>
                  </a:rPr>
                  <a:t> đ</a:t>
                </a:r>
                <a:r>
                  <a:rPr lang="vi-VN" sz="1400" dirty="0">
                    <a:latin typeface="Montserrat" panose="020B0604020202020204" charset="0"/>
                  </a:rPr>
                  <a:t>ư</a:t>
                </a:r>
                <a:r>
                  <a:rPr lang="en-US" sz="1400" dirty="0" err="1">
                    <a:latin typeface="Montserrat" panose="020B0604020202020204" charset="0"/>
                  </a:rPr>
                  <a:t>ợc</a:t>
                </a:r>
                <a:r>
                  <a:rPr lang="en-US" sz="1400" dirty="0">
                    <a:latin typeface="Montserrat" panose="020B0604020202020204" charset="0"/>
                  </a:rPr>
                  <a:t> 2 </a:t>
                </a:r>
                <a:r>
                  <a:rPr lang="en-US" sz="1400" dirty="0" err="1">
                    <a:latin typeface="Montserrat" panose="020B0604020202020204" charset="0"/>
                  </a:rPr>
                  <a:t>ph</a:t>
                </a:r>
                <a:r>
                  <a:rPr lang="vi-VN" sz="1400" dirty="0">
                    <a:latin typeface="Montserrat" panose="020B0604020202020204" charset="0"/>
                  </a:rPr>
                  <a:t>ư</a:t>
                </a:r>
                <a:r>
                  <a:rPr lang="en-US" sz="1400" dirty="0" err="1">
                    <a:latin typeface="Montserrat" panose="020B0604020202020204" charset="0"/>
                  </a:rPr>
                  <a:t>ơng</a:t>
                </a:r>
                <a:r>
                  <a:rPr lang="en-US" sz="1400" dirty="0">
                    <a:latin typeface="Montserrat" panose="020B0604020202020204" charset="0"/>
                  </a:rPr>
                  <a:t> </a:t>
                </a:r>
                <a:r>
                  <a:rPr lang="en-US" sz="1400" dirty="0" err="1">
                    <a:latin typeface="Montserrat" panose="020B0604020202020204" charset="0"/>
                  </a:rPr>
                  <a:t>trình</a:t>
                </a:r>
                <a:r>
                  <a:rPr lang="en-US" sz="1400" dirty="0">
                    <a:latin typeface="Montserrat" panose="020B0604020202020204" charset="0"/>
                  </a:rPr>
                  <a:t>:</a:t>
                </a:r>
              </a:p>
              <a:p>
                <a:pPr marL="0" indent="0" algn="ctr">
                  <a:buSzPts val="110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𝑀𝑆𝐸</m:t>
                      </m:r>
                      <m:r>
                        <a:rPr lang="en-US" sz="1400" i="1" baseline="3000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𝛼</m:t>
                          </m:r>
                          <m:r>
                            <a:rPr lang="en-US" sz="1400" i="1">
                              <a:latin typeface="Cambria Math" panose="02040503050406030204" pitchFamily="18" charset="0"/>
                            </a:rPr>
                            <m:t> </m:t>
                          </m:r>
                        </m:e>
                      </m:d>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𝑑𝑀𝑆𝐸</m:t>
                                  </m:r>
                                </m:num>
                                <m:den>
                                  <m:r>
                                    <a:rPr lang="en-US" sz="1400" i="1">
                                      <a:latin typeface="Cambria Math" panose="02040503050406030204" pitchFamily="18" charset="0"/>
                                    </a:rPr>
                                    <m:t>𝑑</m:t>
                                  </m:r>
                                  <m:r>
                                    <a:rPr lang="en-US" sz="1400" i="1">
                                      <a:latin typeface="Cambria Math" panose="02040503050406030204" pitchFamily="18" charset="0"/>
                                    </a:rPr>
                                    <m:t>𝛼</m:t>
                                  </m:r>
                                  <m:r>
                                    <a:rPr lang="en-US" sz="1400" i="1">
                                      <a:latin typeface="Cambria Math" panose="02040503050406030204" pitchFamily="18" charset="0"/>
                                    </a:rPr>
                                    <m:t> </m:t>
                                  </m:r>
                                </m:den>
                              </m:f>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r>
                                <a:rPr lang="en-US" sz="1400" i="1">
                                  <a:latin typeface="Cambria Math" panose="02040503050406030204" pitchFamily="18" charset="0"/>
                                </a:rPr>
                                <m:t>  </m:t>
                              </m:r>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i="1">
                                      <a:latin typeface="Cambria Math" panose="02040503050406030204" pitchFamily="18" charset="0"/>
                                    </a:rPr>
                                    <m:t>− 2</m:t>
                                  </m:r>
                                  <m:r>
                                    <a:rPr lang="en-US" sz="1400" i="1">
                                      <a:latin typeface="Cambria Math" panose="02040503050406030204" pitchFamily="18" charset="0"/>
                                    </a:rPr>
                                    <m:t>𝑥𝑖</m:t>
                                  </m:r>
                                  <m:r>
                                    <a:rPr lang="en-US" sz="1400" i="1">
                                      <a:latin typeface="Cambria Math" panose="02040503050406030204" pitchFamily="18" charset="0"/>
                                    </a:rPr>
                                    <m:t>(</m:t>
                                  </m:r>
                                  <m:r>
                                    <a:rPr lang="en-US" sz="1400" i="1">
                                      <a:latin typeface="Cambria Math" panose="02040503050406030204" pitchFamily="18" charset="0"/>
                                    </a:rPr>
                                    <m:t>𝑦𝑖</m:t>
                                  </m:r>
                                  <m:r>
                                    <a:rPr lang="en-US" sz="1400" i="1">
                                      <a:latin typeface="Cambria Math" panose="02040503050406030204" pitchFamily="18" charset="0"/>
                                    </a:rPr>
                                    <m:t>−(</m:t>
                                  </m:r>
                                  <m:r>
                                    <a:rPr lang="en-US" sz="1400" i="1">
                                      <a:latin typeface="Cambria Math" panose="02040503050406030204" pitchFamily="18" charset="0"/>
                                    </a:rPr>
                                    <m:t>𝛼</m:t>
                                  </m:r>
                                  <m:r>
                                    <a:rPr lang="en-US" sz="1400" i="1">
                                      <a:latin typeface="Cambria Math" panose="02040503050406030204" pitchFamily="18" charset="0"/>
                                    </a:rPr>
                                    <m:t> </m:t>
                                  </m:r>
                                  <m:r>
                                    <a:rPr lang="en-US" sz="1400" i="1">
                                      <a:latin typeface="Cambria Math" panose="02040503050406030204" pitchFamily="18" charset="0"/>
                                    </a:rPr>
                                    <m:t>𝑥𝑖</m:t>
                                  </m:r>
                                </m:e>
                              </m:nary>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e>
                        <m:sup/>
                      </m:sSup>
                    </m:oMath>
                  </m:oMathPara>
                </a14:m>
                <a:endParaRPr lang="en-US" sz="1400" dirty="0"/>
              </a:p>
              <a:p>
                <a:pPr marL="0" indent="0" algn="ctr">
                  <a:buSzPts val="1100"/>
                  <a:buNone/>
                </a:pPr>
                <a:endParaRPr lang="en-US" sz="1400" dirty="0"/>
              </a:p>
              <a:p>
                <a:pPr marL="0" indent="0" algn="ctr">
                  <a:buSzPts val="110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𝑀𝑆𝐸</m:t>
                      </m:r>
                      <m:r>
                        <a:rPr lang="en-US" sz="1400" i="1" baseline="3000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𝑑𝑀𝑆𝐸</m:t>
                                  </m:r>
                                </m:num>
                                <m:den>
                                  <m:r>
                                    <a:rPr lang="en-US" sz="1400" i="1">
                                      <a:latin typeface="Cambria Math" panose="02040503050406030204" pitchFamily="18" charset="0"/>
                                    </a:rPr>
                                    <m:t>𝑑</m:t>
                                  </m:r>
                                  <m:r>
                                    <a:rPr lang="en-US" sz="1400" i="1">
                                      <a:latin typeface="Cambria Math" panose="02040503050406030204" pitchFamily="18" charset="0"/>
                                    </a:rPr>
                                    <m:t>𝛽</m:t>
                                  </m:r>
                                  <m:r>
                                    <a:rPr lang="en-US" sz="1400" i="1">
                                      <a:latin typeface="Cambria Math" panose="02040503050406030204" pitchFamily="18" charset="0"/>
                                    </a:rPr>
                                    <m:t>  </m:t>
                                  </m:r>
                                </m:den>
                              </m:f>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r>
                                <a:rPr lang="en-US" sz="1400" i="1">
                                  <a:latin typeface="Cambria Math" panose="02040503050406030204" pitchFamily="18" charset="0"/>
                                </a:rPr>
                                <m:t>  </m:t>
                              </m:r>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i="1">
                                      <a:latin typeface="Cambria Math" panose="02040503050406030204" pitchFamily="18" charset="0"/>
                                    </a:rPr>
                                    <m:t>− 2(</m:t>
                                  </m:r>
                                  <m:r>
                                    <a:rPr lang="en-US" sz="1400" i="1">
                                      <a:latin typeface="Cambria Math" panose="02040503050406030204" pitchFamily="18" charset="0"/>
                                    </a:rPr>
                                    <m:t>𝑦𝑖</m:t>
                                  </m:r>
                                  <m:r>
                                    <a:rPr lang="en-US" sz="1400" i="1">
                                      <a:latin typeface="Cambria Math" panose="02040503050406030204" pitchFamily="18" charset="0"/>
                                    </a:rPr>
                                    <m:t>−(</m:t>
                                  </m:r>
                                  <m:r>
                                    <a:rPr lang="en-US" sz="1400" i="1">
                                      <a:latin typeface="Cambria Math" panose="02040503050406030204" pitchFamily="18" charset="0"/>
                                    </a:rPr>
                                    <m:t>𝛼</m:t>
                                  </m:r>
                                  <m:r>
                                    <a:rPr lang="en-US" sz="1400" i="1">
                                      <a:latin typeface="Cambria Math" panose="02040503050406030204" pitchFamily="18" charset="0"/>
                                    </a:rPr>
                                    <m:t> </m:t>
                                  </m:r>
                                  <m:r>
                                    <a:rPr lang="en-US" sz="1400" i="1">
                                      <a:latin typeface="Cambria Math" panose="02040503050406030204" pitchFamily="18" charset="0"/>
                                    </a:rPr>
                                    <m:t>𝑥𝑖</m:t>
                                  </m:r>
                                </m:e>
                              </m:nary>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e>
                        <m:sup/>
                      </m:sSup>
                    </m:oMath>
                  </m:oMathPara>
                </a14:m>
                <a:endParaRPr lang="en-US" sz="1400" dirty="0"/>
              </a:p>
              <a:p>
                <a:pPr marL="0" indent="0" algn="ctr">
                  <a:buSzPts val="1100"/>
                  <a:buNone/>
                </a:pPr>
                <a:endParaRPr lang="en-US"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mc:Choice>
        <mc:Fallback xmlns="">
          <p:sp>
            <p:nvSpPr>
              <p:cNvPr id="489" name="Google Shape;489;p60"/>
              <p:cNvSpPr txBox="1">
                <a:spLocks noGrp="1" noRot="1" noChangeAspect="1" noMove="1" noResize="1" noEditPoints="1" noAdjustHandles="1" noChangeArrowheads="1" noChangeShapeType="1" noTextEdit="1"/>
              </p:cNvSpPr>
              <p:nvPr>
                <p:ph type="body" idx="1"/>
              </p:nvPr>
            </p:nvSpPr>
            <p:spPr>
              <a:xfrm>
                <a:off x="713225" y="1017724"/>
                <a:ext cx="8101297" cy="1554026"/>
              </a:xfrm>
              <a:prstGeom prst="rect">
                <a:avLst/>
              </a:prstGeom>
              <a:blipFill>
                <a:blip r:embed="rId3"/>
                <a:stretch>
                  <a:fillRect l="-226" b="-16863"/>
                </a:stretch>
              </a:blipFill>
            </p:spPr>
            <p:txBody>
              <a:bodyPr/>
              <a:lstStyle/>
              <a:p>
                <a:r>
                  <a:rPr lang="en-US">
                    <a:noFill/>
                  </a:rPr>
                  <a:t> </a:t>
                </a:r>
              </a:p>
            </p:txBody>
          </p:sp>
        </mc:Fallback>
      </mc:AlternateContent>
      <p:sp>
        <p:nvSpPr>
          <p:cNvPr id="9" name="Google Shape;489;p60">
            <a:extLst>
              <a:ext uri="{FF2B5EF4-FFF2-40B4-BE49-F238E27FC236}">
                <a16:creationId xmlns:a16="http://schemas.microsoft.com/office/drawing/2014/main" id="{7C6EFA47-0C5F-4501-9A64-B7CD6990A3DA}"/>
              </a:ext>
            </a:extLst>
          </p:cNvPr>
          <p:cNvSpPr txBox="1">
            <a:spLocks/>
          </p:cNvSpPr>
          <p:nvPr/>
        </p:nvSpPr>
        <p:spPr>
          <a:xfrm>
            <a:off x="719376" y="2743430"/>
            <a:ext cx="8101297" cy="1680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Sau </a:t>
            </a:r>
            <a:r>
              <a:rPr lang="en-US" sz="1400" dirty="0" err="1"/>
              <a:t>khi</a:t>
            </a:r>
            <a:r>
              <a:rPr lang="en-US" sz="1400" dirty="0"/>
              <a:t> </a:t>
            </a:r>
            <a:r>
              <a:rPr lang="en-US" sz="1400" dirty="0" err="1"/>
              <a:t>tính</a:t>
            </a:r>
            <a:r>
              <a:rPr lang="en-US" sz="1400" dirty="0"/>
              <a:t> α</a:t>
            </a:r>
            <a:r>
              <a:rPr lang="en-US" sz="1400" baseline="30000" dirty="0"/>
              <a:t>’</a:t>
            </a:r>
            <a:r>
              <a:rPr lang="en-US" sz="1400" dirty="0"/>
              <a:t> </a:t>
            </a:r>
            <a:r>
              <a:rPr lang="en-US" sz="1400" dirty="0" err="1"/>
              <a:t>và</a:t>
            </a:r>
            <a:r>
              <a:rPr lang="en-US" sz="1400" dirty="0"/>
              <a:t> β</a:t>
            </a:r>
            <a:r>
              <a:rPr lang="en-US" sz="1400" baseline="30000" dirty="0"/>
              <a:t>’</a:t>
            </a:r>
            <a:r>
              <a:rPr lang="en-US" sz="1400" dirty="0"/>
              <a:t> </a:t>
            </a:r>
            <a:r>
              <a:rPr lang="en-US" sz="1400" dirty="0" err="1"/>
              <a:t>mới</a:t>
            </a:r>
            <a:r>
              <a:rPr lang="en-US" sz="1400" dirty="0"/>
              <a:t>, ta </a:t>
            </a:r>
            <a:r>
              <a:rPr lang="en-US" sz="1400" dirty="0" err="1"/>
              <a:t>tiến</a:t>
            </a:r>
            <a:r>
              <a:rPr lang="en-US" sz="1400" dirty="0"/>
              <a:t> </a:t>
            </a:r>
            <a:r>
              <a:rPr lang="en-US" sz="1400" dirty="0" err="1"/>
              <a:t>hành</a:t>
            </a:r>
            <a:r>
              <a:rPr lang="en-US" sz="1400" dirty="0"/>
              <a:t> </a:t>
            </a:r>
            <a:r>
              <a:rPr lang="en-US" sz="1400" dirty="0" err="1"/>
              <a:t>cập</a:t>
            </a:r>
            <a:r>
              <a:rPr lang="en-US" sz="1400" dirty="0"/>
              <a:t> </a:t>
            </a:r>
            <a:r>
              <a:rPr lang="en-US" sz="1400" dirty="0" err="1"/>
              <a:t>nhập</a:t>
            </a:r>
            <a:r>
              <a:rPr lang="en-US" sz="1400" dirty="0"/>
              <a:t> </a:t>
            </a:r>
            <a:r>
              <a:rPr lang="en-US" sz="1400" dirty="0" err="1"/>
              <a:t>lại</a:t>
            </a:r>
            <a:r>
              <a:rPr lang="en-US" sz="1400" dirty="0"/>
              <a:t> </a:t>
            </a:r>
            <a:r>
              <a:rPr lang="en-US" sz="1400" dirty="0" err="1"/>
              <a:t>hai</a:t>
            </a:r>
            <a:r>
              <a:rPr lang="en-US" sz="1400" dirty="0"/>
              <a:t> </a:t>
            </a:r>
            <a:r>
              <a:rPr lang="en-US" sz="1400" dirty="0" err="1"/>
              <a:t>tham</a:t>
            </a:r>
            <a:r>
              <a:rPr lang="en-US" sz="1400" dirty="0"/>
              <a:t> </a:t>
            </a:r>
            <a:r>
              <a:rPr lang="en-US" sz="1400" dirty="0" err="1"/>
              <a:t>số</a:t>
            </a:r>
            <a:r>
              <a:rPr lang="en-US" sz="1400" dirty="0"/>
              <a:t> </a:t>
            </a:r>
            <a:r>
              <a:rPr lang="en-US" sz="1400" dirty="0" err="1"/>
              <a:t>này</a:t>
            </a:r>
            <a:r>
              <a:rPr lang="en-US" sz="1400" dirty="0"/>
              <a:t> </a:t>
            </a:r>
            <a:r>
              <a:rPr lang="en-US" sz="1400" dirty="0" err="1"/>
              <a:t>theo</a:t>
            </a:r>
            <a:r>
              <a:rPr lang="en-US" sz="1400" dirty="0"/>
              <a:t> </a:t>
            </a:r>
            <a:r>
              <a:rPr lang="en-US" sz="1400" dirty="0" err="1"/>
              <a:t>công</a:t>
            </a:r>
            <a:r>
              <a:rPr lang="en-US" sz="1400" dirty="0"/>
              <a:t> </a:t>
            </a:r>
            <a:r>
              <a:rPr lang="en-US" sz="1400" dirty="0" err="1"/>
              <a:t>thức</a:t>
            </a:r>
            <a:r>
              <a:rPr lang="en-US" sz="1400" dirty="0"/>
              <a:t> </a:t>
            </a:r>
            <a:r>
              <a:rPr lang="en-US" sz="1400" dirty="0" err="1"/>
              <a:t>với</a:t>
            </a:r>
            <a:r>
              <a:rPr lang="en-US" sz="1400" dirty="0"/>
              <a:t> learning rate </a:t>
            </a:r>
            <a:r>
              <a:rPr lang="en-US" sz="1400" dirty="0" err="1"/>
              <a:t>là</a:t>
            </a:r>
            <a:r>
              <a:rPr lang="en-US" sz="1400" dirty="0"/>
              <a:t> </a:t>
            </a:r>
            <a:r>
              <a:rPr lang="en-US" sz="1400" dirty="0" err="1"/>
              <a:t>giá</a:t>
            </a:r>
            <a:r>
              <a:rPr lang="en-US" sz="1400" dirty="0"/>
              <a:t> </a:t>
            </a:r>
            <a:r>
              <a:rPr lang="en-US" sz="1400" dirty="0" err="1"/>
              <a:t>trị</a:t>
            </a:r>
            <a:r>
              <a:rPr lang="en-US" sz="1400" dirty="0"/>
              <a:t> </a:t>
            </a:r>
            <a:r>
              <a:rPr lang="en-US" sz="1400" dirty="0" err="1"/>
              <a:t>của</a:t>
            </a:r>
            <a:r>
              <a:rPr lang="en-US" sz="1400" dirty="0"/>
              <a:t> </a:t>
            </a:r>
            <a:r>
              <a:rPr lang="en-US" sz="1400" dirty="0" err="1"/>
              <a:t>tốc</a:t>
            </a:r>
            <a:r>
              <a:rPr lang="en-US" sz="1400" dirty="0"/>
              <a:t> </a:t>
            </a:r>
            <a:r>
              <a:rPr lang="en-US" sz="1400" dirty="0" err="1"/>
              <a:t>độ</a:t>
            </a:r>
            <a:r>
              <a:rPr lang="en-US" sz="1400" dirty="0"/>
              <a:t> </a:t>
            </a:r>
            <a:r>
              <a:rPr lang="en-US" sz="1400" dirty="0" err="1"/>
              <a:t>học</a:t>
            </a:r>
            <a:r>
              <a:rPr lang="en-US" sz="1400" dirty="0"/>
              <a:t> </a:t>
            </a:r>
            <a:r>
              <a:rPr lang="en-US" sz="1400" dirty="0" err="1"/>
              <a:t>tự</a:t>
            </a:r>
            <a:r>
              <a:rPr lang="en-US" sz="1400" dirty="0"/>
              <a:t> </a:t>
            </a:r>
            <a:r>
              <a:rPr lang="en-US" sz="1400" dirty="0" err="1"/>
              <a:t>cho</a:t>
            </a:r>
            <a:r>
              <a:rPr lang="en-US" sz="1400" dirty="0"/>
              <a:t> </a:t>
            </a:r>
            <a:r>
              <a:rPr lang="en-US" sz="1400" dirty="0" err="1"/>
              <a:t>trước</a:t>
            </a:r>
            <a:r>
              <a:rPr lang="en-US" sz="1400" dirty="0"/>
              <a:t>:</a:t>
            </a:r>
          </a:p>
          <a:p>
            <a:pPr marL="114300" indent="0" algn="ctr">
              <a:lnSpc>
                <a:spcPct val="150000"/>
              </a:lnSpc>
              <a:buNone/>
            </a:pPr>
            <a:r>
              <a:rPr lang="en-US" sz="1400" dirty="0"/>
              <a:t>α  = (α - α</a:t>
            </a:r>
            <a:r>
              <a:rPr lang="en-US" sz="1400" baseline="30000" dirty="0"/>
              <a:t>’</a:t>
            </a:r>
            <a:r>
              <a:rPr lang="en-US" sz="1400" dirty="0"/>
              <a:t>) * learning rate</a:t>
            </a:r>
          </a:p>
          <a:p>
            <a:pPr marL="114300" indent="0" algn="ctr">
              <a:lnSpc>
                <a:spcPct val="150000"/>
              </a:lnSpc>
              <a:buNone/>
            </a:pPr>
            <a:r>
              <a:rPr lang="en-US" sz="1400" dirty="0"/>
              <a:t>β = (β – β</a:t>
            </a:r>
            <a:r>
              <a:rPr lang="en-US" sz="1400" baseline="30000" dirty="0"/>
              <a:t>’</a:t>
            </a:r>
            <a:r>
              <a:rPr lang="en-US" sz="1400" dirty="0"/>
              <a:t>) * learning rate</a:t>
            </a:r>
          </a:p>
          <a:p>
            <a:pPr marL="114300" indent="0">
              <a:lnSpc>
                <a:spcPct val="150000"/>
              </a:lnSpc>
              <a:buNone/>
            </a:pPr>
            <a:r>
              <a:rPr lang="en-US" sz="1400" dirty="0" err="1"/>
              <a:t>Đến</a:t>
            </a:r>
            <a:r>
              <a:rPr lang="en-US" sz="1400" dirty="0"/>
              <a:t> </a:t>
            </a:r>
            <a:r>
              <a:rPr lang="en-US" sz="1400" dirty="0" err="1"/>
              <a:t>cuối</a:t>
            </a:r>
            <a:r>
              <a:rPr lang="en-US" sz="1400" dirty="0"/>
              <a:t> </a:t>
            </a:r>
            <a:r>
              <a:rPr lang="en-US" sz="1400" dirty="0" err="1"/>
              <a:t>cùng</a:t>
            </a:r>
            <a:r>
              <a:rPr lang="en-US" sz="1400" dirty="0"/>
              <a:t>, ta </a:t>
            </a:r>
            <a:r>
              <a:rPr lang="en-US" sz="1400" dirty="0" err="1"/>
              <a:t>nhận</a:t>
            </a:r>
            <a:r>
              <a:rPr lang="en-US" sz="1400" dirty="0"/>
              <a:t> đ</a:t>
            </a:r>
            <a:r>
              <a:rPr lang="vi-VN" sz="1400" dirty="0"/>
              <a:t>ư</a:t>
            </a:r>
            <a:r>
              <a:rPr lang="en-US" sz="1400" dirty="0" err="1"/>
              <a:t>ơc</a:t>
            </a:r>
            <a:r>
              <a:rPr lang="en-US" sz="1400" dirty="0"/>
              <a:t> α </a:t>
            </a:r>
            <a:r>
              <a:rPr lang="en-US" sz="1400" dirty="0" err="1"/>
              <a:t>và</a:t>
            </a:r>
            <a:r>
              <a:rPr lang="en-US" sz="1400" dirty="0"/>
              <a:t> β </a:t>
            </a:r>
            <a:r>
              <a:rPr lang="en-US" sz="1400" dirty="0" err="1"/>
              <a:t>tối</a:t>
            </a:r>
            <a:r>
              <a:rPr lang="en-US" sz="1400" dirty="0"/>
              <a:t> </a:t>
            </a:r>
            <a:r>
              <a:rPr lang="en-US" sz="1400" dirty="0" err="1"/>
              <a:t>ưu</a:t>
            </a:r>
            <a:r>
              <a:rPr lang="en-US" sz="1400" dirty="0"/>
              <a:t> </a:t>
            </a:r>
            <a:r>
              <a:rPr lang="en-US" sz="1400" dirty="0" err="1"/>
              <a:t>nhất</a:t>
            </a:r>
            <a:r>
              <a:rPr lang="en-US" sz="1400" dirty="0"/>
              <a:t>, </a:t>
            </a:r>
            <a:r>
              <a:rPr lang="en-US" sz="1400" dirty="0" err="1"/>
              <a:t>hàm</a:t>
            </a:r>
            <a:r>
              <a:rPr lang="en-US" sz="1400" dirty="0"/>
              <a:t> </a:t>
            </a:r>
            <a:r>
              <a:rPr lang="en-US" sz="1400" dirty="0" err="1"/>
              <a:t>số</a:t>
            </a:r>
            <a:r>
              <a:rPr lang="en-US" sz="1400" dirty="0"/>
              <a:t> </a:t>
            </a:r>
            <a:r>
              <a:rPr lang="en-US" sz="1400" dirty="0" err="1"/>
              <a:t>của</a:t>
            </a:r>
            <a:r>
              <a:rPr lang="en-US" sz="1400" dirty="0"/>
              <a:t> ta </a:t>
            </a:r>
            <a:r>
              <a:rPr lang="en-US" sz="1400" dirty="0" err="1"/>
              <a:t>cũng</a:t>
            </a:r>
            <a:r>
              <a:rPr lang="en-US" sz="1400" dirty="0"/>
              <a:t> </a:t>
            </a:r>
            <a:r>
              <a:rPr lang="en-US" sz="1400" dirty="0" err="1"/>
              <a:t>như</a:t>
            </a:r>
            <a:r>
              <a:rPr lang="en-US" sz="1400" dirty="0"/>
              <a:t> </a:t>
            </a:r>
            <a:r>
              <a:rPr lang="en-US" sz="1400" dirty="0" err="1"/>
              <a:t>thế</a:t>
            </a:r>
            <a:r>
              <a:rPr lang="en-US" sz="1400" dirty="0"/>
              <a:t> </a:t>
            </a:r>
            <a:r>
              <a:rPr lang="en-US" sz="1400" dirty="0" err="1"/>
              <a:t>mà</a:t>
            </a:r>
            <a:r>
              <a:rPr lang="en-US" sz="1400" dirty="0"/>
              <a:t> </a:t>
            </a:r>
            <a:r>
              <a:rPr lang="en-US" sz="1400" dirty="0" err="1"/>
              <a:t>hoàn</a:t>
            </a:r>
            <a:r>
              <a:rPr lang="en-US" sz="1400" dirty="0"/>
              <a:t> </a:t>
            </a:r>
            <a:r>
              <a:rPr lang="en-US" sz="1400" dirty="0" err="1"/>
              <a:t>thành</a:t>
            </a:r>
            <a:r>
              <a:rPr lang="en-US" sz="1400" dirty="0"/>
              <a:t>.</a:t>
            </a:r>
          </a:p>
          <a:p>
            <a:pPr marL="0" indent="0" algn="ctr">
              <a:buSzPts val="1100"/>
              <a:buFont typeface="Lato"/>
              <a:buNone/>
            </a:pPr>
            <a:endParaRPr lang="en-US" dirty="0"/>
          </a:p>
          <a:p>
            <a:pPr marL="0" indent="0" algn="ctr">
              <a:buSzPts val="1100"/>
              <a:buFont typeface="Lato"/>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5946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4"/>
            <a:ext cx="8101297" cy="414388"/>
          </a:xfrm>
          <a:prstGeom prst="rect">
            <a:avLst/>
          </a:prstGeom>
        </p:spPr>
        <p:txBody>
          <a:bodyPr spcFirstLastPara="1" wrap="square" lIns="91425" tIns="91425" rIns="91425" bIns="91425" anchor="t" anchorCtr="0">
            <a:noAutofit/>
          </a:bodyPr>
          <a:lstStyle/>
          <a:p>
            <a:pPr marL="0" indent="0">
              <a:buSzPts val="1100"/>
              <a:buNone/>
            </a:pPr>
            <a:r>
              <a:rPr lang="en-US" sz="1400" b="1" dirty="0" err="1"/>
              <a:t>Giải</a:t>
            </a:r>
            <a:r>
              <a:rPr lang="en-US" sz="1400" b="1" dirty="0"/>
              <a:t> </a:t>
            </a:r>
            <a:r>
              <a:rPr lang="en-US" sz="1400" b="1" dirty="0" err="1"/>
              <a:t>thuật</a:t>
            </a:r>
            <a:r>
              <a:rPr lang="en-US" sz="1400" b="1" dirty="0"/>
              <a:t> </a:t>
            </a:r>
            <a:r>
              <a:rPr lang="en-US" sz="1400" b="1" dirty="0" err="1"/>
              <a:t>xây</a:t>
            </a:r>
            <a:r>
              <a:rPr lang="en-US" sz="1400" b="1" dirty="0"/>
              <a:t> </a:t>
            </a:r>
            <a:r>
              <a:rPr lang="en-US" sz="1400" b="1" dirty="0" err="1"/>
              <a:t>dựng</a:t>
            </a:r>
            <a:r>
              <a:rPr lang="en-US" sz="1400" b="1" dirty="0"/>
              <a:t> </a:t>
            </a:r>
            <a:r>
              <a:rPr lang="en-US" sz="1400" b="1" dirty="0" err="1"/>
              <a:t>mô</a:t>
            </a:r>
            <a:r>
              <a:rPr lang="en-US" sz="1400" b="1" dirty="0"/>
              <a:t> </a:t>
            </a:r>
            <a:r>
              <a:rPr lang="en-US" sz="1400" b="1" dirty="0" err="1"/>
              <a:t>hình</a:t>
            </a:r>
            <a:r>
              <a:rPr lang="en-US" sz="1400" b="1" dirty="0"/>
              <a:t> </a:t>
            </a:r>
            <a:r>
              <a:rPr lang="en-US" sz="1400" b="1" dirty="0" err="1"/>
              <a:t>hồi</a:t>
            </a:r>
            <a:r>
              <a:rPr lang="en-US" sz="1400" b="1" dirty="0"/>
              <a:t> </a:t>
            </a:r>
            <a:r>
              <a:rPr lang="en-US" sz="1400" b="1" dirty="0" err="1"/>
              <a:t>quy</a:t>
            </a:r>
            <a:r>
              <a:rPr lang="en-US" sz="1400" b="1" dirty="0"/>
              <a:t> </a:t>
            </a:r>
            <a:r>
              <a:rPr lang="en-US" sz="1400" b="1" dirty="0" err="1"/>
              <a:t>tuyến</a:t>
            </a:r>
            <a:r>
              <a:rPr lang="en-US" sz="1400" b="1" dirty="0"/>
              <a:t> </a:t>
            </a:r>
            <a:r>
              <a:rPr lang="en-US" sz="1400" b="1" dirty="0" err="1"/>
              <a:t>tính</a:t>
            </a:r>
            <a:r>
              <a:rPr lang="en-US" sz="1400" b="1" dirty="0"/>
              <a:t> Simple Linear Regression:</a:t>
            </a:r>
          </a:p>
          <a:p>
            <a:pPr marL="0" indent="0">
              <a:buSzPts val="1100"/>
              <a:buNone/>
            </a:pPr>
            <a:endParaRPr lang="en-US" sz="1400"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60" y="1397259"/>
            <a:ext cx="8101297" cy="272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Font typeface="Lato"/>
              <a:buNone/>
            </a:pPr>
            <a:r>
              <a:rPr lang="en-US" sz="1400" b="1" dirty="0" err="1"/>
              <a:t>Đầu</a:t>
            </a:r>
            <a:r>
              <a:rPr lang="en-US" sz="1400" b="1" dirty="0"/>
              <a:t> </a:t>
            </a:r>
            <a:r>
              <a:rPr lang="en-US" sz="1400" b="1" dirty="0" err="1"/>
              <a:t>vào</a:t>
            </a:r>
            <a:r>
              <a:rPr lang="en-US" sz="1400" b="1" dirty="0"/>
              <a:t>: </a:t>
            </a:r>
            <a:endParaRPr lang="en-US" sz="1400" dirty="0"/>
          </a:p>
          <a:p>
            <a:pPr marL="114300" indent="0">
              <a:lnSpc>
                <a:spcPct val="150000"/>
              </a:lnSpc>
              <a:buFont typeface="Lato"/>
              <a:buNone/>
            </a:pPr>
            <a:r>
              <a:rPr lang="en-US" sz="1400" dirty="0"/>
              <a:t>- x: </a:t>
            </a:r>
            <a:r>
              <a:rPr lang="en-US" sz="1400" dirty="0" err="1"/>
              <a:t>tập</a:t>
            </a:r>
            <a:r>
              <a:rPr lang="en-US" sz="1400" dirty="0"/>
              <a:t> </a:t>
            </a:r>
            <a:r>
              <a:rPr lang="en-US" sz="1400" dirty="0" err="1"/>
              <a:t>biến</a:t>
            </a:r>
            <a:r>
              <a:rPr lang="en-US" sz="1400" dirty="0"/>
              <a:t> </a:t>
            </a:r>
            <a:r>
              <a:rPr lang="en-US" sz="1400" dirty="0" err="1"/>
              <a:t>độc</a:t>
            </a:r>
            <a:r>
              <a:rPr lang="en-US" sz="1400" dirty="0"/>
              <a:t> </a:t>
            </a:r>
            <a:r>
              <a:rPr lang="en-US" sz="1400" dirty="0" err="1"/>
              <a:t>lập</a:t>
            </a:r>
            <a:endParaRPr lang="en-US" sz="1400" dirty="0"/>
          </a:p>
          <a:p>
            <a:pPr marL="114300" indent="0">
              <a:lnSpc>
                <a:spcPct val="150000"/>
              </a:lnSpc>
              <a:buFont typeface="Lato"/>
              <a:buNone/>
            </a:pPr>
            <a:r>
              <a:rPr lang="en-US" sz="1400" dirty="0"/>
              <a:t>- y: </a:t>
            </a:r>
            <a:r>
              <a:rPr lang="en-US" sz="1400" dirty="0" err="1"/>
              <a:t>tập</a:t>
            </a:r>
            <a:r>
              <a:rPr lang="en-US" sz="1400" dirty="0"/>
              <a:t> </a:t>
            </a:r>
            <a:r>
              <a:rPr lang="en-US" sz="1400" dirty="0" err="1"/>
              <a:t>biến</a:t>
            </a:r>
            <a:r>
              <a:rPr lang="en-US" sz="1400" dirty="0"/>
              <a:t> </a:t>
            </a:r>
            <a:r>
              <a:rPr lang="en-US" sz="1400" dirty="0" err="1"/>
              <a:t>phụ</a:t>
            </a:r>
            <a:r>
              <a:rPr lang="en-US" sz="1400" dirty="0"/>
              <a:t> </a:t>
            </a:r>
            <a:r>
              <a:rPr lang="en-US" sz="1400" dirty="0" err="1"/>
              <a:t>thuộc</a:t>
            </a:r>
            <a:endParaRPr lang="en-US" sz="1400" dirty="0"/>
          </a:p>
          <a:p>
            <a:pPr marL="114300" indent="0">
              <a:lnSpc>
                <a:spcPct val="150000"/>
              </a:lnSpc>
              <a:buFont typeface="Lato"/>
              <a:buNone/>
            </a:pPr>
            <a:r>
              <a:rPr lang="en-US" sz="1400" dirty="0"/>
              <a:t>- α, β</a:t>
            </a:r>
          </a:p>
          <a:p>
            <a:pPr marL="114300" indent="0">
              <a:lnSpc>
                <a:spcPct val="150000"/>
              </a:lnSpc>
              <a:buFont typeface="Lato"/>
              <a:buNone/>
            </a:pPr>
            <a:r>
              <a:rPr lang="en-US" sz="1400" dirty="0"/>
              <a:t>- </a:t>
            </a:r>
            <a:r>
              <a:rPr lang="en-US" sz="1400" dirty="0" err="1"/>
              <a:t>learning_rate</a:t>
            </a:r>
            <a:r>
              <a:rPr lang="en-US" sz="1400" dirty="0"/>
              <a:t>: </a:t>
            </a:r>
            <a:r>
              <a:rPr lang="en-US" sz="1400" dirty="0" err="1"/>
              <a:t>tốc</a:t>
            </a:r>
            <a:r>
              <a:rPr lang="en-US" sz="1400" dirty="0"/>
              <a:t> </a:t>
            </a:r>
            <a:r>
              <a:rPr lang="en-US" sz="1400" dirty="0" err="1"/>
              <a:t>độ</a:t>
            </a:r>
            <a:r>
              <a:rPr lang="en-US" sz="1400" dirty="0"/>
              <a:t> </a:t>
            </a:r>
            <a:r>
              <a:rPr lang="en-US" sz="1400" dirty="0" err="1"/>
              <a:t>học</a:t>
            </a:r>
            <a:endParaRPr lang="en-US" sz="1400" dirty="0"/>
          </a:p>
          <a:p>
            <a:pPr marL="114300" indent="0">
              <a:lnSpc>
                <a:spcPct val="150000"/>
              </a:lnSpc>
              <a:buFont typeface="Lato"/>
              <a:buNone/>
            </a:pPr>
            <a:r>
              <a:rPr lang="en-US" sz="1400" dirty="0"/>
              <a:t>- loop: </a:t>
            </a:r>
            <a:r>
              <a:rPr lang="en-US" sz="1400" dirty="0" err="1"/>
              <a:t>số</a:t>
            </a:r>
            <a:r>
              <a:rPr lang="en-US" sz="1400" dirty="0"/>
              <a:t> </a:t>
            </a:r>
            <a:r>
              <a:rPr lang="en-US" sz="1400" dirty="0" err="1"/>
              <a:t>lần</a:t>
            </a:r>
            <a:r>
              <a:rPr lang="en-US" sz="1400" dirty="0"/>
              <a:t> </a:t>
            </a:r>
            <a:r>
              <a:rPr lang="en-US" sz="1400" dirty="0" err="1"/>
              <a:t>học</a:t>
            </a:r>
            <a:endParaRPr lang="en-US" sz="1400" dirty="0"/>
          </a:p>
          <a:p>
            <a:pPr marL="114300" indent="0">
              <a:lnSpc>
                <a:spcPct val="150000"/>
              </a:lnSpc>
              <a:buFont typeface="Lato"/>
              <a:buNone/>
            </a:pPr>
            <a:r>
              <a:rPr lang="en-US" sz="1400" dirty="0"/>
              <a:t>- </a:t>
            </a:r>
            <a:r>
              <a:rPr lang="en-US" sz="1400" dirty="0" err="1"/>
              <a:t>x_new</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 </a:t>
            </a:r>
            <a:r>
              <a:rPr lang="en-US" sz="1400" dirty="0" err="1"/>
              <a:t>mới</a:t>
            </a:r>
            <a:r>
              <a:rPr lang="en-US" sz="1400" dirty="0"/>
              <a:t>, </a:t>
            </a:r>
            <a:r>
              <a:rPr lang="en-US" sz="1400" dirty="0" err="1"/>
              <a:t>dùng</a:t>
            </a:r>
            <a:r>
              <a:rPr lang="en-US" sz="1400" dirty="0"/>
              <a:t> </a:t>
            </a:r>
            <a:r>
              <a:rPr lang="en-US" sz="1400" dirty="0" err="1"/>
              <a:t>đề</a:t>
            </a:r>
            <a:r>
              <a:rPr lang="en-US" sz="1400" dirty="0"/>
              <a:t> </a:t>
            </a:r>
            <a:r>
              <a:rPr lang="en-US" sz="1400" dirty="0" err="1"/>
              <a:t>dự</a:t>
            </a:r>
            <a:r>
              <a:rPr lang="en-US" sz="1400" dirty="0"/>
              <a:t> </a:t>
            </a:r>
            <a:r>
              <a:rPr lang="en-US" sz="1400" dirty="0" err="1"/>
              <a:t>đoán</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dirty="0" err="1"/>
              <a:t>mới</a:t>
            </a:r>
            <a:endParaRPr lang="en-US" sz="1400" dirty="0"/>
          </a:p>
          <a:p>
            <a:pPr marL="114300" indent="0">
              <a:lnSpc>
                <a:spcPct val="150000"/>
              </a:lnSpc>
              <a:buFont typeface="Lato"/>
              <a:buNone/>
            </a:pPr>
            <a:r>
              <a:rPr lang="en-US" sz="1400" b="1" dirty="0" err="1"/>
              <a:t>Đầu</a:t>
            </a:r>
            <a:r>
              <a:rPr lang="en-US" sz="1400" b="1" dirty="0"/>
              <a:t> ra: </a:t>
            </a:r>
            <a:r>
              <a:rPr lang="en-US" sz="1400" dirty="0" err="1"/>
              <a:t>giá</a:t>
            </a:r>
            <a:r>
              <a:rPr lang="en-US" sz="1400" dirty="0"/>
              <a:t> </a:t>
            </a:r>
            <a:r>
              <a:rPr lang="en-US" sz="1400" dirty="0" err="1"/>
              <a:t>trị</a:t>
            </a:r>
            <a:r>
              <a:rPr lang="en-US" sz="1400" dirty="0"/>
              <a:t> </a:t>
            </a:r>
            <a:r>
              <a:rPr lang="en-US" sz="1400" dirty="0" err="1"/>
              <a:t>phụ</a:t>
            </a:r>
            <a:r>
              <a:rPr lang="en-US" sz="1400" dirty="0"/>
              <a:t> </a:t>
            </a:r>
            <a:r>
              <a:rPr lang="en-US" sz="1400" dirty="0" err="1"/>
              <a:t>thuộc</a:t>
            </a:r>
            <a:r>
              <a:rPr lang="en-US" sz="1400" dirty="0"/>
              <a:t> </a:t>
            </a:r>
            <a:r>
              <a:rPr lang="en-US" sz="1400" dirty="0" err="1"/>
              <a:t>mới</a:t>
            </a:r>
            <a:r>
              <a:rPr lang="en-US" sz="1400" dirty="0"/>
              <a:t> </a:t>
            </a:r>
            <a:r>
              <a:rPr lang="en-US" sz="1400" dirty="0" err="1"/>
              <a:t>y_new</a:t>
            </a:r>
            <a:endParaRPr lang="en-US" sz="1400" dirty="0"/>
          </a:p>
          <a:p>
            <a:pPr marL="0" indent="0">
              <a:buSzPts val="1100"/>
              <a:buFont typeface="Lato"/>
              <a:buNone/>
            </a:pPr>
            <a:endParaRPr lang="en-US" dirty="0"/>
          </a:p>
          <a:p>
            <a:pPr marL="0" indent="0" algn="ctr">
              <a:buSzPts val="1100"/>
              <a:buFont typeface="Lato"/>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65462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4"/>
            <a:ext cx="8101297" cy="414388"/>
          </a:xfrm>
          <a:prstGeom prst="rect">
            <a:avLst/>
          </a:prstGeom>
        </p:spPr>
        <p:txBody>
          <a:bodyPr spcFirstLastPara="1" wrap="square" lIns="91425" tIns="91425" rIns="91425" bIns="91425" anchor="t" anchorCtr="0">
            <a:noAutofit/>
          </a:bodyPr>
          <a:lstStyle/>
          <a:p>
            <a:pPr marL="0" indent="0">
              <a:buSzPts val="1100"/>
              <a:buNone/>
            </a:pPr>
            <a:r>
              <a:rPr lang="en-US" sz="1400" b="1" dirty="0" err="1"/>
              <a:t>Giải</a:t>
            </a:r>
            <a:r>
              <a:rPr lang="en-US" sz="1400" b="1" dirty="0"/>
              <a:t> </a:t>
            </a:r>
            <a:r>
              <a:rPr lang="en-US" sz="1400" b="1" dirty="0" err="1"/>
              <a:t>thuật</a:t>
            </a:r>
            <a:r>
              <a:rPr lang="en-US" sz="1400" b="1" dirty="0"/>
              <a:t> </a:t>
            </a:r>
            <a:r>
              <a:rPr lang="en-US" sz="1400" b="1" dirty="0" err="1"/>
              <a:t>xây</a:t>
            </a:r>
            <a:r>
              <a:rPr lang="en-US" sz="1400" b="1" dirty="0"/>
              <a:t> </a:t>
            </a:r>
            <a:r>
              <a:rPr lang="en-US" sz="1400" b="1" dirty="0" err="1"/>
              <a:t>dựng</a:t>
            </a:r>
            <a:r>
              <a:rPr lang="en-US" sz="1400" b="1" dirty="0"/>
              <a:t> </a:t>
            </a:r>
            <a:r>
              <a:rPr lang="en-US" sz="1400" b="1" dirty="0" err="1"/>
              <a:t>mô</a:t>
            </a:r>
            <a:r>
              <a:rPr lang="en-US" sz="1400" b="1" dirty="0"/>
              <a:t> </a:t>
            </a:r>
            <a:r>
              <a:rPr lang="en-US" sz="1400" b="1" dirty="0" err="1"/>
              <a:t>hình</a:t>
            </a:r>
            <a:r>
              <a:rPr lang="en-US" sz="1400" b="1" dirty="0"/>
              <a:t> </a:t>
            </a:r>
            <a:r>
              <a:rPr lang="en-US" sz="1400" b="1" dirty="0" err="1"/>
              <a:t>hồi</a:t>
            </a:r>
            <a:r>
              <a:rPr lang="en-US" sz="1400" b="1" dirty="0"/>
              <a:t> </a:t>
            </a:r>
            <a:r>
              <a:rPr lang="en-US" sz="1400" b="1" dirty="0" err="1"/>
              <a:t>quy</a:t>
            </a:r>
            <a:r>
              <a:rPr lang="en-US" sz="1400" b="1" dirty="0"/>
              <a:t> </a:t>
            </a:r>
            <a:r>
              <a:rPr lang="en-US" sz="1400" b="1" dirty="0" err="1"/>
              <a:t>tuyến</a:t>
            </a:r>
            <a:r>
              <a:rPr lang="en-US" sz="1400" b="1" dirty="0"/>
              <a:t> </a:t>
            </a:r>
            <a:r>
              <a:rPr lang="en-US" sz="1400" b="1" dirty="0" err="1"/>
              <a:t>tính</a:t>
            </a:r>
            <a:r>
              <a:rPr lang="en-US" sz="1400" b="1" dirty="0"/>
              <a:t> Simple Linear Regression:</a:t>
            </a:r>
          </a:p>
          <a:p>
            <a:pPr marL="0" indent="0">
              <a:buSzPts val="1100"/>
              <a:buNone/>
            </a:pPr>
            <a:endParaRPr lang="en-US" sz="1400"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60" y="1397259"/>
            <a:ext cx="8101297" cy="3301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n-US" b="1" dirty="0"/>
              <a:t>       BEGIN:</a:t>
            </a:r>
            <a:endParaRPr lang="en-US" dirty="0"/>
          </a:p>
          <a:p>
            <a:pPr marL="114300" indent="0">
              <a:buNone/>
            </a:pPr>
            <a:r>
              <a:rPr lang="en-US" b="1" dirty="0"/>
              <a:t>	for</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b="1" dirty="0"/>
              <a:t>k</a:t>
            </a:r>
            <a:r>
              <a:rPr lang="en-US" dirty="0"/>
              <a:t> </a:t>
            </a:r>
            <a:r>
              <a:rPr lang="en-US" dirty="0" err="1"/>
              <a:t>trong</a:t>
            </a:r>
            <a:r>
              <a:rPr lang="en-US" dirty="0"/>
              <a:t> </a:t>
            </a:r>
            <a:r>
              <a:rPr lang="en-US" dirty="0" err="1"/>
              <a:t>số</a:t>
            </a:r>
            <a:r>
              <a:rPr lang="en-US" dirty="0"/>
              <a:t> </a:t>
            </a:r>
            <a:r>
              <a:rPr lang="en-US" dirty="0" err="1"/>
              <a:t>lần</a:t>
            </a:r>
            <a:r>
              <a:rPr lang="en-US" dirty="0"/>
              <a:t> </a:t>
            </a:r>
            <a:r>
              <a:rPr lang="en-US" dirty="0" err="1"/>
              <a:t>học</a:t>
            </a:r>
            <a:r>
              <a:rPr lang="en-US" dirty="0"/>
              <a:t> </a:t>
            </a:r>
            <a:r>
              <a:rPr lang="en-US" b="1" dirty="0"/>
              <a:t>loop</a:t>
            </a:r>
            <a:r>
              <a:rPr lang="en-US" dirty="0"/>
              <a:t>:</a:t>
            </a:r>
          </a:p>
          <a:p>
            <a:pPr marL="114300" indent="0">
              <a:buNone/>
            </a:pPr>
            <a:r>
              <a:rPr lang="en-US" dirty="0"/>
              <a:t>		//</a:t>
            </a:r>
            <a:r>
              <a:rPr lang="en-US" dirty="0" err="1"/>
              <a:t>tính</a:t>
            </a:r>
            <a:r>
              <a:rPr lang="en-US" dirty="0"/>
              <a:t> </a:t>
            </a:r>
            <a:r>
              <a:rPr lang="en-US" dirty="0" err="1"/>
              <a:t>toán</a:t>
            </a:r>
            <a:r>
              <a:rPr lang="en-US" dirty="0"/>
              <a:t> </a:t>
            </a:r>
            <a:r>
              <a:rPr lang="en-US" dirty="0" err="1"/>
              <a:t>hàm</a:t>
            </a:r>
            <a:r>
              <a:rPr lang="en-US" dirty="0"/>
              <a:t> chi phi</a:t>
            </a:r>
          </a:p>
          <a:p>
            <a:pPr marL="114300" indent="0">
              <a:buNone/>
            </a:pPr>
            <a:r>
              <a:rPr lang="en-US" dirty="0"/>
              <a:t>		</a:t>
            </a:r>
            <a:r>
              <a:rPr lang="en-US" b="1" dirty="0"/>
              <a:t>for</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b="1" dirty="0" err="1"/>
              <a:t>i</a:t>
            </a:r>
            <a:r>
              <a:rPr lang="en-US" dirty="0"/>
              <a:t> </a:t>
            </a:r>
            <a:r>
              <a:rPr lang="en-US" dirty="0" err="1"/>
              <a:t>trong</a:t>
            </a:r>
            <a:r>
              <a:rPr lang="en-US" dirty="0"/>
              <a:t> </a:t>
            </a:r>
            <a:r>
              <a:rPr lang="en-US" dirty="0" err="1"/>
              <a:t>độ</a:t>
            </a:r>
            <a:r>
              <a:rPr lang="en-US" dirty="0"/>
              <a:t> </a:t>
            </a:r>
            <a:r>
              <a:rPr lang="en-US" dirty="0" err="1"/>
              <a:t>dài</a:t>
            </a:r>
            <a:r>
              <a:rPr lang="en-US" dirty="0"/>
              <a:t> </a:t>
            </a:r>
            <a:r>
              <a:rPr lang="en-US" dirty="0" err="1"/>
              <a:t>len</a:t>
            </a:r>
            <a:r>
              <a:rPr lang="en-US" dirty="0"/>
              <a:t>(x) </a:t>
            </a:r>
            <a:r>
              <a:rPr lang="en-US" dirty="0" err="1"/>
              <a:t>của</a:t>
            </a:r>
            <a:r>
              <a:rPr lang="en-US" dirty="0"/>
              <a:t> </a:t>
            </a:r>
            <a:r>
              <a:rPr lang="en-US" dirty="0" err="1"/>
              <a:t>tập</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b="1" dirty="0"/>
              <a:t>x</a:t>
            </a:r>
            <a:r>
              <a:rPr lang="en-US" dirty="0"/>
              <a:t>:</a:t>
            </a:r>
          </a:p>
          <a:p>
            <a:pPr marL="114300" indent="0">
              <a:buNone/>
            </a:pPr>
            <a:r>
              <a:rPr lang="en-US" dirty="0"/>
              <a:t>			</a:t>
            </a:r>
            <a:r>
              <a:rPr lang="en-US" dirty="0" err="1"/>
              <a:t>tổng_lỗi</a:t>
            </a:r>
            <a:r>
              <a:rPr lang="en-US" dirty="0"/>
              <a:t> += (y[</a:t>
            </a:r>
            <a:r>
              <a:rPr lang="en-US" dirty="0" err="1"/>
              <a:t>i</a:t>
            </a:r>
            <a:r>
              <a:rPr lang="en-US" dirty="0"/>
              <a:t>] – (a * x[</a:t>
            </a:r>
            <a:r>
              <a:rPr lang="en-US" dirty="0" err="1"/>
              <a:t>i</a:t>
            </a:r>
            <a:r>
              <a:rPr lang="en-US" dirty="0"/>
              <a:t>] + b))</a:t>
            </a:r>
            <a:r>
              <a:rPr lang="en-US" baseline="30000" dirty="0"/>
              <a:t>2</a:t>
            </a:r>
            <a:endParaRPr lang="en-US" dirty="0"/>
          </a:p>
          <a:p>
            <a:pPr marL="114300" indent="0">
              <a:buNone/>
            </a:pPr>
            <a:r>
              <a:rPr lang="en-US" dirty="0"/>
              <a:t>		</a:t>
            </a:r>
            <a:r>
              <a:rPr lang="en-US" dirty="0" err="1"/>
              <a:t>trung_bình_lỗi</a:t>
            </a:r>
            <a:r>
              <a:rPr lang="en-US" dirty="0"/>
              <a:t> = </a:t>
            </a:r>
            <a:r>
              <a:rPr lang="en-US" dirty="0" err="1"/>
              <a:t>tổng_lỗi</a:t>
            </a:r>
            <a:r>
              <a:rPr lang="en-US" dirty="0"/>
              <a:t> / </a:t>
            </a:r>
            <a:r>
              <a:rPr lang="en-US" dirty="0" err="1"/>
              <a:t>len</a:t>
            </a:r>
            <a:r>
              <a:rPr lang="en-US" dirty="0"/>
              <a:t>(x) </a:t>
            </a:r>
          </a:p>
          <a:p>
            <a:pPr marL="114300" indent="0">
              <a:buNone/>
            </a:pPr>
            <a:r>
              <a:rPr lang="en-US" dirty="0"/>
              <a:t>		</a:t>
            </a:r>
            <a:r>
              <a:rPr lang="en-US" b="1" dirty="0"/>
              <a:t>end for</a:t>
            </a:r>
            <a:endParaRPr lang="en-US" dirty="0"/>
          </a:p>
          <a:p>
            <a:pPr marL="114300" indent="0">
              <a:buNone/>
            </a:pPr>
            <a:r>
              <a:rPr lang="en-US" dirty="0"/>
              <a:t>		//</a:t>
            </a:r>
            <a:r>
              <a:rPr lang="en-US" dirty="0" err="1"/>
              <a:t>cập</a:t>
            </a:r>
            <a:r>
              <a:rPr lang="en-US" dirty="0"/>
              <a:t> </a:t>
            </a:r>
            <a:r>
              <a:rPr lang="en-US" dirty="0" err="1"/>
              <a:t>nhập</a:t>
            </a:r>
            <a:r>
              <a:rPr lang="en-US" dirty="0"/>
              <a:t> </a:t>
            </a:r>
            <a:r>
              <a:rPr lang="en-US" dirty="0" err="1"/>
              <a:t>lại</a:t>
            </a:r>
            <a:r>
              <a:rPr lang="en-US" dirty="0"/>
              <a:t> α </a:t>
            </a:r>
            <a:r>
              <a:rPr lang="en-US" dirty="0" err="1"/>
              <a:t>và</a:t>
            </a:r>
            <a:r>
              <a:rPr lang="en-US" dirty="0"/>
              <a:t> β</a:t>
            </a:r>
          </a:p>
          <a:p>
            <a:pPr marL="114300" indent="0">
              <a:buNone/>
            </a:pPr>
            <a:r>
              <a:rPr lang="en-US" dirty="0"/>
              <a:t>		</a:t>
            </a:r>
            <a:r>
              <a:rPr lang="en-US" b="1" dirty="0"/>
              <a:t>for</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b="1" dirty="0" err="1"/>
              <a:t>i</a:t>
            </a:r>
            <a:r>
              <a:rPr lang="en-US" dirty="0"/>
              <a:t> </a:t>
            </a:r>
            <a:r>
              <a:rPr lang="en-US" dirty="0" err="1"/>
              <a:t>trong</a:t>
            </a:r>
            <a:r>
              <a:rPr lang="en-US" dirty="0"/>
              <a:t> </a:t>
            </a:r>
            <a:r>
              <a:rPr lang="en-US" dirty="0" err="1"/>
              <a:t>độ</a:t>
            </a:r>
            <a:r>
              <a:rPr lang="en-US" dirty="0"/>
              <a:t> </a:t>
            </a:r>
            <a:r>
              <a:rPr lang="en-US" dirty="0" err="1"/>
              <a:t>dài</a:t>
            </a:r>
            <a:r>
              <a:rPr lang="en-US" dirty="0"/>
              <a:t> </a:t>
            </a:r>
            <a:r>
              <a:rPr lang="en-US" dirty="0" err="1"/>
              <a:t>len</a:t>
            </a:r>
            <a:r>
              <a:rPr lang="en-US" dirty="0"/>
              <a:t>(x) </a:t>
            </a:r>
            <a:r>
              <a:rPr lang="en-US" dirty="0" err="1"/>
              <a:t>của</a:t>
            </a:r>
            <a:r>
              <a:rPr lang="en-US" dirty="0"/>
              <a:t> </a:t>
            </a:r>
            <a:r>
              <a:rPr lang="en-US" dirty="0" err="1"/>
              <a:t>tập</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b="1" dirty="0"/>
              <a:t>x</a:t>
            </a:r>
            <a:r>
              <a:rPr lang="en-US" dirty="0"/>
              <a:t>:</a:t>
            </a:r>
          </a:p>
          <a:p>
            <a:pPr marL="114300" indent="0">
              <a:buNone/>
            </a:pPr>
            <a:r>
              <a:rPr lang="en-US" dirty="0"/>
              <a:t>			</a:t>
            </a:r>
            <a:r>
              <a:rPr lang="en-US" dirty="0" err="1"/>
              <a:t>tổng</a:t>
            </a:r>
            <a:r>
              <a:rPr lang="en-US" dirty="0"/>
              <a:t>_α += -2 * x[</a:t>
            </a:r>
            <a:r>
              <a:rPr lang="en-US" dirty="0" err="1"/>
              <a:t>i</a:t>
            </a:r>
            <a:r>
              <a:rPr lang="en-US" dirty="0"/>
              <a:t>] * (y[</a:t>
            </a:r>
            <a:r>
              <a:rPr lang="en-US" dirty="0" err="1"/>
              <a:t>i</a:t>
            </a:r>
            <a:r>
              <a:rPr lang="en-US" dirty="0"/>
              <a:t>] – (a * x[</a:t>
            </a:r>
            <a:r>
              <a:rPr lang="en-US" dirty="0" err="1"/>
              <a:t>i</a:t>
            </a:r>
            <a:r>
              <a:rPr lang="en-US" dirty="0"/>
              <a:t>] + b))</a:t>
            </a:r>
          </a:p>
          <a:p>
            <a:pPr marL="114300" indent="0">
              <a:buNone/>
            </a:pPr>
            <a:r>
              <a:rPr lang="en-US" dirty="0"/>
              <a:t>			</a:t>
            </a:r>
            <a:r>
              <a:rPr lang="en-US" dirty="0" err="1"/>
              <a:t>tổng_b</a:t>
            </a:r>
            <a:r>
              <a:rPr lang="en-US" dirty="0"/>
              <a:t> += -2 * (y[</a:t>
            </a:r>
            <a:r>
              <a:rPr lang="en-US" dirty="0" err="1"/>
              <a:t>i</a:t>
            </a:r>
            <a:r>
              <a:rPr lang="en-US" dirty="0"/>
              <a:t>] – (a * x[</a:t>
            </a:r>
            <a:r>
              <a:rPr lang="en-US" dirty="0" err="1"/>
              <a:t>i</a:t>
            </a:r>
            <a:r>
              <a:rPr lang="en-US" dirty="0"/>
              <a:t>] + b))</a:t>
            </a:r>
          </a:p>
          <a:p>
            <a:pPr marL="114300" indent="0">
              <a:buNone/>
            </a:pPr>
            <a:r>
              <a:rPr lang="en-US" dirty="0"/>
              <a:t>		</a:t>
            </a:r>
            <a:r>
              <a:rPr lang="en-US" b="1" dirty="0"/>
              <a:t>end for</a:t>
            </a:r>
            <a:endParaRPr lang="en-US" dirty="0"/>
          </a:p>
          <a:p>
            <a:pPr marL="114300" indent="0">
              <a:buNone/>
            </a:pPr>
            <a:r>
              <a:rPr lang="en-US" dirty="0"/>
              <a:t>		α = (</a:t>
            </a:r>
            <a:r>
              <a:rPr lang="en-US" dirty="0" err="1"/>
              <a:t>tổng</a:t>
            </a:r>
            <a:r>
              <a:rPr lang="en-US" dirty="0"/>
              <a:t>_α / n) * </a:t>
            </a:r>
            <a:r>
              <a:rPr lang="en-US" dirty="0" err="1"/>
              <a:t>learning_rate</a:t>
            </a:r>
            <a:endParaRPr lang="en-US" dirty="0"/>
          </a:p>
          <a:p>
            <a:pPr marL="114300" indent="0">
              <a:buNone/>
            </a:pPr>
            <a:r>
              <a:rPr lang="en-US" dirty="0"/>
              <a:t>		β = (</a:t>
            </a:r>
            <a:r>
              <a:rPr lang="en-US" dirty="0" err="1"/>
              <a:t>tổng</a:t>
            </a:r>
            <a:r>
              <a:rPr lang="en-US" dirty="0"/>
              <a:t>_β / n) * </a:t>
            </a:r>
            <a:r>
              <a:rPr lang="en-US" dirty="0" err="1"/>
              <a:t>learning_rate</a:t>
            </a:r>
            <a:endParaRPr lang="en-US" dirty="0"/>
          </a:p>
          <a:p>
            <a:pPr marL="114300" indent="0">
              <a:buNone/>
            </a:pPr>
            <a:r>
              <a:rPr lang="en-US" dirty="0"/>
              <a:t>	</a:t>
            </a:r>
            <a:r>
              <a:rPr lang="en-US" b="1" dirty="0"/>
              <a:t>end for</a:t>
            </a:r>
            <a:endParaRPr lang="en-US" dirty="0"/>
          </a:p>
          <a:p>
            <a:pPr marL="114300" indent="0">
              <a:buNone/>
            </a:pPr>
            <a:r>
              <a:rPr lang="en-US" dirty="0"/>
              <a:t>	//</a:t>
            </a:r>
            <a:r>
              <a:rPr lang="en-US" dirty="0" err="1"/>
              <a:t>dự</a:t>
            </a:r>
            <a:r>
              <a:rPr lang="en-US" dirty="0"/>
              <a:t> </a:t>
            </a:r>
            <a:r>
              <a:rPr lang="en-US" dirty="0" err="1"/>
              <a:t>đoán</a:t>
            </a:r>
            <a:r>
              <a:rPr lang="en-US" dirty="0"/>
              <a:t> </a:t>
            </a:r>
            <a:r>
              <a:rPr lang="en-US" dirty="0" err="1"/>
              <a:t>giá</a:t>
            </a:r>
            <a:r>
              <a:rPr lang="en-US" dirty="0"/>
              <a:t> </a:t>
            </a:r>
            <a:r>
              <a:rPr lang="en-US" dirty="0" err="1"/>
              <a:t>trị</a:t>
            </a:r>
            <a:r>
              <a:rPr lang="en-US" dirty="0"/>
              <a:t> </a:t>
            </a:r>
            <a:r>
              <a:rPr lang="en-US" dirty="0" err="1"/>
              <a:t>phụ</a:t>
            </a:r>
            <a:r>
              <a:rPr lang="en-US" dirty="0"/>
              <a:t> </a:t>
            </a:r>
            <a:r>
              <a:rPr lang="en-US" dirty="0" err="1"/>
              <a:t>thuộc</a:t>
            </a:r>
            <a:r>
              <a:rPr lang="en-US" dirty="0"/>
              <a:t> </a:t>
            </a:r>
            <a:r>
              <a:rPr lang="en-US" dirty="0" err="1"/>
              <a:t>y_new</a:t>
            </a:r>
            <a:endParaRPr lang="en-US" dirty="0"/>
          </a:p>
          <a:p>
            <a:pPr marL="114300" indent="0">
              <a:buNone/>
            </a:pPr>
            <a:r>
              <a:rPr lang="en-US" dirty="0"/>
              <a:t>	</a:t>
            </a:r>
            <a:r>
              <a:rPr lang="en-US" b="1" dirty="0"/>
              <a:t>return</a:t>
            </a:r>
            <a:r>
              <a:rPr lang="en-US" dirty="0"/>
              <a:t> α * </a:t>
            </a:r>
            <a:r>
              <a:rPr lang="en-US" dirty="0" err="1"/>
              <a:t>x_new</a:t>
            </a:r>
            <a:r>
              <a:rPr lang="en-US" dirty="0"/>
              <a:t> + β</a:t>
            </a:r>
          </a:p>
          <a:p>
            <a:pPr marL="114300" indent="0">
              <a:buNone/>
            </a:pPr>
            <a:r>
              <a:rPr lang="en-US" b="1" dirty="0"/>
              <a:t>       END</a:t>
            </a:r>
            <a:endParaRPr lang="en-US" dirty="0"/>
          </a:p>
          <a:p>
            <a:pPr marL="0" indent="0" algn="ctr">
              <a:buSzPts val="1100"/>
              <a:buFont typeface="Lato"/>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89951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4"/>
            <a:ext cx="8101297" cy="730394"/>
          </a:xfrm>
          <a:prstGeom prst="rect">
            <a:avLst/>
          </a:prstGeom>
        </p:spPr>
        <p:txBody>
          <a:bodyPr spcFirstLastPara="1" wrap="square" lIns="91425" tIns="91425" rIns="91425" bIns="91425" anchor="t" anchorCtr="0">
            <a:noAutofit/>
          </a:bodyPr>
          <a:lstStyle/>
          <a:p>
            <a:pPr marL="0" indent="0">
              <a:buSzPts val="1100"/>
              <a:buNone/>
            </a:pPr>
            <a:r>
              <a:rPr lang="en-US" sz="1400" b="1" dirty="0" err="1"/>
              <a:t>Xây</a:t>
            </a:r>
            <a:r>
              <a:rPr lang="en-US" sz="1400" b="1" dirty="0"/>
              <a:t> </a:t>
            </a:r>
            <a:r>
              <a:rPr lang="en-US" sz="1400" b="1" dirty="0" err="1"/>
              <a:t>dựng</a:t>
            </a:r>
            <a:r>
              <a:rPr lang="en-US" sz="1400" b="1" dirty="0"/>
              <a:t> </a:t>
            </a:r>
            <a:r>
              <a:rPr lang="en-US" sz="1400" b="1" dirty="0" err="1"/>
              <a:t>mô</a:t>
            </a:r>
            <a:r>
              <a:rPr lang="en-US" sz="1400" b="1" dirty="0"/>
              <a:t> </a:t>
            </a:r>
            <a:r>
              <a:rPr lang="en-US" sz="1400" b="1" dirty="0" err="1"/>
              <a:t>hình</a:t>
            </a:r>
            <a:r>
              <a:rPr lang="en-US" sz="1400" b="1" dirty="0"/>
              <a:t> </a:t>
            </a:r>
            <a:r>
              <a:rPr lang="en-US" sz="1400" b="1" err="1"/>
              <a:t>hồi</a:t>
            </a:r>
            <a:r>
              <a:rPr lang="en-US" sz="1400" b="1"/>
              <a:t> quy tuyến tính đa biến </a:t>
            </a:r>
            <a:r>
              <a:rPr lang="en-US" sz="1400" b="1" dirty="0"/>
              <a:t>(multiple linear regression) </a:t>
            </a:r>
            <a:r>
              <a:rPr lang="en-US" sz="1400" b="1" dirty="0" err="1"/>
              <a:t>với</a:t>
            </a:r>
            <a:r>
              <a:rPr lang="en-US" sz="1400" b="1" dirty="0"/>
              <a:t> </a:t>
            </a:r>
            <a:r>
              <a:rPr lang="en-US" sz="1400" b="1" dirty="0" err="1"/>
              <a:t>thư</a:t>
            </a:r>
            <a:r>
              <a:rPr lang="en-US" sz="1400" b="1" dirty="0"/>
              <a:t> </a:t>
            </a:r>
            <a:r>
              <a:rPr lang="en-US" sz="1400" b="1" dirty="0" err="1"/>
              <a:t>viện</a:t>
            </a:r>
            <a:r>
              <a:rPr lang="en-US" sz="1400" b="1" dirty="0"/>
              <a:t> </a:t>
            </a:r>
            <a:r>
              <a:rPr lang="en-US" sz="1400" b="1" i="1" dirty="0" err="1"/>
              <a:t>sklearn.linear_model</a:t>
            </a:r>
            <a:endParaRPr lang="en-US" sz="1400" b="1" i="1" dirty="0"/>
          </a:p>
          <a:p>
            <a:pPr marL="0" indent="0">
              <a:buSzPts val="1100"/>
              <a:buNone/>
            </a:pPr>
            <a:r>
              <a:rPr lang="en-US" sz="1400" dirty="0" err="1"/>
              <a:t>Chúng</a:t>
            </a:r>
            <a:r>
              <a:rPr lang="en-US" sz="1400" dirty="0"/>
              <a:t> ta </a:t>
            </a:r>
            <a:r>
              <a:rPr lang="en-US" sz="1400" dirty="0" err="1"/>
              <a:t>sẽ</a:t>
            </a:r>
            <a:r>
              <a:rPr lang="en-US" sz="1400" dirty="0"/>
              <a:t> </a:t>
            </a:r>
            <a:r>
              <a:rPr lang="en-US" sz="1400" dirty="0" err="1"/>
              <a:t>sử</a:t>
            </a:r>
            <a:r>
              <a:rPr lang="en-US" sz="1400" dirty="0"/>
              <a:t> </a:t>
            </a:r>
            <a:r>
              <a:rPr lang="en-US" sz="1400" dirty="0" err="1"/>
              <a:t>dụng</a:t>
            </a:r>
            <a:r>
              <a:rPr lang="en-US" sz="1400" dirty="0"/>
              <a:t> </a:t>
            </a:r>
            <a:r>
              <a:rPr lang="en-US" sz="1400" dirty="0" err="1"/>
              <a:t>bộ</a:t>
            </a:r>
            <a:r>
              <a:rPr lang="en-US" sz="1400" dirty="0"/>
              <a:t> </a:t>
            </a:r>
            <a:r>
              <a:rPr lang="en-US" sz="1400" dirty="0" err="1"/>
              <a:t>dữ</a:t>
            </a:r>
            <a:r>
              <a:rPr lang="en-US" sz="1400" dirty="0"/>
              <a:t> </a:t>
            </a:r>
            <a:r>
              <a:rPr lang="en-US" sz="1400" dirty="0" err="1"/>
              <a:t>liệu</a:t>
            </a:r>
            <a:r>
              <a:rPr lang="en-US" sz="1400" dirty="0"/>
              <a:t> </a:t>
            </a:r>
            <a:r>
              <a:rPr lang="en-US" sz="1400" dirty="0" err="1"/>
              <a:t>trong</a:t>
            </a:r>
            <a:r>
              <a:rPr lang="en-US" sz="1400" dirty="0"/>
              <a:t> </a:t>
            </a:r>
            <a:r>
              <a:rPr lang="en-US" sz="1400" b="1" dirty="0" err="1"/>
              <a:t>thị</a:t>
            </a:r>
            <a:r>
              <a:rPr lang="en-US" sz="1400" b="1" dirty="0"/>
              <a:t> tr</a:t>
            </a:r>
            <a:r>
              <a:rPr lang="vi-VN" sz="1400" b="1" dirty="0"/>
              <a:t>ư</a:t>
            </a:r>
            <a:r>
              <a:rPr lang="en-US" sz="1400" b="1" dirty="0" err="1"/>
              <a:t>ờng</a:t>
            </a:r>
            <a:r>
              <a:rPr lang="en-US" sz="1400" b="1" dirty="0"/>
              <a:t> </a:t>
            </a:r>
            <a:r>
              <a:rPr lang="en-US" sz="1400" b="1" dirty="0" err="1"/>
              <a:t>cá</a:t>
            </a:r>
            <a:r>
              <a:rPr lang="en-US" sz="1400" b="1" dirty="0"/>
              <a:t> </a:t>
            </a:r>
            <a:r>
              <a:rPr lang="en-US" sz="1400" dirty="0" err="1"/>
              <a:t>để</a:t>
            </a:r>
            <a:r>
              <a:rPr lang="en-US" sz="1400" dirty="0"/>
              <a:t> </a:t>
            </a:r>
            <a:r>
              <a:rPr lang="en-US" sz="1400" dirty="0" err="1"/>
              <a:t>mô</a:t>
            </a:r>
            <a:r>
              <a:rPr lang="en-US" sz="1400" dirty="0"/>
              <a:t> </a:t>
            </a:r>
            <a:r>
              <a:rPr lang="en-US" sz="1400" dirty="0" err="1"/>
              <a:t>tả</a:t>
            </a:r>
            <a:r>
              <a:rPr lang="en-US" sz="1400" dirty="0"/>
              <a:t> </a:t>
            </a:r>
            <a:r>
              <a:rPr lang="en-US" sz="1400" dirty="0" err="1"/>
              <a:t>việc</a:t>
            </a:r>
            <a:r>
              <a:rPr lang="en-US" sz="1400" dirty="0"/>
              <a:t> </a:t>
            </a:r>
            <a:r>
              <a:rPr lang="en-US" sz="1400" dirty="0" err="1"/>
              <a:t>xây</a:t>
            </a:r>
            <a:r>
              <a:rPr lang="en-US" sz="1400" dirty="0"/>
              <a:t> </a:t>
            </a:r>
            <a:r>
              <a:rPr lang="en-US" sz="1400" dirty="0" err="1"/>
              <a:t>dựng</a:t>
            </a:r>
            <a:r>
              <a:rPr lang="en-US" sz="1400" dirty="0"/>
              <a:t> </a:t>
            </a:r>
            <a:r>
              <a:rPr lang="en-US" sz="1400" dirty="0" err="1"/>
              <a:t>mô</a:t>
            </a:r>
            <a:r>
              <a:rPr lang="en-US" sz="1400" dirty="0"/>
              <a:t> </a:t>
            </a:r>
            <a:r>
              <a:rPr lang="en-US" sz="1400" dirty="0" err="1"/>
              <a:t>hình</a:t>
            </a:r>
            <a:r>
              <a:rPr lang="en-US" sz="1400" dirty="0"/>
              <a:t>.</a:t>
            </a:r>
          </a:p>
          <a:p>
            <a:pPr marL="0" indent="0">
              <a:buSzPts val="1100"/>
              <a:buNone/>
            </a:pPr>
            <a:endParaRPr lang="en-US" sz="1400"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9" y="1733829"/>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a:solidFill>
                  <a:schemeClr val="tx1"/>
                </a:solidFill>
              </a:rPr>
              <a:t>Import </a:t>
            </a:r>
            <a:r>
              <a:rPr lang="en-US" sz="1400" b="1" dirty="0" err="1">
                <a:solidFill>
                  <a:schemeClr val="tx1"/>
                </a:solidFill>
              </a:rPr>
              <a:t>th</a:t>
            </a:r>
            <a:r>
              <a:rPr lang="vi-VN" sz="1400" b="1" dirty="0">
                <a:solidFill>
                  <a:schemeClr val="tx1"/>
                </a:solidFill>
              </a:rPr>
              <a:t>ư</a:t>
            </a:r>
            <a:r>
              <a:rPr lang="en-US" sz="1400" b="1" dirty="0">
                <a:solidFill>
                  <a:schemeClr val="tx1"/>
                </a:solidFill>
              </a:rPr>
              <a:t> </a:t>
            </a:r>
            <a:r>
              <a:rPr lang="en-US" sz="1400" b="1" dirty="0" err="1">
                <a:solidFill>
                  <a:schemeClr val="tx1"/>
                </a:solidFill>
              </a:rPr>
              <a:t>viện</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2E2FD2AA-09AC-408B-AD78-0B6E6F5A51F0}"/>
              </a:ext>
            </a:extLst>
          </p:cNvPr>
          <p:cNvPicPr/>
          <p:nvPr/>
        </p:nvPicPr>
        <p:blipFill>
          <a:blip r:embed="rId3"/>
          <a:stretch>
            <a:fillRect/>
          </a:stretch>
        </p:blipFill>
        <p:spPr>
          <a:xfrm>
            <a:off x="1159808" y="2057737"/>
            <a:ext cx="6824383" cy="1337646"/>
          </a:xfrm>
          <a:prstGeom prst="rect">
            <a:avLst/>
          </a:prstGeom>
        </p:spPr>
      </p:pic>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818558" y="3278442"/>
            <a:ext cx="8101297" cy="1600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dirty="0"/>
              <a:t>- T</a:t>
            </a:r>
            <a:r>
              <a:rPr lang="vi-VN" dirty="0"/>
              <a:t>hư viện </a:t>
            </a:r>
            <a:r>
              <a:rPr lang="vi-VN" b="1" i="1" dirty="0"/>
              <a:t>sklearn.linear_model</a:t>
            </a:r>
            <a:r>
              <a:rPr lang="vi-VN" b="1" dirty="0"/>
              <a:t> import </a:t>
            </a:r>
            <a:r>
              <a:rPr lang="vi-VN" b="1" i="1" dirty="0"/>
              <a:t>LinearRegression</a:t>
            </a:r>
            <a:r>
              <a:rPr lang="vi-VN" dirty="0"/>
              <a:t>: đây là thư viện chính để xây dựng mô hình hồi quy tuyến tính</a:t>
            </a:r>
            <a:r>
              <a:rPr lang="en-US" dirty="0"/>
              <a:t>.</a:t>
            </a:r>
          </a:p>
          <a:p>
            <a:pPr marL="114300" lvl="0" indent="0">
              <a:lnSpc>
                <a:spcPct val="150000"/>
              </a:lnSpc>
              <a:buNone/>
            </a:pPr>
            <a:r>
              <a:rPr lang="en-US" dirty="0"/>
              <a:t>- </a:t>
            </a:r>
            <a:r>
              <a:rPr lang="vi-VN" dirty="0"/>
              <a:t>Thư viện </a:t>
            </a:r>
            <a:r>
              <a:rPr lang="vi-VN" b="1" i="1" dirty="0"/>
              <a:t>sklearn.model_selection </a:t>
            </a:r>
            <a:r>
              <a:rPr lang="vi-VN" b="1" dirty="0"/>
              <a:t>import </a:t>
            </a:r>
            <a:r>
              <a:rPr lang="vi-VN" b="1" i="1" dirty="0"/>
              <a:t>train_test_split</a:t>
            </a:r>
            <a:r>
              <a:rPr lang="vi-VN" dirty="0"/>
              <a:t>: dùng để chia một bộ dữ liệu thành 2 phần </a:t>
            </a:r>
            <a:r>
              <a:rPr lang="vi-VN" b="1" dirty="0"/>
              <a:t>train</a:t>
            </a:r>
            <a:r>
              <a:rPr lang="vi-VN" dirty="0"/>
              <a:t> và </a:t>
            </a:r>
            <a:r>
              <a:rPr lang="vi-VN" b="1" dirty="0"/>
              <a:t>test</a:t>
            </a:r>
            <a:r>
              <a:rPr lang="en-US" b="1" dirty="0"/>
              <a:t>.</a:t>
            </a:r>
            <a:endParaRPr lang="en-US" dirty="0"/>
          </a:p>
          <a:p>
            <a:pPr marL="114300" lvl="0" indent="0">
              <a:lnSpc>
                <a:spcPct val="150000"/>
              </a:lnSpc>
              <a:buNone/>
            </a:pPr>
            <a:r>
              <a:rPr lang="en-US" dirty="0"/>
              <a:t>- </a:t>
            </a:r>
            <a:r>
              <a:rPr lang="vi-VN" dirty="0"/>
              <a:t>Thư viện </a:t>
            </a:r>
            <a:r>
              <a:rPr lang="vi-VN" b="1" i="1" dirty="0"/>
              <a:t>sklearn.metric</a:t>
            </a:r>
            <a:r>
              <a:rPr lang="vi-VN" b="1" dirty="0"/>
              <a:t> import </a:t>
            </a:r>
            <a:r>
              <a:rPr lang="vi-VN" b="1" i="1" dirty="0"/>
              <a:t>mean_squared_error, r2_score</a:t>
            </a:r>
            <a:r>
              <a:rPr lang="vi-VN" dirty="0"/>
              <a:t>: dùng để đánh giá dữ liệu giữa dự đoán và thực tế</a:t>
            </a:r>
            <a:r>
              <a:rPr lang="en-US" dirty="0"/>
              <a:t>.</a:t>
            </a:r>
          </a:p>
          <a:p>
            <a:pPr marL="0" indent="0">
              <a:buSzPts val="1100"/>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9179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a:solidFill>
                  <a:schemeClr val="tx1"/>
                </a:solidFill>
              </a:rPr>
              <a:t>Import data</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4656043" y="1426509"/>
            <a:ext cx="4179767" cy="3330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err="1">
                <a:solidFill>
                  <a:schemeClr val="tx1"/>
                </a:solidFill>
              </a:rPr>
              <a:t>Giải</a:t>
            </a:r>
            <a:r>
              <a:rPr lang="en-US" sz="1400" dirty="0">
                <a:solidFill>
                  <a:schemeClr val="tx1"/>
                </a:solidFill>
              </a:rPr>
              <a:t> </a:t>
            </a:r>
            <a:r>
              <a:rPr lang="en-US" sz="1400" dirty="0" err="1">
                <a:solidFill>
                  <a:schemeClr val="tx1"/>
                </a:solidFill>
              </a:rPr>
              <a:t>thích</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bộ</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này</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tả</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kích</a:t>
            </a:r>
            <a:r>
              <a:rPr lang="en-US" sz="1400" dirty="0">
                <a:solidFill>
                  <a:schemeClr val="tx1"/>
                </a:solidFill>
              </a:rPr>
              <a:t> </a:t>
            </a:r>
            <a:r>
              <a:rPr lang="en-US" sz="1400" dirty="0" err="1">
                <a:solidFill>
                  <a:schemeClr val="tx1"/>
                </a:solidFill>
              </a:rPr>
              <a:t>th</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và</a:t>
            </a:r>
            <a:r>
              <a:rPr lang="en-US" sz="1400" dirty="0">
                <a:solidFill>
                  <a:schemeClr val="tx1"/>
                </a:solidFill>
              </a:rPr>
              <a:t> </a:t>
            </a:r>
            <a:r>
              <a:rPr lang="en-US" sz="1400" dirty="0" err="1">
                <a:solidFill>
                  <a:schemeClr val="tx1"/>
                </a:solidFill>
              </a:rPr>
              <a:t>cân</a:t>
            </a:r>
            <a:r>
              <a:rPr lang="en-US" sz="1400" dirty="0">
                <a:solidFill>
                  <a:schemeClr val="tx1"/>
                </a:solidFill>
              </a:rPr>
              <a:t> </a:t>
            </a:r>
            <a:r>
              <a:rPr lang="en-US" sz="1400" dirty="0" err="1">
                <a:solidFill>
                  <a:schemeClr val="tx1"/>
                </a:solidFill>
              </a:rPr>
              <a:t>nặng</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từng</a:t>
            </a:r>
            <a:r>
              <a:rPr lang="en-US" sz="1400" dirty="0">
                <a:solidFill>
                  <a:schemeClr val="tx1"/>
                </a:solidFill>
              </a:rPr>
              <a:t> </a:t>
            </a:r>
            <a:r>
              <a:rPr lang="en-US" sz="1400" dirty="0" err="1">
                <a:solidFill>
                  <a:schemeClr val="tx1"/>
                </a:solidFill>
              </a:rPr>
              <a:t>loài</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285750" indent="-285750">
              <a:lnSpc>
                <a:spcPct val="150000"/>
              </a:lnSpc>
              <a:buSzPts val="1100"/>
              <a:buFontTx/>
              <a:buChar char="-"/>
            </a:pPr>
            <a:r>
              <a:rPr lang="en-US" sz="1400" dirty="0">
                <a:solidFill>
                  <a:schemeClr val="tx1"/>
                </a:solidFill>
              </a:rPr>
              <a:t>Species: </a:t>
            </a:r>
            <a:r>
              <a:rPr lang="en-US" sz="1400" dirty="0" err="1">
                <a:solidFill>
                  <a:schemeClr val="tx1"/>
                </a:solidFill>
              </a:rPr>
              <a:t>tê</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loài</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285750" indent="-285750">
              <a:lnSpc>
                <a:spcPct val="150000"/>
              </a:lnSpc>
              <a:buSzPts val="1100"/>
              <a:buFontTx/>
              <a:buChar char="-"/>
            </a:pPr>
            <a:r>
              <a:rPr lang="en-US" sz="1400" dirty="0">
                <a:solidFill>
                  <a:schemeClr val="tx1"/>
                </a:solidFill>
              </a:rPr>
              <a:t>Weight: </a:t>
            </a:r>
            <a:r>
              <a:rPr lang="en-US" sz="1400" dirty="0" err="1">
                <a:solidFill>
                  <a:schemeClr val="tx1"/>
                </a:solidFill>
              </a:rPr>
              <a:t>cân</a:t>
            </a:r>
            <a:r>
              <a:rPr lang="en-US" sz="1400" dirty="0">
                <a:solidFill>
                  <a:schemeClr val="tx1"/>
                </a:solidFill>
              </a:rPr>
              <a:t> </a:t>
            </a:r>
            <a:r>
              <a:rPr lang="en-US" sz="1400" dirty="0" err="1">
                <a:solidFill>
                  <a:schemeClr val="tx1"/>
                </a:solidFill>
              </a:rPr>
              <a:t>nặng</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285750" indent="-285750">
              <a:lnSpc>
                <a:spcPct val="150000"/>
              </a:lnSpc>
              <a:buSzPts val="1100"/>
              <a:buFontTx/>
              <a:buChar char="-"/>
            </a:pPr>
            <a:r>
              <a:rPr lang="en-US" sz="1400" dirty="0">
                <a:solidFill>
                  <a:schemeClr val="tx1"/>
                </a:solidFill>
              </a:rPr>
              <a:t>Length1, Length2, Length3, Height, Width: </a:t>
            </a:r>
            <a:r>
              <a:rPr lang="en-US" sz="1400" dirty="0" err="1">
                <a:solidFill>
                  <a:schemeClr val="tx1"/>
                </a:solidFill>
              </a:rPr>
              <a:t>các</a:t>
            </a:r>
            <a:r>
              <a:rPr lang="en-US" sz="1400" dirty="0">
                <a:solidFill>
                  <a:schemeClr val="tx1"/>
                </a:solidFill>
              </a:rPr>
              <a:t> </a:t>
            </a:r>
            <a:r>
              <a:rPr lang="en-US" sz="1400" dirty="0" err="1">
                <a:solidFill>
                  <a:schemeClr val="tx1"/>
                </a:solidFill>
              </a:rPr>
              <a:t>kích</a:t>
            </a:r>
            <a:r>
              <a:rPr lang="en-US" sz="1400" dirty="0">
                <a:solidFill>
                  <a:schemeClr val="tx1"/>
                </a:solidFill>
              </a:rPr>
              <a:t> </a:t>
            </a:r>
            <a:r>
              <a:rPr lang="en-US" sz="1400" dirty="0" err="1">
                <a:solidFill>
                  <a:schemeClr val="tx1"/>
                </a:solidFill>
              </a:rPr>
              <a:t>th</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0" indent="0">
              <a:lnSpc>
                <a:spcPct val="150000"/>
              </a:lnSpc>
              <a:buSzPts val="1100"/>
              <a:buNone/>
            </a:pPr>
            <a:r>
              <a:rPr lang="en-US" sz="1400" dirty="0">
                <a:solidFill>
                  <a:schemeClr val="tx1"/>
                </a:solidFill>
              </a:rPr>
              <a:t> </a:t>
            </a:r>
          </a:p>
          <a:p>
            <a:pPr marL="0" indent="0">
              <a:lnSpc>
                <a:spcPct val="150000"/>
              </a:lnSpc>
              <a:buSzPts val="1100"/>
              <a:buNone/>
            </a:pPr>
            <a:r>
              <a:rPr lang="en-US" sz="1400" dirty="0">
                <a:solidFill>
                  <a:schemeClr val="tx1"/>
                </a:solidFill>
                <a:sym typeface="Wingdings" panose="05000000000000000000" pitchFamily="2" charset="2"/>
              </a:rPr>
              <a:t> </a:t>
            </a:r>
            <a:r>
              <a:rPr lang="vi-VN" dirty="0"/>
              <a:t>Với bộ dữ liệu này ta sẽ xây dựng mô hình hồi quy tuyến tính để dự đoán Weight (câng nặng) của cá dựa trên các thông số về kích thước.</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9" name="Picture 8">
            <a:extLst>
              <a:ext uri="{FF2B5EF4-FFF2-40B4-BE49-F238E27FC236}">
                <a16:creationId xmlns:a16="http://schemas.microsoft.com/office/drawing/2014/main" id="{B7040604-9C00-41C4-9BA0-023F6841DCA1}"/>
              </a:ext>
            </a:extLst>
          </p:cNvPr>
          <p:cNvPicPr/>
          <p:nvPr/>
        </p:nvPicPr>
        <p:blipFill>
          <a:blip r:embed="rId3"/>
          <a:stretch>
            <a:fillRect/>
          </a:stretch>
        </p:blipFill>
        <p:spPr>
          <a:xfrm>
            <a:off x="1121410" y="1426509"/>
            <a:ext cx="3450590" cy="381000"/>
          </a:xfrm>
          <a:prstGeom prst="rect">
            <a:avLst/>
          </a:prstGeom>
        </p:spPr>
      </p:pic>
      <p:pic>
        <p:nvPicPr>
          <p:cNvPr id="10" name="Picture 9">
            <a:extLst>
              <a:ext uri="{FF2B5EF4-FFF2-40B4-BE49-F238E27FC236}">
                <a16:creationId xmlns:a16="http://schemas.microsoft.com/office/drawing/2014/main" id="{6456553D-1E3A-4953-BA40-242F377C2EFA}"/>
              </a:ext>
            </a:extLst>
          </p:cNvPr>
          <p:cNvPicPr/>
          <p:nvPr/>
        </p:nvPicPr>
        <p:blipFill>
          <a:blip r:embed="rId4"/>
          <a:stretch>
            <a:fillRect/>
          </a:stretch>
        </p:blipFill>
        <p:spPr>
          <a:xfrm>
            <a:off x="1121410" y="1850091"/>
            <a:ext cx="3450590" cy="2907030"/>
          </a:xfrm>
          <a:prstGeom prst="rect">
            <a:avLst/>
          </a:prstGeom>
        </p:spPr>
      </p:pic>
    </p:spTree>
    <p:extLst>
      <p:ext uri="{BB962C8B-B14F-4D97-AF65-F5344CB8AC3E}">
        <p14:creationId xmlns:p14="http://schemas.microsoft.com/office/powerpoint/2010/main" val="256668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1874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err="1">
                <a:solidFill>
                  <a:schemeClr val="tx1"/>
                </a:solidFill>
              </a:rPr>
              <a:t>Đây</a:t>
            </a:r>
            <a:r>
              <a:rPr lang="en-US" sz="1400" dirty="0">
                <a:solidFill>
                  <a:schemeClr val="tx1"/>
                </a:solidFill>
              </a:rPr>
              <a:t> </a:t>
            </a:r>
            <a:r>
              <a:rPr lang="en-US" sz="1400" dirty="0" err="1">
                <a:solidFill>
                  <a:schemeClr val="tx1"/>
                </a:solidFill>
              </a:rPr>
              <a:t>là</a:t>
            </a:r>
            <a:r>
              <a:rPr lang="en-US" sz="1400" dirty="0">
                <a:solidFill>
                  <a:schemeClr val="tx1"/>
                </a:solidFill>
              </a:rPr>
              <a:t> b</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quan</a:t>
            </a:r>
            <a:r>
              <a:rPr lang="en-US" sz="1400" dirty="0">
                <a:solidFill>
                  <a:schemeClr val="tx1"/>
                </a:solidFill>
              </a:rPr>
              <a:t> </a:t>
            </a:r>
            <a:r>
              <a:rPr lang="en-US" sz="1400" dirty="0" err="1">
                <a:solidFill>
                  <a:schemeClr val="tx1"/>
                </a:solidFill>
              </a:rPr>
              <a:t>trọng</a:t>
            </a:r>
            <a:r>
              <a:rPr lang="en-US" sz="1400" dirty="0">
                <a:solidFill>
                  <a:schemeClr val="tx1"/>
                </a:solidFill>
              </a:rPr>
              <a:t> </a:t>
            </a:r>
            <a:r>
              <a:rPr lang="en-US" sz="1400" dirty="0" err="1">
                <a:solidFill>
                  <a:schemeClr val="tx1"/>
                </a:solidFill>
              </a:rPr>
              <a:t>cần</a:t>
            </a:r>
            <a:r>
              <a:rPr lang="en-US" sz="1400" dirty="0">
                <a:solidFill>
                  <a:schemeClr val="tx1"/>
                </a:solidFill>
              </a:rPr>
              <a:t> </a:t>
            </a:r>
            <a:r>
              <a:rPr lang="en-US" sz="1400" dirty="0" err="1">
                <a:solidFill>
                  <a:schemeClr val="tx1"/>
                </a:solidFill>
              </a:rPr>
              <a:t>làm</a:t>
            </a:r>
            <a:r>
              <a:rPr lang="en-US" sz="1400" dirty="0">
                <a:solidFill>
                  <a:schemeClr val="tx1"/>
                </a:solidFill>
              </a:rPr>
              <a:t> tr</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khi</a:t>
            </a:r>
            <a:r>
              <a:rPr lang="en-US" sz="1400" dirty="0">
                <a:solidFill>
                  <a:schemeClr val="tx1"/>
                </a:solidFill>
              </a:rPr>
              <a:t> </a:t>
            </a:r>
            <a:r>
              <a:rPr lang="en-US" sz="1400" dirty="0" err="1">
                <a:solidFill>
                  <a:schemeClr val="tx1"/>
                </a:solidFill>
              </a:rPr>
              <a:t>xây</a:t>
            </a:r>
            <a:r>
              <a:rPr lang="en-US" sz="1400" dirty="0">
                <a:solidFill>
                  <a:schemeClr val="tx1"/>
                </a:solidFill>
              </a:rPr>
              <a:t> </a:t>
            </a:r>
            <a:r>
              <a:rPr lang="en-US" sz="1400" dirty="0" err="1">
                <a:solidFill>
                  <a:schemeClr val="tx1"/>
                </a:solidFill>
              </a:rPr>
              <a:t>dựng</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hình</a:t>
            </a:r>
            <a:r>
              <a:rPr lang="en-US" sz="1400" dirty="0">
                <a:solidFill>
                  <a:schemeClr val="tx1"/>
                </a:solidFill>
              </a:rPr>
              <a:t>.</a:t>
            </a:r>
          </a:p>
          <a:p>
            <a:pPr marL="0" indent="0">
              <a:lnSpc>
                <a:spcPct val="150000"/>
              </a:lnSpc>
              <a:buSzPts val="1100"/>
              <a:buNone/>
            </a:pPr>
            <a:r>
              <a:rPr lang="en-US" sz="1400" dirty="0" err="1">
                <a:solidFill>
                  <a:schemeClr val="tx1"/>
                </a:solidFill>
              </a:rPr>
              <a:t>Cụ</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việc</a:t>
            </a:r>
            <a:r>
              <a:rPr lang="en-US" sz="1400" dirty="0">
                <a:solidFill>
                  <a:schemeClr val="tx1"/>
                </a:solidFill>
              </a:rPr>
              <a:t> </a:t>
            </a:r>
            <a:r>
              <a:rPr lang="en-US" sz="1400" dirty="0" err="1">
                <a:solidFill>
                  <a:schemeClr val="tx1"/>
                </a:solidFill>
              </a:rPr>
              <a:t>cần</a:t>
            </a:r>
            <a:r>
              <a:rPr lang="en-US" sz="1400" dirty="0">
                <a:solidFill>
                  <a:schemeClr val="tx1"/>
                </a:solidFill>
              </a:rPr>
              <a:t> </a:t>
            </a:r>
            <a:r>
              <a:rPr lang="en-US" sz="1400" dirty="0" err="1">
                <a:solidFill>
                  <a:schemeClr val="tx1"/>
                </a:solidFill>
              </a:rPr>
              <a:t>làm</a:t>
            </a:r>
            <a:r>
              <a:rPr lang="en-US" sz="1400" dirty="0">
                <a:solidFill>
                  <a:schemeClr val="tx1"/>
                </a:solidFill>
              </a:rPr>
              <a:t>:</a:t>
            </a:r>
          </a:p>
          <a:p>
            <a:pPr marL="114300" indent="0">
              <a:lnSpc>
                <a:spcPct val="150000"/>
              </a:lnSpc>
              <a:buNone/>
            </a:pPr>
            <a:r>
              <a:rPr lang="en-US" sz="1400" dirty="0"/>
              <a:t>- </a:t>
            </a:r>
            <a:r>
              <a:rPr lang="en-US" sz="1400" dirty="0" err="1"/>
              <a:t>Thay</a:t>
            </a:r>
            <a:r>
              <a:rPr lang="en-US" sz="1400" dirty="0"/>
              <a:t> </a:t>
            </a:r>
            <a:r>
              <a:rPr lang="en-US" sz="1400" dirty="0" err="1"/>
              <a:t>thế</a:t>
            </a:r>
            <a:r>
              <a:rPr lang="en-US" sz="1400" dirty="0"/>
              <a:t> </a:t>
            </a:r>
            <a:r>
              <a:rPr lang="en-US" sz="1400" dirty="0" err="1"/>
              <a:t>hoặc</a:t>
            </a:r>
            <a:r>
              <a:rPr lang="en-US" sz="1400" dirty="0"/>
              <a:t> </a:t>
            </a:r>
            <a:r>
              <a:rPr lang="en-US" sz="1400" dirty="0" err="1"/>
              <a:t>loại</a:t>
            </a:r>
            <a:r>
              <a:rPr lang="en-US" sz="1400" dirty="0"/>
              <a:t> </a:t>
            </a:r>
            <a:r>
              <a:rPr lang="en-US" sz="1400" dirty="0" err="1"/>
              <a:t>bỏ</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dirty="0" err="1"/>
              <a:t>rỗng</a:t>
            </a:r>
            <a:r>
              <a:rPr lang="en-US" sz="1400" dirty="0"/>
              <a:t>.</a:t>
            </a:r>
          </a:p>
          <a:p>
            <a:pPr marL="114300" indent="0">
              <a:lnSpc>
                <a:spcPct val="150000"/>
              </a:lnSpc>
              <a:buNone/>
            </a:pPr>
            <a:r>
              <a:rPr lang="en-US" sz="1400" dirty="0"/>
              <a:t>- </a:t>
            </a:r>
            <a:r>
              <a:rPr lang="en-US" sz="1400" dirty="0" err="1"/>
              <a:t>Mã</a:t>
            </a:r>
            <a:r>
              <a:rPr lang="en-US" sz="1400" dirty="0"/>
              <a:t> </a:t>
            </a:r>
            <a:r>
              <a:rPr lang="en-US" sz="1400" dirty="0" err="1"/>
              <a:t>hóa</a:t>
            </a:r>
            <a:r>
              <a:rPr lang="en-US" sz="1400" dirty="0"/>
              <a:t> </a:t>
            </a:r>
            <a:r>
              <a:rPr lang="en-US" sz="1400" dirty="0" err="1"/>
              <a:t>hoặc</a:t>
            </a:r>
            <a:r>
              <a:rPr lang="en-US" sz="1400" dirty="0"/>
              <a:t> </a:t>
            </a:r>
            <a:r>
              <a:rPr lang="en-US" sz="1400" dirty="0" err="1"/>
              <a:t>phân</a:t>
            </a:r>
            <a:r>
              <a:rPr lang="en-US" sz="1400" dirty="0"/>
              <a:t> bin </a:t>
            </a:r>
            <a:r>
              <a:rPr lang="en-US" sz="1400" dirty="0" err="1"/>
              <a:t>dữ</a:t>
            </a:r>
            <a:r>
              <a:rPr lang="en-US" sz="1400" dirty="0"/>
              <a:t> </a:t>
            </a:r>
            <a:r>
              <a:rPr lang="en-US" sz="1400" dirty="0" err="1"/>
              <a:t>liệu</a:t>
            </a:r>
            <a:r>
              <a:rPr lang="en-US" sz="1400" dirty="0"/>
              <a:t> </a:t>
            </a:r>
            <a:r>
              <a:rPr lang="en-US" sz="1400" dirty="0" err="1"/>
              <a:t>về</a:t>
            </a:r>
            <a:r>
              <a:rPr lang="en-US" sz="1400" dirty="0"/>
              <a:t> </a:t>
            </a:r>
            <a:r>
              <a:rPr lang="en-US" sz="1400" dirty="0" err="1"/>
              <a:t>dạng</a:t>
            </a:r>
            <a:r>
              <a:rPr lang="en-US" sz="1400" dirty="0"/>
              <a:t> </a:t>
            </a:r>
            <a:r>
              <a:rPr lang="en-US" sz="1400" dirty="0" err="1"/>
              <a:t>số</a:t>
            </a:r>
            <a:r>
              <a:rPr lang="en-US" sz="1400" dirty="0"/>
              <a:t> (</a:t>
            </a:r>
            <a:r>
              <a:rPr lang="en-US" sz="1400" dirty="0" err="1"/>
              <a:t>đối</a:t>
            </a:r>
            <a:r>
              <a:rPr lang="en-US" sz="1400" dirty="0"/>
              <a:t> </a:t>
            </a:r>
            <a:r>
              <a:rPr lang="en-US" sz="1400" dirty="0" err="1"/>
              <a:t>với</a:t>
            </a:r>
            <a:r>
              <a:rPr lang="en-US" sz="1400" dirty="0"/>
              <a:t> </a:t>
            </a:r>
            <a:r>
              <a:rPr lang="en-US" sz="1400" dirty="0" err="1"/>
              <a:t>dữ</a:t>
            </a:r>
            <a:r>
              <a:rPr lang="en-US" sz="1400" dirty="0"/>
              <a:t> </a:t>
            </a:r>
            <a:r>
              <a:rPr lang="en-US" sz="1400" dirty="0" err="1"/>
              <a:t>liệu</a:t>
            </a:r>
            <a:r>
              <a:rPr lang="en-US" sz="1400" dirty="0"/>
              <a:t> </a:t>
            </a:r>
            <a:r>
              <a:rPr lang="en-US" sz="1400" dirty="0" err="1"/>
              <a:t>phân</a:t>
            </a:r>
            <a:r>
              <a:rPr lang="en-US" sz="1400" dirty="0"/>
              <a:t> </a:t>
            </a:r>
            <a:r>
              <a:rPr lang="en-US" sz="1400" dirty="0" err="1"/>
              <a:t>lớp</a:t>
            </a:r>
            <a:r>
              <a:rPr lang="en-US" sz="1400" dirty="0"/>
              <a:t>).</a:t>
            </a:r>
          </a:p>
          <a:p>
            <a:pPr marL="114300" indent="0">
              <a:lnSpc>
                <a:spcPct val="150000"/>
              </a:lnSpc>
              <a:buNone/>
            </a:pPr>
            <a:r>
              <a:rPr lang="en-US" sz="1400" dirty="0"/>
              <a:t>- </a:t>
            </a:r>
            <a:r>
              <a:rPr lang="en-US" sz="1400" dirty="0" err="1"/>
              <a:t>Xử</a:t>
            </a:r>
            <a:r>
              <a:rPr lang="en-US" sz="1400" dirty="0"/>
              <a:t> </a:t>
            </a:r>
            <a:r>
              <a:rPr lang="en-US" sz="1400" dirty="0" err="1"/>
              <a:t>lý</a:t>
            </a:r>
            <a:r>
              <a:rPr lang="en-US" sz="1400" dirty="0"/>
              <a:t> outliers (</a:t>
            </a:r>
            <a:r>
              <a:rPr lang="en-US" sz="1400" dirty="0" err="1"/>
              <a:t>ngoại</a:t>
            </a:r>
            <a:r>
              <a:rPr lang="en-US" sz="1400" dirty="0"/>
              <a:t> </a:t>
            </a:r>
            <a:r>
              <a:rPr lang="en-US" sz="1400" dirty="0" err="1"/>
              <a:t>lai</a:t>
            </a:r>
            <a:r>
              <a:rPr lang="en-US" sz="1400" dirty="0"/>
              <a:t>).</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36675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anose="00000500000000000000" pitchFamily="2" charset="-93"/>
              </a:rPr>
              <a:t>N</a:t>
            </a:r>
            <a:r>
              <a:rPr lang="en-US" b="1" dirty="0" err="1">
                <a:latin typeface="Montserrat" panose="00000500000000000000" pitchFamily="2" charset="-93"/>
              </a:rPr>
              <a:t>ội</a:t>
            </a:r>
            <a:r>
              <a:rPr lang="en-US" b="1" dirty="0">
                <a:latin typeface="Montserrat" panose="00000500000000000000" pitchFamily="2" charset="-93"/>
              </a:rPr>
              <a:t> dung:</a:t>
            </a:r>
            <a:endParaRPr b="1" dirty="0">
              <a:latin typeface="Montserrat" panose="00000500000000000000" pitchFamily="2" charset="-93"/>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1"/>
                </a:solidFill>
                <a:latin typeface="Montserrat" panose="00000500000000000000" pitchFamily="2" charset="-93"/>
              </a:rPr>
              <a:t>Giới</a:t>
            </a:r>
            <a:r>
              <a:rPr lang="en-US" dirty="0">
                <a:solidFill>
                  <a:schemeClr val="accent1"/>
                </a:solidFill>
                <a:latin typeface="Montserrat" panose="00000500000000000000" pitchFamily="2" charset="-93"/>
              </a:rPr>
              <a:t> </a:t>
            </a:r>
            <a:r>
              <a:rPr lang="en-US" dirty="0" err="1">
                <a:solidFill>
                  <a:schemeClr val="accent1"/>
                </a:solidFill>
                <a:latin typeface="Montserrat" panose="00000500000000000000" pitchFamily="2" charset="-93"/>
              </a:rPr>
              <a:t>thiệu</a:t>
            </a:r>
            <a:endParaRPr dirty="0">
              <a:solidFill>
                <a:schemeClr val="accent1"/>
              </a:solidFill>
              <a:latin typeface="Montserrat" panose="00000500000000000000" pitchFamily="2" charset="-93"/>
            </a:endParaRPr>
          </a:p>
        </p:txBody>
      </p:sp>
      <p:sp>
        <p:nvSpPr>
          <p:cNvPr id="496" name="Google Shape;496;p61"/>
          <p:cNvSpPr txBox="1">
            <a:spLocks noGrp="1"/>
          </p:cNvSpPr>
          <p:nvPr>
            <p:ph type="subTitle" idx="1"/>
          </p:nvPr>
        </p:nvSpPr>
        <p:spPr>
          <a:xfrm>
            <a:off x="4648487" y="1942925"/>
            <a:ext cx="3191125"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Montserrat" panose="00000500000000000000" pitchFamily="2" charset="-93"/>
              </a:rPr>
              <a:t>H</a:t>
            </a:r>
            <a:r>
              <a:rPr lang="en-US" dirty="0" err="1">
                <a:solidFill>
                  <a:schemeClr val="accent1"/>
                </a:solidFill>
                <a:latin typeface="Montserrat" panose="00000500000000000000" pitchFamily="2" charset="-93"/>
              </a:rPr>
              <a:t>ồi</a:t>
            </a:r>
            <a:r>
              <a:rPr lang="en-US" dirty="0">
                <a:solidFill>
                  <a:schemeClr val="accent1"/>
                </a:solidFill>
                <a:latin typeface="Montserrat" panose="00000500000000000000" pitchFamily="2" charset="-93"/>
              </a:rPr>
              <a:t> </a:t>
            </a:r>
            <a:r>
              <a:rPr lang="en-US" dirty="0" err="1">
                <a:solidFill>
                  <a:schemeClr val="accent1"/>
                </a:solidFill>
                <a:latin typeface="Montserrat" panose="00000500000000000000" pitchFamily="2" charset="-93"/>
              </a:rPr>
              <a:t>quy</a:t>
            </a:r>
            <a:r>
              <a:rPr lang="en-US" dirty="0">
                <a:solidFill>
                  <a:schemeClr val="accent1"/>
                </a:solidFill>
                <a:latin typeface="Montserrat" panose="00000500000000000000" pitchFamily="2" charset="-93"/>
              </a:rPr>
              <a:t> </a:t>
            </a:r>
            <a:r>
              <a:rPr lang="en-US" dirty="0" err="1">
                <a:solidFill>
                  <a:schemeClr val="accent1"/>
                </a:solidFill>
                <a:latin typeface="Montserrat" panose="00000500000000000000" pitchFamily="2" charset="-93"/>
              </a:rPr>
              <a:t>tuyến</a:t>
            </a:r>
            <a:r>
              <a:rPr lang="en-US" dirty="0">
                <a:solidFill>
                  <a:schemeClr val="accent1"/>
                </a:solidFill>
                <a:latin typeface="Montserrat" panose="00000500000000000000" pitchFamily="2" charset="-93"/>
              </a:rPr>
              <a:t> </a:t>
            </a:r>
            <a:r>
              <a:rPr lang="en-US" dirty="0" err="1">
                <a:solidFill>
                  <a:schemeClr val="accent1"/>
                </a:solidFill>
                <a:latin typeface="Montserrat" panose="00000500000000000000" pitchFamily="2" charset="-93"/>
              </a:rPr>
              <a:t>tính</a:t>
            </a:r>
            <a:endParaRPr dirty="0">
              <a:solidFill>
                <a:schemeClr val="accent1"/>
              </a:solidFill>
              <a:latin typeface="Montserrat" panose="00000500000000000000" pitchFamily="2" charset="-93"/>
            </a:endParaRPr>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1"/>
                </a:solidFill>
                <a:latin typeface="Montserrat" panose="00000500000000000000" pitchFamily="2" charset="-93"/>
              </a:rPr>
              <a:t>Kết</a:t>
            </a:r>
            <a:r>
              <a:rPr lang="en-US" dirty="0">
                <a:solidFill>
                  <a:schemeClr val="accent1"/>
                </a:solidFill>
                <a:latin typeface="Montserrat" panose="00000500000000000000" pitchFamily="2" charset="-93"/>
              </a:rPr>
              <a:t> </a:t>
            </a:r>
            <a:r>
              <a:rPr lang="en-US" dirty="0" err="1">
                <a:solidFill>
                  <a:schemeClr val="accent1"/>
                </a:solidFill>
                <a:latin typeface="Montserrat" panose="00000500000000000000" pitchFamily="2" charset="-93"/>
              </a:rPr>
              <a:t>luận</a:t>
            </a:r>
            <a:endParaRPr dirty="0">
              <a:solidFill>
                <a:schemeClr val="accent1"/>
              </a:solidFill>
              <a:latin typeface="Montserrat" panose="00000500000000000000" pitchFamily="2" charset="-93"/>
            </a:endParaRPr>
          </a:p>
        </p:txBody>
      </p:sp>
      <p:sp>
        <p:nvSpPr>
          <p:cNvPr id="501" name="Google Shape;501;p61"/>
          <p:cNvSpPr txBox="1">
            <a:spLocks noGrp="1"/>
          </p:cNvSpPr>
          <p:nvPr>
            <p:ph type="subTitle" idx="7"/>
          </p:nvPr>
        </p:nvSpPr>
        <p:spPr>
          <a:xfrm>
            <a:off x="1302687" y="3745330"/>
            <a:ext cx="3191125"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1"/>
                </a:solidFill>
                <a:latin typeface="Montserrat" panose="00000500000000000000" pitchFamily="2" charset="-93"/>
              </a:rPr>
              <a:t>Hồi</a:t>
            </a:r>
            <a:r>
              <a:rPr lang="en-US" dirty="0">
                <a:solidFill>
                  <a:schemeClr val="accent1"/>
                </a:solidFill>
                <a:latin typeface="Montserrat" panose="00000500000000000000" pitchFamily="2" charset="-93"/>
              </a:rPr>
              <a:t> </a:t>
            </a:r>
            <a:r>
              <a:rPr lang="en-US" dirty="0" err="1">
                <a:solidFill>
                  <a:schemeClr val="accent1"/>
                </a:solidFill>
                <a:latin typeface="Montserrat" panose="00000500000000000000" pitchFamily="2" charset="-93"/>
              </a:rPr>
              <a:t>quy</a:t>
            </a:r>
            <a:r>
              <a:rPr lang="en-US" dirty="0">
                <a:solidFill>
                  <a:schemeClr val="accent1"/>
                </a:solidFill>
                <a:latin typeface="Montserrat" panose="00000500000000000000" pitchFamily="2" charset="-93"/>
              </a:rPr>
              <a:t> Logistic</a:t>
            </a:r>
            <a:endParaRPr dirty="0">
              <a:solidFill>
                <a:schemeClr val="accent1"/>
              </a:solidFill>
              <a:latin typeface="Montserrat" panose="00000500000000000000" pitchFamily="2" charset="-93"/>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panose="00000500000000000000" pitchFamily="2" charset="-93"/>
              </a:rPr>
              <a:t>01</a:t>
            </a:r>
            <a:endParaRPr dirty="0">
              <a:latin typeface="Montserrat" panose="00000500000000000000" pitchFamily="2" charset="-93"/>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panose="00000500000000000000" pitchFamily="2" charset="-93"/>
              </a:rPr>
              <a:t>02</a:t>
            </a:r>
            <a:endParaRPr dirty="0">
              <a:latin typeface="Montserrat" panose="00000500000000000000" pitchFamily="2" charset="-93"/>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panose="00000500000000000000" pitchFamily="2" charset="-93"/>
              </a:rPr>
              <a:t>03</a:t>
            </a:r>
            <a:endParaRPr dirty="0">
              <a:latin typeface="Montserrat" panose="00000500000000000000" pitchFamily="2" charset="-93"/>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panose="00000500000000000000" pitchFamily="2" charset="-93"/>
              </a:rPr>
              <a:t>04</a:t>
            </a:r>
            <a:endParaRPr dirty="0">
              <a:latin typeface="Montserrat" panose="00000500000000000000" pitchFamily="2" charset="-9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Thống</a:t>
            </a:r>
            <a:r>
              <a:rPr lang="en-US" sz="1400" dirty="0">
                <a:solidFill>
                  <a:schemeClr val="tx1"/>
                </a:solidFill>
              </a:rPr>
              <a:t> </a:t>
            </a:r>
            <a:r>
              <a:rPr lang="en-US" sz="1400" dirty="0" err="1">
                <a:solidFill>
                  <a:schemeClr val="tx1"/>
                </a:solidFill>
              </a:rPr>
              <a:t>kê</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8662B093-6916-423E-9180-94331CD0CCCA}"/>
              </a:ext>
            </a:extLst>
          </p:cNvPr>
          <p:cNvPicPr/>
          <p:nvPr/>
        </p:nvPicPr>
        <p:blipFill>
          <a:blip r:embed="rId3"/>
          <a:stretch>
            <a:fillRect/>
          </a:stretch>
        </p:blipFill>
        <p:spPr>
          <a:xfrm>
            <a:off x="1372496" y="1850091"/>
            <a:ext cx="2956560" cy="2522220"/>
          </a:xfrm>
          <a:prstGeom prst="rect">
            <a:avLst/>
          </a:prstGeom>
        </p:spPr>
      </p:pic>
    </p:spTree>
    <p:extLst>
      <p:ext uri="{BB962C8B-B14F-4D97-AF65-F5344CB8AC3E}">
        <p14:creationId xmlns:p14="http://schemas.microsoft.com/office/powerpoint/2010/main" val="184305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nhiễu</a:t>
            </a: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8" name="Picture 7">
            <a:extLst>
              <a:ext uri="{FF2B5EF4-FFF2-40B4-BE49-F238E27FC236}">
                <a16:creationId xmlns:a16="http://schemas.microsoft.com/office/drawing/2014/main" id="{011FF85F-BB21-4A87-81FC-4B9618232B49}"/>
              </a:ext>
            </a:extLst>
          </p:cNvPr>
          <p:cNvPicPr/>
          <p:nvPr/>
        </p:nvPicPr>
        <p:blipFill>
          <a:blip r:embed="rId3"/>
          <a:stretch>
            <a:fillRect/>
          </a:stretch>
        </p:blipFill>
        <p:spPr>
          <a:xfrm>
            <a:off x="1323099" y="1850091"/>
            <a:ext cx="1897472" cy="2284880"/>
          </a:xfrm>
          <a:prstGeom prst="rect">
            <a:avLst/>
          </a:prstGeom>
        </p:spPr>
      </p:pic>
    </p:spTree>
    <p:extLst>
      <p:ext uri="{BB962C8B-B14F-4D97-AF65-F5344CB8AC3E}">
        <p14:creationId xmlns:p14="http://schemas.microsoft.com/office/powerpoint/2010/main" val="148724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2622175"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rỗng</a:t>
            </a: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D58C9BA4-8B60-4A37-8ED4-E2D80D37B985}"/>
              </a:ext>
            </a:extLst>
          </p:cNvPr>
          <p:cNvPicPr/>
          <p:nvPr/>
        </p:nvPicPr>
        <p:blipFill>
          <a:blip r:embed="rId3"/>
          <a:stretch>
            <a:fillRect/>
          </a:stretch>
        </p:blipFill>
        <p:spPr>
          <a:xfrm>
            <a:off x="1367566" y="1850091"/>
            <a:ext cx="2095052" cy="2479862"/>
          </a:xfrm>
          <a:prstGeom prst="rect">
            <a:avLst/>
          </a:prstGeom>
        </p:spPr>
      </p:pic>
      <p:sp>
        <p:nvSpPr>
          <p:cNvPr id="9" name="Google Shape;489;p60">
            <a:extLst>
              <a:ext uri="{FF2B5EF4-FFF2-40B4-BE49-F238E27FC236}">
                <a16:creationId xmlns:a16="http://schemas.microsoft.com/office/drawing/2014/main" id="{54BFD30A-F126-4528-84A7-62A4F8985C12}"/>
              </a:ext>
            </a:extLst>
          </p:cNvPr>
          <p:cNvSpPr txBox="1">
            <a:spLocks/>
          </p:cNvSpPr>
          <p:nvPr/>
        </p:nvSpPr>
        <p:spPr>
          <a:xfrm>
            <a:off x="3687183" y="1834074"/>
            <a:ext cx="4531659"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Không</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có</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giá</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trị</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rỗng</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trong</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các</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cột</a:t>
            </a: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325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427693"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outliers (</a:t>
            </a:r>
            <a:r>
              <a:rPr lang="en-US" sz="1400" dirty="0" err="1">
                <a:solidFill>
                  <a:schemeClr val="tx1"/>
                </a:solidFill>
              </a:rPr>
              <a:t>ngoại</a:t>
            </a:r>
            <a:r>
              <a:rPr lang="en-US" sz="1400" dirty="0">
                <a:solidFill>
                  <a:schemeClr val="tx1"/>
                </a:solidFill>
              </a:rPr>
              <a:t> </a:t>
            </a:r>
            <a:r>
              <a:rPr lang="en-US" sz="1400" dirty="0" err="1">
                <a:solidFill>
                  <a:schemeClr val="tx1"/>
                </a:solidFill>
              </a:rPr>
              <a:t>lai</a:t>
            </a:r>
            <a:r>
              <a:rPr lang="en-US" sz="1400" dirty="0">
                <a:solidFill>
                  <a:schemeClr val="tx1"/>
                </a:solidFill>
              </a:rPr>
              <a:t>), </a:t>
            </a:r>
            <a:r>
              <a:rPr lang="en-US" sz="1400" dirty="0" err="1">
                <a:solidFill>
                  <a:schemeClr val="tx1"/>
                </a:solidFill>
              </a:rPr>
              <a:t>dùng</a:t>
            </a:r>
            <a:r>
              <a:rPr lang="en-US" sz="1400" dirty="0">
                <a:solidFill>
                  <a:schemeClr val="tx1"/>
                </a:solidFill>
              </a:rPr>
              <a:t> </a:t>
            </a:r>
            <a:r>
              <a:rPr lang="en-US" sz="1400" dirty="0" err="1">
                <a:solidFill>
                  <a:schemeClr val="tx1"/>
                </a:solidFill>
              </a:rPr>
              <a:t>biểu</a:t>
            </a:r>
            <a:r>
              <a:rPr lang="en-US" sz="1400" dirty="0">
                <a:solidFill>
                  <a:schemeClr val="tx1"/>
                </a:solidFill>
              </a:rPr>
              <a:t> </a:t>
            </a:r>
            <a:r>
              <a:rPr lang="en-US" sz="1400" dirty="0" err="1">
                <a:solidFill>
                  <a:schemeClr val="tx1"/>
                </a:solidFill>
              </a:rPr>
              <a:t>đồ</a:t>
            </a:r>
            <a:r>
              <a:rPr lang="en-US" sz="1400" dirty="0">
                <a:solidFill>
                  <a:schemeClr val="tx1"/>
                </a:solidFill>
              </a:rPr>
              <a:t> boxplot </a:t>
            </a:r>
            <a:r>
              <a:rPr lang="en-US" sz="1400" dirty="0" err="1">
                <a:solidFill>
                  <a:schemeClr val="tx1"/>
                </a:solidFill>
              </a:rPr>
              <a:t>để</a:t>
            </a:r>
            <a:r>
              <a:rPr lang="en-US" sz="1400" dirty="0">
                <a:solidFill>
                  <a:schemeClr val="tx1"/>
                </a:solidFill>
              </a:rPr>
              <a:t> </a:t>
            </a:r>
            <a:r>
              <a:rPr lang="en-US" sz="1400" dirty="0" err="1">
                <a:solidFill>
                  <a:schemeClr val="tx1"/>
                </a:solidFill>
              </a:rPr>
              <a:t>quan</a:t>
            </a:r>
            <a:r>
              <a:rPr lang="en-US" sz="1400" dirty="0">
                <a:solidFill>
                  <a:schemeClr val="tx1"/>
                </a:solidFill>
              </a:rPr>
              <a:t> </a:t>
            </a:r>
            <a:r>
              <a:rPr lang="en-US" sz="1400" dirty="0" err="1">
                <a:solidFill>
                  <a:schemeClr val="tx1"/>
                </a:solidFill>
              </a:rPr>
              <a:t>sát</a:t>
            </a: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4" name="Picture 3">
            <a:extLst>
              <a:ext uri="{FF2B5EF4-FFF2-40B4-BE49-F238E27FC236}">
                <a16:creationId xmlns:a16="http://schemas.microsoft.com/office/drawing/2014/main" id="{55144247-E954-4606-B36D-BB62A96DA933}"/>
              </a:ext>
            </a:extLst>
          </p:cNvPr>
          <p:cNvPicPr>
            <a:picLocks noChangeAspect="1"/>
          </p:cNvPicPr>
          <p:nvPr/>
        </p:nvPicPr>
        <p:blipFill>
          <a:blip r:embed="rId3"/>
          <a:stretch>
            <a:fillRect/>
          </a:stretch>
        </p:blipFill>
        <p:spPr>
          <a:xfrm>
            <a:off x="1536261" y="1787781"/>
            <a:ext cx="6071478" cy="3011257"/>
          </a:xfrm>
          <a:prstGeom prst="rect">
            <a:avLst/>
          </a:prstGeom>
        </p:spPr>
      </p:pic>
    </p:spTree>
    <p:extLst>
      <p:ext uri="{BB962C8B-B14F-4D97-AF65-F5344CB8AC3E}">
        <p14:creationId xmlns:p14="http://schemas.microsoft.com/office/powerpoint/2010/main" val="14097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 name="Picture 3">
            <a:extLst>
              <a:ext uri="{FF2B5EF4-FFF2-40B4-BE49-F238E27FC236}">
                <a16:creationId xmlns:a16="http://schemas.microsoft.com/office/drawing/2014/main" id="{55144247-E954-4606-B36D-BB62A96DA933}"/>
              </a:ext>
            </a:extLst>
          </p:cNvPr>
          <p:cNvPicPr>
            <a:picLocks noChangeAspect="1"/>
          </p:cNvPicPr>
          <p:nvPr/>
        </p:nvPicPr>
        <p:blipFill>
          <a:blip r:embed="rId3"/>
          <a:stretch>
            <a:fillRect/>
          </a:stretch>
        </p:blipFill>
        <p:spPr>
          <a:xfrm>
            <a:off x="164738" y="385890"/>
            <a:ext cx="8814523" cy="4371719"/>
          </a:xfrm>
          <a:prstGeom prst="rect">
            <a:avLst/>
          </a:prstGeom>
        </p:spPr>
      </p:pic>
    </p:spTree>
    <p:extLst>
      <p:ext uri="{BB962C8B-B14F-4D97-AF65-F5344CB8AC3E}">
        <p14:creationId xmlns:p14="http://schemas.microsoft.com/office/powerpoint/2010/main" val="84226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249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outliers (</a:t>
            </a:r>
            <a:r>
              <a:rPr lang="en-US" sz="1400" dirty="0" err="1">
                <a:solidFill>
                  <a:schemeClr val="tx1"/>
                </a:solidFill>
              </a:rPr>
              <a:t>ngoại</a:t>
            </a:r>
            <a:r>
              <a:rPr lang="en-US" sz="1400" dirty="0">
                <a:solidFill>
                  <a:schemeClr val="tx1"/>
                </a:solidFill>
              </a:rPr>
              <a:t> </a:t>
            </a:r>
            <a:r>
              <a:rPr lang="en-US" sz="1400" dirty="0" err="1">
                <a:solidFill>
                  <a:schemeClr val="tx1"/>
                </a:solidFill>
              </a:rPr>
              <a:t>lai</a:t>
            </a:r>
            <a:r>
              <a:rPr lang="en-US" sz="1400" dirty="0">
                <a:solidFill>
                  <a:schemeClr val="tx1"/>
                </a:solidFill>
              </a:rPr>
              <a:t>), dung </a:t>
            </a:r>
            <a:r>
              <a:rPr lang="en-US" sz="1400" dirty="0" err="1">
                <a:solidFill>
                  <a:schemeClr val="tx1"/>
                </a:solidFill>
              </a:rPr>
              <a:t>biểu</a:t>
            </a:r>
            <a:r>
              <a:rPr lang="en-US" sz="1400" dirty="0">
                <a:solidFill>
                  <a:schemeClr val="tx1"/>
                </a:solidFill>
              </a:rPr>
              <a:t> </a:t>
            </a:r>
            <a:r>
              <a:rPr lang="en-US" sz="1400" dirty="0" err="1">
                <a:solidFill>
                  <a:schemeClr val="tx1"/>
                </a:solidFill>
              </a:rPr>
              <a:t>đồ</a:t>
            </a:r>
            <a:r>
              <a:rPr lang="en-US" sz="1400" dirty="0">
                <a:solidFill>
                  <a:schemeClr val="tx1"/>
                </a:solidFill>
              </a:rPr>
              <a:t> boxplot </a:t>
            </a:r>
            <a:r>
              <a:rPr lang="en-US" sz="1400" dirty="0" err="1">
                <a:solidFill>
                  <a:schemeClr val="tx1"/>
                </a:solidFill>
              </a:rPr>
              <a:t>để</a:t>
            </a:r>
            <a:r>
              <a:rPr lang="en-US" sz="1400" dirty="0">
                <a:solidFill>
                  <a:schemeClr val="tx1"/>
                </a:solidFill>
              </a:rPr>
              <a:t> </a:t>
            </a:r>
            <a:r>
              <a:rPr lang="en-US" sz="1400" dirty="0" err="1">
                <a:solidFill>
                  <a:schemeClr val="tx1"/>
                </a:solidFill>
              </a:rPr>
              <a:t>quan</a:t>
            </a:r>
            <a:r>
              <a:rPr lang="en-US" sz="1400" dirty="0">
                <a:solidFill>
                  <a:schemeClr val="tx1"/>
                </a:solidFill>
              </a:rPr>
              <a:t> </a:t>
            </a:r>
            <a:r>
              <a:rPr lang="en-US" sz="1400" dirty="0" err="1">
                <a:solidFill>
                  <a:schemeClr val="tx1"/>
                </a:solidFill>
              </a:rPr>
              <a:t>sát</a:t>
            </a:r>
            <a:endParaRPr lang="en-US" sz="1400" dirty="0">
              <a:solidFill>
                <a:schemeClr val="tx1"/>
              </a:solidFill>
            </a:endParaRPr>
          </a:p>
          <a:p>
            <a:pPr marL="0" indent="0">
              <a:buSzPts val="1100"/>
              <a:buNone/>
            </a:pPr>
            <a:endParaRPr lang="en-US" sz="1400" dirty="0">
              <a:solidFill>
                <a:schemeClr val="tx1"/>
              </a:solidFill>
            </a:endParaRPr>
          </a:p>
          <a:p>
            <a:pPr marL="114300" indent="0">
              <a:lnSpc>
                <a:spcPct val="150000"/>
              </a:lnSpc>
              <a:buNone/>
            </a:pPr>
            <a:r>
              <a:rPr lang="en-US" sz="1400" dirty="0">
                <a:solidFill>
                  <a:schemeClr val="tx1"/>
                </a:solidFill>
                <a:sym typeface="Wingdings" panose="05000000000000000000" pitchFamily="2" charset="2"/>
              </a:rPr>
              <a:t> </a:t>
            </a:r>
            <a:r>
              <a:rPr lang="en-US" sz="1400" dirty="0"/>
              <a:t>Ta </a:t>
            </a:r>
            <a:r>
              <a:rPr lang="en-US" sz="1400" dirty="0" err="1"/>
              <a:t>thấy</a:t>
            </a:r>
            <a:r>
              <a:rPr lang="en-US" sz="1400" dirty="0"/>
              <a:t> </a:t>
            </a:r>
            <a:r>
              <a:rPr lang="en-US" sz="1400" dirty="0" err="1"/>
              <a:t>các</a:t>
            </a:r>
            <a:r>
              <a:rPr lang="en-US" sz="1400" dirty="0"/>
              <a:t> </a:t>
            </a:r>
            <a:r>
              <a:rPr lang="en-US" sz="1400" dirty="0" err="1"/>
              <a:t>đặc</a:t>
            </a:r>
            <a:r>
              <a:rPr lang="en-US" sz="1400" dirty="0"/>
              <a:t> </a:t>
            </a:r>
            <a:r>
              <a:rPr lang="en-US" sz="1400" dirty="0" err="1"/>
              <a:t>trưng</a:t>
            </a:r>
            <a:r>
              <a:rPr lang="en-US" sz="1400" dirty="0"/>
              <a:t> </a:t>
            </a:r>
            <a:r>
              <a:rPr lang="en-US" sz="1400" dirty="0" err="1"/>
              <a:t>như</a:t>
            </a:r>
            <a:r>
              <a:rPr lang="en-US" sz="1400" dirty="0"/>
              <a:t>: </a:t>
            </a:r>
            <a:r>
              <a:rPr lang="en-US" sz="1400" i="1" dirty="0"/>
              <a:t>Lenght1, Lenght2, Lenght3, Weight </a:t>
            </a:r>
            <a:r>
              <a:rPr lang="en-US" sz="1400" dirty="0" err="1"/>
              <a:t>chứa</a:t>
            </a:r>
            <a:r>
              <a:rPr lang="en-US" sz="1400" dirty="0"/>
              <a:t> outliers</a:t>
            </a:r>
            <a:r>
              <a:rPr lang="en-US" sz="1400" i="1" dirty="0"/>
              <a:t>, Width </a:t>
            </a:r>
            <a:r>
              <a:rPr lang="en-US" sz="1400" dirty="0" err="1"/>
              <a:t>và</a:t>
            </a:r>
            <a:r>
              <a:rPr lang="en-US" sz="1400" i="1" dirty="0"/>
              <a:t> Height </a:t>
            </a:r>
            <a:r>
              <a:rPr lang="en-US" sz="1400" dirty="0" err="1"/>
              <a:t>thì</a:t>
            </a:r>
            <a:r>
              <a:rPr lang="en-US" sz="1400" dirty="0"/>
              <a:t> </a:t>
            </a:r>
            <a:r>
              <a:rPr lang="en-US" sz="1400" dirty="0" err="1"/>
              <a:t>không</a:t>
            </a:r>
            <a:r>
              <a:rPr lang="en-US" sz="1400" dirty="0"/>
              <a:t>, ta </a:t>
            </a:r>
            <a:r>
              <a:rPr lang="en-US" sz="1400" dirty="0" err="1"/>
              <a:t>tiến</a:t>
            </a:r>
            <a:r>
              <a:rPr lang="en-US" sz="1400" dirty="0"/>
              <a:t> </a:t>
            </a:r>
            <a:r>
              <a:rPr lang="en-US" sz="1400" dirty="0" err="1"/>
              <a:t>hành</a:t>
            </a:r>
            <a:r>
              <a:rPr lang="en-US" sz="1400" dirty="0"/>
              <a:t> </a:t>
            </a:r>
            <a:r>
              <a:rPr lang="en-US" sz="1400" dirty="0" err="1"/>
              <a:t>xử</a:t>
            </a:r>
            <a:r>
              <a:rPr lang="en-US" sz="1400" dirty="0"/>
              <a:t> </a:t>
            </a:r>
            <a:r>
              <a:rPr lang="en-US" sz="1400" dirty="0" err="1"/>
              <a:t>lý</a:t>
            </a:r>
            <a:r>
              <a:rPr lang="en-US" sz="1400" dirty="0"/>
              <a:t> outliers</a:t>
            </a:r>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27887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2009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114300" indent="0">
              <a:lnSpc>
                <a:spcPct val="150000"/>
              </a:lnSpc>
              <a:buNone/>
            </a:pPr>
            <a:r>
              <a:rPr lang="en-US" sz="1400" dirty="0"/>
              <a:t>Outliers </a:t>
            </a:r>
            <a:r>
              <a:rPr lang="en-US" sz="1400" dirty="0" err="1"/>
              <a:t>ảnh</a:t>
            </a:r>
            <a:r>
              <a:rPr lang="en-US" sz="1400" dirty="0"/>
              <a:t> </a:t>
            </a:r>
            <a:r>
              <a:rPr lang="en-US" sz="1400" dirty="0" err="1"/>
              <a:t>hưởng</a:t>
            </a:r>
            <a:r>
              <a:rPr lang="en-US" sz="1400" dirty="0"/>
              <a:t> </a:t>
            </a:r>
            <a:r>
              <a:rPr lang="en-US" sz="1400" dirty="0" err="1"/>
              <a:t>rất</a:t>
            </a:r>
            <a:r>
              <a:rPr lang="en-US" sz="1400" dirty="0"/>
              <a:t> </a:t>
            </a:r>
            <a:r>
              <a:rPr lang="en-US" sz="1400" dirty="0" err="1"/>
              <a:t>nhiều</a:t>
            </a:r>
            <a:r>
              <a:rPr lang="en-US" sz="1400" dirty="0"/>
              <a:t> </a:t>
            </a:r>
            <a:r>
              <a:rPr lang="en-US" sz="1400" dirty="0" err="1"/>
              <a:t>đến</a:t>
            </a:r>
            <a:r>
              <a:rPr lang="en-US" sz="1400" dirty="0"/>
              <a:t> </a:t>
            </a:r>
            <a:r>
              <a:rPr lang="en-US" sz="1400" dirty="0" err="1"/>
              <a:t>tính</a:t>
            </a:r>
            <a:r>
              <a:rPr lang="en-US" sz="1400" dirty="0"/>
              <a:t> </a:t>
            </a:r>
            <a:r>
              <a:rPr lang="en-US" sz="1400" dirty="0" err="1"/>
              <a:t>đúng</a:t>
            </a:r>
            <a:r>
              <a:rPr lang="en-US" sz="1400" dirty="0"/>
              <a:t> </a:t>
            </a:r>
            <a:r>
              <a:rPr lang="en-US" sz="1400" dirty="0" err="1"/>
              <a:t>đắn</a:t>
            </a:r>
            <a:r>
              <a:rPr lang="en-US" sz="1400" dirty="0"/>
              <a:t> </a:t>
            </a:r>
            <a:r>
              <a:rPr lang="en-US" sz="1400" dirty="0" err="1"/>
              <a:t>của</a:t>
            </a:r>
            <a:r>
              <a:rPr lang="en-US" sz="1400" dirty="0"/>
              <a:t> </a:t>
            </a:r>
            <a:r>
              <a:rPr lang="en-US" sz="1400" dirty="0" err="1"/>
              <a:t>mô</a:t>
            </a:r>
            <a:r>
              <a:rPr lang="en-US" sz="1400" dirty="0"/>
              <a:t> </a:t>
            </a:r>
            <a:r>
              <a:rPr lang="en-US" sz="1400" dirty="0" err="1"/>
              <a:t>hình</a:t>
            </a:r>
            <a:r>
              <a:rPr lang="en-US" sz="1400" dirty="0"/>
              <a:t> </a:t>
            </a:r>
            <a:r>
              <a:rPr lang="en-US" sz="1400" dirty="0" err="1"/>
              <a:t>khi</a:t>
            </a:r>
            <a:r>
              <a:rPr lang="en-US" sz="1400" dirty="0"/>
              <a:t> </a:t>
            </a:r>
            <a:r>
              <a:rPr lang="en-US" sz="1400" dirty="0" err="1"/>
              <a:t>xây</a:t>
            </a:r>
            <a:r>
              <a:rPr lang="en-US" sz="1400" dirty="0"/>
              <a:t> </a:t>
            </a:r>
            <a:r>
              <a:rPr lang="en-US" sz="1400" dirty="0" err="1"/>
              <a:t>dựng</a:t>
            </a:r>
            <a:r>
              <a:rPr lang="en-US" sz="1400" dirty="0"/>
              <a:t>. ta </a:t>
            </a:r>
            <a:r>
              <a:rPr lang="en-US" sz="1400" dirty="0" err="1"/>
              <a:t>cần</a:t>
            </a:r>
            <a:r>
              <a:rPr lang="en-US" sz="1400" dirty="0"/>
              <a:t> </a:t>
            </a:r>
            <a:r>
              <a:rPr lang="en-US" sz="1400" dirty="0" err="1"/>
              <a:t>xử</a:t>
            </a:r>
            <a:r>
              <a:rPr lang="en-US" sz="1400" dirty="0"/>
              <a:t> </a:t>
            </a:r>
            <a:r>
              <a:rPr lang="en-US" sz="1400" dirty="0" err="1"/>
              <a:t>lý</a:t>
            </a:r>
            <a:r>
              <a:rPr lang="en-US" sz="1400" dirty="0"/>
              <a:t> outliers </a:t>
            </a:r>
            <a:r>
              <a:rPr lang="en-US" sz="1400" dirty="0" err="1"/>
              <a:t>bằng</a:t>
            </a:r>
            <a:r>
              <a:rPr lang="en-US" sz="1400" dirty="0"/>
              <a:t> </a:t>
            </a:r>
            <a:r>
              <a:rPr lang="en-US" sz="1400" dirty="0" err="1"/>
              <a:t>cách</a:t>
            </a:r>
            <a:r>
              <a:rPr lang="en-US" sz="1400" dirty="0"/>
              <a:t>:</a:t>
            </a:r>
          </a:p>
          <a:p>
            <a:pPr marL="114300" indent="0">
              <a:lnSpc>
                <a:spcPct val="150000"/>
              </a:lnSpc>
              <a:buNone/>
            </a:pPr>
            <a:r>
              <a:rPr lang="en-US" sz="1400" dirty="0"/>
              <a:t>	+ </a:t>
            </a:r>
            <a:r>
              <a:rPr lang="en-US" sz="1400" dirty="0" err="1"/>
              <a:t>Tìm</a:t>
            </a:r>
            <a:r>
              <a:rPr lang="en-US" sz="1400" dirty="0"/>
              <a:t> </a:t>
            </a:r>
            <a:r>
              <a:rPr lang="en-US" sz="1400" dirty="0" err="1"/>
              <a:t>các</a:t>
            </a:r>
            <a:r>
              <a:rPr lang="en-US" sz="1400" dirty="0"/>
              <a:t> </a:t>
            </a:r>
            <a:r>
              <a:rPr lang="en-US" sz="1400" dirty="0" err="1"/>
              <a:t>vị</a:t>
            </a:r>
            <a:r>
              <a:rPr lang="en-US" sz="1400" dirty="0"/>
              <a:t> </a:t>
            </a:r>
            <a:r>
              <a:rPr lang="en-US" sz="1400" dirty="0" err="1"/>
              <a:t>trí</a:t>
            </a:r>
            <a:r>
              <a:rPr lang="en-US" sz="1400" dirty="0"/>
              <a:t> </a:t>
            </a:r>
            <a:r>
              <a:rPr lang="en-US" sz="1400" dirty="0" err="1"/>
              <a:t>chứa</a:t>
            </a:r>
            <a:r>
              <a:rPr lang="en-US" sz="1400" dirty="0"/>
              <a:t> </a:t>
            </a:r>
            <a:r>
              <a:rPr lang="en-US" sz="1400" dirty="0" err="1"/>
              <a:t>giá</a:t>
            </a:r>
            <a:r>
              <a:rPr lang="en-US" sz="1400" dirty="0"/>
              <a:t> </a:t>
            </a:r>
            <a:r>
              <a:rPr lang="en-US" sz="1400" dirty="0" err="1"/>
              <a:t>trị</a:t>
            </a:r>
            <a:r>
              <a:rPr lang="en-US" sz="1400" dirty="0"/>
              <a:t> outliers</a:t>
            </a:r>
          </a:p>
          <a:p>
            <a:pPr marL="114300" indent="0">
              <a:lnSpc>
                <a:spcPct val="150000"/>
              </a:lnSpc>
              <a:buNone/>
            </a:pPr>
            <a:r>
              <a:rPr lang="en-US" sz="1400" dirty="0"/>
              <a:t>	+ </a:t>
            </a:r>
            <a:r>
              <a:rPr lang="en-US" sz="1400" dirty="0" err="1"/>
              <a:t>Kiểm</a:t>
            </a:r>
            <a:r>
              <a:rPr lang="en-US" sz="1400" dirty="0"/>
              <a:t> </a:t>
            </a:r>
            <a:r>
              <a:rPr lang="en-US" sz="1400" dirty="0" err="1"/>
              <a:t>tra</a:t>
            </a:r>
            <a:r>
              <a:rPr lang="en-US" sz="1400" dirty="0"/>
              <a:t>, </a:t>
            </a:r>
            <a:r>
              <a:rPr lang="en-US" sz="1400" dirty="0" err="1"/>
              <a:t>chỉnh</a:t>
            </a:r>
            <a:r>
              <a:rPr lang="en-US" sz="1400" dirty="0"/>
              <a:t> </a:t>
            </a:r>
            <a:r>
              <a:rPr lang="en-US" sz="1400" dirty="0" err="1"/>
              <a:t>sửa</a:t>
            </a:r>
            <a:r>
              <a:rPr lang="en-US" sz="1400" dirty="0"/>
              <a:t> </a:t>
            </a:r>
            <a:r>
              <a:rPr lang="en-US" sz="1400" dirty="0" err="1"/>
              <a:t>hoặc</a:t>
            </a:r>
            <a:r>
              <a:rPr lang="en-US" sz="1400" dirty="0"/>
              <a:t> </a:t>
            </a:r>
            <a:r>
              <a:rPr lang="en-US" sz="1400" dirty="0" err="1"/>
              <a:t>loại</a:t>
            </a:r>
            <a:r>
              <a:rPr lang="en-US" sz="1400" dirty="0"/>
              <a:t> </a:t>
            </a:r>
            <a:r>
              <a:rPr lang="en-US" sz="1400" dirty="0" err="1"/>
              <a:t>bỏ</a:t>
            </a:r>
            <a:r>
              <a:rPr lang="en-US" sz="1400" dirty="0"/>
              <a:t> </a:t>
            </a:r>
            <a:r>
              <a:rPr lang="en-US" sz="1400" dirty="0" err="1"/>
              <a:t>nếu</a:t>
            </a:r>
            <a:r>
              <a:rPr lang="en-US" sz="1400" dirty="0"/>
              <a:t> </a:t>
            </a:r>
            <a:r>
              <a:rPr lang="en-US" sz="1400" dirty="0" err="1"/>
              <a:t>cần</a:t>
            </a:r>
            <a:r>
              <a:rPr lang="en-US" sz="1400" dirty="0"/>
              <a:t> </a:t>
            </a:r>
            <a:r>
              <a:rPr lang="en-US" sz="1400" dirty="0" err="1"/>
              <a:t>thiết</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90064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0" indent="0">
              <a:buSzPts val="1100"/>
              <a:buNone/>
            </a:pPr>
            <a:r>
              <a:rPr lang="en-US" sz="1400" dirty="0" err="1">
                <a:solidFill>
                  <a:schemeClr val="tx1"/>
                </a:solidFill>
              </a:rPr>
              <a:t>Xây</a:t>
            </a:r>
            <a:r>
              <a:rPr lang="en-US" sz="1400" dirty="0">
                <a:solidFill>
                  <a:schemeClr val="tx1"/>
                </a:solidFill>
              </a:rPr>
              <a:t> </a:t>
            </a:r>
            <a:r>
              <a:rPr lang="en-US" sz="1400" dirty="0" err="1">
                <a:solidFill>
                  <a:schemeClr val="tx1"/>
                </a:solidFill>
              </a:rPr>
              <a:t>dựng</a:t>
            </a:r>
            <a:r>
              <a:rPr lang="en-US" sz="1400" dirty="0">
                <a:solidFill>
                  <a:schemeClr val="tx1"/>
                </a:solidFill>
              </a:rPr>
              <a:t> </a:t>
            </a:r>
            <a:r>
              <a:rPr lang="en-US" sz="1400" dirty="0" err="1">
                <a:solidFill>
                  <a:schemeClr val="tx1"/>
                </a:solidFill>
              </a:rPr>
              <a:t>hàm</a:t>
            </a:r>
            <a:r>
              <a:rPr lang="en-US" sz="1400" dirty="0">
                <a:solidFill>
                  <a:schemeClr val="tx1"/>
                </a:solidFill>
              </a:rPr>
              <a:t> </a:t>
            </a:r>
            <a:r>
              <a:rPr lang="en-US" sz="1400" dirty="0" err="1">
                <a:solidFill>
                  <a:schemeClr val="tx1"/>
                </a:solidFill>
              </a:rPr>
              <a:t>tìm</a:t>
            </a:r>
            <a:r>
              <a:rPr lang="en-US" sz="1400" dirty="0">
                <a:solidFill>
                  <a:schemeClr val="tx1"/>
                </a:solidFill>
              </a:rPr>
              <a:t> outliers </a:t>
            </a:r>
            <a:r>
              <a:rPr lang="en-US" sz="1400" dirty="0" err="1">
                <a:solidFill>
                  <a:schemeClr val="tx1"/>
                </a:solidFill>
              </a:rPr>
              <a:t>dùng</a:t>
            </a:r>
            <a:r>
              <a:rPr lang="en-US" sz="1400" dirty="0">
                <a:solidFill>
                  <a:schemeClr val="tx1"/>
                </a:solidFill>
              </a:rPr>
              <a:t> </a:t>
            </a:r>
            <a:r>
              <a:rPr lang="en-US" sz="1400" b="1" dirty="0"/>
              <a:t>interquartile range</a:t>
            </a:r>
            <a:r>
              <a:rPr lang="en-US" sz="1400" dirty="0"/>
              <a:t> </a:t>
            </a:r>
            <a:r>
              <a:rPr lang="en-US" sz="1400" b="1" dirty="0"/>
              <a:t>(IQR)</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2F2032AC-BAB0-4EDE-A88F-127E91CE7101}"/>
              </a:ext>
            </a:extLst>
          </p:cNvPr>
          <p:cNvPicPr/>
          <p:nvPr/>
        </p:nvPicPr>
        <p:blipFill>
          <a:blip r:embed="rId3"/>
          <a:stretch>
            <a:fillRect/>
          </a:stretch>
        </p:blipFill>
        <p:spPr>
          <a:xfrm>
            <a:off x="1143001" y="2236471"/>
            <a:ext cx="5288280" cy="1242060"/>
          </a:xfrm>
          <a:prstGeom prst="rect">
            <a:avLst/>
          </a:prstGeom>
        </p:spPr>
      </p:pic>
      <p:sp>
        <p:nvSpPr>
          <p:cNvPr id="8" name="Google Shape;489;p60">
            <a:extLst>
              <a:ext uri="{FF2B5EF4-FFF2-40B4-BE49-F238E27FC236}">
                <a16:creationId xmlns:a16="http://schemas.microsoft.com/office/drawing/2014/main" id="{3A944FE3-C4E3-4621-B2B6-11E97094C9FB}"/>
              </a:ext>
            </a:extLst>
          </p:cNvPr>
          <p:cNvSpPr txBox="1">
            <a:spLocks/>
          </p:cNvSpPr>
          <p:nvPr/>
        </p:nvSpPr>
        <p:spPr>
          <a:xfrm>
            <a:off x="1042148" y="3478531"/>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err="1"/>
              <a:t>Hàm</a:t>
            </a:r>
            <a:r>
              <a:rPr lang="en-US" sz="1400" dirty="0"/>
              <a:t> </a:t>
            </a:r>
            <a:r>
              <a:rPr lang="en-US" sz="1400" dirty="0" err="1"/>
              <a:t>nhận</a:t>
            </a:r>
            <a:r>
              <a:rPr lang="en-US" sz="1400" dirty="0"/>
              <a:t> </a:t>
            </a:r>
            <a:r>
              <a:rPr lang="en-US" sz="1400" dirty="0" err="1"/>
              <a:t>tham</a:t>
            </a:r>
            <a:r>
              <a:rPr lang="en-US" sz="1400" dirty="0"/>
              <a:t> </a:t>
            </a:r>
            <a:r>
              <a:rPr lang="en-US" sz="1400" dirty="0" err="1"/>
              <a:t>số</a:t>
            </a:r>
            <a:r>
              <a:rPr lang="en-US" sz="1400" dirty="0"/>
              <a:t> </a:t>
            </a:r>
            <a:r>
              <a:rPr lang="en-US" sz="1400" dirty="0" err="1"/>
              <a:t>đầu</a:t>
            </a:r>
            <a:r>
              <a:rPr lang="en-US" sz="1400" dirty="0"/>
              <a:t> </a:t>
            </a:r>
            <a:r>
              <a:rPr lang="en-US" sz="1400" dirty="0" err="1"/>
              <a:t>và</a:t>
            </a:r>
            <a:r>
              <a:rPr lang="en-US" sz="1400" dirty="0"/>
              <a:t> </a:t>
            </a:r>
            <a:r>
              <a:rPr lang="en-US" sz="1400" dirty="0" err="1"/>
              <a:t>là</a:t>
            </a:r>
            <a:r>
              <a:rPr lang="en-US" sz="1400" dirty="0"/>
              <a:t> data </a:t>
            </a:r>
            <a:r>
              <a:rPr lang="en-US" sz="1400" dirty="0" err="1"/>
              <a:t>cần</a:t>
            </a:r>
            <a:r>
              <a:rPr lang="en-US" sz="1400" dirty="0"/>
              <a:t> </a:t>
            </a:r>
            <a:r>
              <a:rPr lang="en-US" sz="1400" dirty="0" err="1"/>
              <a:t>tìm</a:t>
            </a:r>
            <a:r>
              <a:rPr lang="en-US" sz="1400" dirty="0"/>
              <a:t> outliers, </a:t>
            </a:r>
            <a:r>
              <a:rPr lang="en-US" sz="1400" dirty="0" err="1"/>
              <a:t>tính</a:t>
            </a:r>
            <a:r>
              <a:rPr lang="en-US" sz="1400" dirty="0"/>
              <a:t> </a:t>
            </a:r>
            <a:r>
              <a:rPr lang="en-US" sz="1400" dirty="0" err="1"/>
              <a:t>chỉ</a:t>
            </a:r>
            <a:r>
              <a:rPr lang="en-US" sz="1400" dirty="0"/>
              <a:t> </a:t>
            </a:r>
            <a:r>
              <a:rPr lang="en-US" sz="1400" dirty="0" err="1"/>
              <a:t>số</a:t>
            </a:r>
            <a:r>
              <a:rPr lang="en-US" sz="1400" dirty="0"/>
              <a:t> IQR </a:t>
            </a:r>
            <a:r>
              <a:rPr lang="en-US" sz="1400" dirty="0" err="1"/>
              <a:t>dựa</a:t>
            </a:r>
            <a:r>
              <a:rPr lang="en-US" sz="1400" dirty="0"/>
              <a:t> </a:t>
            </a:r>
            <a:r>
              <a:rPr lang="en-US" sz="1400" dirty="0" err="1"/>
              <a:t>và</a:t>
            </a:r>
            <a:r>
              <a:rPr lang="en-US" sz="1400" dirty="0"/>
              <a:t> </a:t>
            </a:r>
            <a:r>
              <a:rPr lang="en-US" sz="1400" dirty="0" err="1"/>
              <a:t>tứ</a:t>
            </a:r>
            <a:r>
              <a:rPr lang="en-US" sz="1400" dirty="0"/>
              <a:t> </a:t>
            </a:r>
            <a:r>
              <a:rPr lang="en-US" sz="1400" dirty="0" err="1"/>
              <a:t>vị</a:t>
            </a:r>
            <a:r>
              <a:rPr lang="en-US" sz="1400" dirty="0"/>
              <a:t> </a:t>
            </a:r>
            <a:r>
              <a:rPr lang="en-US" sz="1400" dirty="0" err="1"/>
              <a:t>phân</a:t>
            </a:r>
            <a:r>
              <a:rPr lang="en-US" sz="1400" dirty="0"/>
              <a:t> </a:t>
            </a:r>
            <a:r>
              <a:rPr lang="en-US" sz="1400" dirty="0" err="1"/>
              <a:t>và</a:t>
            </a:r>
            <a:r>
              <a:rPr lang="en-US" sz="1400" dirty="0"/>
              <a:t> </a:t>
            </a:r>
            <a:r>
              <a:rPr lang="en-US" sz="1400" dirty="0" err="1"/>
              <a:t>trả</a:t>
            </a:r>
            <a:r>
              <a:rPr lang="en-US" sz="1400" dirty="0"/>
              <a:t> </a:t>
            </a:r>
            <a:r>
              <a:rPr lang="en-US" sz="1400" dirty="0" err="1"/>
              <a:t>về</a:t>
            </a:r>
            <a:r>
              <a:rPr lang="en-US" sz="1400" dirty="0"/>
              <a:t> outliers </a:t>
            </a:r>
            <a:r>
              <a:rPr lang="en-US" sz="1400" dirty="0" err="1"/>
              <a:t>của</a:t>
            </a:r>
            <a:r>
              <a:rPr lang="en-US" sz="1400" dirty="0"/>
              <a:t> data </a:t>
            </a:r>
            <a:r>
              <a:rPr lang="en-US" sz="1400" dirty="0" err="1"/>
              <a:t>đó</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69743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0" indent="0">
              <a:buSzPts val="1100"/>
              <a:buNone/>
            </a:pP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hàm</a:t>
            </a:r>
            <a:r>
              <a:rPr lang="en-US" sz="1400" dirty="0">
                <a:solidFill>
                  <a:schemeClr val="tx1"/>
                </a:solidFill>
              </a:rPr>
              <a:t> </a:t>
            </a:r>
            <a:r>
              <a:rPr lang="en-US" sz="1400" dirty="0" err="1">
                <a:solidFill>
                  <a:schemeClr val="tx1"/>
                </a:solidFill>
              </a:rPr>
              <a:t>find_outliers_IQR</a:t>
            </a:r>
            <a:r>
              <a:rPr lang="en-US" sz="1400" dirty="0">
                <a:solidFill>
                  <a:schemeClr val="tx1"/>
                </a:solidFill>
              </a:rPr>
              <a:t> </a:t>
            </a:r>
            <a:r>
              <a:rPr lang="en-US" sz="1400" dirty="0" err="1">
                <a:solidFill>
                  <a:schemeClr val="tx1"/>
                </a:solidFill>
              </a:rPr>
              <a:t>để</a:t>
            </a:r>
            <a:r>
              <a:rPr lang="en-US" sz="1400" dirty="0">
                <a:solidFill>
                  <a:schemeClr val="tx1"/>
                </a:solidFill>
              </a:rPr>
              <a:t> </a:t>
            </a:r>
            <a:r>
              <a:rPr lang="en-US" sz="1400" dirty="0" err="1">
                <a:solidFill>
                  <a:schemeClr val="tx1"/>
                </a:solidFill>
              </a:rPr>
              <a:t>tìm</a:t>
            </a:r>
            <a:r>
              <a:rPr lang="en-US" sz="1400" dirty="0">
                <a:solidFill>
                  <a:schemeClr val="tx1"/>
                </a:solidFill>
              </a:rPr>
              <a:t> outliers </a:t>
            </a:r>
            <a:r>
              <a:rPr lang="en-US" sz="1400" dirty="0" err="1">
                <a:solidFill>
                  <a:schemeClr val="tx1"/>
                </a:solidFill>
              </a:rPr>
              <a:t>trên</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đặc</a:t>
            </a:r>
            <a:r>
              <a:rPr lang="en-US" sz="1400" dirty="0">
                <a:solidFill>
                  <a:schemeClr val="tx1"/>
                </a:solidFill>
              </a:rPr>
              <a:t> tr</a:t>
            </a:r>
            <a:r>
              <a:rPr lang="vi-VN" sz="1400" dirty="0">
                <a:solidFill>
                  <a:schemeClr val="tx1"/>
                </a:solidFill>
              </a:rPr>
              <a:t>ư</a:t>
            </a:r>
            <a:r>
              <a:rPr lang="en-US" sz="1400" dirty="0">
                <a:solidFill>
                  <a:schemeClr val="tx1"/>
                </a:solidFill>
              </a:rPr>
              <a:t>ng</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3" name="Picture 2">
            <a:extLst>
              <a:ext uri="{FF2B5EF4-FFF2-40B4-BE49-F238E27FC236}">
                <a16:creationId xmlns:a16="http://schemas.microsoft.com/office/drawing/2014/main" id="{8B12EF43-D2AC-4377-A2B0-CF07F8832F60}"/>
              </a:ext>
            </a:extLst>
          </p:cNvPr>
          <p:cNvPicPr>
            <a:picLocks noChangeAspect="1"/>
          </p:cNvPicPr>
          <p:nvPr/>
        </p:nvPicPr>
        <p:blipFill>
          <a:blip r:embed="rId3"/>
          <a:stretch>
            <a:fillRect/>
          </a:stretch>
        </p:blipFill>
        <p:spPr>
          <a:xfrm>
            <a:off x="276195" y="2286000"/>
            <a:ext cx="4134440" cy="2312894"/>
          </a:xfrm>
          <a:prstGeom prst="rect">
            <a:avLst/>
          </a:prstGeom>
        </p:spPr>
      </p:pic>
      <p:pic>
        <p:nvPicPr>
          <p:cNvPr id="4" name="Picture 3">
            <a:extLst>
              <a:ext uri="{FF2B5EF4-FFF2-40B4-BE49-F238E27FC236}">
                <a16:creationId xmlns:a16="http://schemas.microsoft.com/office/drawing/2014/main" id="{304D65F1-4313-447F-ADAE-B6C6A247DDF6}"/>
              </a:ext>
            </a:extLst>
          </p:cNvPr>
          <p:cNvPicPr>
            <a:picLocks noChangeAspect="1"/>
          </p:cNvPicPr>
          <p:nvPr/>
        </p:nvPicPr>
        <p:blipFill>
          <a:blip r:embed="rId4"/>
          <a:stretch>
            <a:fillRect/>
          </a:stretch>
        </p:blipFill>
        <p:spPr>
          <a:xfrm>
            <a:off x="4733365" y="2285999"/>
            <a:ext cx="4134440" cy="2312895"/>
          </a:xfrm>
          <a:prstGeom prst="rect">
            <a:avLst/>
          </a:prstGeom>
        </p:spPr>
      </p:pic>
    </p:spTree>
    <p:extLst>
      <p:ext uri="{BB962C8B-B14F-4D97-AF65-F5344CB8AC3E}">
        <p14:creationId xmlns:p14="http://schemas.microsoft.com/office/powerpoint/2010/main" val="379307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42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114300" indent="0">
              <a:lnSpc>
                <a:spcPct val="150000"/>
              </a:lnSpc>
              <a:buNone/>
            </a:pPr>
            <a:r>
              <a:rPr lang="en-US" sz="1400" dirty="0">
                <a:sym typeface="Wingdings" panose="05000000000000000000" pitchFamily="2" charset="2"/>
              </a:rPr>
              <a:t></a:t>
            </a:r>
            <a:r>
              <a:rPr lang="en-US" sz="1400" dirty="0"/>
              <a:t> </a:t>
            </a:r>
            <a:r>
              <a:rPr lang="en-US" sz="1400" dirty="0" err="1"/>
              <a:t>Nhận</a:t>
            </a:r>
            <a:r>
              <a:rPr lang="en-US" sz="1400" dirty="0"/>
              <a:t> </a:t>
            </a:r>
            <a:r>
              <a:rPr lang="en-US" sz="1400" dirty="0" err="1"/>
              <a:t>thấy</a:t>
            </a:r>
            <a:r>
              <a:rPr lang="en-US" sz="1400" dirty="0"/>
              <a:t> </a:t>
            </a:r>
            <a:r>
              <a:rPr lang="en-US" sz="1400" dirty="0" err="1"/>
              <a:t>rằng</a:t>
            </a:r>
            <a:r>
              <a:rPr lang="en-US" sz="1400" dirty="0"/>
              <a:t> </a:t>
            </a:r>
            <a:r>
              <a:rPr lang="en-US" sz="1400" dirty="0" err="1"/>
              <a:t>các</a:t>
            </a:r>
            <a:r>
              <a:rPr lang="en-US" sz="1400" dirty="0"/>
              <a:t> </a:t>
            </a:r>
            <a:r>
              <a:rPr lang="en-US" sz="1400" dirty="0" err="1"/>
              <a:t>hàng</a:t>
            </a:r>
            <a:r>
              <a:rPr lang="en-US" sz="1400" dirty="0"/>
              <a:t> (records) </a:t>
            </a:r>
            <a:r>
              <a:rPr lang="en-US" sz="1400" dirty="0" err="1"/>
              <a:t>tại</a:t>
            </a:r>
            <a:r>
              <a:rPr lang="en-US" sz="1400" dirty="0"/>
              <a:t> index = [142,143,144] </a:t>
            </a:r>
            <a:r>
              <a:rPr lang="en-US" sz="1400" dirty="0" err="1"/>
              <a:t>chứa</a:t>
            </a:r>
            <a:r>
              <a:rPr lang="en-US" sz="1400" dirty="0"/>
              <a:t> </a:t>
            </a:r>
            <a:r>
              <a:rPr lang="en-US" sz="1400" dirty="0" err="1"/>
              <a:t>giá</a:t>
            </a:r>
            <a:r>
              <a:rPr lang="en-US" sz="1400" dirty="0"/>
              <a:t> </a:t>
            </a:r>
            <a:r>
              <a:rPr lang="en-US" sz="1400" dirty="0" err="1"/>
              <a:t>trị</a:t>
            </a:r>
            <a:r>
              <a:rPr lang="en-US" sz="1400" dirty="0"/>
              <a:t> </a:t>
            </a:r>
            <a:r>
              <a:rPr lang="en-US" sz="1400" dirty="0" err="1"/>
              <a:t>ngoại</a:t>
            </a:r>
            <a:r>
              <a:rPr lang="en-US" sz="1400" dirty="0"/>
              <a:t> </a:t>
            </a:r>
            <a:r>
              <a:rPr lang="en-US" sz="1400" dirty="0" err="1"/>
              <a:t>lai</a:t>
            </a:r>
            <a:r>
              <a:rPr lang="en-US" sz="1400" dirty="0"/>
              <a:t> </a:t>
            </a:r>
            <a:r>
              <a:rPr lang="en-US" sz="1400" dirty="0" err="1"/>
              <a:t>trên</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a:t>
            </a:r>
            <a:r>
              <a:rPr lang="en-US" sz="1400" dirty="0" err="1"/>
              <a:t>cột</a:t>
            </a:r>
            <a:r>
              <a:rPr lang="en-US" sz="1400" dirty="0"/>
              <a:t> </a:t>
            </a:r>
            <a:r>
              <a:rPr lang="en-US" sz="1400" dirty="0" err="1"/>
              <a:t>đang</a:t>
            </a:r>
            <a:r>
              <a:rPr lang="en-US" sz="1400" dirty="0"/>
              <a:t> </a:t>
            </a:r>
            <a:r>
              <a:rPr lang="en-US" sz="1400" dirty="0" err="1"/>
              <a:t>xét</a:t>
            </a:r>
            <a:r>
              <a:rPr lang="en-US" sz="1400" dirty="0"/>
              <a:t>, </a:t>
            </a:r>
            <a:r>
              <a:rPr lang="en-US" sz="1400" dirty="0" err="1"/>
              <a:t>vì</a:t>
            </a:r>
            <a:r>
              <a:rPr lang="en-US" sz="1400" dirty="0"/>
              <a:t> </a:t>
            </a:r>
            <a:r>
              <a:rPr lang="en-US" sz="1400" dirty="0" err="1"/>
              <a:t>vậy</a:t>
            </a:r>
            <a:r>
              <a:rPr lang="en-US" sz="1400" dirty="0"/>
              <a:t> ta </a:t>
            </a:r>
            <a:r>
              <a:rPr lang="en-US" sz="1400" dirty="0" err="1"/>
              <a:t>tiến</a:t>
            </a:r>
            <a:r>
              <a:rPr lang="en-US" sz="1400" dirty="0"/>
              <a:t> </a:t>
            </a:r>
            <a:r>
              <a:rPr lang="en-US" sz="1400" dirty="0" err="1"/>
              <a:t>hành</a:t>
            </a:r>
            <a:r>
              <a:rPr lang="en-US" sz="1400" dirty="0"/>
              <a:t> </a:t>
            </a:r>
            <a:r>
              <a:rPr lang="en-US" sz="1400" dirty="0" err="1"/>
              <a:t>loại</a:t>
            </a:r>
            <a:r>
              <a:rPr lang="en-US" sz="1400" dirty="0"/>
              <a:t> </a:t>
            </a:r>
            <a:r>
              <a:rPr lang="en-US" sz="1400" dirty="0" err="1"/>
              <a:t>bỏ</a:t>
            </a:r>
            <a:r>
              <a:rPr lang="en-US" sz="1400" dirty="0"/>
              <a:t> </a:t>
            </a:r>
            <a:r>
              <a:rPr lang="en-US" sz="1400" dirty="0" err="1"/>
              <a:t>những</a:t>
            </a:r>
            <a:r>
              <a:rPr lang="en-US" sz="1400" dirty="0"/>
              <a:t> </a:t>
            </a:r>
            <a:r>
              <a:rPr lang="en-US" sz="1400" dirty="0" err="1"/>
              <a:t>hàng</a:t>
            </a:r>
            <a:r>
              <a:rPr lang="en-US" sz="1400" dirty="0"/>
              <a:t> </a:t>
            </a:r>
            <a:r>
              <a:rPr lang="en-US" sz="1400" dirty="0" err="1"/>
              <a:t>này</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8" name="Picture 7">
            <a:extLst>
              <a:ext uri="{FF2B5EF4-FFF2-40B4-BE49-F238E27FC236}">
                <a16:creationId xmlns:a16="http://schemas.microsoft.com/office/drawing/2014/main" id="{43CA7A48-521C-4CA7-AE3E-28CD5EB049B9}"/>
              </a:ext>
            </a:extLst>
          </p:cNvPr>
          <p:cNvPicPr/>
          <p:nvPr/>
        </p:nvPicPr>
        <p:blipFill>
          <a:blip r:embed="rId3"/>
          <a:stretch>
            <a:fillRect/>
          </a:stretch>
        </p:blipFill>
        <p:spPr>
          <a:xfrm>
            <a:off x="1327000" y="3054443"/>
            <a:ext cx="3715646" cy="663668"/>
          </a:xfrm>
          <a:prstGeom prst="rect">
            <a:avLst/>
          </a:prstGeom>
        </p:spPr>
      </p:pic>
    </p:spTree>
    <p:extLst>
      <p:ext uri="{BB962C8B-B14F-4D97-AF65-F5344CB8AC3E}">
        <p14:creationId xmlns:p14="http://schemas.microsoft.com/office/powerpoint/2010/main" val="89995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06104"/>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ontserrat" panose="00000500000000000000" pitchFamily="2" charset="-93"/>
              </a:rPr>
              <a:t>1.</a:t>
            </a:r>
            <a:r>
              <a:rPr lang="en-US" dirty="0" err="1">
                <a:latin typeface="Montserrat" panose="00000500000000000000" pitchFamily="2" charset="-93"/>
              </a:rPr>
              <a:t>Giới</a:t>
            </a:r>
            <a:r>
              <a:rPr lang="en-US" dirty="0">
                <a:latin typeface="Montserrat" panose="00000500000000000000" pitchFamily="2" charset="-93"/>
              </a:rPr>
              <a:t> </a:t>
            </a:r>
            <a:r>
              <a:rPr lang="en-US" dirty="0" err="1">
                <a:latin typeface="Montserrat" panose="00000500000000000000" pitchFamily="2" charset="-93"/>
              </a:rPr>
              <a:t>thiệu</a:t>
            </a:r>
            <a:endParaRPr dirty="0">
              <a:latin typeface="Montserrat" panose="00000500000000000000" pitchFamily="2" charset="-93"/>
            </a:endParaRPr>
          </a:p>
        </p:txBody>
      </p:sp>
    </p:spTree>
    <p:extLst>
      <p:ext uri="{BB962C8B-B14F-4D97-AF65-F5344CB8AC3E}">
        <p14:creationId xmlns:p14="http://schemas.microsoft.com/office/powerpoint/2010/main" val="327310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42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Thống</a:t>
            </a:r>
            <a:r>
              <a:rPr lang="en-US" sz="1400" dirty="0">
                <a:solidFill>
                  <a:schemeClr val="tx1"/>
                </a:solidFill>
              </a:rPr>
              <a:t> </a:t>
            </a:r>
            <a:r>
              <a:rPr lang="en-US" sz="1400" dirty="0" err="1">
                <a:solidFill>
                  <a:schemeClr val="tx1"/>
                </a:solidFill>
              </a:rPr>
              <a:t>kê</a:t>
            </a:r>
            <a:r>
              <a:rPr lang="en-US" sz="1400" dirty="0">
                <a:solidFill>
                  <a:schemeClr val="tx1"/>
                </a:solidFill>
              </a:rPr>
              <a:t> </a:t>
            </a:r>
            <a:r>
              <a:rPr lang="en-US" sz="1400" dirty="0" err="1">
                <a:solidFill>
                  <a:schemeClr val="tx1"/>
                </a:solidFill>
              </a:rPr>
              <a:t>lại</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mới</a:t>
            </a:r>
            <a:r>
              <a:rPr lang="en-US" sz="1400" dirty="0">
                <a:solidFill>
                  <a:schemeClr val="tx1"/>
                </a:solidFill>
              </a:rPr>
              <a:t>:</a:t>
            </a:r>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5CA7ED21-748A-4B15-8166-2A8754E62A38}"/>
              </a:ext>
            </a:extLst>
          </p:cNvPr>
          <p:cNvPicPr/>
          <p:nvPr/>
        </p:nvPicPr>
        <p:blipFill>
          <a:blip r:embed="rId3"/>
          <a:stretch>
            <a:fillRect/>
          </a:stretch>
        </p:blipFill>
        <p:spPr>
          <a:xfrm>
            <a:off x="1308397" y="1803025"/>
            <a:ext cx="3703320" cy="2981213"/>
          </a:xfrm>
          <a:prstGeom prst="rect">
            <a:avLst/>
          </a:prstGeom>
        </p:spPr>
      </p:pic>
    </p:spTree>
    <p:extLst>
      <p:ext uri="{BB962C8B-B14F-4D97-AF65-F5344CB8AC3E}">
        <p14:creationId xmlns:p14="http://schemas.microsoft.com/office/powerpoint/2010/main" val="2032408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6427693"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t>Kiểm</a:t>
            </a:r>
            <a:r>
              <a:rPr lang="en-US" sz="1400" dirty="0"/>
              <a:t> </a:t>
            </a:r>
            <a:r>
              <a:rPr lang="en-US" sz="1400" dirty="0" err="1"/>
              <a:t>tra</a:t>
            </a:r>
            <a:r>
              <a:rPr lang="en-US" sz="1400" dirty="0"/>
              <a:t> </a:t>
            </a:r>
            <a:r>
              <a:rPr lang="en-US" sz="1400" dirty="0" err="1"/>
              <a:t>lại</a:t>
            </a:r>
            <a:r>
              <a:rPr lang="en-US" sz="1400" dirty="0"/>
              <a:t> outliers </a:t>
            </a:r>
            <a:r>
              <a:rPr lang="en-US" sz="1400" dirty="0" err="1"/>
              <a:t>trên</a:t>
            </a:r>
            <a:r>
              <a:rPr lang="en-US" sz="1400" dirty="0"/>
              <a:t> </a:t>
            </a:r>
            <a:r>
              <a:rPr lang="en-US" sz="1400" dirty="0" err="1"/>
              <a:t>từng</a:t>
            </a:r>
            <a:r>
              <a:rPr lang="en-US" sz="1400" dirty="0"/>
              <a:t> </a:t>
            </a:r>
            <a:r>
              <a:rPr lang="en-US" sz="1400" dirty="0" err="1"/>
              <a:t>đặc</a:t>
            </a:r>
            <a:r>
              <a:rPr lang="en-US" sz="1400" dirty="0"/>
              <a:t> </a:t>
            </a:r>
            <a:r>
              <a:rPr lang="en-US" sz="1400" dirty="0" err="1"/>
              <a:t>trưng</a:t>
            </a:r>
            <a:r>
              <a:rPr lang="en-US" sz="1400" dirty="0"/>
              <a:t> </a:t>
            </a:r>
            <a:r>
              <a:rPr lang="en-US" sz="1400" dirty="0" err="1"/>
              <a:t>bằng</a:t>
            </a:r>
            <a:r>
              <a:rPr lang="en-US" sz="1400" dirty="0"/>
              <a:t> </a:t>
            </a:r>
            <a:r>
              <a:rPr lang="en-US" sz="1400" dirty="0" err="1"/>
              <a:t>biểu</a:t>
            </a:r>
            <a:r>
              <a:rPr lang="en-US" sz="1400" dirty="0"/>
              <a:t> </a:t>
            </a:r>
            <a:r>
              <a:rPr lang="en-US" sz="1400" dirty="0" err="1"/>
              <a:t>đồ</a:t>
            </a:r>
            <a:r>
              <a:rPr lang="en-US" sz="1400" dirty="0"/>
              <a:t> boxplot</a:t>
            </a:r>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605FE3E3-9EB5-4C99-9F28-5E03FB6078D9}"/>
              </a:ext>
            </a:extLst>
          </p:cNvPr>
          <p:cNvPicPr>
            <a:picLocks noChangeAspect="1"/>
          </p:cNvPicPr>
          <p:nvPr/>
        </p:nvPicPr>
        <p:blipFill>
          <a:blip r:embed="rId3"/>
          <a:stretch>
            <a:fillRect/>
          </a:stretch>
        </p:blipFill>
        <p:spPr>
          <a:xfrm>
            <a:off x="1371448" y="1785656"/>
            <a:ext cx="6105117" cy="3027941"/>
          </a:xfrm>
          <a:prstGeom prst="rect">
            <a:avLst/>
          </a:prstGeom>
        </p:spPr>
      </p:pic>
    </p:spTree>
    <p:extLst>
      <p:ext uri="{BB962C8B-B14F-4D97-AF65-F5344CB8AC3E}">
        <p14:creationId xmlns:p14="http://schemas.microsoft.com/office/powerpoint/2010/main" val="2727467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2" name="Picture 1">
            <a:extLst>
              <a:ext uri="{FF2B5EF4-FFF2-40B4-BE49-F238E27FC236}">
                <a16:creationId xmlns:a16="http://schemas.microsoft.com/office/drawing/2014/main" id="{605FE3E3-9EB5-4C99-9F28-5E03FB6078D9}"/>
              </a:ext>
            </a:extLst>
          </p:cNvPr>
          <p:cNvPicPr>
            <a:picLocks noChangeAspect="1"/>
          </p:cNvPicPr>
          <p:nvPr/>
        </p:nvPicPr>
        <p:blipFill>
          <a:blip r:embed="rId3"/>
          <a:stretch>
            <a:fillRect/>
          </a:stretch>
        </p:blipFill>
        <p:spPr>
          <a:xfrm>
            <a:off x="136990" y="372128"/>
            <a:ext cx="8870020" cy="4399244"/>
          </a:xfrm>
          <a:prstGeom prst="rect">
            <a:avLst/>
          </a:prstGeom>
        </p:spPr>
      </p:pic>
    </p:spTree>
    <p:extLst>
      <p:ext uri="{BB962C8B-B14F-4D97-AF65-F5344CB8AC3E}">
        <p14:creationId xmlns:p14="http://schemas.microsoft.com/office/powerpoint/2010/main" val="272564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1048872" y="3599940"/>
            <a:ext cx="7631204"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err="1"/>
              <a:t>Biểu</a:t>
            </a:r>
            <a:r>
              <a:rPr lang="en-US" sz="1400" dirty="0"/>
              <a:t> </a:t>
            </a:r>
            <a:r>
              <a:rPr lang="en-US" sz="1400" dirty="0" err="1"/>
              <a:t>đồ</a:t>
            </a:r>
            <a:r>
              <a:rPr lang="en-US" sz="1400" dirty="0"/>
              <a:t> </a:t>
            </a:r>
            <a:r>
              <a:rPr lang="en-US" sz="1400" dirty="0" err="1"/>
              <a:t>lmplot</a:t>
            </a:r>
            <a:r>
              <a:rPr lang="en-US" sz="1400" dirty="0"/>
              <a:t> </a:t>
            </a:r>
            <a:r>
              <a:rPr lang="en-US" sz="1400" dirty="0" err="1"/>
              <a:t>cho</a:t>
            </a:r>
            <a:r>
              <a:rPr lang="en-US" sz="1400" dirty="0"/>
              <a:t> </a:t>
            </a:r>
            <a:r>
              <a:rPr lang="en-US" sz="1400" dirty="0" err="1"/>
              <a:t>thấy</a:t>
            </a:r>
            <a:r>
              <a:rPr lang="en-US" sz="1400" dirty="0"/>
              <a:t> </a:t>
            </a:r>
            <a:r>
              <a:rPr lang="en-US" sz="1400" dirty="0" err="1"/>
              <a:t>giữa</a:t>
            </a:r>
            <a:r>
              <a:rPr lang="en-US" sz="1400" dirty="0"/>
              <a:t> Weight </a:t>
            </a:r>
            <a:r>
              <a:rPr lang="en-US" sz="1400" dirty="0" err="1"/>
              <a:t>và</a:t>
            </a:r>
            <a:r>
              <a:rPr lang="en-US" sz="1400" dirty="0"/>
              <a:t> </a:t>
            </a:r>
            <a:r>
              <a:rPr lang="en-US" sz="1400" dirty="0" err="1"/>
              <a:t>các</a:t>
            </a:r>
            <a:r>
              <a:rPr lang="en-US" sz="1400" dirty="0"/>
              <a:t> </a:t>
            </a:r>
            <a:r>
              <a:rPr lang="en-US" sz="1400" dirty="0" err="1"/>
              <a:t>đặt</a:t>
            </a:r>
            <a:r>
              <a:rPr lang="en-US" sz="1400" dirty="0"/>
              <a:t> tr</a:t>
            </a:r>
            <a:r>
              <a:rPr lang="vi-VN" sz="1400" dirty="0"/>
              <a:t>ư</a:t>
            </a:r>
            <a:r>
              <a:rPr lang="en-US" sz="1400" dirty="0"/>
              <a:t>ng </a:t>
            </a:r>
            <a:r>
              <a:rPr lang="en-US" sz="1400" dirty="0" err="1"/>
              <a:t>về</a:t>
            </a:r>
            <a:r>
              <a:rPr lang="en-US" sz="1400" dirty="0"/>
              <a:t> </a:t>
            </a:r>
            <a:r>
              <a:rPr lang="en-US" sz="1400" dirty="0" err="1"/>
              <a:t>kích</a:t>
            </a:r>
            <a:r>
              <a:rPr lang="en-US" sz="1400" dirty="0"/>
              <a:t> </a:t>
            </a:r>
            <a:r>
              <a:rPr lang="en-US" sz="1400" dirty="0" err="1"/>
              <a:t>th</a:t>
            </a:r>
            <a:r>
              <a:rPr lang="vi-VN" sz="1400" dirty="0"/>
              <a:t>ư</a:t>
            </a:r>
            <a:r>
              <a:rPr lang="en-US" sz="1400" dirty="0" err="1"/>
              <a:t>ớc</a:t>
            </a:r>
            <a:r>
              <a:rPr lang="en-US" sz="1400" dirty="0"/>
              <a:t> </a:t>
            </a:r>
            <a:r>
              <a:rPr lang="en-US" sz="1400" dirty="0" err="1"/>
              <a:t>có</a:t>
            </a:r>
            <a:r>
              <a:rPr lang="en-US" sz="1400" dirty="0"/>
              <a:t> </a:t>
            </a:r>
            <a:r>
              <a:rPr lang="en-US" sz="1400" dirty="0" err="1"/>
              <a:t>sự</a:t>
            </a:r>
            <a:r>
              <a:rPr lang="en-US" sz="1400" dirty="0"/>
              <a:t> </a:t>
            </a:r>
            <a:r>
              <a:rPr lang="en-US" sz="1400" dirty="0" err="1"/>
              <a:t>phụ</a:t>
            </a:r>
            <a:r>
              <a:rPr lang="en-US" sz="1400" dirty="0"/>
              <a:t> </a:t>
            </a:r>
            <a:r>
              <a:rPr lang="en-US" sz="1400" dirty="0" err="1"/>
              <a:t>thuộc</a:t>
            </a:r>
            <a:r>
              <a:rPr lang="en-US" sz="1400" dirty="0"/>
              <a:t> </a:t>
            </a:r>
            <a:r>
              <a:rPr lang="en-US" sz="1400" dirty="0" err="1"/>
              <a:t>theo</a:t>
            </a:r>
            <a:r>
              <a:rPr lang="en-US" sz="1400" dirty="0"/>
              <a:t> </a:t>
            </a:r>
            <a:r>
              <a:rPr lang="en-US" sz="1400" dirty="0" err="1"/>
              <a:t>tỉ</a:t>
            </a:r>
            <a:r>
              <a:rPr lang="en-US" sz="1400" dirty="0"/>
              <a:t> </a:t>
            </a:r>
            <a:r>
              <a:rPr lang="en-US" sz="1400" dirty="0" err="1"/>
              <a:t>lệ</a:t>
            </a:r>
            <a:r>
              <a:rPr lang="en-US" sz="1400" dirty="0"/>
              <a:t> </a:t>
            </a:r>
            <a:r>
              <a:rPr lang="en-US" sz="1400" dirty="0" err="1"/>
              <a:t>thuận</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AC40937E-89F5-404B-A8FD-ADE329C9545A}"/>
              </a:ext>
            </a:extLst>
          </p:cNvPr>
          <p:cNvPicPr>
            <a:picLocks noChangeAspect="1"/>
          </p:cNvPicPr>
          <p:nvPr/>
        </p:nvPicPr>
        <p:blipFill>
          <a:blip r:embed="rId3"/>
          <a:stretch>
            <a:fillRect/>
          </a:stretch>
        </p:blipFill>
        <p:spPr>
          <a:xfrm>
            <a:off x="0" y="1895119"/>
            <a:ext cx="9144000" cy="1531062"/>
          </a:xfrm>
          <a:prstGeom prst="rect">
            <a:avLst/>
          </a:prstGeom>
        </p:spPr>
      </p:pic>
    </p:spTree>
    <p:extLst>
      <p:ext uri="{BB962C8B-B14F-4D97-AF65-F5344CB8AC3E}">
        <p14:creationId xmlns:p14="http://schemas.microsoft.com/office/powerpoint/2010/main" val="1166486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8360" y="1412500"/>
            <a:ext cx="7631204"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 </a:t>
            </a:r>
            <a:r>
              <a:rPr lang="en-US" sz="1400" dirty="0" err="1"/>
              <a:t>Thống</a:t>
            </a:r>
            <a:r>
              <a:rPr lang="en-US" sz="1400" dirty="0"/>
              <a:t> </a:t>
            </a:r>
            <a:r>
              <a:rPr lang="en-US" sz="1400" dirty="0" err="1"/>
              <a:t>kê</a:t>
            </a:r>
            <a:r>
              <a:rPr lang="en-US" sz="1400" dirty="0"/>
              <a:t> </a:t>
            </a:r>
            <a:r>
              <a:rPr lang="en-US" sz="1400" dirty="0" err="1"/>
              <a:t>các</a:t>
            </a:r>
            <a:r>
              <a:rPr lang="en-US" sz="1400" dirty="0"/>
              <a:t> </a:t>
            </a:r>
            <a:r>
              <a:rPr lang="en-US" sz="1400" dirty="0" err="1"/>
              <a:t>loại</a:t>
            </a:r>
            <a:r>
              <a:rPr lang="en-US" sz="1400" dirty="0"/>
              <a:t> </a:t>
            </a:r>
            <a:r>
              <a:rPr lang="en-US" sz="1400" dirty="0" err="1"/>
              <a:t>cá</a:t>
            </a:r>
            <a:r>
              <a:rPr lang="en-US" sz="1400" dirty="0"/>
              <a:t> </a:t>
            </a:r>
            <a:r>
              <a:rPr lang="en-US" sz="1400" dirty="0" err="1"/>
              <a:t>và</a:t>
            </a:r>
            <a:r>
              <a:rPr lang="en-US" sz="1400" dirty="0"/>
              <a:t> </a:t>
            </a:r>
            <a:r>
              <a:rPr lang="en-US" sz="1400" dirty="0" err="1"/>
              <a:t>số</a:t>
            </a:r>
            <a:r>
              <a:rPr lang="en-US" sz="1400" dirty="0"/>
              <a:t> </a:t>
            </a:r>
            <a:r>
              <a:rPr lang="en-US" sz="1400" dirty="0" err="1"/>
              <a:t>lượng</a:t>
            </a:r>
            <a:r>
              <a:rPr lang="en-US" sz="1400" dirty="0"/>
              <a:t> </a:t>
            </a:r>
            <a:r>
              <a:rPr lang="en-US" sz="1400" dirty="0" err="1"/>
              <a:t>mỗi</a:t>
            </a:r>
            <a:r>
              <a:rPr lang="en-US" sz="1400" dirty="0"/>
              <a:t> </a:t>
            </a:r>
            <a:r>
              <a:rPr lang="en-US" sz="1400" dirty="0" err="1"/>
              <a:t>loài</a:t>
            </a:r>
            <a:r>
              <a:rPr lang="en-US" sz="1400" dirty="0"/>
              <a:t> </a:t>
            </a:r>
            <a:r>
              <a:rPr lang="en-US" sz="1400" dirty="0" err="1"/>
              <a:t>trong</a:t>
            </a:r>
            <a:r>
              <a:rPr lang="en-US" sz="1400" dirty="0"/>
              <a:t> </a:t>
            </a:r>
            <a:r>
              <a:rPr lang="en-US" sz="1400" dirty="0" err="1"/>
              <a:t>tập</a:t>
            </a:r>
            <a:r>
              <a:rPr lang="en-US" sz="1400" dirty="0"/>
              <a:t> </a:t>
            </a:r>
            <a:r>
              <a:rPr lang="en-US" sz="1400" dirty="0" err="1"/>
              <a:t>dữ</a:t>
            </a:r>
            <a:r>
              <a:rPr lang="en-US" sz="1400" dirty="0"/>
              <a:t> </a:t>
            </a:r>
            <a:r>
              <a:rPr lang="en-US" sz="1400" dirty="0" err="1"/>
              <a:t>liệu</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BBA270EA-855D-4A16-AB7D-FD9115F097D8}"/>
              </a:ext>
            </a:extLst>
          </p:cNvPr>
          <p:cNvPicPr>
            <a:picLocks noChangeAspect="1"/>
          </p:cNvPicPr>
          <p:nvPr/>
        </p:nvPicPr>
        <p:blipFill>
          <a:blip r:embed="rId3"/>
          <a:stretch>
            <a:fillRect/>
          </a:stretch>
        </p:blipFill>
        <p:spPr>
          <a:xfrm>
            <a:off x="1234264" y="1987931"/>
            <a:ext cx="6778872" cy="1457508"/>
          </a:xfrm>
          <a:prstGeom prst="rect">
            <a:avLst/>
          </a:prstGeom>
        </p:spPr>
      </p:pic>
    </p:spTree>
    <p:extLst>
      <p:ext uri="{BB962C8B-B14F-4D97-AF65-F5344CB8AC3E}">
        <p14:creationId xmlns:p14="http://schemas.microsoft.com/office/powerpoint/2010/main" val="2336120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9492" y="1475394"/>
            <a:ext cx="6313007"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 </a:t>
            </a:r>
            <a:r>
              <a:rPr lang="en-US" sz="1400" dirty="0" err="1"/>
              <a:t>Thống</a:t>
            </a:r>
            <a:r>
              <a:rPr lang="en-US" sz="1400" dirty="0"/>
              <a:t> </a:t>
            </a:r>
            <a:r>
              <a:rPr lang="en-US" sz="1400" dirty="0" err="1"/>
              <a:t>kê</a:t>
            </a:r>
            <a:r>
              <a:rPr lang="en-US" sz="1400" dirty="0"/>
              <a:t> </a:t>
            </a:r>
            <a:r>
              <a:rPr lang="en-US" sz="1400" dirty="0" err="1"/>
              <a:t>các</a:t>
            </a:r>
            <a:r>
              <a:rPr lang="en-US" sz="1400" dirty="0"/>
              <a:t> </a:t>
            </a:r>
            <a:r>
              <a:rPr lang="en-US" sz="1400" dirty="0" err="1"/>
              <a:t>loại</a:t>
            </a:r>
            <a:r>
              <a:rPr lang="en-US" sz="1400" dirty="0"/>
              <a:t> </a:t>
            </a:r>
            <a:r>
              <a:rPr lang="en-US" sz="1400" dirty="0" err="1"/>
              <a:t>cá</a:t>
            </a:r>
            <a:r>
              <a:rPr lang="en-US" sz="1400" dirty="0"/>
              <a:t> </a:t>
            </a:r>
            <a:r>
              <a:rPr lang="en-US" sz="1400" dirty="0" err="1"/>
              <a:t>và</a:t>
            </a:r>
            <a:r>
              <a:rPr lang="en-US" sz="1400" dirty="0"/>
              <a:t> </a:t>
            </a:r>
            <a:r>
              <a:rPr lang="en-US" sz="1400" dirty="0" err="1"/>
              <a:t>số</a:t>
            </a:r>
            <a:r>
              <a:rPr lang="en-US" sz="1400" dirty="0"/>
              <a:t> </a:t>
            </a:r>
            <a:r>
              <a:rPr lang="en-US" sz="1400" dirty="0" err="1"/>
              <a:t>lượng</a:t>
            </a:r>
            <a:r>
              <a:rPr lang="en-US" sz="1400" dirty="0"/>
              <a:t> </a:t>
            </a:r>
            <a:r>
              <a:rPr lang="en-US" sz="1400" dirty="0" err="1"/>
              <a:t>mỗi</a:t>
            </a:r>
            <a:r>
              <a:rPr lang="en-US" sz="1400" dirty="0"/>
              <a:t> </a:t>
            </a:r>
            <a:r>
              <a:rPr lang="en-US" sz="1400" dirty="0" err="1"/>
              <a:t>loài</a:t>
            </a:r>
            <a:r>
              <a:rPr lang="en-US" sz="1400" dirty="0"/>
              <a:t> </a:t>
            </a:r>
            <a:r>
              <a:rPr lang="en-US" sz="1400" dirty="0" err="1"/>
              <a:t>trong</a:t>
            </a:r>
            <a:r>
              <a:rPr lang="en-US" sz="1400" dirty="0"/>
              <a:t> </a:t>
            </a:r>
            <a:r>
              <a:rPr lang="en-US" sz="1400" dirty="0" err="1"/>
              <a:t>tập</a:t>
            </a:r>
            <a:r>
              <a:rPr lang="en-US" sz="1400" dirty="0"/>
              <a:t> </a:t>
            </a:r>
            <a:r>
              <a:rPr lang="en-US" sz="1400" dirty="0" err="1"/>
              <a:t>dữ</a:t>
            </a:r>
            <a:r>
              <a:rPr lang="en-US" sz="1400" dirty="0"/>
              <a:t> </a:t>
            </a:r>
            <a:r>
              <a:rPr lang="en-US" sz="1400" dirty="0" err="1"/>
              <a:t>liệu</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BFC64A32-647D-48A7-9DBF-4B7DA2994850}"/>
              </a:ext>
            </a:extLst>
          </p:cNvPr>
          <p:cNvPicPr>
            <a:picLocks noChangeAspect="1"/>
          </p:cNvPicPr>
          <p:nvPr/>
        </p:nvPicPr>
        <p:blipFill>
          <a:blip r:embed="rId3"/>
          <a:stretch>
            <a:fillRect/>
          </a:stretch>
        </p:blipFill>
        <p:spPr>
          <a:xfrm>
            <a:off x="2706290" y="1898976"/>
            <a:ext cx="3731419" cy="2848857"/>
          </a:xfrm>
          <a:prstGeom prst="rect">
            <a:avLst/>
          </a:prstGeom>
        </p:spPr>
      </p:pic>
    </p:spTree>
    <p:extLst>
      <p:ext uri="{BB962C8B-B14F-4D97-AF65-F5344CB8AC3E}">
        <p14:creationId xmlns:p14="http://schemas.microsoft.com/office/powerpoint/2010/main" val="4029241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9492" y="1475394"/>
            <a:ext cx="6484457"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 </a:t>
            </a:r>
            <a:r>
              <a:rPr lang="en-US" sz="1400" dirty="0" err="1"/>
              <a:t>Thống</a:t>
            </a:r>
            <a:r>
              <a:rPr lang="en-US" sz="1400" dirty="0"/>
              <a:t> </a:t>
            </a:r>
            <a:r>
              <a:rPr lang="en-US" sz="1400" dirty="0" err="1"/>
              <a:t>kê</a:t>
            </a:r>
            <a:r>
              <a:rPr lang="en-US" sz="1400" dirty="0"/>
              <a:t> </a:t>
            </a:r>
            <a:r>
              <a:rPr lang="en-US" sz="1400" dirty="0" err="1"/>
              <a:t>các</a:t>
            </a:r>
            <a:r>
              <a:rPr lang="en-US" sz="1400" dirty="0"/>
              <a:t> </a:t>
            </a:r>
            <a:r>
              <a:rPr lang="en-US" sz="1400" dirty="0" err="1"/>
              <a:t>loại</a:t>
            </a:r>
            <a:r>
              <a:rPr lang="en-US" sz="1400" dirty="0"/>
              <a:t> </a:t>
            </a:r>
            <a:r>
              <a:rPr lang="en-US" sz="1400" dirty="0" err="1"/>
              <a:t>cá</a:t>
            </a:r>
            <a:r>
              <a:rPr lang="en-US" sz="1400" dirty="0"/>
              <a:t> </a:t>
            </a:r>
            <a:r>
              <a:rPr lang="en-US" sz="1400" dirty="0" err="1"/>
              <a:t>và</a:t>
            </a:r>
            <a:r>
              <a:rPr lang="en-US" sz="1400" dirty="0"/>
              <a:t> </a:t>
            </a:r>
            <a:r>
              <a:rPr lang="en-US" sz="1400" dirty="0" err="1"/>
              <a:t>số</a:t>
            </a:r>
            <a:r>
              <a:rPr lang="en-US" sz="1400" dirty="0"/>
              <a:t> </a:t>
            </a:r>
            <a:r>
              <a:rPr lang="en-US" sz="1400" dirty="0" err="1"/>
              <a:t>lượng</a:t>
            </a:r>
            <a:r>
              <a:rPr lang="en-US" sz="1400" dirty="0"/>
              <a:t> </a:t>
            </a:r>
            <a:r>
              <a:rPr lang="en-US" sz="1400" dirty="0" err="1"/>
              <a:t>mỗi</a:t>
            </a:r>
            <a:r>
              <a:rPr lang="en-US" sz="1400" dirty="0"/>
              <a:t> </a:t>
            </a:r>
            <a:r>
              <a:rPr lang="en-US" sz="1400" dirty="0" err="1"/>
              <a:t>loài</a:t>
            </a:r>
            <a:r>
              <a:rPr lang="en-US" sz="1400" dirty="0"/>
              <a:t> </a:t>
            </a:r>
            <a:r>
              <a:rPr lang="en-US" sz="1400" dirty="0" err="1"/>
              <a:t>trong</a:t>
            </a:r>
            <a:r>
              <a:rPr lang="en-US" sz="1400" dirty="0"/>
              <a:t> </a:t>
            </a:r>
            <a:r>
              <a:rPr lang="en-US" sz="1400" dirty="0" err="1"/>
              <a:t>tập</a:t>
            </a:r>
            <a:r>
              <a:rPr lang="en-US" sz="1400" dirty="0"/>
              <a:t> </a:t>
            </a:r>
            <a:r>
              <a:rPr lang="en-US" sz="1400" dirty="0" err="1"/>
              <a:t>dữ</a:t>
            </a:r>
            <a:r>
              <a:rPr lang="en-US" sz="1400" dirty="0"/>
              <a:t> </a:t>
            </a:r>
            <a:r>
              <a:rPr lang="en-US" sz="1400" dirty="0" err="1"/>
              <a:t>liệu</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3" name="Picture 2">
            <a:extLst>
              <a:ext uri="{FF2B5EF4-FFF2-40B4-BE49-F238E27FC236}">
                <a16:creationId xmlns:a16="http://schemas.microsoft.com/office/drawing/2014/main" id="{4C56E2E9-E393-489A-8542-6301E1290F01}"/>
              </a:ext>
            </a:extLst>
          </p:cNvPr>
          <p:cNvPicPr>
            <a:picLocks noChangeAspect="1"/>
          </p:cNvPicPr>
          <p:nvPr/>
        </p:nvPicPr>
        <p:blipFill>
          <a:blip r:embed="rId3"/>
          <a:stretch>
            <a:fillRect/>
          </a:stretch>
        </p:blipFill>
        <p:spPr>
          <a:xfrm>
            <a:off x="2377453" y="1898976"/>
            <a:ext cx="3807448" cy="2853953"/>
          </a:xfrm>
          <a:prstGeom prst="rect">
            <a:avLst/>
          </a:prstGeom>
        </p:spPr>
      </p:pic>
    </p:spTree>
    <p:extLst>
      <p:ext uri="{BB962C8B-B14F-4D97-AF65-F5344CB8AC3E}">
        <p14:creationId xmlns:p14="http://schemas.microsoft.com/office/powerpoint/2010/main" val="221530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926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Xác</a:t>
            </a:r>
            <a:r>
              <a:rPr lang="en-US" sz="1400" dirty="0"/>
              <a:t> </a:t>
            </a:r>
            <a:r>
              <a:rPr lang="en-US" sz="1400" dirty="0" err="1"/>
              <a:t>định</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 </a:t>
            </a:r>
            <a:r>
              <a:rPr lang="en-US" sz="1400" dirty="0" err="1"/>
              <a:t>và</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ở </a:t>
            </a:r>
            <a:r>
              <a:rPr lang="en-US" sz="1400" dirty="0" err="1"/>
              <a:t>đây</a:t>
            </a:r>
            <a:r>
              <a:rPr lang="en-US" sz="1400" dirty="0"/>
              <a:t> </a:t>
            </a:r>
            <a:r>
              <a:rPr lang="en-US" sz="1400" dirty="0" err="1"/>
              <a:t>cân</a:t>
            </a:r>
            <a:r>
              <a:rPr lang="en-US" sz="1400" dirty="0"/>
              <a:t> </a:t>
            </a:r>
            <a:r>
              <a:rPr lang="en-US" sz="1400" dirty="0" err="1"/>
              <a:t>nặng</a:t>
            </a:r>
            <a:r>
              <a:rPr lang="en-US" sz="1400" dirty="0"/>
              <a:t> </a:t>
            </a:r>
            <a:r>
              <a:rPr lang="en-US" sz="1400" dirty="0" err="1"/>
              <a:t>của</a:t>
            </a:r>
            <a:r>
              <a:rPr lang="en-US" sz="1400" dirty="0"/>
              <a:t> </a:t>
            </a:r>
            <a:r>
              <a:rPr lang="en-US" sz="1400" dirty="0" err="1"/>
              <a:t>cá</a:t>
            </a:r>
            <a:r>
              <a:rPr lang="en-US" sz="1400" dirty="0"/>
              <a:t> </a:t>
            </a:r>
            <a:r>
              <a:rPr lang="en-US" sz="1400" dirty="0" err="1"/>
              <a:t>phụ</a:t>
            </a:r>
            <a:r>
              <a:rPr lang="en-US" sz="1400" dirty="0"/>
              <a:t> </a:t>
            </a:r>
            <a:r>
              <a:rPr lang="en-US" sz="1400" dirty="0" err="1"/>
              <a:t>thuộc</a:t>
            </a:r>
            <a:r>
              <a:rPr lang="en-US" sz="1400" dirty="0"/>
              <a:t> </a:t>
            </a:r>
            <a:r>
              <a:rPr lang="en-US" sz="1400" dirty="0" err="1"/>
              <a:t>vào</a:t>
            </a:r>
            <a:r>
              <a:rPr lang="en-US" sz="1400" dirty="0"/>
              <a:t> </a:t>
            </a:r>
            <a:r>
              <a:rPr lang="en-US" sz="1400" dirty="0" err="1"/>
              <a:t>kích</a:t>
            </a:r>
            <a:r>
              <a:rPr lang="en-US" sz="1400" dirty="0"/>
              <a:t> </a:t>
            </a:r>
            <a:r>
              <a:rPr lang="en-US" sz="1400" dirty="0" err="1"/>
              <a:t>thước</a:t>
            </a:r>
            <a:r>
              <a:rPr lang="en-US" sz="1400" dirty="0"/>
              <a:t> </a:t>
            </a:r>
            <a:r>
              <a:rPr lang="en-US" sz="1400" dirty="0" err="1"/>
              <a:t>nên</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(y) </a:t>
            </a:r>
            <a:r>
              <a:rPr lang="en-US" sz="1400" dirty="0" err="1"/>
              <a:t>và</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 (X) </a:t>
            </a:r>
            <a:r>
              <a:rPr lang="en-US" sz="1400" dirty="0" err="1"/>
              <a:t>sẽ</a:t>
            </a:r>
            <a:r>
              <a:rPr lang="en-US" sz="1400" dirty="0"/>
              <a:t> </a:t>
            </a:r>
            <a:r>
              <a:rPr lang="en-US" sz="1400" dirty="0" err="1"/>
              <a:t>là</a:t>
            </a:r>
            <a:r>
              <a:rPr lang="en-US" sz="1400" dirty="0"/>
              <a:t>:</a:t>
            </a:r>
            <a:endParaRPr lang="en-US" sz="1400" dirty="0">
              <a:solidFill>
                <a:schemeClr val="tx1"/>
              </a:solidFill>
            </a:endParaRPr>
          </a:p>
        </p:txBody>
      </p:sp>
      <p:pic>
        <p:nvPicPr>
          <p:cNvPr id="6" name="Picture 5">
            <a:extLst>
              <a:ext uri="{FF2B5EF4-FFF2-40B4-BE49-F238E27FC236}">
                <a16:creationId xmlns:a16="http://schemas.microsoft.com/office/drawing/2014/main" id="{437A9D55-CB24-4922-B1AD-CF3FF4593846}"/>
              </a:ext>
            </a:extLst>
          </p:cNvPr>
          <p:cNvPicPr/>
          <p:nvPr/>
        </p:nvPicPr>
        <p:blipFill>
          <a:blip r:embed="rId3"/>
          <a:stretch>
            <a:fillRect/>
          </a:stretch>
        </p:blipFill>
        <p:spPr>
          <a:xfrm>
            <a:off x="1225027" y="2266950"/>
            <a:ext cx="5349240" cy="609600"/>
          </a:xfrm>
          <a:prstGeom prst="rect">
            <a:avLst/>
          </a:prstGeom>
        </p:spPr>
      </p:pic>
      <p:sp>
        <p:nvSpPr>
          <p:cNvPr id="9" name="Google Shape;489;p60">
            <a:extLst>
              <a:ext uri="{FF2B5EF4-FFF2-40B4-BE49-F238E27FC236}">
                <a16:creationId xmlns:a16="http://schemas.microsoft.com/office/drawing/2014/main" id="{062A96DF-F14D-49EE-97AA-D9C33FD2F1F3}"/>
              </a:ext>
            </a:extLst>
          </p:cNvPr>
          <p:cNvSpPr txBox="1">
            <a:spLocks/>
          </p:cNvSpPr>
          <p:nvPr/>
        </p:nvSpPr>
        <p:spPr>
          <a:xfrm>
            <a:off x="1143001" y="3006538"/>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a:t>Chia </a:t>
            </a:r>
            <a:r>
              <a:rPr lang="en-US" sz="1400" dirty="0" err="1"/>
              <a:t>dữ</a:t>
            </a:r>
            <a:r>
              <a:rPr lang="en-US" sz="1400" dirty="0"/>
              <a:t> </a:t>
            </a:r>
            <a:r>
              <a:rPr lang="en-US" sz="1400" dirty="0" err="1"/>
              <a:t>liệu</a:t>
            </a:r>
            <a:r>
              <a:rPr lang="en-US" sz="1400" dirty="0"/>
              <a:t> </a:t>
            </a:r>
            <a:r>
              <a:rPr lang="en-US" sz="1400" dirty="0" err="1"/>
              <a:t>thành</a:t>
            </a:r>
            <a:r>
              <a:rPr lang="en-US" sz="1400" dirty="0"/>
              <a:t> 2 </a:t>
            </a:r>
            <a:r>
              <a:rPr lang="en-US" sz="1400" dirty="0" err="1"/>
              <a:t>phần</a:t>
            </a:r>
            <a:r>
              <a:rPr lang="en-US" sz="1400" dirty="0"/>
              <a:t> (</a:t>
            </a:r>
            <a:r>
              <a:rPr lang="en-US" sz="1400" dirty="0" err="1"/>
              <a:t>không</a:t>
            </a:r>
            <a:r>
              <a:rPr lang="en-US" sz="1400" dirty="0"/>
              <a:t> </a:t>
            </a:r>
            <a:r>
              <a:rPr lang="en-US" sz="1400" dirty="0" err="1"/>
              <a:t>giao</a:t>
            </a:r>
            <a:r>
              <a:rPr lang="en-US" sz="1400" dirty="0"/>
              <a:t> </a:t>
            </a:r>
            <a:r>
              <a:rPr lang="en-US" sz="1400" dirty="0" err="1"/>
              <a:t>nhau</a:t>
            </a:r>
            <a:r>
              <a:rPr lang="en-US" sz="1400" dirty="0"/>
              <a:t>) </a:t>
            </a:r>
            <a:r>
              <a:rPr lang="en-US" sz="1400" b="1" dirty="0"/>
              <a:t>train</a:t>
            </a:r>
            <a:r>
              <a:rPr lang="en-US" sz="1400" dirty="0"/>
              <a:t> </a:t>
            </a:r>
            <a:r>
              <a:rPr lang="en-US" sz="1400" dirty="0" err="1"/>
              <a:t>và</a:t>
            </a:r>
            <a:r>
              <a:rPr lang="en-US" sz="1400" dirty="0"/>
              <a:t> </a:t>
            </a:r>
            <a:r>
              <a:rPr lang="en-US" sz="1400" b="1" dirty="0"/>
              <a:t>test</a:t>
            </a:r>
            <a:r>
              <a:rPr lang="en-US" sz="1400" dirty="0"/>
              <a:t> </a:t>
            </a:r>
            <a:r>
              <a:rPr lang="en-US" sz="1400" dirty="0" err="1"/>
              <a:t>theo</a:t>
            </a:r>
            <a:r>
              <a:rPr lang="en-US" sz="1400" dirty="0"/>
              <a:t> </a:t>
            </a:r>
            <a:r>
              <a:rPr lang="en-US" sz="1400" dirty="0" err="1"/>
              <a:t>tỉ</a:t>
            </a:r>
            <a:r>
              <a:rPr lang="en-US" sz="1400" dirty="0"/>
              <a:t> </a:t>
            </a:r>
            <a:r>
              <a:rPr lang="en-US" sz="1400" dirty="0" err="1"/>
              <a:t>lệ</a:t>
            </a:r>
            <a:r>
              <a:rPr lang="en-US" sz="1400" dirty="0"/>
              <a:t> 8:2:</a:t>
            </a:r>
            <a:endParaRPr lang="en-US" sz="1400" dirty="0">
              <a:solidFill>
                <a:schemeClr val="tx1"/>
              </a:solidFill>
            </a:endParaRPr>
          </a:p>
        </p:txBody>
      </p:sp>
      <p:pic>
        <p:nvPicPr>
          <p:cNvPr id="10" name="Picture 9">
            <a:extLst>
              <a:ext uri="{FF2B5EF4-FFF2-40B4-BE49-F238E27FC236}">
                <a16:creationId xmlns:a16="http://schemas.microsoft.com/office/drawing/2014/main" id="{2CCEB2B0-0D0A-4917-A7D8-57352D973F64}"/>
              </a:ext>
            </a:extLst>
          </p:cNvPr>
          <p:cNvPicPr/>
          <p:nvPr/>
        </p:nvPicPr>
        <p:blipFill>
          <a:blip r:embed="rId4"/>
          <a:stretch>
            <a:fillRect/>
          </a:stretch>
        </p:blipFill>
        <p:spPr>
          <a:xfrm>
            <a:off x="1225027" y="3583641"/>
            <a:ext cx="6185647" cy="607360"/>
          </a:xfrm>
          <a:prstGeom prst="rect">
            <a:avLst/>
          </a:prstGeom>
        </p:spPr>
      </p:pic>
    </p:spTree>
    <p:extLst>
      <p:ext uri="{BB962C8B-B14F-4D97-AF65-F5344CB8AC3E}">
        <p14:creationId xmlns:p14="http://schemas.microsoft.com/office/powerpoint/2010/main" val="4072356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Xem</a:t>
            </a:r>
            <a:r>
              <a:rPr lang="en-US" sz="1400" dirty="0"/>
              <a:t> </a:t>
            </a:r>
            <a:r>
              <a:rPr lang="en-US" sz="1400" dirty="0" err="1"/>
              <a:t>số</a:t>
            </a:r>
            <a:r>
              <a:rPr lang="en-US" sz="1400" dirty="0"/>
              <a:t> </a:t>
            </a:r>
            <a:r>
              <a:rPr lang="en-US" sz="1400" dirty="0" err="1"/>
              <a:t>giá</a:t>
            </a:r>
            <a:r>
              <a:rPr lang="en-US" sz="1400" dirty="0"/>
              <a:t> </a:t>
            </a:r>
            <a:r>
              <a:rPr lang="en-US" sz="1400" dirty="0" err="1"/>
              <a:t>trị</a:t>
            </a:r>
            <a:r>
              <a:rPr lang="en-US" sz="1400" dirty="0"/>
              <a:t> </a:t>
            </a:r>
            <a:r>
              <a:rPr lang="en-US" sz="1400" dirty="0" err="1"/>
              <a:t>trong</a:t>
            </a:r>
            <a:r>
              <a:rPr lang="en-US" sz="1400" dirty="0"/>
              <a:t> </a:t>
            </a:r>
            <a:r>
              <a:rPr lang="en-US" sz="1400" dirty="0" err="1"/>
              <a:t>từng</a:t>
            </a:r>
            <a:r>
              <a:rPr lang="en-US" sz="1400" dirty="0"/>
              <a:t> </a:t>
            </a:r>
            <a:r>
              <a:rPr lang="en-US" sz="1400" dirty="0" err="1"/>
              <a:t>bộ</a:t>
            </a:r>
            <a:r>
              <a:rPr lang="en-US" sz="1400" dirty="0"/>
              <a:t> </a:t>
            </a:r>
            <a:r>
              <a:rPr lang="en-US" sz="1400" dirty="0" err="1"/>
              <a:t>dữ</a:t>
            </a:r>
            <a:r>
              <a:rPr lang="en-US" sz="1400" dirty="0"/>
              <a:t> </a:t>
            </a:r>
            <a:r>
              <a:rPr lang="en-US" sz="1400" dirty="0" err="1"/>
              <a:t>liệu</a:t>
            </a:r>
            <a:r>
              <a:rPr lang="en-US" sz="1400" dirty="0"/>
              <a:t>:</a:t>
            </a:r>
            <a:endParaRPr lang="en-US" sz="1400" dirty="0">
              <a:solidFill>
                <a:schemeClr val="tx1"/>
              </a:solidFill>
            </a:endParaRPr>
          </a:p>
        </p:txBody>
      </p:sp>
      <p:pic>
        <p:nvPicPr>
          <p:cNvPr id="6" name="Picture 5">
            <a:extLst>
              <a:ext uri="{FF2B5EF4-FFF2-40B4-BE49-F238E27FC236}">
                <a16:creationId xmlns:a16="http://schemas.microsoft.com/office/drawing/2014/main" id="{77D67902-1B9F-4329-98F0-ADA5528C257B}"/>
              </a:ext>
            </a:extLst>
          </p:cNvPr>
          <p:cNvPicPr/>
          <p:nvPr/>
        </p:nvPicPr>
        <p:blipFill>
          <a:blip r:embed="rId3"/>
          <a:stretch>
            <a:fillRect/>
          </a:stretch>
        </p:blipFill>
        <p:spPr>
          <a:xfrm>
            <a:off x="1364876" y="1976718"/>
            <a:ext cx="3919817" cy="2393575"/>
          </a:xfrm>
          <a:prstGeom prst="rect">
            <a:avLst/>
          </a:prstGeom>
        </p:spPr>
      </p:pic>
    </p:spTree>
    <p:extLst>
      <p:ext uri="{BB962C8B-B14F-4D97-AF65-F5344CB8AC3E}">
        <p14:creationId xmlns:p14="http://schemas.microsoft.com/office/powerpoint/2010/main" val="3116552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Xây</a:t>
            </a:r>
            <a:r>
              <a:rPr lang="en-US" sz="1400" dirty="0"/>
              <a:t> </a:t>
            </a:r>
            <a:r>
              <a:rPr lang="en-US" sz="1400" dirty="0" err="1"/>
              <a:t>dựng</a:t>
            </a:r>
            <a:r>
              <a:rPr lang="en-US" sz="1400" dirty="0"/>
              <a:t> </a:t>
            </a:r>
            <a:r>
              <a:rPr lang="en-US" sz="1400" dirty="0" err="1"/>
              <a:t>mô</a:t>
            </a:r>
            <a:r>
              <a:rPr lang="en-US" sz="1400" dirty="0"/>
              <a:t> </a:t>
            </a:r>
            <a:r>
              <a:rPr lang="en-US" sz="1400" dirty="0" err="1"/>
              <a:t>hình</a:t>
            </a:r>
            <a:r>
              <a:rPr lang="en-US" sz="1400" dirty="0"/>
              <a:t>:</a:t>
            </a:r>
            <a:endParaRPr lang="en-US" sz="1400" dirty="0">
              <a:solidFill>
                <a:schemeClr val="tx1"/>
              </a:solidFill>
            </a:endParaRPr>
          </a:p>
        </p:txBody>
      </p:sp>
      <p:pic>
        <p:nvPicPr>
          <p:cNvPr id="8" name="Picture 7">
            <a:extLst>
              <a:ext uri="{FF2B5EF4-FFF2-40B4-BE49-F238E27FC236}">
                <a16:creationId xmlns:a16="http://schemas.microsoft.com/office/drawing/2014/main" id="{07636EC9-08DA-4A08-BE24-DD29E9E7441A}"/>
              </a:ext>
            </a:extLst>
          </p:cNvPr>
          <p:cNvPicPr/>
          <p:nvPr/>
        </p:nvPicPr>
        <p:blipFill>
          <a:blip r:embed="rId3"/>
          <a:stretch>
            <a:fillRect/>
          </a:stretch>
        </p:blipFill>
        <p:spPr>
          <a:xfrm>
            <a:off x="1225027" y="1976719"/>
            <a:ext cx="3024692" cy="813771"/>
          </a:xfrm>
          <a:prstGeom prst="rect">
            <a:avLst/>
          </a:prstGeom>
        </p:spPr>
      </p:pic>
      <p:sp>
        <p:nvSpPr>
          <p:cNvPr id="9" name="Google Shape;489;p60">
            <a:extLst>
              <a:ext uri="{FF2B5EF4-FFF2-40B4-BE49-F238E27FC236}">
                <a16:creationId xmlns:a16="http://schemas.microsoft.com/office/drawing/2014/main" id="{533E5898-212C-492E-96C2-D02271448E56}"/>
              </a:ext>
            </a:extLst>
          </p:cNvPr>
          <p:cNvSpPr txBox="1">
            <a:spLocks/>
          </p:cNvSpPr>
          <p:nvPr/>
        </p:nvSpPr>
        <p:spPr>
          <a:xfrm>
            <a:off x="1143001" y="2793058"/>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Dùng</a:t>
            </a:r>
            <a:r>
              <a:rPr lang="en-US" sz="1400" dirty="0"/>
              <a:t> </a:t>
            </a:r>
            <a:r>
              <a:rPr lang="en-US" sz="1400" dirty="0" err="1"/>
              <a:t>mô</a:t>
            </a:r>
            <a:r>
              <a:rPr lang="en-US" sz="1400" dirty="0"/>
              <a:t> </a:t>
            </a:r>
            <a:r>
              <a:rPr lang="en-US" sz="1400" dirty="0" err="1"/>
              <a:t>hình</a:t>
            </a:r>
            <a:r>
              <a:rPr lang="en-US" sz="1400" dirty="0"/>
              <a:t> </a:t>
            </a:r>
            <a:r>
              <a:rPr lang="en-US" sz="1400" dirty="0" err="1"/>
              <a:t>để</a:t>
            </a:r>
            <a:r>
              <a:rPr lang="en-US" sz="1400" dirty="0"/>
              <a:t> </a:t>
            </a:r>
            <a:r>
              <a:rPr lang="en-US" sz="1400" dirty="0" err="1"/>
              <a:t>đánh</a:t>
            </a:r>
            <a:r>
              <a:rPr lang="en-US" sz="1400" dirty="0"/>
              <a:t> </a:t>
            </a:r>
            <a:r>
              <a:rPr lang="en-US" sz="1400" dirty="0" err="1"/>
              <a:t>giá</a:t>
            </a:r>
            <a:r>
              <a:rPr lang="en-US" sz="1400" dirty="0"/>
              <a:t> </a:t>
            </a:r>
            <a:r>
              <a:rPr lang="en-US" sz="1400" dirty="0" err="1"/>
              <a:t>mức</a:t>
            </a:r>
            <a:r>
              <a:rPr lang="en-US" sz="1400" dirty="0"/>
              <a:t> </a:t>
            </a:r>
            <a:r>
              <a:rPr lang="en-US" sz="1400" dirty="0" err="1"/>
              <a:t>độ</a:t>
            </a:r>
            <a:r>
              <a:rPr lang="en-US" sz="1400" dirty="0"/>
              <a:t> </a:t>
            </a:r>
            <a:r>
              <a:rPr lang="en-US" sz="1400" dirty="0" err="1"/>
              <a:t>phụ</a:t>
            </a:r>
            <a:r>
              <a:rPr lang="en-US" sz="1400" dirty="0"/>
              <a:t> </a:t>
            </a:r>
            <a:r>
              <a:rPr lang="en-US" sz="1400" dirty="0" err="1"/>
              <a:t>thuộc</a:t>
            </a:r>
            <a:r>
              <a:rPr lang="en-US" sz="1400" dirty="0"/>
              <a:t> </a:t>
            </a:r>
            <a:r>
              <a:rPr lang="en-US" sz="1400" dirty="0" err="1"/>
              <a:t>của</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dirty="0" err="1"/>
              <a:t>với</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a:t>
            </a:r>
            <a:endParaRPr lang="en-US" sz="1400" dirty="0">
              <a:solidFill>
                <a:schemeClr val="tx1"/>
              </a:solidFill>
            </a:endParaRPr>
          </a:p>
        </p:txBody>
      </p:sp>
      <p:pic>
        <p:nvPicPr>
          <p:cNvPr id="10" name="Picture 9">
            <a:extLst>
              <a:ext uri="{FF2B5EF4-FFF2-40B4-BE49-F238E27FC236}">
                <a16:creationId xmlns:a16="http://schemas.microsoft.com/office/drawing/2014/main" id="{430174D2-F45F-4B23-BCC7-4032A7BCCC36}"/>
              </a:ext>
            </a:extLst>
          </p:cNvPr>
          <p:cNvPicPr/>
          <p:nvPr/>
        </p:nvPicPr>
        <p:blipFill>
          <a:blip r:embed="rId4"/>
          <a:stretch>
            <a:fillRect/>
          </a:stretch>
        </p:blipFill>
        <p:spPr>
          <a:xfrm>
            <a:off x="1272092" y="3626617"/>
            <a:ext cx="2606040" cy="883920"/>
          </a:xfrm>
          <a:prstGeom prst="rect">
            <a:avLst/>
          </a:prstGeom>
        </p:spPr>
      </p:pic>
      <p:sp>
        <p:nvSpPr>
          <p:cNvPr id="11" name="Google Shape;489;p60">
            <a:extLst>
              <a:ext uri="{FF2B5EF4-FFF2-40B4-BE49-F238E27FC236}">
                <a16:creationId xmlns:a16="http://schemas.microsoft.com/office/drawing/2014/main" id="{8E279F6F-ED12-4823-968F-7CDE4D910080}"/>
              </a:ext>
            </a:extLst>
          </p:cNvPr>
          <p:cNvSpPr txBox="1">
            <a:spLocks/>
          </p:cNvSpPr>
          <p:nvPr/>
        </p:nvSpPr>
        <p:spPr>
          <a:xfrm>
            <a:off x="4022690" y="3539938"/>
            <a:ext cx="4085886" cy="883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ym typeface="Wingdings" panose="05000000000000000000" pitchFamily="2" charset="2"/>
              </a:rPr>
              <a:t></a:t>
            </a:r>
            <a:r>
              <a:rPr lang="en-US" sz="1400" dirty="0"/>
              <a:t> 0.86 </a:t>
            </a:r>
            <a:r>
              <a:rPr lang="en-US" sz="1400" dirty="0" err="1"/>
              <a:t>tương</a:t>
            </a:r>
            <a:r>
              <a:rPr lang="en-US" sz="1400" dirty="0"/>
              <a:t> </a:t>
            </a:r>
            <a:r>
              <a:rPr lang="en-US" sz="1400" dirty="0" err="1"/>
              <a:t>đương</a:t>
            </a:r>
            <a:r>
              <a:rPr lang="en-US" sz="1400" dirty="0"/>
              <a:t> </a:t>
            </a:r>
            <a:r>
              <a:rPr lang="en-US" sz="1400" dirty="0" err="1"/>
              <a:t>với</a:t>
            </a:r>
            <a:r>
              <a:rPr lang="en-US" sz="1400" dirty="0"/>
              <a:t> 86% </a:t>
            </a:r>
            <a:r>
              <a:rPr lang="en-US" sz="1400" dirty="0" err="1"/>
              <a:t>giá</a:t>
            </a:r>
            <a:r>
              <a:rPr lang="en-US" sz="1400" dirty="0"/>
              <a:t> </a:t>
            </a:r>
            <a:r>
              <a:rPr lang="en-US" sz="1400" dirty="0" err="1"/>
              <a:t>trị</a:t>
            </a:r>
            <a:r>
              <a:rPr lang="en-US" sz="1400" dirty="0"/>
              <a:t> </a:t>
            </a:r>
            <a:r>
              <a:rPr lang="en-US" sz="1400" dirty="0" err="1"/>
              <a:t>của</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dirty="0" err="1"/>
              <a:t>phụ</a:t>
            </a:r>
            <a:r>
              <a:rPr lang="en-US" sz="1400" dirty="0"/>
              <a:t> </a:t>
            </a:r>
            <a:r>
              <a:rPr lang="en-US" sz="1400" dirty="0" err="1"/>
              <a:t>thuộc</a:t>
            </a:r>
            <a:r>
              <a:rPr lang="en-US" sz="1400" dirty="0"/>
              <a:t> </a:t>
            </a:r>
            <a:r>
              <a:rPr lang="en-US" sz="1400" dirty="0" err="1"/>
              <a:t>vào</a:t>
            </a:r>
            <a:r>
              <a:rPr lang="en-US" sz="1400" dirty="0"/>
              <a:t> </a:t>
            </a:r>
            <a:r>
              <a:rPr lang="en-US" sz="1400" dirty="0" err="1"/>
              <a:t>biến</a:t>
            </a:r>
            <a:r>
              <a:rPr lang="en-US" sz="1400" dirty="0"/>
              <a:t> </a:t>
            </a:r>
            <a:r>
              <a:rPr lang="en-US" sz="1400" dirty="0" err="1"/>
              <a:t>độc</a:t>
            </a:r>
            <a:r>
              <a:rPr lang="en-US" sz="1400" dirty="0"/>
              <a:t> </a:t>
            </a:r>
            <a:r>
              <a:rPr lang="en-US" sz="1400" dirty="0" err="1"/>
              <a:t>lập</a:t>
            </a:r>
            <a:endParaRPr lang="en-US" sz="1400" dirty="0">
              <a:solidFill>
                <a:schemeClr val="tx1"/>
              </a:solidFill>
            </a:endParaRPr>
          </a:p>
        </p:txBody>
      </p:sp>
    </p:spTree>
    <p:extLst>
      <p:ext uri="{BB962C8B-B14F-4D97-AF65-F5344CB8AC3E}">
        <p14:creationId xmlns:p14="http://schemas.microsoft.com/office/powerpoint/2010/main" val="20193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anose="00000500000000000000" pitchFamily="2" charset="-93"/>
              </a:rPr>
              <a:t>1. </a:t>
            </a:r>
            <a:r>
              <a:rPr lang="en-US" b="1" dirty="0" err="1">
                <a:latin typeface="Montserrat" panose="00000500000000000000" pitchFamily="2" charset="-93"/>
              </a:rPr>
              <a:t>Giới</a:t>
            </a:r>
            <a:r>
              <a:rPr lang="en-US" b="1" dirty="0">
                <a:latin typeface="Montserrat" panose="00000500000000000000" pitchFamily="2" charset="-93"/>
              </a:rPr>
              <a:t> </a:t>
            </a:r>
            <a:r>
              <a:rPr lang="en-US" b="1" dirty="0" err="1">
                <a:latin typeface="Montserrat" panose="00000500000000000000" pitchFamily="2" charset="-93"/>
              </a:rPr>
              <a:t>thiệu</a:t>
            </a:r>
            <a:endParaRPr b="1" dirty="0">
              <a:latin typeface="Montserrat" panose="00000500000000000000" pitchFamily="2" charset="-93"/>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dk1"/>
                </a:solidFill>
                <a:latin typeface="Montserrat" panose="00000500000000000000" pitchFamily="2" charset="-93"/>
              </a:rPr>
              <a:t>Hồi</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quy</a:t>
            </a:r>
            <a:r>
              <a:rPr lang="en-US" sz="1400" dirty="0">
                <a:solidFill>
                  <a:schemeClr val="dk1"/>
                </a:solidFill>
                <a:latin typeface="Montserrat" panose="00000500000000000000" pitchFamily="2" charset="-93"/>
              </a:rPr>
              <a:t> (Regression) </a:t>
            </a:r>
            <a:r>
              <a:rPr lang="en-US" sz="1400" dirty="0" err="1">
                <a:solidFill>
                  <a:schemeClr val="dk1"/>
                </a:solidFill>
                <a:latin typeface="Montserrat" panose="00000500000000000000" pitchFamily="2" charset="-93"/>
              </a:rPr>
              <a:t>là</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một</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khái</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niệm</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trong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thống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kê</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và</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học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máy</a:t>
            </a:r>
            <a:r>
              <a:rPr lang="en-US" sz="1400" dirty="0">
                <a:solidFill>
                  <a:schemeClr val="dk1"/>
                </a:solidFill>
                <a:latin typeface="Montserrat" panose="00000500000000000000" pitchFamily="2" charset="-93"/>
              </a:rPr>
              <a:t>, đ</a:t>
            </a:r>
            <a:r>
              <a:rPr lang="vi-VN" sz="1400" dirty="0">
                <a:solidFill>
                  <a:schemeClr val="dk1"/>
                </a:solidFill>
                <a:latin typeface="Montserrat" panose="00000500000000000000" pitchFamily="2" charset="-93"/>
              </a:rPr>
              <a:t>ư</a:t>
            </a:r>
            <a:r>
              <a:rPr lang="en-US" sz="1400" dirty="0" err="1">
                <a:solidFill>
                  <a:schemeClr val="dk1"/>
                </a:solidFill>
                <a:latin typeface="Montserrat" panose="00000500000000000000" pitchFamily="2" charset="-93"/>
              </a:rPr>
              <a:t>ợc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sử</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dụng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để</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mô</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hình</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hóa</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mối</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quan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hệ</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giữa</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biến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phụ</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thuộc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đầu</a:t>
            </a:r>
            <a:r>
              <a:rPr lang="en-US" sz="1400" dirty="0">
                <a:solidFill>
                  <a:schemeClr val="dk1"/>
                </a:solidFill>
                <a:latin typeface="Montserrat" panose="00000500000000000000" pitchFamily="2" charset="-93"/>
              </a:rPr>
              <a:t> ra) </a:t>
            </a:r>
            <a:r>
              <a:rPr lang="en-US" sz="1400" dirty="0" err="1">
                <a:solidFill>
                  <a:schemeClr val="dk1"/>
                </a:solidFill>
                <a:latin typeface="Montserrat" panose="00000500000000000000" pitchFamily="2" charset="-93"/>
              </a:rPr>
              <a:t>và</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một</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hoặc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nhiều</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biến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độc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lập</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đầu</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vào</a:t>
            </a:r>
            <a:r>
              <a:rPr lang="en-US" sz="1400" dirty="0">
                <a:solidFill>
                  <a:schemeClr val="dk1"/>
                </a:solidFill>
                <a:latin typeface="Montserrat" panose="00000500000000000000" pitchFamily="2" charset="-93"/>
              </a:rPr>
              <a:t>)</a:t>
            </a:r>
          </a:p>
          <a:p>
            <a:pPr marL="0" lvl="0" indent="0" algn="l" rtl="0">
              <a:spcBef>
                <a:spcPts val="0"/>
              </a:spcBef>
              <a:spcAft>
                <a:spcPts val="0"/>
              </a:spcAft>
              <a:buClr>
                <a:schemeClr val="dk1"/>
              </a:buClr>
              <a:buSzPts val="1100"/>
              <a:buFont typeface="Arial"/>
              <a:buNone/>
            </a:pPr>
            <a:endParaRPr lang="en-US" sz="1400" dirty="0">
              <a:solidFill>
                <a:schemeClr val="dk1"/>
              </a:solidFill>
              <a:latin typeface="Montserrat" panose="00000500000000000000" pitchFamily="2" charset="-93"/>
            </a:endParaRPr>
          </a:p>
          <a:p>
            <a:pPr marL="0" lvl="0" indent="0" algn="l" rtl="0">
              <a:spcBef>
                <a:spcPts val="0"/>
              </a:spcBef>
              <a:spcAft>
                <a:spcPts val="0"/>
              </a:spcAft>
              <a:buClr>
                <a:schemeClr val="dk1"/>
              </a:buClr>
              <a:buSzPts val="1100"/>
              <a:buFont typeface="Arial"/>
              <a:buNone/>
            </a:pPr>
            <a:r>
              <a:rPr lang="en-US" sz="1400" dirty="0" err="1">
                <a:solidFill>
                  <a:schemeClr val="dk1"/>
                </a:solidFill>
                <a:latin typeface="Montserrat" panose="00000500000000000000" pitchFamily="2" charset="-93"/>
              </a:rPr>
              <a:t>Hồi</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quy</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cố</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gắng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tìm</a:t>
            </a:r>
            <a:r>
              <a:rPr lang="en-US" sz="1400" dirty="0">
                <a:solidFill>
                  <a:schemeClr val="dk1"/>
                </a:solidFill>
                <a:latin typeface="Montserrat" panose="00000500000000000000" pitchFamily="2" charset="-93"/>
              </a:rPr>
              <a:t> ra </a:t>
            </a:r>
            <a:r>
              <a:rPr lang="en-US" sz="1400" dirty="0" err="1">
                <a:solidFill>
                  <a:schemeClr val="dk1"/>
                </a:solidFill>
                <a:latin typeface="Montserrat" panose="00000500000000000000" pitchFamily="2" charset="-93"/>
              </a:rPr>
              <a:t>mô</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hình</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toán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học</a:t>
            </a:r>
            <a:r>
              <a:rPr lang="en-US" sz="1400" dirty="0">
                <a:solidFill>
                  <a:schemeClr val="dk1"/>
                </a:solidFill>
                <a:latin typeface="Montserrat" panose="00000500000000000000" pitchFamily="2" charset="-93"/>
              </a:rPr>
              <a:t> hay </a:t>
            </a:r>
            <a:r>
              <a:rPr lang="en-US" sz="1400" dirty="0" err="1">
                <a:solidFill>
                  <a:schemeClr val="dk1"/>
                </a:solidFill>
                <a:latin typeface="Montserrat" panose="00000500000000000000" pitchFamily="2" charset="-93"/>
              </a:rPr>
              <a:t>cụ</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thể</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là</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tìm</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một</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hàm</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số</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bằng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cách</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phân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tích</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bộ</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dữ</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liệu</a:t>
            </a:r>
            <a:r>
              <a:rPr lang="en-US" sz="1400" dirty="0">
                <a:solidFill>
                  <a:schemeClr val="dk1"/>
                </a:solidFill>
                <a:latin typeface="Montserrat" panose="00000500000000000000" pitchFamily="2" charset="-93"/>
              </a:rPr>
              <a:t> đ</a:t>
            </a:r>
            <a:r>
              <a:rPr lang="vi-VN" sz="1400" dirty="0">
                <a:solidFill>
                  <a:schemeClr val="dk1"/>
                </a:solidFill>
                <a:latin typeface="Montserrat" panose="00000500000000000000" pitchFamily="2" charset="-93"/>
              </a:rPr>
              <a:t>ư</a:t>
            </a:r>
            <a:r>
              <a:rPr lang="en-US" sz="1400" dirty="0" err="1">
                <a:solidFill>
                  <a:schemeClr val="dk1"/>
                </a:solidFill>
                <a:latin typeface="Montserrat" panose="00000500000000000000" pitchFamily="2" charset="-93"/>
              </a:rPr>
              <a:t>ợc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cung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cấp</a:t>
            </a:r>
            <a:endParaRPr lang="en-US" sz="1400" dirty="0">
              <a:solidFill>
                <a:schemeClr val="dk1"/>
              </a:solidFill>
              <a:latin typeface="Montserrat" panose="00000500000000000000" pitchFamily="2" charset="-93"/>
            </a:endParaRPr>
          </a:p>
          <a:p>
            <a:pPr marL="0" lvl="0" indent="0" algn="l" rtl="0">
              <a:spcBef>
                <a:spcPts val="0"/>
              </a:spcBef>
              <a:spcAft>
                <a:spcPts val="0"/>
              </a:spcAft>
              <a:buClr>
                <a:schemeClr val="dk1"/>
              </a:buClr>
              <a:buSzPts val="1100"/>
              <a:buFont typeface="Arial"/>
              <a:buNone/>
            </a:pPr>
            <a:endParaRPr lang="en-US" sz="1400" dirty="0">
              <a:solidFill>
                <a:schemeClr val="dk1"/>
              </a:solidFill>
              <a:latin typeface="Montserrat" panose="00000500000000000000" pitchFamily="2" charset="-93"/>
            </a:endParaRPr>
          </a:p>
          <a:p>
            <a:pPr marL="0" lvl="0" indent="0" algn="l" rtl="0">
              <a:spcBef>
                <a:spcPts val="0"/>
              </a:spcBef>
              <a:spcAft>
                <a:spcPts val="0"/>
              </a:spcAft>
              <a:buClr>
                <a:schemeClr val="dk1"/>
              </a:buClr>
              <a:buSzPts val="1100"/>
              <a:buFont typeface="Arial"/>
              <a:buNone/>
            </a:pPr>
            <a:r>
              <a:rPr lang="en-US" sz="1400" dirty="0" err="1">
                <a:solidFill>
                  <a:schemeClr val="dk1"/>
                </a:solidFill>
                <a:latin typeface="Montserrat" panose="00000500000000000000" pitchFamily="2" charset="-93"/>
              </a:rPr>
              <a:t>Mục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tiêu</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cuối</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cùng</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của</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mô</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hình</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hồi</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quy</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là</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dự</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đoán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biến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phụ</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thuộc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dựa</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vào</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các</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biến</a:t>
            </a:r>
            <a:r>
              <a:rPr lang="en-US" sz="1400" dirty="0">
                <a:solidFill>
                  <a:schemeClr val="dk1"/>
                </a:solidFill>
                <a:latin typeface="Montserrat" panose="00000500000000000000" pitchFamily="2" charset="-93"/>
              </a:rPr>
              <a:t> </a:t>
            </a:r>
            <a:r>
              <a:rPr lang="en-US" sz="1400" dirty="0" err="1">
                <a:solidFill>
                  <a:schemeClr val="dk1"/>
                </a:solidFill>
                <a:latin typeface="Montserrat" panose="00000500000000000000" pitchFamily="2" charset="-93"/>
              </a:rPr>
              <a:t>đầu</a:t>
            </a:r>
            <a:r>
              <a:rPr lang="en-US" sz="1400" dirty="0">
                <a:solidFill>
                  <a:schemeClr val="dk1"/>
                </a:solidFill>
                <a:latin typeface="Montserrat" panose="00000500000000000000" pitchFamily="2" charset="-93"/>
              </a:rPr>
              <a:t> ra</a:t>
            </a:r>
            <a:endParaRPr sz="1400" dirty="0">
              <a:solidFill>
                <a:schemeClr val="dk1"/>
              </a:solidFill>
              <a:latin typeface="Montserrat" panose="00000500000000000000" pitchFamily="2" charset="-93"/>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2473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a:t>Hàm số giả thuyết của mô hình hồi quy tuyến tính đa biến(multiple linear regression) có dạng:</a:t>
            </a:r>
          </a:p>
          <a:p>
            <a:pPr marL="114300" indent="0" algn="ctr">
              <a:lnSpc>
                <a:spcPct val="150000"/>
              </a:lnSpc>
              <a:buNone/>
            </a:pPr>
            <a:r>
              <a:rPr lang="en-US" sz="1400"/>
              <a:t>y = α1X1 + α2X2 + α3X3 + ... + αnXn + β:</a:t>
            </a:r>
            <a:endParaRPr lang="en-US" sz="1400" dirty="0">
              <a:solidFill>
                <a:schemeClr val="tx1"/>
              </a:solidFill>
            </a:endParaRPr>
          </a:p>
        </p:txBody>
      </p:sp>
      <p:sp>
        <p:nvSpPr>
          <p:cNvPr id="2" name="Rectangle 1">
            <a:extLst>
              <a:ext uri="{FF2B5EF4-FFF2-40B4-BE49-F238E27FC236}">
                <a16:creationId xmlns:a16="http://schemas.microsoft.com/office/drawing/2014/main" id="{E0403CCA-4648-4E4F-9927-A6A5A088662F}"/>
              </a:ext>
            </a:extLst>
          </p:cNvPr>
          <p:cNvSpPr/>
          <p:nvPr/>
        </p:nvSpPr>
        <p:spPr>
          <a:xfrm>
            <a:off x="900953" y="2571750"/>
            <a:ext cx="4572000" cy="1346074"/>
          </a:xfrm>
          <a:prstGeom prst="rect">
            <a:avLst/>
          </a:prstGeom>
        </p:spPr>
        <p:txBody>
          <a:bodyPr>
            <a:spAutoFit/>
          </a:bodyPr>
          <a:lstStyle/>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X1 – </a:t>
            </a:r>
            <a:r>
              <a:rPr lang="en-US" dirty="0" err="1">
                <a:latin typeface="Segoe UI" panose="020B0502040204020203" pitchFamily="34" charset="0"/>
                <a:ea typeface="Calibri" panose="020F0502020204030204" pitchFamily="34" charset="0"/>
                <a:cs typeface="Times New Roman" panose="02020603050405020304" pitchFamily="18" charset="0"/>
              </a:rPr>
              <a:t>Xn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các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biến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độc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lập</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y: </a:t>
            </a:r>
            <a:r>
              <a:rPr lang="en-US" dirty="0" err="1">
                <a:latin typeface="Segoe UI" panose="020B0502040204020203" pitchFamily="34" charset="0"/>
                <a:ea typeface="Calibri" panose="020F0502020204030204" pitchFamily="34" charset="0"/>
                <a:cs typeface="Times New Roman" panose="02020603050405020304" pitchFamily="18" charset="0"/>
              </a:rPr>
              <a:t>biến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phụ</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thuộc</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α </a:t>
            </a:r>
            <a:r>
              <a:rPr lang="en-US" dirty="0" err="1">
                <a:latin typeface="Segoe UI" panose="020B0502040204020203" pitchFamily="34" charset="0"/>
                <a:ea typeface="Calibri" panose="020F0502020204030204" pitchFamily="34" charset="0"/>
                <a:cs typeface="Times New Roman" panose="02020603050405020304" pitchFamily="18" charset="0"/>
              </a:rPr>
              <a:t>và</a:t>
            </a:r>
            <a:r>
              <a:rPr lang="en-US" dirty="0">
                <a:latin typeface="Segoe UI" panose="020B0502040204020203" pitchFamily="34" charset="0"/>
                <a:ea typeface="Calibri" panose="020F0502020204030204" pitchFamily="34" charset="0"/>
                <a:cs typeface="Times New Roman" panose="02020603050405020304" pitchFamily="18" charset="0"/>
              </a:rPr>
              <a:t> β: </a:t>
            </a:r>
            <a:r>
              <a:rPr lang="en-US" dirty="0" err="1">
                <a:latin typeface="Segoe UI" panose="020B0502040204020203" pitchFamily="34" charset="0"/>
                <a:ea typeface="Calibri" panose="020F0502020204030204" pitchFamily="34" charset="0"/>
                <a:cs typeface="Times New Roman" panose="02020603050405020304" pitchFamily="18" charset="0"/>
              </a:rPr>
              <a:t>các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tham</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số</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không</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thay</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đổi</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của</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hàm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n: </a:t>
            </a:r>
            <a:r>
              <a:rPr lang="en-US" dirty="0" err="1">
                <a:latin typeface="Segoe UI" panose="020B0502040204020203" pitchFamily="34" charset="0"/>
                <a:ea typeface="Calibri" panose="020F0502020204030204" pitchFamily="34" charset="0"/>
                <a:cs typeface="Times New Roman" panose="02020603050405020304" pitchFamily="18" charset="0"/>
              </a:rPr>
              <a:t>số</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lượng</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biến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độc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lập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54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192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t>Hàm</a:t>
            </a:r>
            <a:r>
              <a:rPr lang="en-US" sz="1400" dirty="0"/>
              <a:t> </a:t>
            </a:r>
            <a:r>
              <a:rPr lang="en-US" sz="1400" dirty="0" err="1"/>
              <a:t>số</a:t>
            </a:r>
            <a:r>
              <a:rPr lang="en-US" sz="1400" dirty="0"/>
              <a:t> </a:t>
            </a:r>
            <a:r>
              <a:rPr lang="en-US" sz="1400" dirty="0" err="1"/>
              <a:t>giả</a:t>
            </a:r>
            <a:r>
              <a:rPr lang="en-US" sz="1400" dirty="0"/>
              <a:t> </a:t>
            </a:r>
            <a:r>
              <a:rPr lang="en-US" sz="1400" dirty="0" err="1"/>
              <a:t>thuyết</a:t>
            </a:r>
            <a:r>
              <a:rPr lang="en-US" sz="1400" dirty="0"/>
              <a:t> </a:t>
            </a:r>
            <a:r>
              <a:rPr lang="en-US" sz="1400" dirty="0" err="1"/>
              <a:t>của</a:t>
            </a:r>
            <a:r>
              <a:rPr lang="en-US" sz="1400" dirty="0"/>
              <a:t> </a:t>
            </a:r>
            <a:r>
              <a:rPr lang="en-US" sz="1400" dirty="0" err="1"/>
              <a:t>mô</a:t>
            </a:r>
            <a:r>
              <a:rPr lang="en-US" sz="1400" dirty="0"/>
              <a:t> </a:t>
            </a:r>
            <a:r>
              <a:rPr lang="en-US" sz="1400" dirty="0" err="1"/>
              <a:t>hình</a:t>
            </a:r>
            <a:r>
              <a:rPr lang="en-US" sz="1400" dirty="0"/>
              <a:t> </a:t>
            </a:r>
            <a:r>
              <a:rPr lang="en-US" sz="1400" err="1"/>
              <a:t>hồi</a:t>
            </a:r>
            <a:r>
              <a:rPr lang="en-US" sz="1400"/>
              <a:t> quy </a:t>
            </a:r>
            <a:r>
              <a:rPr lang="en-US" sz="1400" err="1"/>
              <a:t>tuyến</a:t>
            </a:r>
            <a:r>
              <a:rPr lang="en-US" sz="1400"/>
              <a:t> tính đa biến </a:t>
            </a:r>
            <a:r>
              <a:rPr lang="en-US" sz="1400" dirty="0"/>
              <a:t>(multiple linear regression) </a:t>
            </a:r>
            <a:r>
              <a:rPr lang="en-US" sz="1400" dirty="0" err="1"/>
              <a:t>có</a:t>
            </a:r>
            <a:r>
              <a:rPr lang="en-US" sz="1400" dirty="0"/>
              <a:t> </a:t>
            </a:r>
            <a:r>
              <a:rPr lang="en-US" sz="1400" dirty="0" err="1"/>
              <a:t>dạng</a:t>
            </a:r>
            <a:r>
              <a:rPr lang="en-US" sz="1400" dirty="0"/>
              <a:t>:</a:t>
            </a:r>
          </a:p>
          <a:p>
            <a:pPr marL="114300" indent="0" algn="ctr">
              <a:lnSpc>
                <a:spcPct val="150000"/>
              </a:lnSpc>
              <a:buNone/>
            </a:pPr>
            <a:r>
              <a:rPr lang="en-US" sz="1400" dirty="0"/>
              <a:t>y = α1X1 + α2X2 + α3X3 + ... + α</a:t>
            </a:r>
            <a:r>
              <a:rPr lang="en-US" sz="1400" dirty="0" err="1"/>
              <a:t>nXn</a:t>
            </a:r>
            <a:r>
              <a:rPr lang="en-US" sz="1400" dirty="0"/>
              <a:t> + β:</a:t>
            </a:r>
          </a:p>
          <a:p>
            <a:pPr marL="114300" indent="0" algn="ctr">
              <a:lnSpc>
                <a:spcPct val="150000"/>
              </a:lnSpc>
              <a:buNone/>
            </a:pPr>
            <a:endParaRPr lang="en-US" sz="1400" dirty="0"/>
          </a:p>
          <a:p>
            <a:pPr marL="114300" indent="0">
              <a:lnSpc>
                <a:spcPct val="150000"/>
              </a:lnSpc>
              <a:buNone/>
            </a:pPr>
            <a:r>
              <a:rPr lang="en-US" sz="1400" dirty="0"/>
              <a:t>ta </a:t>
            </a:r>
            <a:r>
              <a:rPr lang="en-US" sz="1400" dirty="0" err="1"/>
              <a:t>sẽ</a:t>
            </a:r>
            <a:r>
              <a:rPr lang="en-US" sz="1400" dirty="0"/>
              <a:t> </a:t>
            </a:r>
            <a:r>
              <a:rPr lang="en-US" sz="1400" dirty="0" err="1"/>
              <a:t>dùng</a:t>
            </a:r>
            <a:r>
              <a:rPr lang="en-US" sz="1400" dirty="0"/>
              <a:t> </a:t>
            </a:r>
            <a:r>
              <a:rPr lang="en-US" sz="1400" dirty="0" err="1"/>
              <a:t>hàm</a:t>
            </a:r>
            <a:r>
              <a:rPr lang="en-US" sz="1400" dirty="0"/>
              <a:t> </a:t>
            </a:r>
            <a:r>
              <a:rPr lang="en-US" sz="1400" b="1" dirty="0"/>
              <a:t>intercept_</a:t>
            </a:r>
            <a:r>
              <a:rPr lang="en-US" sz="1400" dirty="0"/>
              <a:t> </a:t>
            </a:r>
            <a:r>
              <a:rPr lang="en-US" sz="1400" dirty="0" err="1"/>
              <a:t>và</a:t>
            </a:r>
            <a:r>
              <a:rPr lang="en-US" sz="1400" dirty="0"/>
              <a:t> </a:t>
            </a:r>
            <a:r>
              <a:rPr lang="en-US" sz="1400" b="1" dirty="0" err="1"/>
              <a:t>coef</a:t>
            </a:r>
            <a:r>
              <a:rPr lang="en-US" sz="1400" b="1" dirty="0"/>
              <a:t>_</a:t>
            </a:r>
            <a:r>
              <a:rPr lang="en-US" sz="1400" dirty="0"/>
              <a:t> </a:t>
            </a:r>
            <a:r>
              <a:rPr lang="en-US" sz="1400" dirty="0" err="1"/>
              <a:t>để</a:t>
            </a:r>
            <a:r>
              <a:rPr lang="en-US" sz="1400" dirty="0"/>
              <a:t> </a:t>
            </a:r>
            <a:r>
              <a:rPr lang="en-US" sz="1400" dirty="0" err="1"/>
              <a:t>tìm</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b="1" dirty="0"/>
              <a:t>β</a:t>
            </a:r>
            <a:r>
              <a:rPr lang="en-US" sz="1400" dirty="0"/>
              <a:t> </a:t>
            </a:r>
            <a:r>
              <a:rPr lang="en-US" sz="1400" dirty="0" err="1"/>
              <a:t>và</a:t>
            </a:r>
            <a:r>
              <a:rPr lang="en-US" sz="1400" dirty="0"/>
              <a:t> </a:t>
            </a:r>
            <a:r>
              <a:rPr lang="en-US" sz="1400" b="1" dirty="0"/>
              <a:t>α</a:t>
            </a:r>
            <a:endParaRPr lang="en-US" sz="1400" dirty="0"/>
          </a:p>
          <a:p>
            <a:pPr marL="114300" indent="0">
              <a:lnSpc>
                <a:spcPct val="150000"/>
              </a:lnSpc>
              <a:buNone/>
            </a:pPr>
            <a:endParaRPr lang="en-US" sz="1400" dirty="0">
              <a:solidFill>
                <a:schemeClr val="tx1"/>
              </a:solidFill>
            </a:endParaRPr>
          </a:p>
        </p:txBody>
      </p:sp>
      <p:pic>
        <p:nvPicPr>
          <p:cNvPr id="6" name="Picture 5">
            <a:extLst>
              <a:ext uri="{FF2B5EF4-FFF2-40B4-BE49-F238E27FC236}">
                <a16:creationId xmlns:a16="http://schemas.microsoft.com/office/drawing/2014/main" id="{EA71E3AA-3C51-4D75-AC98-E64103197487}"/>
              </a:ext>
            </a:extLst>
          </p:cNvPr>
          <p:cNvPicPr/>
          <p:nvPr/>
        </p:nvPicPr>
        <p:blipFill>
          <a:blip r:embed="rId3"/>
          <a:stretch>
            <a:fillRect/>
          </a:stretch>
        </p:blipFill>
        <p:spPr>
          <a:xfrm>
            <a:off x="1354996" y="3355041"/>
            <a:ext cx="5866074" cy="1069285"/>
          </a:xfrm>
          <a:prstGeom prst="rect">
            <a:avLst/>
          </a:prstGeom>
        </p:spPr>
      </p:pic>
    </p:spTree>
    <p:extLst>
      <p:ext uri="{BB962C8B-B14F-4D97-AF65-F5344CB8AC3E}">
        <p14:creationId xmlns:p14="http://schemas.microsoft.com/office/powerpoint/2010/main" val="299619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down)">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192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t>Hàm</a:t>
            </a:r>
            <a:r>
              <a:rPr lang="en-US" sz="1400" dirty="0"/>
              <a:t> </a:t>
            </a:r>
            <a:r>
              <a:rPr lang="en-US" sz="1400" dirty="0" err="1"/>
              <a:t>số</a:t>
            </a:r>
            <a:r>
              <a:rPr lang="en-US" sz="1400" dirty="0"/>
              <a:t> </a:t>
            </a:r>
            <a:r>
              <a:rPr lang="en-US" sz="1400" dirty="0" err="1"/>
              <a:t>giả</a:t>
            </a:r>
            <a:r>
              <a:rPr lang="en-US" sz="1400" dirty="0"/>
              <a:t> </a:t>
            </a:r>
            <a:r>
              <a:rPr lang="en-US" sz="1400" dirty="0" err="1"/>
              <a:t>thuyết</a:t>
            </a:r>
            <a:r>
              <a:rPr lang="en-US" sz="1400" dirty="0"/>
              <a:t> </a:t>
            </a:r>
            <a:r>
              <a:rPr lang="en-US" sz="1400" dirty="0" err="1"/>
              <a:t>của</a:t>
            </a:r>
            <a:r>
              <a:rPr lang="en-US" sz="1400" dirty="0"/>
              <a:t> </a:t>
            </a:r>
            <a:r>
              <a:rPr lang="en-US" sz="1400" dirty="0" err="1"/>
              <a:t>mô</a:t>
            </a:r>
            <a:r>
              <a:rPr lang="en-US" sz="1400" dirty="0"/>
              <a:t> </a:t>
            </a:r>
            <a:r>
              <a:rPr lang="en-US" sz="1400" dirty="0" err="1"/>
              <a:t>hình</a:t>
            </a:r>
            <a:r>
              <a:rPr lang="en-US" sz="1400" dirty="0"/>
              <a:t> </a:t>
            </a:r>
            <a:r>
              <a:rPr lang="en-US" sz="1400" dirty="0" err="1"/>
              <a:t>hồi</a:t>
            </a:r>
            <a:r>
              <a:rPr lang="en-US" sz="1400" dirty="0"/>
              <a:t> </a:t>
            </a:r>
            <a:r>
              <a:rPr lang="en-US" sz="1400" err="1"/>
              <a:t>quy</a:t>
            </a:r>
            <a:r>
              <a:rPr lang="en-US" sz="1400"/>
              <a:t> tuyến tính đa biến </a:t>
            </a:r>
            <a:r>
              <a:rPr lang="en-US" sz="1400" dirty="0"/>
              <a:t>(multiple linear regression) </a:t>
            </a:r>
            <a:r>
              <a:rPr lang="en-US" sz="1400" dirty="0" err="1"/>
              <a:t>có</a:t>
            </a:r>
            <a:r>
              <a:rPr lang="en-US" sz="1400" dirty="0"/>
              <a:t> </a:t>
            </a:r>
            <a:r>
              <a:rPr lang="en-US" sz="1400" dirty="0" err="1"/>
              <a:t>dạng</a:t>
            </a:r>
            <a:r>
              <a:rPr lang="en-US" sz="1400" dirty="0"/>
              <a:t>:</a:t>
            </a:r>
          </a:p>
          <a:p>
            <a:pPr marL="114300" indent="0" algn="ctr">
              <a:lnSpc>
                <a:spcPct val="150000"/>
              </a:lnSpc>
              <a:buNone/>
            </a:pPr>
            <a:r>
              <a:rPr lang="en-US" sz="1400" dirty="0"/>
              <a:t>y = α1X1 + α2X2 + α3X3 + ... + α</a:t>
            </a:r>
            <a:r>
              <a:rPr lang="en-US" sz="1400" dirty="0" err="1"/>
              <a:t>nXn</a:t>
            </a:r>
            <a:r>
              <a:rPr lang="en-US" sz="1400" dirty="0"/>
              <a:t> + β:</a:t>
            </a:r>
          </a:p>
          <a:p>
            <a:pPr marL="114300" indent="0" algn="ctr">
              <a:lnSpc>
                <a:spcPct val="150000"/>
              </a:lnSpc>
              <a:buNone/>
            </a:pPr>
            <a:endParaRPr lang="en-US" sz="1400" dirty="0"/>
          </a:p>
          <a:p>
            <a:pPr marL="114300" indent="0">
              <a:lnSpc>
                <a:spcPct val="150000"/>
              </a:lnSpc>
              <a:buNone/>
            </a:pPr>
            <a:r>
              <a:rPr lang="en-US" sz="1400" dirty="0"/>
              <a:t>ta </a:t>
            </a:r>
            <a:r>
              <a:rPr lang="en-US" sz="1400" dirty="0" err="1"/>
              <a:t>sẽ</a:t>
            </a:r>
            <a:r>
              <a:rPr lang="en-US" sz="1400" dirty="0"/>
              <a:t> </a:t>
            </a:r>
            <a:r>
              <a:rPr lang="en-US" sz="1400" dirty="0" err="1"/>
              <a:t>dùng</a:t>
            </a:r>
            <a:r>
              <a:rPr lang="en-US" sz="1400" dirty="0"/>
              <a:t> </a:t>
            </a:r>
            <a:r>
              <a:rPr lang="en-US" sz="1400" dirty="0" err="1"/>
              <a:t>hàm</a:t>
            </a:r>
            <a:r>
              <a:rPr lang="en-US" sz="1400" dirty="0"/>
              <a:t> </a:t>
            </a:r>
            <a:r>
              <a:rPr lang="en-US" sz="1400" b="1" dirty="0"/>
              <a:t>intercept_</a:t>
            </a:r>
            <a:r>
              <a:rPr lang="en-US" sz="1400" dirty="0"/>
              <a:t> </a:t>
            </a:r>
            <a:r>
              <a:rPr lang="en-US" sz="1400" dirty="0" err="1"/>
              <a:t>và</a:t>
            </a:r>
            <a:r>
              <a:rPr lang="en-US" sz="1400" dirty="0"/>
              <a:t> </a:t>
            </a:r>
            <a:r>
              <a:rPr lang="en-US" sz="1400" b="1" dirty="0" err="1"/>
              <a:t>coef</a:t>
            </a:r>
            <a:r>
              <a:rPr lang="en-US" sz="1400" b="1" dirty="0"/>
              <a:t>_</a:t>
            </a:r>
            <a:r>
              <a:rPr lang="en-US" sz="1400" dirty="0"/>
              <a:t> </a:t>
            </a:r>
            <a:r>
              <a:rPr lang="en-US" sz="1400" dirty="0" err="1"/>
              <a:t>để</a:t>
            </a:r>
            <a:r>
              <a:rPr lang="en-US" sz="1400" dirty="0"/>
              <a:t> </a:t>
            </a:r>
            <a:r>
              <a:rPr lang="en-US" sz="1400" dirty="0" err="1"/>
              <a:t>tìm</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b="1" dirty="0"/>
              <a:t>β</a:t>
            </a:r>
            <a:r>
              <a:rPr lang="en-US" sz="1400" dirty="0"/>
              <a:t> </a:t>
            </a:r>
            <a:r>
              <a:rPr lang="en-US" sz="1400" dirty="0" err="1"/>
              <a:t>và</a:t>
            </a:r>
            <a:r>
              <a:rPr lang="en-US" sz="1400" dirty="0"/>
              <a:t> </a:t>
            </a:r>
            <a:r>
              <a:rPr lang="en-US" sz="1400" b="1" dirty="0"/>
              <a:t>α</a:t>
            </a:r>
            <a:endParaRPr lang="en-US" sz="1400" dirty="0"/>
          </a:p>
          <a:p>
            <a:pPr marL="114300" indent="0">
              <a:lnSpc>
                <a:spcPct val="150000"/>
              </a:lnSpc>
              <a:buNone/>
            </a:pPr>
            <a:endParaRPr lang="en-US" sz="1400" dirty="0">
              <a:solidFill>
                <a:schemeClr val="tx1"/>
              </a:solidFill>
            </a:endParaRPr>
          </a:p>
        </p:txBody>
      </p:sp>
      <p:pic>
        <p:nvPicPr>
          <p:cNvPr id="6" name="Picture 5">
            <a:extLst>
              <a:ext uri="{FF2B5EF4-FFF2-40B4-BE49-F238E27FC236}">
                <a16:creationId xmlns:a16="http://schemas.microsoft.com/office/drawing/2014/main" id="{EA71E3AA-3C51-4D75-AC98-E64103197487}"/>
              </a:ext>
            </a:extLst>
          </p:cNvPr>
          <p:cNvPicPr/>
          <p:nvPr/>
        </p:nvPicPr>
        <p:blipFill>
          <a:blip r:embed="rId3"/>
          <a:stretch>
            <a:fillRect/>
          </a:stretch>
        </p:blipFill>
        <p:spPr>
          <a:xfrm>
            <a:off x="1354996" y="3355041"/>
            <a:ext cx="5866074" cy="1069285"/>
          </a:xfrm>
          <a:prstGeom prst="rect">
            <a:avLst/>
          </a:prstGeom>
        </p:spPr>
      </p:pic>
    </p:spTree>
    <p:extLst>
      <p:ext uri="{BB962C8B-B14F-4D97-AF65-F5344CB8AC3E}">
        <p14:creationId xmlns:p14="http://schemas.microsoft.com/office/powerpoint/2010/main" val="2827519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tả</a:t>
            </a:r>
            <a:r>
              <a:rPr lang="en-US" sz="1400" dirty="0">
                <a:solidFill>
                  <a:schemeClr val="tx1"/>
                </a:solidFill>
              </a:rPr>
              <a:t>:</a:t>
            </a:r>
            <a:endParaRPr lang="en-US" sz="1400" dirty="0"/>
          </a:p>
          <a:p>
            <a:pPr marL="114300" indent="0" algn="ctr">
              <a:lnSpc>
                <a:spcPct val="150000"/>
              </a:lnSpc>
              <a:buNone/>
            </a:pPr>
            <a:endParaRPr lang="en-US" sz="1400" dirty="0"/>
          </a:p>
          <a:p>
            <a:pPr marL="114300" indent="0">
              <a:lnSpc>
                <a:spcPct val="150000"/>
              </a:lnSpc>
              <a:buNone/>
            </a:pPr>
            <a:endParaRPr lang="en-US" sz="1400" dirty="0"/>
          </a:p>
          <a:p>
            <a:pPr marL="114300" indent="0">
              <a:lnSpc>
                <a:spcPct val="150000"/>
              </a:lnSpc>
              <a:buNone/>
            </a:pPr>
            <a:endParaRPr lang="en-US" sz="1400" dirty="0">
              <a:solidFill>
                <a:schemeClr val="tx1"/>
              </a:solidFill>
            </a:endParaRPr>
          </a:p>
        </p:txBody>
      </p:sp>
      <p:pic>
        <p:nvPicPr>
          <p:cNvPr id="8" name="Picture 7">
            <a:extLst>
              <a:ext uri="{FF2B5EF4-FFF2-40B4-BE49-F238E27FC236}">
                <a16:creationId xmlns:a16="http://schemas.microsoft.com/office/drawing/2014/main" id="{07AC63A6-699A-4C50-99C8-4669FFA61EEA}"/>
              </a:ext>
            </a:extLst>
          </p:cNvPr>
          <p:cNvPicPr/>
          <p:nvPr/>
        </p:nvPicPr>
        <p:blipFill>
          <a:blip r:embed="rId3"/>
          <a:stretch>
            <a:fillRect/>
          </a:stretch>
        </p:blipFill>
        <p:spPr>
          <a:xfrm>
            <a:off x="274320" y="2104969"/>
            <a:ext cx="8768828" cy="1540027"/>
          </a:xfrm>
          <a:prstGeom prst="rect">
            <a:avLst/>
          </a:prstGeom>
        </p:spPr>
      </p:pic>
    </p:spTree>
    <p:extLst>
      <p:ext uri="{BB962C8B-B14F-4D97-AF65-F5344CB8AC3E}">
        <p14:creationId xmlns:p14="http://schemas.microsoft.com/office/powerpoint/2010/main" val="2576617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1262231" y="2417267"/>
            <a:ext cx="7626276" cy="666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 </a:t>
            </a:r>
            <a:r>
              <a:rPr lang="en-US" sz="1400" dirty="0" err="1"/>
              <a:t>Đánh</a:t>
            </a:r>
            <a:r>
              <a:rPr lang="en-US" sz="1400" dirty="0"/>
              <a:t> </a:t>
            </a:r>
            <a:r>
              <a:rPr lang="en-US" sz="1400" dirty="0" err="1"/>
              <a:t>giá</a:t>
            </a:r>
            <a:r>
              <a:rPr lang="en-US" sz="1400" dirty="0"/>
              <a:t> </a:t>
            </a:r>
            <a:r>
              <a:rPr lang="en-US" sz="1400" dirty="0" err="1"/>
              <a:t>mức</a:t>
            </a:r>
            <a:r>
              <a:rPr lang="en-US" sz="1400" dirty="0"/>
              <a:t> </a:t>
            </a:r>
            <a:r>
              <a:rPr lang="en-US" sz="1400" dirty="0" err="1"/>
              <a:t>độ</a:t>
            </a:r>
            <a:r>
              <a:rPr lang="en-US" sz="1400" dirty="0"/>
              <a:t> </a:t>
            </a:r>
            <a:r>
              <a:rPr lang="en-US" sz="1400" dirty="0" err="1"/>
              <a:t>phụ</a:t>
            </a:r>
            <a:r>
              <a:rPr lang="en-US" sz="1400" dirty="0"/>
              <a:t> </a:t>
            </a:r>
            <a:r>
              <a:rPr lang="en-US" sz="1400" dirty="0" err="1"/>
              <a:t>thuộc</a:t>
            </a:r>
            <a:r>
              <a:rPr lang="en-US" sz="1400" dirty="0"/>
              <a:t> </a:t>
            </a:r>
            <a:r>
              <a:rPr lang="en-US" sz="1400" dirty="0" err="1"/>
              <a:t>của</a:t>
            </a:r>
            <a:r>
              <a:rPr lang="en-US" sz="1400" dirty="0"/>
              <a:t> </a:t>
            </a:r>
            <a:r>
              <a:rPr lang="en-US" sz="1400" b="1" dirty="0"/>
              <a:t>predicts</a:t>
            </a:r>
            <a:r>
              <a:rPr lang="en-US" sz="1400" dirty="0"/>
              <a:t> </a:t>
            </a:r>
            <a:r>
              <a:rPr lang="en-US" sz="1400" dirty="0" err="1"/>
              <a:t>và</a:t>
            </a:r>
            <a:r>
              <a:rPr lang="en-US" sz="1400" dirty="0"/>
              <a:t> </a:t>
            </a:r>
            <a:r>
              <a:rPr lang="en-US" sz="1400" b="1" dirty="0" err="1"/>
              <a:t>y_test</a:t>
            </a:r>
            <a:r>
              <a:rPr lang="en-US" sz="1400" dirty="0"/>
              <a:t>, ở </a:t>
            </a:r>
            <a:r>
              <a:rPr lang="en-US" sz="1400" dirty="0" err="1"/>
              <a:t>đây</a:t>
            </a:r>
            <a:r>
              <a:rPr lang="en-US" sz="1400" dirty="0"/>
              <a:t> </a:t>
            </a:r>
            <a:r>
              <a:rPr lang="en-US" sz="1400" dirty="0" err="1"/>
              <a:t>là</a:t>
            </a:r>
            <a:r>
              <a:rPr lang="en-US" sz="1400" dirty="0"/>
              <a:t> </a:t>
            </a:r>
            <a:r>
              <a:rPr lang="en-US" sz="1400" dirty="0" err="1"/>
              <a:t>mức</a:t>
            </a:r>
            <a:r>
              <a:rPr lang="en-US" sz="1400" dirty="0"/>
              <a:t> </a:t>
            </a:r>
            <a:r>
              <a:rPr lang="en-US" sz="1400" dirty="0" err="1"/>
              <a:t>độ</a:t>
            </a:r>
            <a:r>
              <a:rPr lang="en-US" sz="1400" dirty="0"/>
              <a:t> </a:t>
            </a:r>
            <a:r>
              <a:rPr lang="en-US" sz="1400" dirty="0" err="1"/>
              <a:t>tương</a:t>
            </a:r>
            <a:r>
              <a:rPr lang="en-US" sz="1400" dirty="0"/>
              <a:t> </a:t>
            </a:r>
            <a:r>
              <a:rPr lang="en-US" sz="1400" dirty="0" err="1"/>
              <a:t>đương</a:t>
            </a:r>
            <a:r>
              <a:rPr lang="en-US" sz="1400" dirty="0"/>
              <a:t> </a:t>
            </a:r>
            <a:r>
              <a:rPr lang="en-US" sz="1400" dirty="0" err="1"/>
              <a:t>của</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dirty="0" err="1"/>
              <a:t>giữa</a:t>
            </a:r>
            <a:r>
              <a:rPr lang="en-US" sz="1400" dirty="0"/>
              <a:t> 2 </a:t>
            </a:r>
            <a:r>
              <a:rPr lang="en-US" sz="1400" dirty="0" err="1"/>
              <a:t>tập</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D6B6A7B0-E2C0-465F-8DE4-07920E7C6C95}"/>
              </a:ext>
            </a:extLst>
          </p:cNvPr>
          <p:cNvPicPr/>
          <p:nvPr/>
        </p:nvPicPr>
        <p:blipFill>
          <a:blip r:embed="rId3"/>
          <a:stretch>
            <a:fillRect/>
          </a:stretch>
        </p:blipFill>
        <p:spPr>
          <a:xfrm>
            <a:off x="1262230" y="1555703"/>
            <a:ext cx="2773680" cy="388620"/>
          </a:xfrm>
          <a:prstGeom prst="rect">
            <a:avLst/>
          </a:prstGeom>
        </p:spPr>
      </p:pic>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70957" y="2137340"/>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1" name="Google Shape;489;p60">
            <a:extLst>
              <a:ext uri="{FF2B5EF4-FFF2-40B4-BE49-F238E27FC236}">
                <a16:creationId xmlns:a16="http://schemas.microsoft.com/office/drawing/2014/main" id="{71EBFA4D-769C-4487-8E54-150F4EFAC4BB}"/>
              </a:ext>
            </a:extLst>
          </p:cNvPr>
          <p:cNvSpPr txBox="1">
            <a:spLocks/>
          </p:cNvSpPr>
          <p:nvPr/>
        </p:nvSpPr>
        <p:spPr>
          <a:xfrm>
            <a:off x="970957" y="12273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Dùng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12" name="Picture 11">
            <a:extLst>
              <a:ext uri="{FF2B5EF4-FFF2-40B4-BE49-F238E27FC236}">
                <a16:creationId xmlns:a16="http://schemas.microsoft.com/office/drawing/2014/main" id="{A798883E-8BD3-4F96-882E-671E1B88DF32}"/>
              </a:ext>
            </a:extLst>
          </p:cNvPr>
          <p:cNvPicPr/>
          <p:nvPr/>
        </p:nvPicPr>
        <p:blipFill>
          <a:blip r:embed="rId4"/>
          <a:stretch>
            <a:fillRect/>
          </a:stretch>
        </p:blipFill>
        <p:spPr>
          <a:xfrm>
            <a:off x="1262230" y="3265829"/>
            <a:ext cx="2514600" cy="876300"/>
          </a:xfrm>
          <a:prstGeom prst="rect">
            <a:avLst/>
          </a:prstGeom>
        </p:spPr>
      </p:pic>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4166348" y="3630909"/>
            <a:ext cx="3240213" cy="87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b="1" dirty="0">
                <a:sym typeface="Wingdings" panose="05000000000000000000" pitchFamily="2" charset="2"/>
              </a:rPr>
              <a:t></a:t>
            </a:r>
            <a:r>
              <a:rPr lang="en-US" sz="1400" b="1" dirty="0"/>
              <a:t> </a:t>
            </a:r>
            <a:r>
              <a:rPr lang="en-US" sz="1400" dirty="0" err="1"/>
              <a:t>có</a:t>
            </a:r>
            <a:r>
              <a:rPr lang="en-US" sz="1400" dirty="0"/>
              <a:t> 86% </a:t>
            </a:r>
            <a:r>
              <a:rPr lang="en-US" sz="1400" dirty="0" err="1"/>
              <a:t>giá</a:t>
            </a:r>
            <a:r>
              <a:rPr lang="en-US" sz="1400" dirty="0"/>
              <a:t> </a:t>
            </a:r>
            <a:r>
              <a:rPr lang="en-US" sz="1400" dirty="0" err="1"/>
              <a:t>trị</a:t>
            </a:r>
            <a:r>
              <a:rPr lang="en-US" sz="1400" dirty="0"/>
              <a:t> </a:t>
            </a:r>
            <a:r>
              <a:rPr lang="en-US" sz="1400" dirty="0" err="1"/>
              <a:t>tương</a:t>
            </a:r>
            <a:r>
              <a:rPr lang="en-US" sz="1400" dirty="0"/>
              <a:t> </a:t>
            </a:r>
            <a:r>
              <a:rPr lang="en-US" sz="1400" dirty="0" err="1"/>
              <a:t>đương</a:t>
            </a:r>
            <a:r>
              <a:rPr lang="en-US" sz="1400" dirty="0"/>
              <a:t> </a:t>
            </a:r>
            <a:r>
              <a:rPr lang="en-US" sz="1400" dirty="0" err="1"/>
              <a:t>giữa</a:t>
            </a:r>
            <a:r>
              <a:rPr lang="en-US" sz="1400" dirty="0"/>
              <a:t> 2 </a:t>
            </a:r>
            <a:r>
              <a:rPr lang="en-US" sz="1400" dirty="0" err="1"/>
              <a:t>tập</a:t>
            </a: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631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369203"/>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a:solidFill>
                  <a:schemeClr val="tx1"/>
                </a:solidFill>
                <a:sym typeface="Wingdings" panose="05000000000000000000" pitchFamily="2" charset="2"/>
              </a:rPr>
              <a:t>-</a:t>
            </a:r>
            <a:r>
              <a:rPr lang="en-US" sz="1400" b="1" dirty="0">
                <a:sym typeface="Wingdings" panose="05000000000000000000" pitchFamily="2" charset="2"/>
              </a:rPr>
              <a:t> </a:t>
            </a:r>
            <a:r>
              <a:rPr lang="en-US" sz="1400" dirty="0" err="1"/>
              <a:t>Tạo</a:t>
            </a:r>
            <a:r>
              <a:rPr lang="en-US" sz="1400" dirty="0"/>
              <a:t> 1 </a:t>
            </a:r>
            <a:r>
              <a:rPr lang="en-US" sz="1400" b="1" dirty="0" err="1"/>
              <a:t>Dataframe</a:t>
            </a:r>
            <a:r>
              <a:rPr lang="en-US" sz="1400" b="1" dirty="0"/>
              <a:t> </a:t>
            </a:r>
            <a:r>
              <a:rPr lang="en-US" sz="1400" dirty="0" err="1"/>
              <a:t>để</a:t>
            </a:r>
            <a:r>
              <a:rPr lang="en-US" sz="1400" dirty="0"/>
              <a:t> so </a:t>
            </a:r>
            <a:r>
              <a:rPr lang="en-US" sz="1400" dirty="0" err="1"/>
              <a:t>sánh</a:t>
            </a:r>
            <a:r>
              <a:rPr lang="en-US" sz="1400" b="1" dirty="0"/>
              <a:t> </a:t>
            </a:r>
            <a:r>
              <a:rPr lang="en-US" sz="1400" dirty="0" err="1"/>
              <a:t>giữa</a:t>
            </a:r>
            <a:r>
              <a:rPr lang="en-US" sz="1400" dirty="0"/>
              <a:t> 2 </a:t>
            </a:r>
            <a:r>
              <a:rPr lang="en-US" sz="1400" dirty="0" err="1"/>
              <a:t>giá</a:t>
            </a:r>
            <a:r>
              <a:rPr lang="en-US" sz="1400" dirty="0"/>
              <a:t> </a:t>
            </a:r>
            <a:r>
              <a:rPr lang="en-US" sz="1400" dirty="0" err="1"/>
              <a:t>trị</a:t>
            </a:r>
            <a:r>
              <a:rPr lang="en-US" sz="1400" dirty="0"/>
              <a:t> </a:t>
            </a:r>
            <a:r>
              <a:rPr lang="en-US" sz="1400" dirty="0" err="1"/>
              <a:t>là</a:t>
            </a:r>
            <a:r>
              <a:rPr lang="en-US" sz="1400" dirty="0"/>
              <a:t> </a:t>
            </a:r>
            <a:r>
              <a:rPr lang="en-US" sz="1400" b="1" dirty="0"/>
              <a:t>Weight</a:t>
            </a:r>
            <a:r>
              <a:rPr lang="en-US" sz="1400" dirty="0"/>
              <a:t> - </a:t>
            </a:r>
            <a:r>
              <a:rPr lang="en-US" sz="1400" dirty="0" err="1"/>
              <a:t>thực</a:t>
            </a:r>
            <a:r>
              <a:rPr lang="en-US" sz="1400" dirty="0"/>
              <a:t> </a:t>
            </a:r>
            <a:r>
              <a:rPr lang="en-US" sz="1400" dirty="0" err="1"/>
              <a:t>tế</a:t>
            </a:r>
            <a:r>
              <a:rPr lang="en-US" sz="1400" dirty="0"/>
              <a:t> </a:t>
            </a:r>
            <a:r>
              <a:rPr lang="en-US" sz="1400" dirty="0" err="1"/>
              <a:t>và</a:t>
            </a:r>
            <a:r>
              <a:rPr lang="en-US" sz="1400" dirty="0"/>
              <a:t> </a:t>
            </a:r>
            <a:r>
              <a:rPr lang="en-US" sz="1400" b="1" dirty="0"/>
              <a:t>Predicted Weight</a:t>
            </a:r>
            <a:r>
              <a:rPr lang="en-US" sz="1400" dirty="0"/>
              <a:t> - </a:t>
            </a:r>
            <a:r>
              <a:rPr lang="en-US" sz="1400" dirty="0" err="1"/>
              <a:t>dự</a:t>
            </a:r>
            <a:r>
              <a:rPr lang="en-US" sz="1400" dirty="0"/>
              <a:t> </a:t>
            </a:r>
            <a:r>
              <a:rPr lang="en-US" sz="1400" dirty="0" err="1"/>
              <a:t>đoán</a:t>
            </a:r>
            <a:endParaRPr lang="en-US" sz="1400" dirty="0"/>
          </a:p>
          <a:p>
            <a:pPr marL="0" indent="0">
              <a:buSzPts val="1100"/>
              <a:buNone/>
            </a:pP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A57AF01E-5965-4CFB-B1D4-2853EB51FB25}"/>
              </a:ext>
            </a:extLst>
          </p:cNvPr>
          <p:cNvPicPr>
            <a:picLocks noChangeAspect="1"/>
          </p:cNvPicPr>
          <p:nvPr/>
        </p:nvPicPr>
        <p:blipFill>
          <a:blip r:embed="rId3"/>
          <a:stretch>
            <a:fillRect/>
          </a:stretch>
        </p:blipFill>
        <p:spPr>
          <a:xfrm>
            <a:off x="423582" y="2164976"/>
            <a:ext cx="3621479" cy="2388636"/>
          </a:xfrm>
          <a:prstGeom prst="rect">
            <a:avLst/>
          </a:prstGeom>
        </p:spPr>
      </p:pic>
      <p:pic>
        <p:nvPicPr>
          <p:cNvPr id="3" name="Picture 2">
            <a:extLst>
              <a:ext uri="{FF2B5EF4-FFF2-40B4-BE49-F238E27FC236}">
                <a16:creationId xmlns:a16="http://schemas.microsoft.com/office/drawing/2014/main" id="{B6C98025-C8F8-4523-B5D1-9875A64D4C9A}"/>
              </a:ext>
            </a:extLst>
          </p:cNvPr>
          <p:cNvPicPr>
            <a:picLocks noChangeAspect="1"/>
          </p:cNvPicPr>
          <p:nvPr/>
        </p:nvPicPr>
        <p:blipFill>
          <a:blip r:embed="rId4"/>
          <a:stretch>
            <a:fillRect/>
          </a:stretch>
        </p:blipFill>
        <p:spPr>
          <a:xfrm>
            <a:off x="4191290" y="2164975"/>
            <a:ext cx="4860793" cy="2388635"/>
          </a:xfrm>
          <a:prstGeom prst="rect">
            <a:avLst/>
          </a:prstGeom>
        </p:spPr>
      </p:pic>
    </p:spTree>
    <p:extLst>
      <p:ext uri="{BB962C8B-B14F-4D97-AF65-F5344CB8AC3E}">
        <p14:creationId xmlns:p14="http://schemas.microsoft.com/office/powerpoint/2010/main" val="18632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1244908" y="3575722"/>
            <a:ext cx="5128998" cy="82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ym typeface="Wingdings" panose="05000000000000000000" pitchFamily="2" charset="2"/>
              </a:rPr>
              <a:t></a:t>
            </a:r>
            <a:r>
              <a:rPr lang="en-US" sz="1400" dirty="0"/>
              <a:t> </a:t>
            </a:r>
            <a:r>
              <a:rPr lang="en-US" sz="1400" dirty="0" err="1"/>
              <a:t>từ</a:t>
            </a:r>
            <a:r>
              <a:rPr lang="en-US" sz="1400" dirty="0"/>
              <a:t> so </a:t>
            </a:r>
            <a:r>
              <a:rPr lang="en-US" sz="1400" dirty="0" err="1"/>
              <a:t>sánh</a:t>
            </a:r>
            <a:r>
              <a:rPr lang="en-US" sz="1400" dirty="0"/>
              <a:t> </a:t>
            </a:r>
            <a:r>
              <a:rPr lang="en-US" sz="1400" dirty="0" err="1"/>
              <a:t>trên</a:t>
            </a:r>
            <a:r>
              <a:rPr lang="en-US" sz="1400" dirty="0"/>
              <a:t>, ta </a:t>
            </a:r>
            <a:r>
              <a:rPr lang="en-US" sz="1400" dirty="0" err="1"/>
              <a:t>có</a:t>
            </a:r>
            <a:r>
              <a:rPr lang="en-US" sz="1400" dirty="0"/>
              <a:t> </a:t>
            </a:r>
            <a:r>
              <a:rPr lang="en-US" sz="1400" dirty="0" err="1"/>
              <a:t>thể</a:t>
            </a:r>
            <a:r>
              <a:rPr lang="en-US" sz="1400" dirty="0"/>
              <a:t> </a:t>
            </a:r>
            <a:r>
              <a:rPr lang="en-US" sz="1400" dirty="0" err="1"/>
              <a:t>thấy</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dirty="0" err="1"/>
              <a:t>dự</a:t>
            </a:r>
            <a:r>
              <a:rPr lang="en-US" sz="1400" dirty="0"/>
              <a:t> </a:t>
            </a:r>
            <a:r>
              <a:rPr lang="en-US" sz="1400" dirty="0" err="1"/>
              <a:t>đoán</a:t>
            </a:r>
            <a:r>
              <a:rPr lang="en-US" sz="1400" dirty="0"/>
              <a:t> </a:t>
            </a:r>
            <a:r>
              <a:rPr lang="en-US" sz="1400" dirty="0" err="1"/>
              <a:t>có</a:t>
            </a:r>
            <a:r>
              <a:rPr lang="en-US" sz="1400" dirty="0"/>
              <a:t> </a:t>
            </a:r>
            <a:r>
              <a:rPr lang="en-US" sz="1400" dirty="0" err="1"/>
              <a:t>xu</a:t>
            </a:r>
            <a:r>
              <a:rPr lang="en-US" sz="1400" dirty="0"/>
              <a:t> </a:t>
            </a:r>
            <a:r>
              <a:rPr lang="en-US" sz="1400" dirty="0" err="1"/>
              <a:t>hướng</a:t>
            </a:r>
            <a:r>
              <a:rPr lang="en-US" sz="1400" dirty="0"/>
              <a:t> </a:t>
            </a:r>
            <a:r>
              <a:rPr lang="en-US" sz="1400" dirty="0" err="1"/>
              <a:t>sai</a:t>
            </a:r>
            <a:r>
              <a:rPr lang="en-US" sz="1400" dirty="0"/>
              <a:t> </a:t>
            </a:r>
            <a:r>
              <a:rPr lang="en-US" sz="1400" dirty="0" err="1"/>
              <a:t>khi</a:t>
            </a:r>
            <a:r>
              <a:rPr lang="en-US" sz="1400" dirty="0"/>
              <a:t> Weight </a:t>
            </a:r>
            <a:r>
              <a:rPr lang="en-US" sz="1400" dirty="0" err="1"/>
              <a:t>nhỏ</a:t>
            </a:r>
            <a:endParaRPr lang="en-US" sz="1400" dirty="0"/>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369203"/>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a:solidFill>
                  <a:schemeClr val="tx1"/>
                </a:solidFill>
                <a:sym typeface="Wingdings" panose="05000000000000000000" pitchFamily="2" charset="2"/>
              </a:rPr>
              <a:t>-</a:t>
            </a:r>
            <a:r>
              <a:rPr lang="en-US" sz="1400" b="1" dirty="0">
                <a:sym typeface="Wingdings" panose="05000000000000000000" pitchFamily="2" charset="2"/>
              </a:rPr>
              <a:t> </a:t>
            </a:r>
            <a:r>
              <a:rPr lang="en-US" sz="1400" dirty="0" err="1"/>
              <a:t>Tạo</a:t>
            </a:r>
            <a:r>
              <a:rPr lang="en-US" sz="1400" dirty="0"/>
              <a:t> 1 </a:t>
            </a:r>
            <a:r>
              <a:rPr lang="en-US" sz="1400" b="1" dirty="0" err="1"/>
              <a:t>Dataframe</a:t>
            </a:r>
            <a:r>
              <a:rPr lang="en-US" sz="1400" b="1" dirty="0"/>
              <a:t> </a:t>
            </a:r>
            <a:r>
              <a:rPr lang="en-US" sz="1400" dirty="0" err="1"/>
              <a:t>để</a:t>
            </a:r>
            <a:r>
              <a:rPr lang="en-US" sz="1400" dirty="0"/>
              <a:t> so </a:t>
            </a:r>
            <a:r>
              <a:rPr lang="en-US" sz="1400" dirty="0" err="1"/>
              <a:t>sánh</a:t>
            </a:r>
            <a:r>
              <a:rPr lang="en-US" sz="1400" b="1" dirty="0"/>
              <a:t> </a:t>
            </a:r>
            <a:r>
              <a:rPr lang="en-US" sz="1400" dirty="0" err="1"/>
              <a:t>giữa</a:t>
            </a:r>
            <a:r>
              <a:rPr lang="en-US" sz="1400" dirty="0"/>
              <a:t> 2 </a:t>
            </a:r>
            <a:r>
              <a:rPr lang="en-US" sz="1400" dirty="0" err="1"/>
              <a:t>giá</a:t>
            </a:r>
            <a:r>
              <a:rPr lang="en-US" sz="1400" dirty="0"/>
              <a:t> </a:t>
            </a:r>
            <a:r>
              <a:rPr lang="en-US" sz="1400" dirty="0" err="1"/>
              <a:t>trị</a:t>
            </a:r>
            <a:r>
              <a:rPr lang="en-US" sz="1400" dirty="0"/>
              <a:t> </a:t>
            </a:r>
            <a:r>
              <a:rPr lang="en-US" sz="1400" dirty="0" err="1"/>
              <a:t>là</a:t>
            </a:r>
            <a:r>
              <a:rPr lang="en-US" sz="1400" dirty="0"/>
              <a:t> </a:t>
            </a:r>
            <a:r>
              <a:rPr lang="en-US" sz="1400" b="1" dirty="0"/>
              <a:t>Weight</a:t>
            </a:r>
            <a:r>
              <a:rPr lang="en-US" sz="1400" dirty="0"/>
              <a:t> - </a:t>
            </a:r>
            <a:r>
              <a:rPr lang="en-US" sz="1400" dirty="0" err="1"/>
              <a:t>thực</a:t>
            </a:r>
            <a:r>
              <a:rPr lang="en-US" sz="1400" dirty="0"/>
              <a:t> </a:t>
            </a:r>
            <a:r>
              <a:rPr lang="en-US" sz="1400" dirty="0" err="1"/>
              <a:t>tế</a:t>
            </a:r>
            <a:r>
              <a:rPr lang="en-US" sz="1400" dirty="0"/>
              <a:t> </a:t>
            </a:r>
            <a:r>
              <a:rPr lang="en-US" sz="1400" dirty="0" err="1"/>
              <a:t>và</a:t>
            </a:r>
            <a:r>
              <a:rPr lang="en-US" sz="1400" dirty="0"/>
              <a:t> </a:t>
            </a:r>
            <a:r>
              <a:rPr lang="en-US" sz="1400" b="1" dirty="0"/>
              <a:t>Predicted Weight</a:t>
            </a:r>
            <a:r>
              <a:rPr lang="en-US" sz="1400" dirty="0"/>
              <a:t> - </a:t>
            </a:r>
            <a:r>
              <a:rPr lang="en-US" sz="1400" dirty="0" err="1"/>
              <a:t>dự</a:t>
            </a:r>
            <a:r>
              <a:rPr lang="en-US" sz="1400" dirty="0"/>
              <a:t> </a:t>
            </a:r>
            <a:r>
              <a:rPr lang="en-US" sz="1400" dirty="0" err="1"/>
              <a:t>đoán</a:t>
            </a:r>
            <a:endParaRPr lang="en-US" sz="1400" dirty="0"/>
          </a:p>
          <a:p>
            <a:pPr marL="0" indent="0">
              <a:buSzPts val="1100"/>
              <a:buNone/>
            </a:pP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7" name="Picture 6">
            <a:extLst>
              <a:ext uri="{FF2B5EF4-FFF2-40B4-BE49-F238E27FC236}">
                <a16:creationId xmlns:a16="http://schemas.microsoft.com/office/drawing/2014/main" id="{CA6A1852-3A96-4861-90A9-CD29F67F0AEB}"/>
              </a:ext>
            </a:extLst>
          </p:cNvPr>
          <p:cNvPicPr/>
          <p:nvPr/>
        </p:nvPicPr>
        <p:blipFill>
          <a:blip r:embed="rId3"/>
          <a:stretch>
            <a:fillRect/>
          </a:stretch>
        </p:blipFill>
        <p:spPr>
          <a:xfrm>
            <a:off x="1214719" y="2077835"/>
            <a:ext cx="5159187" cy="1077169"/>
          </a:xfrm>
          <a:prstGeom prst="rect">
            <a:avLst/>
          </a:prstGeom>
        </p:spPr>
      </p:pic>
      <p:pic>
        <p:nvPicPr>
          <p:cNvPr id="5" name="Picture 4">
            <a:extLst>
              <a:ext uri="{FF2B5EF4-FFF2-40B4-BE49-F238E27FC236}">
                <a16:creationId xmlns:a16="http://schemas.microsoft.com/office/drawing/2014/main" id="{9E39F0D2-EA90-4875-8E82-402CBAA5215C}"/>
              </a:ext>
            </a:extLst>
          </p:cNvPr>
          <p:cNvPicPr>
            <a:picLocks noChangeAspect="1"/>
          </p:cNvPicPr>
          <p:nvPr/>
        </p:nvPicPr>
        <p:blipFill>
          <a:blip r:embed="rId4"/>
          <a:stretch>
            <a:fillRect/>
          </a:stretch>
        </p:blipFill>
        <p:spPr>
          <a:xfrm>
            <a:off x="6859599" y="1768082"/>
            <a:ext cx="1782504" cy="2931665"/>
          </a:xfrm>
          <a:prstGeom prst="rect">
            <a:avLst/>
          </a:prstGeom>
        </p:spPr>
      </p:pic>
      <p:sp>
        <p:nvSpPr>
          <p:cNvPr id="8" name="Google Shape;489;p60">
            <a:extLst>
              <a:ext uri="{FF2B5EF4-FFF2-40B4-BE49-F238E27FC236}">
                <a16:creationId xmlns:a16="http://schemas.microsoft.com/office/drawing/2014/main" id="{07B4AEF2-2FF3-4F73-95EC-FCA6C4467F1D}"/>
              </a:ext>
            </a:extLst>
          </p:cNvPr>
          <p:cNvSpPr txBox="1">
            <a:spLocks/>
          </p:cNvSpPr>
          <p:nvPr/>
        </p:nvSpPr>
        <p:spPr>
          <a:xfrm>
            <a:off x="1042703" y="989075"/>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6190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down)">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222436"/>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a:solidFill>
                  <a:schemeClr val="tx1"/>
                </a:solidFill>
                <a:sym typeface="Wingdings" panose="05000000000000000000" pitchFamily="2" charset="2"/>
              </a:rPr>
              <a:t>-</a:t>
            </a:r>
            <a:r>
              <a:rPr lang="en-US" sz="1400" b="1" dirty="0">
                <a:sym typeface="Wingdings" panose="05000000000000000000" pitchFamily="2" charset="2"/>
              </a:rPr>
              <a:t> </a:t>
            </a:r>
            <a:r>
              <a:rPr lang="en-US" sz="1400" dirty="0" err="1"/>
              <a:t>Sử</a:t>
            </a:r>
            <a:r>
              <a:rPr lang="en-US" sz="1400" dirty="0"/>
              <a:t> </a:t>
            </a:r>
            <a:r>
              <a:rPr lang="en-US" sz="1400" dirty="0" err="1"/>
              <a:t>dụng</a:t>
            </a:r>
            <a:r>
              <a:rPr lang="en-US" sz="1400" dirty="0"/>
              <a:t> </a:t>
            </a:r>
            <a:r>
              <a:rPr lang="en-US" sz="1400" dirty="0" err="1"/>
              <a:t>biểu</a:t>
            </a:r>
            <a:r>
              <a:rPr lang="en-US" sz="1400" dirty="0"/>
              <a:t> </a:t>
            </a:r>
            <a:r>
              <a:rPr lang="en-US" sz="1400" dirty="0" err="1"/>
              <a:t>đồ</a:t>
            </a:r>
            <a:r>
              <a:rPr lang="en-US" sz="1400" dirty="0"/>
              <a:t> scatter </a:t>
            </a:r>
            <a:r>
              <a:rPr lang="en-US" sz="1400" dirty="0" err="1"/>
              <a:t>để</a:t>
            </a:r>
            <a:r>
              <a:rPr lang="en-US" sz="1400" dirty="0"/>
              <a:t> </a:t>
            </a:r>
            <a:r>
              <a:rPr lang="en-US" sz="1400" dirty="0" err="1"/>
              <a:t>xem</a:t>
            </a:r>
            <a:r>
              <a:rPr lang="en-US" sz="1400" dirty="0"/>
              <a:t> </a:t>
            </a:r>
            <a:r>
              <a:rPr lang="en-US" sz="1400" dirty="0" err="1"/>
              <a:t>xét</a:t>
            </a:r>
            <a:r>
              <a:rPr lang="en-US" sz="1400" dirty="0"/>
              <a:t> </a:t>
            </a:r>
            <a:r>
              <a:rPr lang="en-US" sz="1400" dirty="0" err="1"/>
              <a:t>mức</a:t>
            </a:r>
            <a:r>
              <a:rPr lang="en-US" sz="1400" dirty="0"/>
              <a:t> </a:t>
            </a:r>
            <a:r>
              <a:rPr lang="en-US" sz="1400" dirty="0" err="1"/>
              <a:t>độ</a:t>
            </a:r>
            <a:r>
              <a:rPr lang="en-US" sz="1400" dirty="0"/>
              <a:t> </a:t>
            </a:r>
            <a:r>
              <a:rPr lang="en-US" sz="1400" dirty="0" err="1"/>
              <a:t>chênh</a:t>
            </a:r>
            <a:r>
              <a:rPr lang="en-US" sz="1400" dirty="0"/>
              <a:t> </a:t>
            </a:r>
            <a:r>
              <a:rPr lang="en-US" sz="1400" dirty="0" err="1"/>
              <a:t>lệnh</a:t>
            </a:r>
            <a:r>
              <a:rPr lang="en-US" sz="1400" dirty="0"/>
              <a:t> </a:t>
            </a:r>
            <a:r>
              <a:rPr lang="en-US" sz="1400" dirty="0" err="1"/>
              <a:t>giữa</a:t>
            </a:r>
            <a:r>
              <a:rPr lang="en-US" sz="1400" dirty="0"/>
              <a:t> </a:t>
            </a:r>
            <a:r>
              <a:rPr lang="en-US" sz="1400" dirty="0" err="1"/>
              <a:t>dự</a:t>
            </a:r>
            <a:r>
              <a:rPr lang="en-US" sz="1400" dirty="0"/>
              <a:t> </a:t>
            </a:r>
            <a:r>
              <a:rPr lang="en-US" sz="1400" dirty="0" err="1"/>
              <a:t>đoán</a:t>
            </a:r>
            <a:r>
              <a:rPr lang="en-US" sz="1400" dirty="0"/>
              <a:t> </a:t>
            </a:r>
            <a:r>
              <a:rPr lang="en-US" sz="1400" dirty="0" err="1"/>
              <a:t>và</a:t>
            </a:r>
            <a:r>
              <a:rPr lang="en-US" sz="1400" dirty="0"/>
              <a:t> </a:t>
            </a:r>
            <a:r>
              <a:rPr lang="en-US" sz="1400" dirty="0" err="1"/>
              <a:t>thực</a:t>
            </a:r>
            <a:r>
              <a:rPr lang="en-US" sz="1400" dirty="0"/>
              <a:t> </a:t>
            </a:r>
            <a:r>
              <a:rPr lang="en-US" sz="1400" dirty="0" err="1"/>
              <a:t>tế</a:t>
            </a:r>
            <a:endParaRPr lang="en-US" sz="1400" dirty="0"/>
          </a:p>
          <a:p>
            <a:pPr marL="0" indent="0">
              <a:buSzPts val="1100"/>
              <a:buNone/>
            </a:pP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40A98B39-695A-4598-B855-9E259728E333}"/>
              </a:ext>
            </a:extLst>
          </p:cNvPr>
          <p:cNvPicPr>
            <a:picLocks noChangeAspect="1"/>
          </p:cNvPicPr>
          <p:nvPr/>
        </p:nvPicPr>
        <p:blipFill>
          <a:blip r:embed="rId3"/>
          <a:stretch>
            <a:fillRect/>
          </a:stretch>
        </p:blipFill>
        <p:spPr>
          <a:xfrm>
            <a:off x="1504577" y="1620322"/>
            <a:ext cx="6925981" cy="3204763"/>
          </a:xfrm>
          <a:prstGeom prst="rect">
            <a:avLst/>
          </a:prstGeom>
        </p:spPr>
      </p:pic>
    </p:spTree>
    <p:extLst>
      <p:ext uri="{BB962C8B-B14F-4D97-AF65-F5344CB8AC3E}">
        <p14:creationId xmlns:p14="http://schemas.microsoft.com/office/powerpoint/2010/main" val="3413624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 name="Picture 3">
            <a:extLst>
              <a:ext uri="{FF2B5EF4-FFF2-40B4-BE49-F238E27FC236}">
                <a16:creationId xmlns:a16="http://schemas.microsoft.com/office/drawing/2014/main" id="{A3295866-7DA5-4759-99EC-D978FF82F052}"/>
              </a:ext>
            </a:extLst>
          </p:cNvPr>
          <p:cNvPicPr>
            <a:picLocks noChangeAspect="1"/>
          </p:cNvPicPr>
          <p:nvPr/>
        </p:nvPicPr>
        <p:blipFill>
          <a:blip r:embed="rId3"/>
          <a:stretch>
            <a:fillRect/>
          </a:stretch>
        </p:blipFill>
        <p:spPr>
          <a:xfrm>
            <a:off x="0" y="456212"/>
            <a:ext cx="9144000" cy="4231076"/>
          </a:xfrm>
          <a:prstGeom prst="rect">
            <a:avLst/>
          </a:prstGeom>
        </p:spPr>
      </p:pic>
    </p:spTree>
    <p:extLst>
      <p:ext uri="{BB962C8B-B14F-4D97-AF65-F5344CB8AC3E}">
        <p14:creationId xmlns:p14="http://schemas.microsoft.com/office/powerpoint/2010/main" val="3388505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Soure</a:t>
            </a:r>
            <a:r>
              <a:rPr lang="en-US" sz="1400" b="1" dirty="0">
                <a:solidFill>
                  <a:schemeClr val="tx1"/>
                </a:solidFill>
              </a:rPr>
              <a:t> code</a:t>
            </a:r>
            <a:r>
              <a:rPr lang="en-US" sz="1400" dirty="0">
                <a:solidFill>
                  <a:schemeClr val="tx1"/>
                </a:solidFill>
              </a:rPr>
              <a:t>: </a:t>
            </a:r>
            <a:r>
              <a:rPr lang="en-US" sz="1400" i="1" dirty="0">
                <a:solidFill>
                  <a:srgbClr val="00B0F0"/>
                </a:solidFill>
                <a:hlinkClick r:id="rId3">
                  <a:extLst>
                    <a:ext uri="{A12FA001-AC4F-418D-AE19-62706E023703}">
                      <ahyp:hlinkClr xmlns:ahyp="http://schemas.microsoft.com/office/drawing/2018/hyperlinkcolor" val="tx"/>
                    </a:ext>
                  </a:extLst>
                </a:hlinkClick>
              </a:rPr>
              <a:t>https://www.kaggle.com/code/voduylong76/baocao</a:t>
            </a:r>
            <a:endParaRPr lang="en-US" sz="1400" i="1" dirty="0">
              <a:solidFill>
                <a:srgbClr val="00B0F0"/>
              </a:solidFill>
            </a:endParaRPr>
          </a:p>
          <a:p>
            <a:pPr marL="285750" indent="-285750">
              <a:buSzPts val="1100"/>
            </a:pP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6364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anose="00000500000000000000" pitchFamily="2" charset="-93"/>
              </a:rPr>
              <a:t>1. </a:t>
            </a:r>
            <a:r>
              <a:rPr lang="en-US" b="1" dirty="0" err="1">
                <a:latin typeface="Montserrat" panose="00000500000000000000" pitchFamily="2" charset="-93"/>
              </a:rPr>
              <a:t>Giới</a:t>
            </a:r>
            <a:r>
              <a:rPr lang="en-US" b="1" dirty="0">
                <a:latin typeface="Montserrat" panose="00000500000000000000" pitchFamily="2" charset="-93"/>
              </a:rPr>
              <a:t> </a:t>
            </a:r>
            <a:r>
              <a:rPr lang="en-US" b="1" dirty="0" err="1">
                <a:latin typeface="Montserrat" panose="00000500000000000000" pitchFamily="2" charset="-93"/>
              </a:rPr>
              <a:t>thiệu</a:t>
            </a:r>
            <a:endParaRPr b="1" dirty="0">
              <a:latin typeface="Montserrat" panose="00000500000000000000" pitchFamily="2" charset="-93"/>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dk1"/>
                </a:solidFill>
              </a:rPr>
              <a:t>Các</a:t>
            </a:r>
            <a:r>
              <a:rPr lang="en-US" sz="1400" dirty="0">
                <a:solidFill>
                  <a:schemeClr val="dk1"/>
                </a:solidFill>
              </a:rPr>
              <a:t> </a:t>
            </a:r>
            <a:r>
              <a:rPr lang="en-US" sz="1400" dirty="0" err="1">
                <a:solidFill>
                  <a:schemeClr val="dk1"/>
                </a:solidFill>
              </a:rPr>
              <a:t>thuật</a:t>
            </a:r>
            <a:r>
              <a:rPr lang="en-US" sz="1400" dirty="0">
                <a:solidFill>
                  <a:schemeClr val="dk1"/>
                </a:solidFill>
              </a:rPr>
              <a:t> </a:t>
            </a:r>
            <a:r>
              <a:rPr lang="en-US" sz="1400" dirty="0" err="1">
                <a:solidFill>
                  <a:schemeClr val="dk1"/>
                </a:solidFill>
              </a:rPr>
              <a:t>toán</a:t>
            </a:r>
            <a:r>
              <a:rPr lang="en-US" sz="1400" dirty="0">
                <a:solidFill>
                  <a:schemeClr val="dk1"/>
                </a:solidFill>
              </a:rPr>
              <a:t> </a:t>
            </a: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phổ</a:t>
            </a:r>
            <a:r>
              <a:rPr lang="en-US" sz="1400" dirty="0">
                <a:solidFill>
                  <a:schemeClr val="dk1"/>
                </a:solidFill>
              </a:rPr>
              <a:t> </a:t>
            </a:r>
            <a:r>
              <a:rPr lang="en-US" sz="1400" dirty="0" err="1">
                <a:solidFill>
                  <a:schemeClr val="dk1"/>
                </a:solidFill>
              </a:rPr>
              <a:t>biến</a:t>
            </a:r>
            <a:endParaRPr lang="en-US" sz="1400" dirty="0">
              <a:solidFill>
                <a:schemeClr val="dk1"/>
              </a:solidFill>
            </a:endParaRPr>
          </a:p>
          <a:p>
            <a:pPr lvl="0" indent="-298450">
              <a:lnSpc>
                <a:spcPct val="150000"/>
              </a:lnSpc>
              <a:spcBef>
                <a:spcPts val="1200"/>
              </a:spcBef>
              <a:buSzPts val="1100"/>
              <a:buFont typeface="Montserrat Medium"/>
              <a:buChar char="●"/>
            </a:pPr>
            <a:r>
              <a:rPr lang="en-US" sz="1400" b="1" dirty="0" err="1">
                <a:solidFill>
                  <a:schemeClr val="dk1"/>
                </a:solidFill>
              </a:rPr>
              <a:t>Hồi</a:t>
            </a:r>
            <a:r>
              <a:rPr lang="en-US" sz="1400" b="1" dirty="0">
                <a:solidFill>
                  <a:schemeClr val="dk1"/>
                </a:solidFill>
              </a:rPr>
              <a:t> </a:t>
            </a:r>
            <a:r>
              <a:rPr lang="en-US" sz="1400" b="1" dirty="0" err="1">
                <a:solidFill>
                  <a:schemeClr val="dk1"/>
                </a:solidFill>
              </a:rPr>
              <a:t>quy</a:t>
            </a:r>
            <a:r>
              <a:rPr lang="en-US" sz="1400" b="1" dirty="0">
                <a:solidFill>
                  <a:schemeClr val="dk1"/>
                </a:solidFill>
              </a:rPr>
              <a:t> </a:t>
            </a:r>
            <a:r>
              <a:rPr lang="en-US" sz="1400" b="1" dirty="0" err="1">
                <a:solidFill>
                  <a:schemeClr val="dk1"/>
                </a:solidFill>
              </a:rPr>
              <a:t>tuyến</a:t>
            </a:r>
            <a:r>
              <a:rPr lang="en-US" sz="1400" b="1" dirty="0">
                <a:solidFill>
                  <a:schemeClr val="dk1"/>
                </a:solidFill>
              </a:rPr>
              <a:t> </a:t>
            </a:r>
            <a:r>
              <a:rPr lang="en-US" sz="1400" b="1" dirty="0" err="1">
                <a:solidFill>
                  <a:schemeClr val="dk1"/>
                </a:solidFill>
              </a:rPr>
              <a:t>tính</a:t>
            </a:r>
            <a:endParaRPr lang="en-US" sz="1400" b="1" dirty="0">
              <a:solidFill>
                <a:schemeClr val="dk1"/>
              </a:solidFill>
            </a:endParaRPr>
          </a:p>
          <a:p>
            <a:pPr lvl="0" indent="-298450">
              <a:lnSpc>
                <a:spcPct val="150000"/>
              </a:lnSpc>
              <a:buSzPts val="1100"/>
            </a:pPr>
            <a:r>
              <a:rPr lang="en-US" sz="1400" b="1" dirty="0" err="1">
                <a:solidFill>
                  <a:schemeClr val="dk1"/>
                </a:solidFill>
              </a:rPr>
              <a:t>Hồi</a:t>
            </a:r>
            <a:r>
              <a:rPr lang="en-US" sz="1400" b="1" dirty="0">
                <a:solidFill>
                  <a:schemeClr val="dk1"/>
                </a:solidFill>
              </a:rPr>
              <a:t> </a:t>
            </a:r>
            <a:r>
              <a:rPr lang="en-US" sz="1400" b="1" dirty="0" err="1">
                <a:solidFill>
                  <a:schemeClr val="dk1"/>
                </a:solidFill>
              </a:rPr>
              <a:t>quy</a:t>
            </a:r>
            <a:r>
              <a:rPr lang="en-US" sz="1400" b="1" dirty="0">
                <a:solidFill>
                  <a:schemeClr val="dk1"/>
                </a:solidFill>
              </a:rPr>
              <a:t> Logistic</a:t>
            </a:r>
          </a:p>
          <a:p>
            <a:pPr lvl="0" indent="-298450">
              <a:lnSpc>
                <a:spcPct val="150000"/>
              </a:lnSpc>
              <a:buSzPts val="1100"/>
              <a:buFont typeface="Montserrat Medium"/>
              <a:buChar char="●"/>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đa</a:t>
            </a:r>
            <a:r>
              <a:rPr lang="en-US" sz="1400" dirty="0">
                <a:solidFill>
                  <a:schemeClr val="dk1"/>
                </a:solidFill>
              </a:rPr>
              <a:t> </a:t>
            </a:r>
            <a:r>
              <a:rPr lang="en-US" sz="1400" dirty="0" err="1">
                <a:solidFill>
                  <a:schemeClr val="dk1"/>
                </a:solidFill>
              </a:rPr>
              <a:t>thức</a:t>
            </a:r>
            <a:endParaRPr lang="en-US" sz="1400" dirty="0">
              <a:solidFill>
                <a:schemeClr val="dk1"/>
              </a:solidFill>
            </a:endParaRPr>
          </a:p>
          <a:p>
            <a:pPr lvl="0" indent="-298450">
              <a:lnSpc>
                <a:spcPct val="150000"/>
              </a:lnSpc>
              <a:buSzPts val="1100"/>
              <a:buFont typeface="Montserrat Medium"/>
              <a:buChar char="●"/>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ng</a:t>
            </a:r>
            <a:r>
              <a:rPr lang="vi-VN" sz="1400" dirty="0">
                <a:solidFill>
                  <a:schemeClr val="dk1"/>
                </a:solidFill>
              </a:rPr>
              <a:t>ư</a:t>
            </a:r>
            <a:r>
              <a:rPr lang="en-US" sz="1400" dirty="0" err="1">
                <a:solidFill>
                  <a:schemeClr val="dk1"/>
                </a:solidFill>
              </a:rPr>
              <a:t>ỡng</a:t>
            </a:r>
            <a:endParaRPr lang="en-US" sz="1400" dirty="0">
              <a:solidFill>
                <a:schemeClr val="dk1"/>
              </a:solidFill>
            </a:endParaRPr>
          </a:p>
          <a:p>
            <a:pPr lvl="0" indent="-298450">
              <a:lnSpc>
                <a:spcPct val="150000"/>
              </a:lnSpc>
              <a:buSzPts val="1100"/>
              <a:buFont typeface="Montserrat Medium"/>
              <a:buChar char="●"/>
            </a:pPr>
            <a:r>
              <a:rPr lang="en-US" sz="1400" dirty="0" err="1">
                <a:solidFill>
                  <a:schemeClr val="dk1"/>
                </a:solidFill>
              </a:rPr>
              <a:t>Mạng</a:t>
            </a:r>
            <a:r>
              <a:rPr lang="en-US" sz="1400" dirty="0">
                <a:solidFill>
                  <a:schemeClr val="dk1"/>
                </a:solidFill>
              </a:rPr>
              <a:t> </a:t>
            </a:r>
            <a:r>
              <a:rPr lang="en-US" sz="1400" dirty="0" err="1">
                <a:solidFill>
                  <a:schemeClr val="dk1"/>
                </a:solidFill>
              </a:rPr>
              <a:t>nueral</a:t>
            </a:r>
            <a:endParaRPr lang="en-US" sz="1400" dirty="0">
              <a:solidFill>
                <a:schemeClr val="dk1"/>
              </a:solidFill>
            </a:endParaRPr>
          </a:p>
          <a:p>
            <a:pPr lvl="0" indent="-298450">
              <a:lnSpc>
                <a:spcPct val="150000"/>
              </a:lnSpc>
              <a:buSzPts val="1100"/>
              <a:buFont typeface="Montserrat Medium"/>
              <a:buChar char="●"/>
            </a:pPr>
            <a:r>
              <a:rPr lang="en-US" sz="1400" dirty="0" err="1">
                <a:solidFill>
                  <a:schemeClr val="dk1"/>
                </a:solidFill>
                <a:uFill>
                  <a:noFill/>
                </a:uFill>
              </a:rPr>
              <a:t>Hồi</a:t>
            </a:r>
            <a:r>
              <a:rPr lang="en-US" sz="1400" dirty="0">
                <a:solidFill>
                  <a:schemeClr val="dk1"/>
                </a:solidFill>
                <a:uFill>
                  <a:noFill/>
                </a:uFill>
              </a:rPr>
              <a:t> </a:t>
            </a:r>
            <a:r>
              <a:rPr lang="en-US" sz="1400" dirty="0" err="1">
                <a:solidFill>
                  <a:schemeClr val="dk1"/>
                </a:solidFill>
                <a:uFill>
                  <a:noFill/>
                </a:uFill>
              </a:rPr>
              <a:t>quy</a:t>
            </a:r>
            <a:r>
              <a:rPr lang="en-US" sz="1400" dirty="0">
                <a:solidFill>
                  <a:schemeClr val="dk1"/>
                </a:solidFill>
                <a:uFill>
                  <a:noFill/>
                </a:uFill>
              </a:rPr>
              <a:t> Ridge </a:t>
            </a:r>
            <a:r>
              <a:rPr lang="en-US" sz="1400" dirty="0" err="1">
                <a:solidFill>
                  <a:schemeClr val="dk1"/>
                </a:solidFill>
                <a:uFill>
                  <a:noFill/>
                </a:uFill>
              </a:rPr>
              <a:t>và</a:t>
            </a:r>
            <a:r>
              <a:rPr lang="en-US" sz="1400" dirty="0">
                <a:solidFill>
                  <a:schemeClr val="dk1"/>
                </a:solidFill>
                <a:uFill>
                  <a:noFill/>
                </a:uFill>
              </a:rPr>
              <a:t> Lasso</a:t>
            </a:r>
          </a:p>
          <a:p>
            <a:pPr lvl="0" indent="-298450">
              <a:lnSpc>
                <a:spcPct val="150000"/>
              </a:lnSpc>
              <a:buSzPts val="1100"/>
              <a:buFont typeface="Montserrat Medium"/>
              <a:buChar char="●"/>
            </a:pPr>
            <a:r>
              <a:rPr lang="en-US" sz="1400" dirty="0">
                <a:solidFill>
                  <a:schemeClr val="dk1"/>
                </a:solidFill>
                <a:uFill>
                  <a:noFill/>
                </a:uFill>
              </a:rPr>
              <a:t>…</a:t>
            </a: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1756665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1123356" y="3074026"/>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a:solidFill>
                  <a:schemeClr val="tx1"/>
                </a:solidFill>
              </a:rPr>
              <a:t>Nh</a:t>
            </a:r>
            <a:r>
              <a:rPr lang="vi-VN" sz="1400" b="1" dirty="0">
                <a:solidFill>
                  <a:schemeClr val="tx1"/>
                </a:solidFill>
              </a:rPr>
              <a:t>ư</a:t>
            </a:r>
            <a:r>
              <a:rPr lang="en-US" sz="1400" b="1" dirty="0" err="1">
                <a:solidFill>
                  <a:schemeClr val="tx1"/>
                </a:solidFill>
              </a:rPr>
              <a:t>ợc</a:t>
            </a:r>
            <a:r>
              <a:rPr lang="en-US" sz="1400" b="1" dirty="0">
                <a:solidFill>
                  <a:schemeClr val="tx1"/>
                </a:solidFill>
              </a:rPr>
              <a:t> </a:t>
            </a:r>
            <a:r>
              <a:rPr lang="en-US" sz="1400" b="1" dirty="0" err="1">
                <a:solidFill>
                  <a:schemeClr val="tx1"/>
                </a:solidFill>
              </a:rPr>
              <a:t>điểm</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8" y="1576321"/>
            <a:ext cx="7505699" cy="145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nSpc>
                <a:spcPct val="150000"/>
              </a:lnSpc>
              <a:buSzPts val="1100"/>
              <a:buFontTx/>
              <a:buChar char="-"/>
            </a:pPr>
            <a:r>
              <a:rPr lang="en-US" sz="1400" dirty="0" err="1"/>
              <a:t>Độ</a:t>
            </a:r>
            <a:r>
              <a:rPr lang="en-US" sz="1400" dirty="0"/>
              <a:t> tin </a:t>
            </a:r>
            <a:r>
              <a:rPr lang="en-US" sz="1400" dirty="0" err="1"/>
              <a:t>cậy</a:t>
            </a:r>
            <a:r>
              <a:rPr lang="en-US" sz="1400" dirty="0"/>
              <a:t> </a:t>
            </a:r>
            <a:r>
              <a:rPr lang="en-US" sz="1400" dirty="0" err="1"/>
              <a:t>cao</a:t>
            </a:r>
            <a:endParaRPr lang="en-US" sz="1400" dirty="0"/>
          </a:p>
          <a:p>
            <a:pPr marL="285750" indent="-285750">
              <a:lnSpc>
                <a:spcPct val="150000"/>
              </a:lnSpc>
              <a:buSzPts val="1100"/>
              <a:buFontTx/>
              <a:buChar char="-"/>
            </a:pPr>
            <a:r>
              <a:rPr lang="en-US" sz="1400" dirty="0" err="1"/>
              <a:t>Dễ</a:t>
            </a:r>
            <a:r>
              <a:rPr lang="en-US" sz="1400" dirty="0"/>
              <a:t> </a:t>
            </a:r>
            <a:r>
              <a:rPr lang="en-US" sz="1400" dirty="0" err="1"/>
              <a:t>sử</a:t>
            </a:r>
            <a:r>
              <a:rPr lang="en-US" sz="1400" dirty="0"/>
              <a:t> </a:t>
            </a:r>
            <a:r>
              <a:rPr lang="en-US" sz="1400" dirty="0" err="1"/>
              <a:t>dụng</a:t>
            </a:r>
            <a:endParaRPr lang="en-US" sz="1400" dirty="0"/>
          </a:p>
          <a:p>
            <a:pPr marL="285750" indent="-285750">
              <a:lnSpc>
                <a:spcPct val="150000"/>
              </a:lnSpc>
              <a:buSzPts val="1100"/>
              <a:buFontTx/>
              <a:buChar char="-"/>
            </a:pPr>
            <a:r>
              <a:rPr lang="en-US" sz="1400" dirty="0"/>
              <a:t>Linh </a:t>
            </a:r>
            <a:r>
              <a:rPr lang="en-US" sz="1400" dirty="0" err="1"/>
              <a:t>hoạt</a:t>
            </a:r>
            <a:endParaRPr lang="en-US" sz="1400" dirty="0"/>
          </a:p>
          <a:p>
            <a:pPr marL="285750" indent="-285750">
              <a:lnSpc>
                <a:spcPct val="150000"/>
              </a:lnSpc>
              <a:buSzPts val="1100"/>
              <a:buFontTx/>
              <a:buChar char="-"/>
            </a:pPr>
            <a:r>
              <a:rPr lang="en-US" sz="1400" dirty="0" err="1"/>
              <a:t>Dễ</a:t>
            </a:r>
            <a:r>
              <a:rPr lang="en-US" sz="1400" dirty="0"/>
              <a:t> </a:t>
            </a:r>
            <a:r>
              <a:rPr lang="en-US" sz="1400" dirty="0" err="1"/>
              <a:t>dàng</a:t>
            </a:r>
            <a:r>
              <a:rPr lang="en-US" sz="1400" dirty="0"/>
              <a:t> </a:t>
            </a:r>
            <a:r>
              <a:rPr lang="en-US" sz="1400" dirty="0" err="1"/>
              <a:t>tùy</a:t>
            </a:r>
            <a:r>
              <a:rPr lang="en-US" sz="1400" dirty="0"/>
              <a:t> </a:t>
            </a:r>
            <a:r>
              <a:rPr lang="en-US" sz="1400" dirty="0" err="1"/>
              <a:t>chỉnh</a:t>
            </a:r>
            <a:endParaRPr lang="en-US" sz="1400" dirty="0"/>
          </a:p>
          <a:p>
            <a:pPr marL="0" indent="0">
              <a:buSzPts val="1100"/>
              <a:buNone/>
            </a:pPr>
            <a:endParaRPr lang="en-US" sz="1400" dirty="0"/>
          </a:p>
        </p:txBody>
      </p:sp>
      <p:sp>
        <p:nvSpPr>
          <p:cNvPr id="6" name="Google Shape;489;p60">
            <a:extLst>
              <a:ext uri="{FF2B5EF4-FFF2-40B4-BE49-F238E27FC236}">
                <a16:creationId xmlns:a16="http://schemas.microsoft.com/office/drawing/2014/main" id="{F97F0E68-3119-4F09-BEBE-F13805787AC8}"/>
              </a:ext>
            </a:extLst>
          </p:cNvPr>
          <p:cNvSpPr txBox="1">
            <a:spLocks/>
          </p:cNvSpPr>
          <p:nvPr/>
        </p:nvSpPr>
        <p:spPr>
          <a:xfrm>
            <a:off x="1123356" y="1255038"/>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Ưu</a:t>
            </a:r>
            <a:r>
              <a:rPr lang="en-US" sz="1400" b="1" dirty="0">
                <a:solidFill>
                  <a:schemeClr val="tx1"/>
                </a:solidFill>
              </a:rPr>
              <a:t> </a:t>
            </a:r>
            <a:r>
              <a:rPr lang="en-US" sz="1400" b="1" dirty="0" err="1">
                <a:solidFill>
                  <a:schemeClr val="tx1"/>
                </a:solidFill>
              </a:rPr>
              <a:t>điểm</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8" name="Google Shape;489;p60">
            <a:extLst>
              <a:ext uri="{FF2B5EF4-FFF2-40B4-BE49-F238E27FC236}">
                <a16:creationId xmlns:a16="http://schemas.microsoft.com/office/drawing/2014/main" id="{3A60D509-2A24-4221-8B63-537F8A88653A}"/>
              </a:ext>
            </a:extLst>
          </p:cNvPr>
          <p:cNvSpPr txBox="1">
            <a:spLocks/>
          </p:cNvSpPr>
          <p:nvPr/>
        </p:nvSpPr>
        <p:spPr>
          <a:xfrm>
            <a:off x="1214718" y="3434432"/>
            <a:ext cx="7505699" cy="938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nSpc>
                <a:spcPct val="150000"/>
              </a:lnSpc>
              <a:buSzPts val="1100"/>
              <a:buFontTx/>
              <a:buChar char="-"/>
            </a:pPr>
            <a:r>
              <a:rPr lang="en-US" sz="1400" dirty="0" err="1"/>
              <a:t>Dễ</a:t>
            </a:r>
            <a:r>
              <a:rPr lang="en-US" sz="1400" dirty="0"/>
              <a:t> </a:t>
            </a:r>
            <a:r>
              <a:rPr lang="en-US" sz="1400" dirty="0" err="1"/>
              <a:t>bị</a:t>
            </a:r>
            <a:r>
              <a:rPr lang="en-US" sz="1400" dirty="0"/>
              <a:t> </a:t>
            </a:r>
            <a:r>
              <a:rPr lang="en-US" sz="1400" dirty="0" err="1"/>
              <a:t>ảnh</a:t>
            </a:r>
            <a:r>
              <a:rPr lang="en-US" sz="1400" dirty="0"/>
              <a:t> h</a:t>
            </a:r>
            <a:r>
              <a:rPr lang="vi-VN" sz="1400" dirty="0"/>
              <a:t>ư</a:t>
            </a:r>
            <a:r>
              <a:rPr lang="en-US" sz="1400" dirty="0" err="1"/>
              <a:t>ởng</a:t>
            </a:r>
            <a:r>
              <a:rPr lang="en-US" sz="1400" dirty="0"/>
              <a:t> </a:t>
            </a:r>
            <a:r>
              <a:rPr lang="en-US" sz="1400" dirty="0" err="1"/>
              <a:t>bởi</a:t>
            </a:r>
            <a:r>
              <a:rPr lang="en-US" sz="1400" dirty="0"/>
              <a:t> </a:t>
            </a:r>
            <a:r>
              <a:rPr lang="en-US" sz="1400" dirty="0" err="1"/>
              <a:t>ngoại</a:t>
            </a:r>
            <a:r>
              <a:rPr lang="en-US" sz="1400" dirty="0"/>
              <a:t> </a:t>
            </a:r>
            <a:r>
              <a:rPr lang="en-US" sz="1400" dirty="0" err="1"/>
              <a:t>lệ</a:t>
            </a:r>
            <a:endParaRPr lang="en-US" sz="1400" dirty="0"/>
          </a:p>
          <a:p>
            <a:pPr marL="285750" indent="-285750">
              <a:lnSpc>
                <a:spcPct val="150000"/>
              </a:lnSpc>
              <a:buSzPts val="1100"/>
              <a:buFontTx/>
              <a:buChar char="-"/>
            </a:pPr>
            <a:r>
              <a:rPr lang="en-US" sz="1400" dirty="0" err="1"/>
              <a:t>Chỉ</a:t>
            </a:r>
            <a:r>
              <a:rPr lang="en-US" sz="1400" dirty="0"/>
              <a:t> </a:t>
            </a:r>
            <a:r>
              <a:rPr lang="en-US" sz="1400" dirty="0" err="1"/>
              <a:t>dự</a:t>
            </a:r>
            <a:r>
              <a:rPr lang="en-US" sz="1400" dirty="0"/>
              <a:t> </a:t>
            </a:r>
            <a:r>
              <a:rPr lang="en-US" sz="1400" dirty="0" err="1"/>
              <a:t>đoán</a:t>
            </a:r>
            <a:r>
              <a:rPr lang="en-US" sz="1400" dirty="0"/>
              <a:t> đ</a:t>
            </a:r>
            <a:r>
              <a:rPr lang="vi-VN" sz="1400" dirty="0"/>
              <a:t>ư</a:t>
            </a:r>
            <a:r>
              <a:rPr lang="en-US" sz="1400" dirty="0" err="1"/>
              <a:t>ợc</a:t>
            </a:r>
            <a:r>
              <a:rPr lang="en-US" sz="1400" dirty="0"/>
              <a:t> </a:t>
            </a:r>
            <a:r>
              <a:rPr lang="en-US" sz="1400" dirty="0" err="1"/>
              <a:t>giá</a:t>
            </a:r>
            <a:r>
              <a:rPr lang="en-US" sz="1400" dirty="0"/>
              <a:t> </a:t>
            </a:r>
            <a:r>
              <a:rPr lang="en-US" sz="1400" dirty="0" err="1"/>
              <a:t>trị</a:t>
            </a:r>
            <a:r>
              <a:rPr lang="en-US" sz="1400" dirty="0"/>
              <a:t> </a:t>
            </a:r>
            <a:r>
              <a:rPr lang="en-US" sz="1400" dirty="0" err="1"/>
              <a:t>đầu</a:t>
            </a:r>
            <a:r>
              <a:rPr lang="en-US" sz="1400" dirty="0"/>
              <a:t> ra </a:t>
            </a:r>
            <a:r>
              <a:rPr lang="en-US" sz="1400" dirty="0" err="1"/>
              <a:t>tuyến</a:t>
            </a:r>
            <a:r>
              <a:rPr lang="en-US" sz="1400" dirty="0"/>
              <a:t> </a:t>
            </a:r>
            <a:r>
              <a:rPr lang="en-US" sz="1400" dirty="0" err="1"/>
              <a:t>tính</a:t>
            </a:r>
            <a:endParaRPr lang="en-US" sz="1400" dirty="0"/>
          </a:p>
          <a:p>
            <a:pPr marL="0" indent="0">
              <a:buSzPts val="1100"/>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45BEF79C-08BC-4CAB-B7C6-5A37435234D3}"/>
              </a:ext>
            </a:extLst>
          </p:cNvPr>
          <p:cNvSpPr txBox="1">
            <a:spLocks/>
          </p:cNvSpPr>
          <p:nvPr/>
        </p:nvSpPr>
        <p:spPr>
          <a:xfrm>
            <a:off x="1103185" y="847955"/>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Font typeface="Arial"/>
              <a:buNone/>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kĩ</a:t>
            </a:r>
            <a:r>
              <a:rPr lang="en-US" sz="1400" b="1" dirty="0">
                <a:solidFill>
                  <a:schemeClr val="tx1"/>
                </a:solidFill>
              </a:rPr>
              <a:t> </a:t>
            </a:r>
            <a:r>
              <a:rPr lang="en-US" sz="1400" b="1" dirty="0" err="1">
                <a:solidFill>
                  <a:schemeClr val="tx1"/>
                </a:solidFill>
              </a:rPr>
              <a:t>thuật</a:t>
            </a:r>
            <a:r>
              <a:rPr lang="en-US" sz="1400" b="1" dirty="0">
                <a:solidFill>
                  <a:schemeClr val="tx1"/>
                </a:solidFill>
              </a:rPr>
              <a:t> </a:t>
            </a:r>
            <a:r>
              <a:rPr lang="en-US" sz="1400" b="1" dirty="0" err="1">
                <a:solidFill>
                  <a:schemeClr val="tx1"/>
                </a:solidFill>
              </a:rPr>
              <a:t>hồi</a:t>
            </a:r>
            <a:r>
              <a:rPr lang="en-US" sz="1400" b="1" dirty="0">
                <a:solidFill>
                  <a:schemeClr val="tx1"/>
                </a:solidFill>
              </a:rPr>
              <a:t> </a:t>
            </a:r>
            <a:r>
              <a:rPr lang="en-US" sz="1400" b="1" dirty="0" err="1">
                <a:solidFill>
                  <a:schemeClr val="tx1"/>
                </a:solidFill>
              </a:rPr>
              <a:t>quy</a:t>
            </a:r>
            <a:r>
              <a:rPr lang="en-US" sz="1400" b="1" dirty="0">
                <a:solidFill>
                  <a:schemeClr val="tx1"/>
                </a:solidFill>
              </a:rPr>
              <a:t> </a:t>
            </a:r>
            <a:r>
              <a:rPr lang="en-US" sz="1400" b="1" dirty="0" err="1">
                <a:solidFill>
                  <a:schemeClr val="tx1"/>
                </a:solidFill>
              </a:rPr>
              <a:t>tuyến</a:t>
            </a:r>
            <a:r>
              <a:rPr lang="en-US" sz="1400" b="1" dirty="0">
                <a:solidFill>
                  <a:schemeClr val="tx1"/>
                </a:solidFill>
              </a:rPr>
              <a:t> </a:t>
            </a:r>
            <a:r>
              <a:rPr lang="en-US" sz="1400" b="1" dirty="0" err="1">
                <a:solidFill>
                  <a:schemeClr val="tx1"/>
                </a:solidFill>
              </a:rPr>
              <a:t>tính</a:t>
            </a:r>
            <a:r>
              <a:rPr lang="en-US" sz="1400" b="1" dirty="0">
                <a:solidFill>
                  <a:schemeClr val="tx1"/>
                </a:solidFill>
              </a:rPr>
              <a:t>:</a:t>
            </a: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8796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6"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 name="Google Shape;489;p60">
            <a:extLst>
              <a:ext uri="{FF2B5EF4-FFF2-40B4-BE49-F238E27FC236}">
                <a16:creationId xmlns:a16="http://schemas.microsoft.com/office/drawing/2014/main" id="{8E196955-6F62-44E3-A994-79B89D89104D}"/>
              </a:ext>
            </a:extLst>
          </p:cNvPr>
          <p:cNvSpPr txBox="1">
            <a:spLocks/>
          </p:cNvSpPr>
          <p:nvPr/>
        </p:nvSpPr>
        <p:spPr>
          <a:xfrm>
            <a:off x="1158361" y="1399488"/>
            <a:ext cx="7403024" cy="2443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bg2"/>
                </a:solidFill>
              </a:rPr>
              <a:t>Data: </a:t>
            </a:r>
            <a:r>
              <a:rPr lang="en-US" sz="1400" b="1" dirty="0">
                <a:solidFill>
                  <a:srgbClr val="C00000"/>
                </a:solidFill>
              </a:rPr>
              <a:t>car.csv</a:t>
            </a:r>
          </a:p>
          <a:p>
            <a:pPr marL="285750" indent="-285750">
              <a:lnSpc>
                <a:spcPct val="150000"/>
              </a:lnSpc>
              <a:buSzPts val="1100"/>
              <a:buFont typeface="Arial" panose="020B0604020202020204" pitchFamily="34" charset="0"/>
              <a:buChar char="•"/>
            </a:pPr>
            <a:r>
              <a:rPr lang="en-US" sz="1400" dirty="0" err="1">
                <a:solidFill>
                  <a:schemeClr val="bg2"/>
                </a:solidFill>
              </a:rPr>
              <a:t>Mục</a:t>
            </a:r>
            <a:r>
              <a:rPr lang="en-US" sz="1400" dirty="0">
                <a:solidFill>
                  <a:schemeClr val="bg2"/>
                </a:solidFill>
              </a:rPr>
              <a:t> </a:t>
            </a:r>
            <a:r>
              <a:rPr lang="en-US" sz="1400" dirty="0" err="1">
                <a:solidFill>
                  <a:schemeClr val="bg2"/>
                </a:solidFill>
              </a:rPr>
              <a:t>tiêu</a:t>
            </a:r>
            <a:r>
              <a:rPr lang="en-US" sz="1400" dirty="0">
                <a:solidFill>
                  <a:schemeClr val="bg2"/>
                </a:solidFill>
              </a:rPr>
              <a:t>: </a:t>
            </a:r>
            <a:r>
              <a:rPr lang="en-US" sz="1400" dirty="0" err="1">
                <a:solidFill>
                  <a:schemeClr val="bg2"/>
                </a:solidFill>
              </a:rPr>
              <a:t>dự</a:t>
            </a:r>
            <a:r>
              <a:rPr lang="en-US" sz="1400" dirty="0">
                <a:solidFill>
                  <a:schemeClr val="bg2"/>
                </a:solidFill>
              </a:rPr>
              <a:t> </a:t>
            </a:r>
            <a:r>
              <a:rPr lang="en-US" sz="1400" dirty="0" err="1">
                <a:solidFill>
                  <a:schemeClr val="bg2"/>
                </a:solidFill>
              </a:rPr>
              <a:t>đoán</a:t>
            </a:r>
            <a:r>
              <a:rPr lang="en-US" sz="1400" dirty="0">
                <a:solidFill>
                  <a:schemeClr val="bg2"/>
                </a:solidFill>
              </a:rPr>
              <a:t> </a:t>
            </a:r>
            <a:r>
              <a:rPr lang="en-US" sz="1400" dirty="0" err="1">
                <a:solidFill>
                  <a:schemeClr val="bg2"/>
                </a:solidFill>
              </a:rPr>
              <a:t>giá</a:t>
            </a:r>
            <a:r>
              <a:rPr lang="en-US" sz="1400" dirty="0">
                <a:solidFill>
                  <a:schemeClr val="bg2"/>
                </a:solidFill>
              </a:rPr>
              <a:t> </a:t>
            </a:r>
            <a:r>
              <a:rPr lang="en-US" sz="1400" dirty="0" err="1">
                <a:solidFill>
                  <a:schemeClr val="bg2"/>
                </a:solidFill>
              </a:rPr>
              <a:t>xe</a:t>
            </a:r>
            <a:r>
              <a:rPr lang="en-US" sz="1400" dirty="0">
                <a:solidFill>
                  <a:schemeClr val="bg2"/>
                </a:solidFill>
              </a:rPr>
              <a:t>.</a:t>
            </a:r>
          </a:p>
          <a:p>
            <a:pPr marL="285750" indent="-285750">
              <a:lnSpc>
                <a:spcPct val="150000"/>
              </a:lnSpc>
              <a:buSzPts val="1100"/>
              <a:buFont typeface="Arial" panose="020B0604020202020204" pitchFamily="34" charset="0"/>
              <a:buChar char="•"/>
            </a:pPr>
            <a:r>
              <a:rPr lang="en-US" sz="1400" dirty="0" err="1">
                <a:solidFill>
                  <a:schemeClr val="bg2"/>
                </a:solidFill>
              </a:rPr>
              <a:t>Tập</a:t>
            </a:r>
            <a:r>
              <a:rPr lang="en-US" sz="1400" dirty="0">
                <a:solidFill>
                  <a:schemeClr val="bg2"/>
                </a:solidFill>
              </a:rPr>
              <a:t> </a:t>
            </a:r>
            <a:r>
              <a:rPr lang="en-US" sz="1400" dirty="0" err="1">
                <a:solidFill>
                  <a:schemeClr val="bg2"/>
                </a:solidFill>
              </a:rPr>
              <a:t>biến</a:t>
            </a:r>
            <a:r>
              <a:rPr lang="en-US" sz="1400" dirty="0">
                <a:solidFill>
                  <a:schemeClr val="bg2"/>
                </a:solidFill>
              </a:rPr>
              <a:t> </a:t>
            </a:r>
            <a:r>
              <a:rPr lang="en-US" sz="1400" dirty="0" err="1">
                <a:solidFill>
                  <a:schemeClr val="bg2"/>
                </a:solidFill>
              </a:rPr>
              <a:t>độc</a:t>
            </a:r>
            <a:r>
              <a:rPr lang="en-US" sz="1400" dirty="0">
                <a:solidFill>
                  <a:schemeClr val="bg2"/>
                </a:solidFill>
              </a:rPr>
              <a:t> </a:t>
            </a:r>
            <a:r>
              <a:rPr lang="en-US" sz="1400" dirty="0" err="1">
                <a:solidFill>
                  <a:schemeClr val="bg2"/>
                </a:solidFill>
              </a:rPr>
              <a:t>lập</a:t>
            </a:r>
            <a:r>
              <a:rPr lang="en-US" sz="1400" dirty="0">
                <a:solidFill>
                  <a:schemeClr val="bg2"/>
                </a:solidFill>
              </a:rPr>
              <a:t>: </a:t>
            </a:r>
            <a:r>
              <a:rPr lang="en-US" sz="1400" dirty="0"/>
              <a:t>['</a:t>
            </a:r>
            <a:r>
              <a:rPr lang="en-US" sz="1400" b="1" dirty="0" err="1">
                <a:solidFill>
                  <a:srgbClr val="C00000"/>
                </a:solidFill>
              </a:rPr>
              <a:t>symboling</a:t>
            </a:r>
            <a:r>
              <a:rPr lang="en-US" sz="1400" dirty="0"/>
              <a:t>', '</a:t>
            </a:r>
            <a:r>
              <a:rPr lang="en-US" sz="1400" b="1" dirty="0" err="1">
                <a:solidFill>
                  <a:srgbClr val="C00000"/>
                </a:solidFill>
              </a:rPr>
              <a:t>curbweight</a:t>
            </a:r>
            <a:r>
              <a:rPr lang="en-US" sz="1400" dirty="0"/>
              <a:t>', '</a:t>
            </a:r>
            <a:r>
              <a:rPr lang="en-US" sz="1400" b="1" dirty="0" err="1">
                <a:solidFill>
                  <a:srgbClr val="C00000"/>
                </a:solidFill>
              </a:rPr>
              <a:t>enginesize</a:t>
            </a:r>
            <a:r>
              <a:rPr lang="en-US" sz="1400" dirty="0"/>
              <a:t>', '</a:t>
            </a:r>
            <a:r>
              <a:rPr lang="en-US" sz="1400" b="1" dirty="0">
                <a:solidFill>
                  <a:srgbClr val="C00000"/>
                </a:solidFill>
              </a:rPr>
              <a:t>horsepower</a:t>
            </a:r>
            <a:r>
              <a:rPr lang="en-US" sz="1400" dirty="0"/>
              <a:t>’, 		'</a:t>
            </a:r>
            <a:r>
              <a:rPr lang="en-US" sz="1400" b="1" dirty="0" err="1">
                <a:solidFill>
                  <a:srgbClr val="C00000"/>
                </a:solidFill>
              </a:rPr>
              <a:t>peakrpm</a:t>
            </a:r>
            <a:r>
              <a:rPr lang="en-US" sz="1400" dirty="0"/>
              <a:t>’,  '</a:t>
            </a:r>
            <a:r>
              <a:rPr lang="en-US" sz="1400" b="1" dirty="0" err="1">
                <a:solidFill>
                  <a:srgbClr val="C00000"/>
                </a:solidFill>
              </a:rPr>
              <a:t>citympg</a:t>
            </a:r>
            <a:r>
              <a:rPr lang="en-US" sz="1400" dirty="0"/>
              <a:t>', '</a:t>
            </a:r>
            <a:r>
              <a:rPr lang="en-US" sz="1400" b="1" dirty="0" err="1">
                <a:solidFill>
                  <a:srgbClr val="C00000"/>
                </a:solidFill>
              </a:rPr>
              <a:t>highwaympg</a:t>
            </a:r>
            <a:r>
              <a:rPr lang="en-US" sz="1400" dirty="0"/>
              <a:t>', '</a:t>
            </a:r>
            <a:r>
              <a:rPr lang="en-US" sz="1400" b="1" dirty="0">
                <a:solidFill>
                  <a:srgbClr val="C00000"/>
                </a:solidFill>
              </a:rPr>
              <a:t>wheelbase</a:t>
            </a:r>
            <a:r>
              <a:rPr lang="en-US" sz="1400" dirty="0"/>
              <a:t>’, 			'</a:t>
            </a:r>
            <a:r>
              <a:rPr lang="en-US" sz="1400" b="1" dirty="0" err="1">
                <a:solidFill>
                  <a:srgbClr val="C00000"/>
                </a:solidFill>
              </a:rPr>
              <a:t>carlength</a:t>
            </a:r>
            <a:r>
              <a:rPr lang="en-US" sz="1400" dirty="0"/>
              <a:t>', '</a:t>
            </a:r>
            <a:r>
              <a:rPr lang="en-US" sz="1400" b="1" dirty="0" err="1">
                <a:solidFill>
                  <a:srgbClr val="C00000"/>
                </a:solidFill>
              </a:rPr>
              <a:t>carwidth</a:t>
            </a:r>
            <a:r>
              <a:rPr lang="en-US" sz="1400" dirty="0"/>
              <a:t>', '</a:t>
            </a:r>
            <a:r>
              <a:rPr lang="en-US" sz="1400" b="1" dirty="0" err="1">
                <a:solidFill>
                  <a:srgbClr val="C00000"/>
                </a:solidFill>
              </a:rPr>
              <a:t>carheight</a:t>
            </a:r>
            <a:r>
              <a:rPr lang="en-US" sz="1400" dirty="0"/>
              <a:t>', '</a:t>
            </a:r>
            <a:r>
              <a:rPr lang="en-US" sz="1400" b="1" dirty="0" err="1">
                <a:solidFill>
                  <a:srgbClr val="C00000"/>
                </a:solidFill>
              </a:rPr>
              <a:t>boreratio</a:t>
            </a:r>
            <a:r>
              <a:rPr lang="en-US" sz="1400" dirty="0"/>
              <a:t>','</a:t>
            </a:r>
            <a:r>
              <a:rPr lang="en-US" sz="1400" b="1" dirty="0">
                <a:solidFill>
                  <a:srgbClr val="C00000"/>
                </a:solidFill>
              </a:rPr>
              <a:t>stroke</a:t>
            </a:r>
            <a:r>
              <a:rPr lang="en-US" sz="1400" dirty="0"/>
              <a:t>’, 		'</a:t>
            </a:r>
            <a:r>
              <a:rPr lang="en-US" sz="1400" b="1" dirty="0" err="1">
                <a:solidFill>
                  <a:srgbClr val="C00000"/>
                </a:solidFill>
              </a:rPr>
              <a:t>compressionratio</a:t>
            </a:r>
            <a:r>
              <a:rPr lang="en-US" sz="1400" dirty="0"/>
              <a:t>’]</a:t>
            </a:r>
          </a:p>
          <a:p>
            <a:pPr marL="285750" indent="-285750">
              <a:lnSpc>
                <a:spcPct val="150000"/>
              </a:lnSpc>
              <a:buSzPts val="1100"/>
              <a:buFont typeface="Arial" panose="020B0604020202020204" pitchFamily="34" charset="0"/>
              <a:buChar char="•"/>
            </a:pP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b="1" dirty="0">
                <a:solidFill>
                  <a:srgbClr val="C00000"/>
                </a:solidFill>
              </a:rPr>
              <a:t>price</a:t>
            </a:r>
            <a:r>
              <a:rPr lang="en-US" sz="1400" dirty="0"/>
              <a:t>’]</a:t>
            </a:r>
          </a:p>
          <a:p>
            <a:pPr marL="0" indent="0">
              <a:buSzPts val="1100"/>
              <a:buNone/>
            </a:pPr>
            <a:r>
              <a:rPr lang="en-US" sz="1400" dirty="0">
                <a:solidFill>
                  <a:schemeClr val="bg2"/>
                </a:solidFill>
              </a:rPr>
              <a:t> </a:t>
            </a:r>
          </a:p>
        </p:txBody>
      </p:sp>
      <p:sp>
        <p:nvSpPr>
          <p:cNvPr id="5" name="Google Shape;489;p60">
            <a:extLst>
              <a:ext uri="{FF2B5EF4-FFF2-40B4-BE49-F238E27FC236}">
                <a16:creationId xmlns:a16="http://schemas.microsoft.com/office/drawing/2014/main" id="{A94A6C49-4819-48CD-B960-02E65D53F563}"/>
              </a:ext>
            </a:extLst>
          </p:cNvPr>
          <p:cNvSpPr txBox="1">
            <a:spLocks/>
          </p:cNvSpPr>
          <p:nvPr/>
        </p:nvSpPr>
        <p:spPr>
          <a:xfrm>
            <a:off x="1158361" y="1017725"/>
            <a:ext cx="7505699" cy="938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b="1" dirty="0" err="1">
                <a:solidFill>
                  <a:schemeClr val="tx1"/>
                </a:solidFill>
              </a:rPr>
              <a:t>Thực</a:t>
            </a:r>
            <a:r>
              <a:rPr lang="en-US" sz="1400" b="1" dirty="0">
                <a:solidFill>
                  <a:schemeClr val="tx1"/>
                </a:solidFill>
              </a:rPr>
              <a:t> </a:t>
            </a:r>
            <a:r>
              <a:rPr lang="en-US" sz="1400" b="1" dirty="0" err="1">
                <a:solidFill>
                  <a:schemeClr val="tx1"/>
                </a:solidFill>
              </a:rPr>
              <a:t>hành</a:t>
            </a:r>
            <a:r>
              <a:rPr lang="en-US" sz="1400" b="1" dirty="0">
                <a:solidFill>
                  <a:schemeClr val="tx1"/>
                </a:solidFill>
              </a:rPr>
              <a:t>:</a:t>
            </a:r>
            <a:endParaRPr lang="en-US" sz="1400" b="1" i="1" dirty="0">
              <a:solidFill>
                <a:srgbClr val="0070C0"/>
              </a:solidFill>
            </a:endParaRPr>
          </a:p>
        </p:txBody>
      </p:sp>
      <p:sp>
        <p:nvSpPr>
          <p:cNvPr id="6" name="Google Shape;489;p60">
            <a:extLst>
              <a:ext uri="{FF2B5EF4-FFF2-40B4-BE49-F238E27FC236}">
                <a16:creationId xmlns:a16="http://schemas.microsoft.com/office/drawing/2014/main" id="{7F22979B-94F6-4520-BED2-33B65423CD7F}"/>
              </a:ext>
            </a:extLst>
          </p:cNvPr>
          <p:cNvSpPr txBox="1">
            <a:spLocks/>
          </p:cNvSpPr>
          <p:nvPr/>
        </p:nvSpPr>
        <p:spPr>
          <a:xfrm>
            <a:off x="1158361" y="3919675"/>
            <a:ext cx="7505699" cy="430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Data source: </a:t>
            </a:r>
            <a:r>
              <a:rPr lang="en-US" sz="1400" i="1" dirty="0">
                <a:solidFill>
                  <a:srgbClr val="00B0F0"/>
                </a:solidFill>
                <a:hlinkClick r:id="rId3">
                  <a:extLst>
                    <a:ext uri="{A12FA001-AC4F-418D-AE19-62706E023703}">
                      <ahyp:hlinkClr xmlns:ahyp="http://schemas.microsoft.com/office/drawing/2018/hyperlinkcolor" val="tx"/>
                    </a:ext>
                  </a:extLst>
                </a:hlinkClick>
              </a:rPr>
              <a:t>https://www.kaggle.com/datasets/voduylong76/car-data</a:t>
            </a:r>
            <a:r>
              <a:rPr lang="en-US" sz="1400" dirty="0">
                <a:solidFill>
                  <a:srgbClr val="00B0F0"/>
                </a:solidFill>
                <a:hlinkClick r:id="rId3">
                  <a:extLst>
                    <a:ext uri="{A12FA001-AC4F-418D-AE19-62706E023703}">
                      <ahyp:hlinkClr xmlns:ahyp="http://schemas.microsoft.com/office/drawing/2018/hyperlinkcolor" val="tx"/>
                    </a:ext>
                  </a:extLst>
                </a:hlinkClick>
              </a:rPr>
              <a:t> </a:t>
            </a:r>
            <a:endParaRPr lang="en-US" sz="1400" dirty="0">
              <a:solidFill>
                <a:srgbClr val="00B0F0"/>
              </a:solidFill>
            </a:endParaRPr>
          </a:p>
        </p:txBody>
      </p:sp>
    </p:spTree>
    <p:extLst>
      <p:ext uri="{BB962C8B-B14F-4D97-AF65-F5344CB8AC3E}">
        <p14:creationId xmlns:p14="http://schemas.microsoft.com/office/powerpoint/2010/main" val="1987243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iCiel"/>
              </a:rPr>
              <a:t>3.Hồi </a:t>
            </a:r>
            <a:r>
              <a:rPr lang="en-US" dirty="0" err="1">
                <a:latin typeface="iCiel"/>
              </a:rPr>
              <a:t>quy</a:t>
            </a:r>
            <a:r>
              <a:rPr lang="en-US" dirty="0">
                <a:latin typeface="iCiel"/>
              </a:rPr>
              <a:t> Logistic</a:t>
            </a:r>
            <a:endParaRPr dirty="0">
              <a:latin typeface="iCiel"/>
            </a:endParaRPr>
          </a:p>
        </p:txBody>
      </p:sp>
    </p:spTree>
    <p:extLst>
      <p:ext uri="{BB962C8B-B14F-4D97-AF65-F5344CB8AC3E}">
        <p14:creationId xmlns:p14="http://schemas.microsoft.com/office/powerpoint/2010/main" val="2268613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Tx/>
              <a:buChar char="-"/>
            </a:pPr>
            <a:r>
              <a:rPr lang="en-US" sz="1800" dirty="0" err="1">
                <a:effectLst/>
                <a:latin typeface="Times New Roman" panose="02020603050405020304" pitchFamily="18" charset="0"/>
                <a:ea typeface="Arial" panose="020B0604020202020204" pitchFamily="34" charset="0"/>
              </a:rPr>
              <a:t>Hồi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quy</a:t>
            </a:r>
            <a:r>
              <a:rPr lang="en-US" sz="1800" dirty="0">
                <a:effectLst/>
                <a:latin typeface="Times New Roman" panose="02020603050405020304" pitchFamily="18" charset="0"/>
                <a:ea typeface="Arial" panose="020B0604020202020204" pitchFamily="34" charset="0"/>
              </a:rPr>
              <a:t> Logistic (</a:t>
            </a:r>
            <a:r>
              <a:rPr lang="en-US" sz="1800" b="1" dirty="0">
                <a:effectLst/>
                <a:latin typeface="Times New Roman" panose="02020603050405020304" pitchFamily="18" charset="0"/>
                <a:ea typeface="Arial" panose="020B0604020202020204" pitchFamily="34" charset="0"/>
              </a:rPr>
              <a:t>Logistic Regression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là</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một</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phương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pháp</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hồi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quy</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trong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thống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kê</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được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sử</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dụng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để</a:t>
            </a:r>
            <a:r>
              <a:rPr lang="en-US" sz="1800"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dự</a:t>
            </a:r>
            <a:r>
              <a:rPr lang="en-US" sz="1800" b="1"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đoán</a:t>
            </a:r>
            <a:r>
              <a:rPr lang="en-US" sz="1800" b="1"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xác</a:t>
            </a:r>
            <a:r>
              <a:rPr lang="en-US" sz="1800" b="1"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suất</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xảy</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ra</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của</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một</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biến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phụ</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thuộc</a:t>
            </a:r>
            <a:r>
              <a:rPr lang="en-US" sz="1800"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nhị</a:t>
            </a:r>
            <a:r>
              <a:rPr lang="en-US" sz="1800" b="1" dirty="0">
                <a:effectLst/>
                <a:latin typeface="Times New Roman" panose="02020603050405020304" pitchFamily="18" charset="0"/>
                <a:ea typeface="Arial" panose="020B0604020202020204" pitchFamily="34" charset="0"/>
              </a:rPr>
              <a:t> </a:t>
            </a:r>
            <a:r>
              <a:rPr lang="en-US" sz="1800" b="1" dirty="0" err="1">
                <a:effectLst/>
                <a:latin typeface="Times New Roman" panose="02020603050405020304" pitchFamily="18" charset="0"/>
                <a:ea typeface="Arial" panose="020B0604020202020204" pitchFamily="34" charset="0"/>
              </a:rPr>
              <a:t>phân</a:t>
            </a:r>
            <a:r>
              <a:rPr lang="en-US" sz="1800" b="1"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(binary) </a:t>
            </a:r>
            <a:r>
              <a:rPr lang="en-US" sz="1800" dirty="0" err="1">
                <a:effectLst/>
                <a:latin typeface="Times New Roman" panose="02020603050405020304" pitchFamily="18" charset="0"/>
                <a:ea typeface="Arial" panose="020B0604020202020204" pitchFamily="34" charset="0"/>
              </a:rPr>
              <a:t>dựa</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trên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các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biến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độc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lập</a:t>
            </a:r>
            <a:r>
              <a:rPr lang="en-US" sz="1800" dirty="0">
                <a:effectLst/>
                <a:latin typeface="Times New Roman" panose="02020603050405020304" pitchFamily="18" charset="0"/>
                <a:ea typeface="Arial" panose="020B0604020202020204" pitchFamily="34" charset="0"/>
              </a:rPr>
              <a:t>. </a:t>
            </a:r>
          </a:p>
          <a:p>
            <a:pPr marL="0" lvl="0" indent="0" algn="l" rtl="0">
              <a:spcBef>
                <a:spcPts val="0"/>
              </a:spcBef>
              <a:spcAft>
                <a:spcPts val="0"/>
              </a:spcAft>
              <a:buClr>
                <a:schemeClr val="dk1"/>
              </a:buClr>
              <a:buSzPts val="1100"/>
              <a:buNone/>
            </a:pPr>
            <a:endParaRPr lang="en-US" sz="1800" dirty="0">
              <a:effectLst/>
              <a:latin typeface="Times New Roman" panose="02020603050405020304" pitchFamily="18" charset="0"/>
              <a:ea typeface="Arial" panose="020B0604020202020204" pitchFamily="34" charset="0"/>
            </a:endParaRPr>
          </a:p>
          <a:p>
            <a:pPr marL="285750" lvl="0" indent="-285750" algn="l" rtl="0">
              <a:spcBef>
                <a:spcPts val="0"/>
              </a:spcBef>
              <a:spcAft>
                <a:spcPts val="0"/>
              </a:spcAft>
              <a:buClr>
                <a:schemeClr val="dk1"/>
              </a:buClr>
              <a:buSzPts val="1100"/>
              <a:buFontTx/>
              <a:buChar char="-"/>
            </a:pPr>
            <a:r>
              <a:rPr lang="en-US" sz="1800" dirty="0" err="1">
                <a:effectLst/>
                <a:latin typeface="Times New Roman" panose="02020603050405020304" pitchFamily="18" charset="0"/>
                <a:ea typeface="Arial" panose="020B0604020202020204" pitchFamily="34" charset="0"/>
              </a:rPr>
              <a:t>Biến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phụ</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thuộc</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trong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hồi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quy</a:t>
            </a:r>
            <a:r>
              <a:rPr lang="en-US" sz="1800" dirty="0">
                <a:effectLst/>
                <a:latin typeface="Times New Roman" panose="02020603050405020304" pitchFamily="18" charset="0"/>
                <a:ea typeface="Arial" panose="020B0604020202020204" pitchFamily="34" charset="0"/>
              </a:rPr>
              <a:t> Logistic </a:t>
            </a:r>
            <a:r>
              <a:rPr lang="en-US" sz="1800" dirty="0" err="1">
                <a:effectLst/>
                <a:latin typeface="Times New Roman" panose="02020603050405020304" pitchFamily="18" charset="0"/>
                <a:ea typeface="Arial" panose="020B0604020202020204" pitchFamily="34" charset="0"/>
              </a:rPr>
              <a:t>chỉ</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có</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hai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giá</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trị</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đối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với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mỗi</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quan</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sát</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ví</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dụ</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như</a:t>
            </a:r>
            <a:r>
              <a:rPr lang="en-US" sz="1800" dirty="0">
                <a:effectLst/>
                <a:latin typeface="Times New Roman" panose="02020603050405020304" pitchFamily="18" charset="0"/>
                <a:ea typeface="Arial" panose="020B0604020202020204" pitchFamily="34" charset="0"/>
              </a:rPr>
              <a:t> 0 </a:t>
            </a:r>
            <a:r>
              <a:rPr lang="en-US" sz="1800" dirty="0" err="1">
                <a:effectLst/>
                <a:latin typeface="Times New Roman" panose="02020603050405020304" pitchFamily="18" charset="0"/>
                <a:ea typeface="Arial" panose="020B0604020202020204" pitchFamily="34" charset="0"/>
              </a:rPr>
              <a:t>hoặc</a:t>
            </a:r>
            <a:r>
              <a:rPr lang="en-US" sz="1800" dirty="0">
                <a:effectLst/>
                <a:latin typeface="Times New Roman" panose="02020603050405020304" pitchFamily="18" charset="0"/>
                <a:ea typeface="Arial" panose="020B0604020202020204" pitchFamily="34" charset="0"/>
              </a:rPr>
              <a:t> 1, true </a:t>
            </a:r>
            <a:r>
              <a:rPr lang="en-US" sz="1800" dirty="0" err="1">
                <a:effectLst/>
                <a:latin typeface="Times New Roman" panose="02020603050405020304" pitchFamily="18" charset="0"/>
                <a:ea typeface="Arial" panose="020B0604020202020204" pitchFamily="34" charset="0"/>
              </a:rPr>
              <a:t>hoặc</a:t>
            </a:r>
            <a:r>
              <a:rPr lang="en-US" sz="1800" dirty="0">
                <a:effectLst/>
                <a:latin typeface="Times New Roman" panose="02020603050405020304" pitchFamily="18" charset="0"/>
                <a:ea typeface="Arial" panose="020B0604020202020204" pitchFamily="34" charset="0"/>
              </a:rPr>
              <a:t> false.</a:t>
            </a:r>
            <a:endParaRPr sz="1400" dirty="0">
              <a:solidFill>
                <a:schemeClr val="dk1"/>
              </a:solidFill>
            </a:endParaRPr>
          </a:p>
        </p:txBody>
      </p:sp>
    </p:spTree>
    <p:extLst>
      <p:ext uri="{BB962C8B-B14F-4D97-AF65-F5344CB8AC3E}">
        <p14:creationId xmlns:p14="http://schemas.microsoft.com/office/powerpoint/2010/main" val="391072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228600" marR="0" algn="just">
              <a:lnSpc>
                <a:spcPct val="107000"/>
              </a:lnSpc>
              <a:spcBef>
                <a:spcPts val="0"/>
              </a:spcBef>
              <a:spcAft>
                <a:spcPts val="800"/>
              </a:spcAft>
            </a:pPr>
            <a:r>
              <a:rPr lang="vi-VN" sz="1800" i="1" u="sng" dirty="0">
                <a:effectLst/>
                <a:latin typeface="Times New Roman" panose="02020603050405020304" pitchFamily="18" charset="0"/>
                <a:ea typeface="Arial" panose="020B0604020202020204" pitchFamily="34" charset="0"/>
                <a:cs typeface="Times New Roman" panose="02020603050405020304" pitchFamily="18" charset="0"/>
              </a:rPr>
              <a:t>Ví dụ 2</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Dự báo xác suất KH có khả năng 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Char char="-"/>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Biến phụ thuộc là vỡ nợ/không vỡ nợ (1/0)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xuất</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là P(y=1)</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xuất</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là P(y=0) = 1 – P(y=1)</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biến</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độc</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lập</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(x</a:t>
            </a:r>
            <a:r>
              <a:rPr lang="fr-FR" sz="1800" baseline="-25000" dirty="0">
                <a:effectLst/>
                <a:latin typeface="Times New Roman" panose="02020603050405020304" pitchFamily="18" charset="0"/>
                <a:ea typeface="Arial" panose="020B0604020202020204" pitchFamily="34" charset="0"/>
                <a:cs typeface="Times New Roman" panose="02020603050405020304" pitchFamily="18" charset="0"/>
              </a:rPr>
              <a:t>1</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x</a:t>
            </a:r>
            <a:r>
              <a:rPr lang="fr-FR" sz="1800" baseline="-25000" dirty="0">
                <a:effectLst/>
                <a:latin typeface="Times New Roman" panose="02020603050405020304" pitchFamily="18" charset="0"/>
                <a:ea typeface="Arial" panose="020B0604020202020204" pitchFamily="34" charset="0"/>
                <a:cs typeface="Times New Roman" panose="02020603050405020304" pitchFamily="18" charset="0"/>
              </a:rPr>
              <a:t>2,</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baseline="-25000" dirty="0">
                <a:effectLst/>
                <a:latin typeface="Times New Roman" panose="02020603050405020304" pitchFamily="18" charset="0"/>
                <a:ea typeface="Arial" panose="020B0604020202020204" pitchFamily="34" charset="0"/>
                <a:cs typeface="Times New Roman" panose="02020603050405020304" pitchFamily="18" charset="0"/>
              </a:rPr>
              <a:t>,</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x</a:t>
            </a:r>
            <a:r>
              <a:rPr lang="fr-FR" sz="1800" baseline="-25000" dirty="0" err="1">
                <a:effectLst/>
                <a:latin typeface="Times New Roman" panose="02020603050405020304" pitchFamily="18" charset="0"/>
                <a:ea typeface="Arial" panose="020B0604020202020204" pitchFamily="34" charset="0"/>
                <a:cs typeface="Times New Roman" panose="02020603050405020304" pitchFamily="18" charset="0"/>
              </a:rPr>
              <a:t>k</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là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1800" dirty="0">
                <a:effectLst/>
                <a:latin typeface="Times New Roman" panose="02020603050405020304" pitchFamily="18" charset="0"/>
                <a:ea typeface="Arial" panose="020B0604020202020204" pitchFamily="34" charset="0"/>
                <a:cs typeface="Times New Roman" panose="02020603050405020304" pitchFamily="18" charset="0"/>
              </a:rPr>
              <a:t>Thu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tháng</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Tuổi</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Tình</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trạng</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hôn</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nhân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sản</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bảo</a:t>
            </a:r>
            <a:r>
              <a:rPr lang="fr-FR" sz="1800" dirty="0">
                <a:effectLst/>
                <a:latin typeface="Times New Roman" panose="02020603050405020304" pitchFamily="18" charset="0"/>
                <a:ea typeface="Arial" panose="020B0604020202020204" pitchFamily="34" charset="0"/>
                <a:cs typeface="Times New Roman" panose="02020603050405020304" pitchFamily="18" charset="0"/>
              </a:rPr>
              <a:t> </a:t>
            </a:r>
            <a:r>
              <a:rPr lang="fr-FR" sz="1800" dirty="0" err="1">
                <a:effectLst/>
                <a:latin typeface="Times New Roman" panose="02020603050405020304" pitchFamily="18" charset="0"/>
                <a:ea typeface="Arial" panose="020B0604020202020204" pitchFamily="34" charset="0"/>
                <a:cs typeface="Times New Roman" panose="02020603050405020304" pitchFamily="18" charset="0"/>
              </a:rPr>
              <a:t>đảm</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indent="0" algn="just">
              <a:lnSpc>
                <a:spcPct val="107000"/>
              </a:lnSpc>
              <a:spcBef>
                <a:spcPts val="0"/>
              </a:spcBef>
              <a:spcAft>
                <a:spcPts val="800"/>
              </a:spcAft>
              <a:buNone/>
            </a:pPr>
            <a:r>
              <a:rPr lang="fr-FR"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02190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mc:AlternateContent xmlns:mc="http://schemas.openxmlformats.org/markup-compatibility/2006" xmlns:a14="http://schemas.microsoft.com/office/drawing/2010/main">
        <mc:Choice Requires="a14">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indent="0" algn="just">
                  <a:lnSpc>
                    <a:spcPct val="107000"/>
                  </a:lnSpc>
                  <a:spcAft>
                    <a:spcPts val="800"/>
                  </a:spcAft>
                  <a:buNone/>
                </a:pP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2000" b="1" dirty="0" err="1">
                    <a:effectLst/>
                    <a:latin typeface="Arial" panose="020B0604020202020204" pitchFamily="34" charset="0"/>
                    <a:ea typeface="Arial" panose="020B0604020202020204" pitchFamily="34" charset="0"/>
                    <a:cs typeface="Times New Roman" panose="02020603050405020304" pitchFamily="18" charset="0"/>
                  </a:rPr>
                  <a:t>Hàm</a:t>
                </a:r>
                <a:r>
                  <a:rPr lang="en-US" sz="2000" b="1" dirty="0">
                    <a:effectLst/>
                    <a:latin typeface="Arial" panose="020B0604020202020204" pitchFamily="34" charset="0"/>
                    <a:ea typeface="Arial" panose="020B0604020202020204" pitchFamily="34" charset="0"/>
                    <a:cs typeface="Times New Roman" panose="02020603050405020304" pitchFamily="18" charset="0"/>
                  </a:rPr>
                  <a:t> logistic</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a:effectLst/>
                    <a:latin typeface="Times New Roman" panose="02020603050405020304" pitchFamily="18" charset="0"/>
                    <a:ea typeface="Yu Mincho" panose="02020400000000000000" pitchFamily="18" charset="-128"/>
                    <a:cs typeface="Times New Roman" panose="02020603050405020304" pitchFamily="18" charset="0"/>
                  </a:rPr>
                  <a:t>P(y=1) = </a:t>
                </a:r>
                <a14:m>
                  <m:oMath xmlns:m="http://schemas.openxmlformats.org/officeDocument/2006/math">
                    <m:f>
                      <m:f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num>
                      <m:den>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𝒆</m:t>
                            </m:r>
                          </m:e>
                          <m:sup>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𝒛</m:t>
                            </m:r>
                          </m:sup>
                        </m:sSup>
                      </m:den>
                    </m:f>
                  </m:oMath>
                </a14:m>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Arial" panose="020B0604020202020204" pitchFamily="34" charset="0"/>
                    <a:ea typeface="Arial" panose="020B0604020202020204" pitchFamily="34" charset="0"/>
                    <a:cs typeface="Times New Roman" panose="02020603050405020304" pitchFamily="18" charset="0"/>
                  </a:rPr>
                  <a:t>			</a:t>
                </a:r>
              </a:p>
              <a:p>
                <a:pPr marL="0" marR="0" indent="0" algn="just">
                  <a:lnSpc>
                    <a:spcPct val="107000"/>
                  </a:lnSpc>
                  <a:spcBef>
                    <a:spcPts val="0"/>
                  </a:spcBef>
                  <a:spcAft>
                    <a:spcPts val="800"/>
                  </a:spcAft>
                  <a:buNone/>
                </a:pP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Hàm</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trả</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về</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xác</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suất</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trong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khoảng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(0,1),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trong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khi</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đó</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chúng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ta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cần</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ra</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y = 1/0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vỡ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nợ</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không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vỡ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nợ</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nên</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ta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cần</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một</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ngưỡng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để</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ánh</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xạ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nó</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thành</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1/0.</a:t>
                </a:r>
              </a:p>
              <a:p>
                <a:pPr marL="285750" indent="-285750" algn="just">
                  <a:lnSpc>
                    <a:spcPct val="107000"/>
                  </a:lnSpc>
                  <a:spcAft>
                    <a:spcPts val="800"/>
                  </a:spcAft>
                  <a:buFontTx/>
                  <a:buChar char="-"/>
                </a:pP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Có</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thể</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sử</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dụng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một</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giá</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ngưỡng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t (0 &lt; t &lt; 1),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thông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thường</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1800" dirty="0" err="1">
                    <a:effectLst/>
                    <a:latin typeface="Times New Roman" panose="02020603050405020304" pitchFamily="18" charset="0"/>
                    <a:ea typeface="Yu Mincho" panose="02020400000000000000" pitchFamily="18" charset="-128"/>
                    <a:cs typeface="Times New Roman" panose="02020603050405020304" pitchFamily="18" charset="0"/>
                  </a:rPr>
                  <a:t>cho</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t = 0.5</a:t>
                </a:r>
              </a:p>
              <a:p>
                <a:pPr marL="342900" marR="0" lvl="0" indent="-342900">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Nếu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P(y=1) ≥ 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1</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Nếu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P(y=1) &lt; 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285750" indent="-285750" algn="just">
                  <a:lnSpc>
                    <a:spcPct val="107000"/>
                  </a:lnSpc>
                  <a:spcAft>
                    <a:spcPts val="800"/>
                  </a:spcAft>
                  <a:buFontTx/>
                  <a:buChar char="-"/>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Arial" panose="020B0604020202020204" pitchFamily="34" charset="0"/>
                    <a:ea typeface="Arial" panose="020B0604020202020204" pitchFamily="34" charset="0"/>
                    <a:cs typeface="Times New Roman" panose="02020603050405020304" pitchFamily="18" charset="0"/>
                  </a:rPr>
                  <a:t>				</a:t>
                </a:r>
              </a:p>
              <a:p>
                <a:pPr marL="0" marR="0" indent="0" algn="just">
                  <a:lnSpc>
                    <a:spcPct val="107000"/>
                  </a:lnSpc>
                  <a:spcBef>
                    <a:spcPts val="0"/>
                  </a:spcBef>
                  <a:spcAft>
                    <a:spcPts val="800"/>
                  </a:spcAft>
                  <a:buNone/>
                </a:pPr>
                <a:r>
                  <a:rPr lang="en-US" sz="1800" dirty="0">
                    <a:latin typeface="Arial" panose="020B0604020202020204" pitchFamily="34" charset="0"/>
                    <a:ea typeface="Arial" panose="020B0604020202020204" pitchFamily="34" charset="0"/>
                    <a:cs typeface="Times New Roman" panose="02020603050405020304" pitchFamily="18" charset="0"/>
                  </a:rPr>
                  <a:t>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mc:Choice>
        <mc:Fallback xmlns="">
          <p:sp>
            <p:nvSpPr>
              <p:cNvPr id="3" name="Google Shape;489;p60">
                <a:extLst>
                  <a:ext uri="{FF2B5EF4-FFF2-40B4-BE49-F238E27FC236}">
                    <a16:creationId xmlns:a16="http://schemas.microsoft.com/office/drawing/2014/main" id="{2BBC25E5-4579-A698-0DCF-72C45AD6574B}"/>
                  </a:ext>
                </a:extLst>
              </p:cNvPr>
              <p:cNvSpPr txBox="1">
                <a:spLocks noGrp="1" noRot="1" noChangeAspect="1" noMove="1" noResize="1" noEditPoints="1" noAdjustHandles="1" noChangeArrowheads="1" noChangeShapeType="1" noTextEdit="1"/>
              </p:cNvSpPr>
              <p:nvPr>
                <p:ph type="body" idx="1"/>
              </p:nvPr>
            </p:nvSpPr>
            <p:spPr>
              <a:xfrm>
                <a:off x="713225" y="1116617"/>
                <a:ext cx="7717500" cy="3295800"/>
              </a:xfrm>
              <a:prstGeom prst="rect">
                <a:avLst/>
              </a:prstGeom>
              <a:blipFill>
                <a:blip r:embed="rId3"/>
                <a:stretch>
                  <a:fillRect l="-711" r="-632" b="-6100"/>
                </a:stretch>
              </a:blipFill>
            </p:spPr>
            <p:txBody>
              <a:bodyPr/>
              <a:lstStyle/>
              <a:p>
                <a:r>
                  <a:rPr lang="vi-VN">
                    <a:noFill/>
                  </a:rPr>
                  <a:t> </a:t>
                </a:r>
              </a:p>
            </p:txBody>
          </p:sp>
        </mc:Fallback>
      </mc:AlternateContent>
      <p:pic>
        <p:nvPicPr>
          <p:cNvPr id="2" name="Picture 1" descr="A picture containing diagram&#10;&#10;Description automatically generated">
            <a:extLst>
              <a:ext uri="{FF2B5EF4-FFF2-40B4-BE49-F238E27FC236}">
                <a16:creationId xmlns:a16="http://schemas.microsoft.com/office/drawing/2014/main" id="{19EC7AA4-C608-F28F-070C-EA0AC3E8A44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0390" y="873125"/>
            <a:ext cx="2548890" cy="1698625"/>
          </a:xfrm>
          <a:prstGeom prst="rect">
            <a:avLst/>
          </a:prstGeom>
          <a:noFill/>
          <a:ln>
            <a:noFill/>
          </a:ln>
        </p:spPr>
      </p:pic>
      <p:graphicFrame>
        <p:nvGraphicFramePr>
          <p:cNvPr id="4" name="Table 3">
            <a:extLst>
              <a:ext uri="{FF2B5EF4-FFF2-40B4-BE49-F238E27FC236}">
                <a16:creationId xmlns:a16="http://schemas.microsoft.com/office/drawing/2014/main" id="{FAB2B72D-4F69-F0C3-7450-F63DB83A45B7}"/>
              </a:ext>
            </a:extLst>
          </p:cNvPr>
          <p:cNvGraphicFramePr>
            <a:graphicFrameLocks noGrp="1"/>
          </p:cNvGraphicFramePr>
          <p:nvPr>
            <p:extLst>
              <p:ext uri="{D42A27DB-BD31-4B8C-83A1-F6EECF244321}">
                <p14:modId xmlns:p14="http://schemas.microsoft.com/office/powerpoint/2010/main" val="2011411783"/>
              </p:ext>
            </p:extLst>
          </p:nvPr>
        </p:nvGraphicFramePr>
        <p:xfrm>
          <a:off x="4097330" y="1116617"/>
          <a:ext cx="2054225" cy="846836"/>
        </p:xfrm>
        <a:graphic>
          <a:graphicData uri="http://schemas.openxmlformats.org/drawingml/2006/table">
            <a:tbl>
              <a:tblPr firstRow="1" firstCol="1" bandRow="1">
                <a:tableStyleId>{996F7ECE-F43D-4FB7-8DEB-48FA7F41BC90}</a:tableStyleId>
              </a:tblPr>
              <a:tblGrid>
                <a:gridCol w="396875">
                  <a:extLst>
                    <a:ext uri="{9D8B030D-6E8A-4147-A177-3AD203B41FA5}">
                      <a16:colId xmlns:a16="http://schemas.microsoft.com/office/drawing/2014/main" val="3596507762"/>
                    </a:ext>
                  </a:extLst>
                </a:gridCol>
                <a:gridCol w="1657350">
                  <a:extLst>
                    <a:ext uri="{9D8B030D-6E8A-4147-A177-3AD203B41FA5}">
                      <a16:colId xmlns:a16="http://schemas.microsoft.com/office/drawing/2014/main" val="3424066223"/>
                    </a:ext>
                  </a:extLst>
                </a:gridCol>
              </a:tblGrid>
              <a:tr h="0">
                <a:tc>
                  <a:txBody>
                    <a:bodyPr/>
                    <a:lstStyle/>
                    <a:p>
                      <a:pPr marL="0" marR="0" algn="l">
                        <a:lnSpc>
                          <a:spcPct val="107000"/>
                        </a:lnSpc>
                        <a:spcBef>
                          <a:spcPts val="0"/>
                        </a:spcBef>
                        <a:spcAft>
                          <a:spcPts val="0"/>
                        </a:spcAft>
                      </a:pPr>
                      <a:r>
                        <a:rPr lang="en-US" sz="1400">
                          <a:effectLst/>
                        </a:rPr>
                        <a:t>P:</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a:effectLst/>
                        </a:rPr>
                        <a:t>Xác suất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664596"/>
                  </a:ext>
                </a:extLst>
              </a:tr>
              <a:tr h="0">
                <a:tc>
                  <a:txBody>
                    <a:bodyPr/>
                    <a:lstStyle/>
                    <a:p>
                      <a:pPr marL="0" marR="0" algn="l">
                        <a:lnSpc>
                          <a:spcPct val="107000"/>
                        </a:lnSpc>
                        <a:spcBef>
                          <a:spcPts val="0"/>
                        </a:spcBef>
                        <a:spcAft>
                          <a:spcPts val="0"/>
                        </a:spcAft>
                      </a:pPr>
                      <a:r>
                        <a:rPr lang="en-US" sz="1400">
                          <a:effectLst/>
                        </a:rPr>
                        <a:t>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err="1">
                          <a:effectLst/>
                        </a:rPr>
                        <a:t>Biến</a:t>
                      </a:r>
                      <a:r>
                        <a:rPr lang="en-US" sz="1400" dirty="0">
                          <a:effectLst/>
                        </a:rPr>
                        <a:t> </a:t>
                      </a:r>
                      <a:r>
                        <a:rPr lang="en-US" sz="1400" dirty="0" err="1">
                          <a:effectLst/>
                        </a:rPr>
                        <a:t>phụ</a:t>
                      </a:r>
                      <a:r>
                        <a:rPr lang="en-US" sz="1400" dirty="0">
                          <a:effectLst/>
                        </a:rPr>
                        <a:t> </a:t>
                      </a:r>
                      <a:r>
                        <a:rPr lang="en-US" sz="1400" dirty="0" err="1">
                          <a:effectLst/>
                        </a:rPr>
                        <a:t>thuộc</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9853393"/>
                  </a:ext>
                </a:extLst>
              </a:tr>
              <a:tr h="0">
                <a:tc>
                  <a:txBody>
                    <a:bodyPr/>
                    <a:lstStyle/>
                    <a:p>
                      <a:pPr marL="0" marR="0" algn="l">
                        <a:lnSpc>
                          <a:spcPct val="107000"/>
                        </a:lnSpc>
                        <a:spcBef>
                          <a:spcPts val="0"/>
                        </a:spcBef>
                        <a:spcAft>
                          <a:spcPts val="0"/>
                        </a:spcAft>
                      </a:pPr>
                      <a:r>
                        <a:rPr lang="en-US" sz="1400" dirty="0">
                          <a:effectLst/>
                        </a:rPr>
                        <a:t>x:</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err="1">
                          <a:effectLst/>
                        </a:rPr>
                        <a:t>Biến</a:t>
                      </a:r>
                      <a:r>
                        <a:rPr lang="en-US" sz="1400" dirty="0">
                          <a:effectLst/>
                        </a:rPr>
                        <a:t> </a:t>
                      </a:r>
                      <a:r>
                        <a:rPr lang="en-US" sz="1400" dirty="0" err="1">
                          <a:effectLst/>
                        </a:rPr>
                        <a:t>độc</a:t>
                      </a:r>
                      <a:r>
                        <a:rPr lang="en-US" sz="1400" dirty="0">
                          <a:effectLst/>
                        </a:rPr>
                        <a:t> </a:t>
                      </a:r>
                      <a:r>
                        <a:rPr lang="en-US" sz="1400" dirty="0" err="1">
                          <a:effectLst/>
                        </a:rPr>
                        <a:t>lập</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639490"/>
                  </a:ext>
                </a:extLst>
              </a:tr>
              <a:tr h="0">
                <a:tc>
                  <a:txBody>
                    <a:bodyPr/>
                    <a:lstStyle/>
                    <a:p>
                      <a:pPr marL="0" marR="0" algn="l">
                        <a:lnSpc>
                          <a:spcPct val="107000"/>
                        </a:lnSpc>
                        <a:spcBef>
                          <a:spcPts val="0"/>
                        </a:spcBef>
                        <a:spcAft>
                          <a:spcPts val="0"/>
                        </a:spcAft>
                      </a:pPr>
                      <a:r>
                        <a:rPr lang="en-US" sz="1400">
                          <a:effectLst/>
                        </a:rPr>
                        <a:t>z:</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err="1">
                          <a:effectLst/>
                        </a:rPr>
                        <a:t>hàm</a:t>
                      </a:r>
                      <a:r>
                        <a:rPr lang="en-US" sz="1400" dirty="0">
                          <a:effectLst/>
                        </a:rPr>
                        <a:t> </a:t>
                      </a:r>
                      <a:r>
                        <a:rPr lang="en-US" sz="1400" dirty="0" err="1">
                          <a:effectLst/>
                        </a:rPr>
                        <a:t>số</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593132"/>
                  </a:ext>
                </a:extLst>
              </a:tr>
            </a:tbl>
          </a:graphicData>
        </a:graphic>
      </p:graphicFrame>
    </p:spTree>
    <p:extLst>
      <p:ext uri="{BB962C8B-B14F-4D97-AF65-F5344CB8AC3E}">
        <p14:creationId xmlns:p14="http://schemas.microsoft.com/office/powerpoint/2010/main" val="26682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mc:AlternateContent xmlns:mc="http://schemas.openxmlformats.org/markup-compatibility/2006" xmlns:a14="http://schemas.microsoft.com/office/drawing/2010/main">
        <mc:Choice Requires="a14">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285750" marR="0" indent="-285750" algn="just">
                  <a:lnSpc>
                    <a:spcPct val="107000"/>
                  </a:lnSpc>
                  <a:spcBef>
                    <a:spcPts val="0"/>
                  </a:spcBef>
                  <a:spcAft>
                    <a:spcPts val="800"/>
                  </a:spcAft>
                  <a:buFont typeface="Arial" panose="020B0604020202020204" pitchFamily="34" charset="0"/>
                  <a:buChar char="•"/>
                </a:pPr>
                <a:r>
                  <a:rPr lang="en-US" sz="2000" dirty="0" err="1">
                    <a:effectLst/>
                    <a:latin typeface="Arial" panose="020B0604020202020204" pitchFamily="34" charset="0"/>
                    <a:ea typeface="Arial" panose="020B0604020202020204" pitchFamily="34" charset="0"/>
                    <a:cs typeface="Times New Roman" panose="02020603050405020304" pitchFamily="18" charset="0"/>
                  </a:rPr>
                  <a:t>Hồi</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quy</a:t>
                </a:r>
                <a:r>
                  <a:rPr lang="en-US" sz="2000" dirty="0">
                    <a:effectLst/>
                    <a:latin typeface="Arial" panose="020B0604020202020204" pitchFamily="34" charset="0"/>
                    <a:ea typeface="Arial" panose="020B0604020202020204" pitchFamily="34" charset="0"/>
                    <a:cs typeface="Times New Roman" panose="02020603050405020304" pitchFamily="18" charset="0"/>
                  </a:rPr>
                  <a:t> Logistic </a:t>
                </a:r>
                <a:r>
                  <a:rPr lang="en-US" sz="2000" dirty="0" err="1">
                    <a:effectLst/>
                    <a:latin typeface="Arial" panose="020B0604020202020204" pitchFamily="34" charset="0"/>
                    <a:ea typeface="Arial" panose="020B0604020202020204" pitchFamily="34" charset="0"/>
                    <a:cs typeface="Times New Roman" panose="02020603050405020304" pitchFamily="18" charset="0"/>
                  </a:rPr>
                  <a:t>là</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thuật</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toán</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phân</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loại</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tuyến</a:t>
                </a:r>
                <a:r>
                  <a:rPr lang="en-US" sz="2000" dirty="0">
                    <a:effectLst/>
                    <a:latin typeface="Arial" panose="020B0604020202020204" pitchFamily="34" charset="0"/>
                    <a:ea typeface="Arial" panose="020B0604020202020204" pitchFamily="34" charset="0"/>
                    <a:cs typeface="Times New Roman" panose="02020603050405020304" pitchFamily="18" charset="0"/>
                  </a:rPr>
                  <a:t> </a:t>
                </a:r>
                <a:r>
                  <a:rPr lang="en-US" sz="2000" dirty="0" err="1">
                    <a:effectLst/>
                    <a:latin typeface="Arial" panose="020B0604020202020204" pitchFamily="34" charset="0"/>
                    <a:ea typeface="Arial" panose="020B0604020202020204" pitchFamily="34" charset="0"/>
                    <a:cs typeface="Times New Roman" panose="02020603050405020304" pitchFamily="18" charset="0"/>
                  </a:rPr>
                  <a:t>tính</a:t>
                </a:r>
                <a:endParaRPr lang="en-US" sz="2000" dirty="0">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Đặt</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z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0</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 + β</a:t>
                </a:r>
                <a:r>
                  <a:rPr lang="fr-FR" sz="1800" baseline="-25000" dirty="0" err="1">
                    <a:effectLst/>
                    <a:latin typeface="Times New Roman" panose="02020603050405020304" pitchFamily="18" charset="0"/>
                    <a:ea typeface="Yu Mincho" panose="02020400000000000000" pitchFamily="18" charset="-128"/>
                    <a:cs typeface="Times New Roman" panose="02020603050405020304" pitchFamily="18" charset="0"/>
                  </a:rPr>
                  <a:t>k</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err="1">
                    <a:effectLst/>
                    <a:latin typeface="Times New Roman" panose="02020603050405020304" pitchFamily="18" charset="0"/>
                    <a:ea typeface="Yu Mincho" panose="02020400000000000000" pitchFamily="18" charset="-128"/>
                    <a:cs typeface="Times New Roman" panose="02020603050405020304" pitchFamily="18" charset="0"/>
                  </a:rPr>
                  <a:t>k</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hàm</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tuyến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Thì</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khi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đó</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hàm</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logistic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P(y=1) = </a:t>
                </a:r>
                <a14:m>
                  <m:oMath xmlns:m="http://schemas.openxmlformats.org/officeDocument/2006/math">
                    <m:f>
                      <m:f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num>
                      <m:den>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𝒆</m:t>
                            </m:r>
                          </m:e>
                          <m:sup>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𝒛</m:t>
                            </m:r>
                          </m:sup>
                        </m:sSup>
                      </m:den>
                    </m:f>
                  </m:oMath>
                </a14:m>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f>
                      <m:f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num>
                      <m:den>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𝒆</m:t>
                            </m:r>
                          </m:e>
                          <m:sup>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fr-FR" sz="1800" b="1" i="1">
                                    <a:effectLst/>
                                    <a:latin typeface="Cambria Math" panose="02040503050406030204" pitchFamily="18" charset="0"/>
                                    <a:ea typeface="Yu Mincho" panose="02020400000000000000" pitchFamily="18" charset="-128"/>
                                    <a:cs typeface="Times New Roman" panose="02020603050405020304" pitchFamily="18" charset="0"/>
                                  </a:rPr>
                                  <m:t>𝛃</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𝟎</m:t>
                                </m:r>
                              </m:sub>
                            </m:sSub>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fr-FR" sz="1800" b="1" i="1">
                                    <a:effectLst/>
                                    <a:latin typeface="Cambria Math" panose="02040503050406030204" pitchFamily="18" charset="0"/>
                                    <a:ea typeface="Yu Mincho" panose="02020400000000000000" pitchFamily="18" charset="-128"/>
                                    <a:cs typeface="Times New Roman" panose="02020603050405020304" pitchFamily="18" charset="0"/>
                                  </a:rPr>
                                  <m:t>𝛃</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sub>
                            </m:sSub>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𝒙</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𝟏</m:t>
                                </m:r>
                              </m:sub>
                            </m:sSub>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fr-FR" sz="1800" b="1" i="1">
                                    <a:effectLst/>
                                    <a:latin typeface="Cambria Math" panose="02040503050406030204" pitchFamily="18" charset="0"/>
                                    <a:ea typeface="Yu Mincho" panose="02020400000000000000" pitchFamily="18" charset="-128"/>
                                    <a:cs typeface="Times New Roman" panose="02020603050405020304" pitchFamily="18" charset="0"/>
                                  </a:rPr>
                                  <m:t>𝛃</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𝟐</m:t>
                                </m:r>
                              </m:sub>
                            </m:sSub>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𝒙</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𝟐</m:t>
                                </m:r>
                              </m:sub>
                            </m:sSub>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fr-FR" sz="1800" b="1" i="1">
                                    <a:effectLst/>
                                    <a:latin typeface="Cambria Math" panose="02040503050406030204" pitchFamily="18" charset="0"/>
                                    <a:ea typeface="Yu Mincho" panose="02020400000000000000" pitchFamily="18" charset="-128"/>
                                    <a:cs typeface="Times New Roman" panose="02020603050405020304" pitchFamily="18" charset="0"/>
                                  </a:rPr>
                                  <m:t>𝛃</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𝒌</m:t>
                                </m:r>
                              </m:sub>
                            </m:sSub>
                            <m:sSub>
                              <m:sSubPr>
                                <m:ctrlPr>
                                  <a:rPr lang="vi-VN" sz="1800" b="1"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𝒙</m:t>
                                </m:r>
                              </m:e>
                              <m:sub>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𝒌</m:t>
                                </m:r>
                              </m:sub>
                            </m:sSub>
                            <m:r>
                              <a:rPr lang="fr-FR" sz="1800" b="1" i="1">
                                <a:effectLst/>
                                <a:latin typeface="Cambria Math" panose="02040503050406030204" pitchFamily="18" charset="0"/>
                                <a:ea typeface="Yu Mincho" panose="02020400000000000000" pitchFamily="18" charset="-128"/>
                                <a:cs typeface="Times New Roman" panose="02020603050405020304" pitchFamily="18" charset="0"/>
                              </a:rPr>
                              <m:t>)</m:t>
                            </m:r>
                          </m:sup>
                        </m:sSup>
                      </m:den>
                    </m:f>
                  </m:oMath>
                </a14:m>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1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nếu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P(y=1) ≥ 0.5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f>
                      <m:fPr>
                        <m:ctrlPr>
                          <a:rPr lang="vi-VN" sz="18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fr-FR" sz="1800"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fr-FR" sz="1800" i="1">
                            <a:effectLst/>
                            <a:latin typeface="Cambria Math" panose="02040503050406030204" pitchFamily="18" charset="0"/>
                            <a:ea typeface="Yu Mincho" panose="02020400000000000000" pitchFamily="18" charset="-128"/>
                            <a:cs typeface="Times New Roman" panose="02020603050405020304" pitchFamily="18" charset="0"/>
                          </a:rPr>
                          <m:t>1+</m:t>
                        </m:r>
                        <m:sSup>
                          <m:sSupPr>
                            <m:ctrlPr>
                              <a:rPr lang="vi-VN" sz="1800"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𝑒</m:t>
                            </m:r>
                          </m:e>
                          <m:sup>
                            <m:r>
                              <a:rPr lang="fr-FR" sz="18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𝑧</m:t>
                            </m:r>
                          </m:sup>
                        </m:sSup>
                      </m:den>
                    </m:f>
                  </m:oMath>
                </a14:m>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0.5  </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sym typeface="Wingdings" panose="05000000000000000000" pitchFamily="2" charset="2"/>
                  </a:rPr>
                  <a:t></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z ≥ 0 </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0</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 + β</a:t>
                </a:r>
                <a:r>
                  <a:rPr lang="fr-FR" sz="1800" baseline="-25000" dirty="0" err="1">
                    <a:effectLst/>
                    <a:latin typeface="Times New Roman" panose="02020603050405020304" pitchFamily="18" charset="0"/>
                    <a:ea typeface="Yu Mincho" panose="02020400000000000000" pitchFamily="18" charset="-128"/>
                    <a:cs typeface="Times New Roman" panose="02020603050405020304" pitchFamily="18" charset="0"/>
                  </a:rPr>
                  <a:t>k</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err="1">
                    <a:effectLst/>
                    <a:latin typeface="Times New Roman" panose="02020603050405020304" pitchFamily="18" charset="0"/>
                    <a:ea typeface="Yu Mincho" panose="02020400000000000000" pitchFamily="18" charset="-128"/>
                    <a:cs typeface="Times New Roman" panose="02020603050405020304" pitchFamily="18" charset="0"/>
                  </a:rPr>
                  <a:t>k</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0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nếu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P(y=1) &lt;0.5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f>
                      <m:fPr>
                        <m:ctrlPr>
                          <a:rPr lang="vi-VN" sz="18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fr-FR" sz="1800"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fr-FR" sz="1800" i="1">
                            <a:effectLst/>
                            <a:latin typeface="Cambria Math" panose="02040503050406030204" pitchFamily="18" charset="0"/>
                            <a:ea typeface="Yu Mincho" panose="02020400000000000000" pitchFamily="18" charset="-128"/>
                            <a:cs typeface="Times New Roman" panose="02020603050405020304" pitchFamily="18" charset="0"/>
                          </a:rPr>
                          <m:t>1+</m:t>
                        </m:r>
                        <m:sSup>
                          <m:sSupPr>
                            <m:ctrlPr>
                              <a:rPr lang="vi-VN" sz="1800"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𝑒</m:t>
                            </m:r>
                          </m:e>
                          <m:sup>
                            <m:r>
                              <a:rPr lang="fr-FR" sz="1800"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𝑧</m:t>
                            </m:r>
                          </m:sup>
                        </m:sSup>
                      </m:den>
                    </m:f>
                  </m:oMath>
                </a14:m>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&lt; 0.5  </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sym typeface="Wingdings" panose="05000000000000000000" pitchFamily="2" charset="2"/>
                  </a:rPr>
                  <a:t></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z &lt; 0 </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0</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 + β</a:t>
                </a:r>
                <a:r>
                  <a:rPr lang="fr-FR" sz="1800" baseline="-25000" dirty="0" err="1">
                    <a:effectLst/>
                    <a:latin typeface="Times New Roman" panose="02020603050405020304" pitchFamily="18" charset="0"/>
                    <a:ea typeface="Yu Mincho" panose="02020400000000000000" pitchFamily="18" charset="-128"/>
                    <a:cs typeface="Times New Roman" panose="02020603050405020304" pitchFamily="18" charset="0"/>
                  </a:rPr>
                  <a:t>k</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a:t>
                </a:r>
                <a:r>
                  <a:rPr lang="fr-FR" sz="1800" baseline="-25000" dirty="0" err="1">
                    <a:effectLst/>
                    <a:latin typeface="Times New Roman" panose="02020603050405020304" pitchFamily="18" charset="0"/>
                    <a:ea typeface="Yu Mincho" panose="02020400000000000000" pitchFamily="18" charset="-128"/>
                    <a:cs typeface="Times New Roman" panose="02020603050405020304" pitchFamily="18" charset="0"/>
                  </a:rPr>
                  <a:t>k</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&lt; 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p:txBody>
          </p:sp>
        </mc:Choice>
        <mc:Fallback xmlns="">
          <p:sp>
            <p:nvSpPr>
              <p:cNvPr id="3" name="Google Shape;489;p60">
                <a:extLst>
                  <a:ext uri="{FF2B5EF4-FFF2-40B4-BE49-F238E27FC236}">
                    <a16:creationId xmlns:a16="http://schemas.microsoft.com/office/drawing/2014/main" id="{2BBC25E5-4579-A698-0DCF-72C45AD6574B}"/>
                  </a:ext>
                </a:extLst>
              </p:cNvPr>
              <p:cNvSpPr txBox="1">
                <a:spLocks noGrp="1" noRot="1" noChangeAspect="1" noMove="1" noResize="1" noEditPoints="1" noAdjustHandles="1" noChangeArrowheads="1" noChangeShapeType="1" noTextEdit="1"/>
              </p:cNvSpPr>
              <p:nvPr>
                <p:ph type="body" idx="1"/>
              </p:nvPr>
            </p:nvSpPr>
            <p:spPr>
              <a:xfrm>
                <a:off x="713225" y="1116617"/>
                <a:ext cx="7717500" cy="3295800"/>
              </a:xfrm>
              <a:prstGeom prst="rect">
                <a:avLst/>
              </a:prstGeom>
              <a:blipFill>
                <a:blip r:embed="rId3"/>
                <a:stretch>
                  <a:fillRect l="-711"/>
                </a:stretch>
              </a:blipFill>
            </p:spPr>
            <p:txBody>
              <a:bodyPr/>
              <a:lstStyle/>
              <a:p>
                <a:r>
                  <a:rPr lang="vi-VN">
                    <a:noFill/>
                  </a:rPr>
                  <a:t> </a:t>
                </a:r>
              </a:p>
            </p:txBody>
          </p:sp>
        </mc:Fallback>
      </mc:AlternateContent>
    </p:spTree>
    <p:extLst>
      <p:ext uri="{BB962C8B-B14F-4D97-AF65-F5344CB8AC3E}">
        <p14:creationId xmlns:p14="http://schemas.microsoft.com/office/powerpoint/2010/main" val="311048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fr-FR" sz="1800" i="1" u="sng" dirty="0" err="1">
                <a:effectLst/>
                <a:latin typeface="Times New Roman" panose="02020603050405020304" pitchFamily="18" charset="0"/>
                <a:ea typeface="Yu Mincho" panose="02020400000000000000" pitchFamily="18" charset="-128"/>
                <a:cs typeface="Times New Roman" panose="02020603050405020304" pitchFamily="18" charset="0"/>
              </a:rPr>
              <a:t>Ví</a:t>
            </a:r>
            <a:r>
              <a:rPr lang="fr-FR" sz="1800" i="1" u="sng"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i="1" u="sng" dirty="0" err="1">
                <a:effectLst/>
                <a:latin typeface="Times New Roman" panose="02020603050405020304" pitchFamily="18" charset="0"/>
                <a:ea typeface="Yu Mincho" panose="02020400000000000000" pitchFamily="18" charset="-128"/>
                <a:cs typeface="Times New Roman" panose="02020603050405020304" pitchFamily="18" charset="0"/>
              </a:rPr>
              <a:t>dụ</a:t>
            </a:r>
            <a:r>
              <a:rPr lang="fr-FR" sz="1800" i="1" u="sng" dirty="0">
                <a:effectLst/>
                <a:latin typeface="Times New Roman" panose="02020603050405020304" pitchFamily="18" charset="0"/>
                <a:ea typeface="Yu Mincho" panose="02020400000000000000" pitchFamily="18" charset="-128"/>
                <a:cs typeface="Times New Roman" panose="02020603050405020304" pitchFamily="18" charset="0"/>
              </a:rPr>
              <a:t> 3</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giả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sử</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hồi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quy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logistic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với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2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biến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x</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biến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lập</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Hệ</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ước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lượng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β :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0</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-3,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1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=1, β</a:t>
            </a:r>
            <a:r>
              <a:rPr lang="fr-FR" sz="1800" baseline="-25000" dirty="0">
                <a:effectLst/>
                <a:latin typeface="Times New Roman" panose="02020603050405020304" pitchFamily="18" charset="0"/>
                <a:ea typeface="Yu Mincho" panose="02020400000000000000" pitchFamily="18" charset="-128"/>
                <a:cs typeface="Times New Roman" panose="02020603050405020304" pitchFamily="18" charset="0"/>
              </a:rPr>
              <a:t>2</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1</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228600" marR="0">
              <a:lnSpc>
                <a:spcPct val="107000"/>
              </a:lnSpc>
              <a:spcBef>
                <a:spcPts val="0"/>
              </a:spcBef>
              <a:spcAft>
                <a:spcPts val="800"/>
              </a:spcAft>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Thì</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hồi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quy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của</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ta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lúc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này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sẽ</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là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1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nếu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-3 + x1 + x2 ≥ 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0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nếu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-3 + x1 + x2 &lt; 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Đối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với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điểm</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(1,1) : -3 + 1 + 1 = -1 &lt; 0 =&gt;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0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Đối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với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điểm</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(3,1) : -3 + 3 + 1 = 1 &gt; 0 =&gt;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y = 1</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descr="Chart&#10;&#10;Description automatically generated">
            <a:extLst>
              <a:ext uri="{FF2B5EF4-FFF2-40B4-BE49-F238E27FC236}">
                <a16:creationId xmlns:a16="http://schemas.microsoft.com/office/drawing/2014/main" id="{7143814A-0C17-3A91-5F2C-CFD3AD53B8F0}"/>
              </a:ext>
            </a:extLst>
          </p:cNvPr>
          <p:cNvPicPr>
            <a:picLocks noChangeAspect="1"/>
          </p:cNvPicPr>
          <p:nvPr/>
        </p:nvPicPr>
        <p:blipFill>
          <a:blip r:embed="rId3"/>
          <a:stretch>
            <a:fillRect/>
          </a:stretch>
        </p:blipFill>
        <p:spPr>
          <a:xfrm>
            <a:off x="5306388" y="375137"/>
            <a:ext cx="3376842" cy="2851413"/>
          </a:xfrm>
          <a:prstGeom prst="rect">
            <a:avLst/>
          </a:prstGeom>
        </p:spPr>
      </p:pic>
      <p:cxnSp>
        <p:nvCxnSpPr>
          <p:cNvPr id="6" name="Straight Connector 5">
            <a:extLst>
              <a:ext uri="{FF2B5EF4-FFF2-40B4-BE49-F238E27FC236}">
                <a16:creationId xmlns:a16="http://schemas.microsoft.com/office/drawing/2014/main" id="{F39F7B4F-3B83-0F02-8C48-6F9C4BC64227}"/>
              </a:ext>
            </a:extLst>
          </p:cNvPr>
          <p:cNvCxnSpPr/>
          <p:nvPr/>
        </p:nvCxnSpPr>
        <p:spPr>
          <a:xfrm>
            <a:off x="6127262" y="1116617"/>
            <a:ext cx="1312984" cy="1337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8D1856-4F6D-C4CB-3BEC-3592F5238620}"/>
              </a:ext>
            </a:extLst>
          </p:cNvPr>
          <p:cNvCxnSpPr/>
          <p:nvPr/>
        </p:nvCxnSpPr>
        <p:spPr>
          <a:xfrm>
            <a:off x="6127262" y="2029097"/>
            <a:ext cx="4390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1F09B00-CB80-2BBC-F9CB-858F16F3E0FA}"/>
              </a:ext>
            </a:extLst>
          </p:cNvPr>
          <p:cNvCxnSpPr/>
          <p:nvPr/>
        </p:nvCxnSpPr>
        <p:spPr>
          <a:xfrm flipV="1">
            <a:off x="6566263" y="2029097"/>
            <a:ext cx="0" cy="424934"/>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BFBF433-8224-AD3D-CF09-D391796E7994}"/>
              </a:ext>
            </a:extLst>
          </p:cNvPr>
          <p:cNvSpPr/>
          <p:nvPr/>
        </p:nvSpPr>
        <p:spPr>
          <a:xfrm>
            <a:off x="6531427" y="20007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3" name="Straight Connector 12">
            <a:extLst>
              <a:ext uri="{FF2B5EF4-FFF2-40B4-BE49-F238E27FC236}">
                <a16:creationId xmlns:a16="http://schemas.microsoft.com/office/drawing/2014/main" id="{36211EA8-7329-C6F5-F6EF-93864B34D393}"/>
              </a:ext>
            </a:extLst>
          </p:cNvPr>
          <p:cNvCxnSpPr/>
          <p:nvPr/>
        </p:nvCxnSpPr>
        <p:spPr>
          <a:xfrm flipV="1">
            <a:off x="7440246" y="2046515"/>
            <a:ext cx="0" cy="407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4EE519-CB75-8193-1E1F-990AC36C014B}"/>
              </a:ext>
            </a:extLst>
          </p:cNvPr>
          <p:cNvCxnSpPr/>
          <p:nvPr/>
        </p:nvCxnSpPr>
        <p:spPr>
          <a:xfrm>
            <a:off x="6127262" y="2029097"/>
            <a:ext cx="1312984" cy="1741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DB7FDDE-FFE4-FC4F-F52B-DC781125F63D}"/>
              </a:ext>
            </a:extLst>
          </p:cNvPr>
          <p:cNvSpPr/>
          <p:nvPr/>
        </p:nvSpPr>
        <p:spPr>
          <a:xfrm>
            <a:off x="7440246" y="2037806"/>
            <a:ext cx="45719" cy="45719"/>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n>
                <a:solidFill>
                  <a:srgbClr val="FFFF00"/>
                </a:solidFill>
              </a:ln>
              <a:solidFill>
                <a:srgbClr val="FF0000"/>
              </a:solidFill>
            </a:endParaRPr>
          </a:p>
        </p:txBody>
      </p:sp>
    </p:spTree>
    <p:extLst>
      <p:ext uri="{BB962C8B-B14F-4D97-AF65-F5344CB8AC3E}">
        <p14:creationId xmlns:p14="http://schemas.microsoft.com/office/powerpoint/2010/main" val="9327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16" presetClass="entr" presetSubtype="21"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par>
                          <p:cTn id="38" fill="hold">
                            <p:stCondLst>
                              <p:cond delay="2500"/>
                            </p:stCondLst>
                            <p:childTnLst>
                              <p:par>
                                <p:cTn id="39" presetID="14" presetClass="exit" presetSubtype="10" fill="hold" nodeType="afterEffect">
                                  <p:stCondLst>
                                    <p:cond delay="0"/>
                                  </p:stCondLst>
                                  <p:childTnLst>
                                    <p:animEffect transition="out" filter="randombar(horizontal)">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par>
                          <p:cTn id="42" fill="hold">
                            <p:stCondLst>
                              <p:cond delay="3000"/>
                            </p:stCondLst>
                            <p:childTnLst>
                              <p:par>
                                <p:cTn id="43" presetID="14" presetClass="exit" presetSubtype="10" fill="hold" nodeType="afterEffect">
                                  <p:stCondLst>
                                    <p:cond delay="0"/>
                                  </p:stCondLst>
                                  <p:childTnLst>
                                    <p:animEffect transition="out" filter="randombar(horizontal)">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barn(inVertical)">
                                      <p:cBhvr>
                                        <p:cTn id="50" dur="500"/>
                                        <p:tgtEl>
                                          <p:spTgt spid="3">
                                            <p:txEl>
                                              <p:pRg st="7" end="7"/>
                                            </p:txEl>
                                          </p:spTgt>
                                        </p:tgtEl>
                                      </p:cBhvr>
                                    </p:animEffec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down)">
                                      <p:cBhvr>
                                        <p:cTn id="54" dur="500"/>
                                        <p:tgtEl>
                                          <p:spTgt spid="13"/>
                                        </p:tgtEl>
                                      </p:cBhvr>
                                    </p:animEffec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par>
                          <p:cTn id="59" fill="hold">
                            <p:stCondLst>
                              <p:cond delay="1500"/>
                            </p:stCondLst>
                            <p:childTnLst>
                              <p:par>
                                <p:cTn id="60" presetID="22" presetClass="entr" presetSubtype="4"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par>
                          <p:cTn id="63" fill="hold">
                            <p:stCondLst>
                              <p:cond delay="2000"/>
                            </p:stCondLst>
                            <p:childTnLst>
                              <p:par>
                                <p:cTn id="64" presetID="14" presetClass="exit" presetSubtype="10" fill="hold" nodeType="afterEffect">
                                  <p:stCondLst>
                                    <p:cond delay="0"/>
                                  </p:stCondLst>
                                  <p:childTnLst>
                                    <p:animEffect transition="out" filter="randombar(horizontal)">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childTnLst>
                          </p:cTn>
                        </p:par>
                        <p:par>
                          <p:cTn id="67" fill="hold">
                            <p:stCondLst>
                              <p:cond delay="2500"/>
                            </p:stCondLst>
                            <p:childTnLst>
                              <p:par>
                                <p:cTn id="68" presetID="14" presetClass="exit" presetSubtype="10" fill="hold" nodeType="afterEffect">
                                  <p:stCondLst>
                                    <p:cond delay="0"/>
                                  </p:stCondLst>
                                  <p:childTnLst>
                                    <p:animEffect transition="out" filter="randombar(horizontal)">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75" y="1017725"/>
            <a:ext cx="7717500" cy="3295800"/>
          </a:xfrm>
          <a:prstGeom prst="rect">
            <a:avLst/>
          </a:prstGeom>
        </p:spPr>
        <p:txBody>
          <a:bodyPr spcFirstLastPara="1" wrap="square" lIns="91425" tIns="91425" rIns="91425" bIns="91425" anchor="t" anchorCtr="0">
            <a:noAutofit/>
          </a:bodyPr>
          <a:lstStyle/>
          <a:p>
            <a:pPr marL="0" indent="0" algn="just">
              <a:lnSpc>
                <a:spcPct val="107000"/>
              </a:lnSpc>
              <a:spcAft>
                <a:spcPts val="800"/>
              </a:spcAft>
              <a:buNone/>
            </a:pP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Diễn</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giải</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tham</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của</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mô</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hình</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hồi</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quy</a:t>
            </a:r>
            <a:r>
              <a:rPr lang="fr-FR" sz="1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b="1" dirty="0" err="1">
                <a:effectLst/>
                <a:latin typeface="Times New Roman" panose="02020603050405020304" pitchFamily="18" charset="0"/>
                <a:ea typeface="Yu Mincho" panose="02020400000000000000" pitchFamily="18" charset="-128"/>
                <a:cs typeface="Times New Roman" panose="02020603050405020304" pitchFamily="18" charset="0"/>
              </a:rPr>
              <a:t>logistic</a:t>
            </a:r>
            <a:endParaRPr lang="fr-FR" sz="1800" b="1"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7000"/>
              </a:lnSpc>
              <a:spcAft>
                <a:spcPts val="800"/>
              </a:spcAft>
              <a:buNone/>
            </a:pPr>
            <a:endParaRPr lang="fr-FR" sz="1800" b="1" dirty="0">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7000"/>
              </a:lnSpc>
              <a:spcAft>
                <a:spcPts val="800"/>
              </a:spcAft>
              <a:buNone/>
            </a:pPr>
            <a:endParaRPr lang="fr-FR" sz="1800" b="1"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7000"/>
              </a:lnSpc>
              <a:spcAft>
                <a:spcPts val="800"/>
              </a:spcAft>
              <a:buNone/>
            </a:pPr>
            <a:endParaRPr lang="fr-FR" sz="1800" b="1" dirty="0">
              <a:latin typeface="Times New Roman" panose="02020603050405020304" pitchFamily="18" charset="0"/>
              <a:ea typeface="Yu Mincho" panose="02020400000000000000" pitchFamily="18" charset="-128"/>
              <a:cs typeface="Times New Roman" panose="02020603050405020304" pitchFamily="18" charset="0"/>
            </a:endParaRPr>
          </a:p>
          <a:p>
            <a:pPr marL="0" indent="0" algn="just">
              <a:lnSpc>
                <a:spcPct val="107000"/>
              </a:lnSpc>
              <a:spcAft>
                <a:spcPts val="800"/>
              </a:spcAft>
              <a:buNone/>
            </a:pPr>
            <a:endParaRPr lang="fr-FR" sz="1800" b="1"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Tỷ số </a:t>
            </a:r>
            <a:r>
              <a:rPr lang="vi-VN" sz="1800" dirty="0" err="1">
                <a:effectLst/>
                <a:latin typeface="Times New Roman" panose="02020603050405020304" pitchFamily="18" charset="0"/>
                <a:ea typeface="Yu Mincho" panose="02020400000000000000" pitchFamily="18" charset="-128"/>
                <a:cs typeface="Times New Roman" panose="02020603050405020304" pitchFamily="18" charset="0"/>
              </a:rPr>
              <a:t>Odds</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và xác suất y = 1 là đồng biến, tỷ số </a:t>
            </a:r>
            <a:r>
              <a:rPr lang="vi-VN" sz="1800" dirty="0" err="1">
                <a:effectLst/>
                <a:latin typeface="Times New Roman" panose="02020603050405020304" pitchFamily="18" charset="0"/>
                <a:ea typeface="Yu Mincho" panose="02020400000000000000" pitchFamily="18" charset="-128"/>
                <a:cs typeface="Times New Roman" panose="02020603050405020304" pitchFamily="18" charset="0"/>
              </a:rPr>
              <a:t>Odds</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càng lớn khả năng xảy ra càng cao.</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Khi biến x tăng 1 đơn vị thì giá trị </a:t>
            </a:r>
            <a:r>
              <a:rPr lang="vi-VN" sz="1800" dirty="0" err="1">
                <a:effectLst/>
                <a:latin typeface="Times New Roman" panose="02020603050405020304" pitchFamily="18" charset="0"/>
                <a:ea typeface="Yu Mincho" panose="02020400000000000000" pitchFamily="18" charset="-128"/>
                <a:cs typeface="Times New Roman" panose="02020603050405020304" pitchFamily="18" charset="0"/>
              </a:rPr>
              <a:t>log</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a:t>
            </a:r>
            <a:r>
              <a:rPr lang="vi-VN" sz="1800" dirty="0" err="1">
                <a:effectLst/>
                <a:latin typeface="Times New Roman" panose="02020603050405020304" pitchFamily="18" charset="0"/>
                <a:ea typeface="Yu Mincho" panose="02020400000000000000" pitchFamily="18" charset="-128"/>
                <a:cs typeface="Times New Roman" panose="02020603050405020304" pitchFamily="18" charset="0"/>
              </a:rPr>
              <a:t>Odds</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tăng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β</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đơn vị</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Khi biến x tăng 1 đơn vị thì tỷ số </a:t>
            </a:r>
            <a:r>
              <a:rPr lang="vi-VN" sz="1800" dirty="0" err="1">
                <a:effectLst/>
                <a:latin typeface="Times New Roman" panose="02020603050405020304" pitchFamily="18" charset="0"/>
                <a:ea typeface="Yu Mincho" panose="02020400000000000000" pitchFamily="18" charset="-128"/>
                <a:cs typeface="Times New Roman" panose="02020603050405020304" pitchFamily="18" charset="0"/>
              </a:rPr>
              <a:t>Odds</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tăng lên </a:t>
            </a:r>
            <a:r>
              <a:rPr lang="vi-VN" sz="1800" dirty="0" err="1">
                <a:effectLst/>
                <a:latin typeface="Times New Roman" panose="02020603050405020304" pitchFamily="18" charset="0"/>
                <a:ea typeface="Yu Mincho" panose="02020400000000000000" pitchFamily="18" charset="-128"/>
                <a:cs typeface="Times New Roman" panose="02020603050405020304" pitchFamily="18" charset="0"/>
              </a:rPr>
              <a:t>exp</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β</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lần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Điều này cho thấy nếu </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β</a:t>
            </a:r>
            <a:r>
              <a:rPr lang="vi-VN" sz="1800" dirty="0">
                <a:effectLst/>
                <a:latin typeface="Times New Roman" panose="02020603050405020304" pitchFamily="18" charset="0"/>
                <a:ea typeface="Yu Mincho" panose="02020400000000000000" pitchFamily="18" charset="-128"/>
                <a:cs typeface="Times New Roman" panose="02020603050405020304" pitchFamily="18" charset="0"/>
              </a:rPr>
              <a:t> &gt; 0 thì x càng lớn, xác suất y = 1 càng lớn và ngược lại.</a:t>
            </a:r>
            <a:endParaRPr lang="vi-VN" sz="1800" dirty="0">
              <a:effectLst/>
              <a:latin typeface="Arial" panose="020B0604020202020204" pitchFamily="34" charset="0"/>
              <a:ea typeface="Yu Mincho" panose="02020400000000000000" pitchFamily="18" charset="-128"/>
              <a:cs typeface="Times New Roman" panose="02020603050405020304" pitchFamily="18" charset="0"/>
            </a:endParaRPr>
          </a:p>
          <a:p>
            <a:pPr marL="0" indent="0" algn="just">
              <a:lnSpc>
                <a:spcPct val="107000"/>
              </a:lnSpc>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219B3D2-1407-DBF2-18C9-7B2A784AA1FC}"/>
                  </a:ext>
                </a:extLst>
              </p:cNvPr>
              <p:cNvGraphicFramePr>
                <a:graphicFrameLocks noGrp="1"/>
              </p:cNvGraphicFramePr>
              <p:nvPr>
                <p:extLst>
                  <p:ext uri="{D42A27DB-BD31-4B8C-83A1-F6EECF244321}">
                    <p14:modId xmlns:p14="http://schemas.microsoft.com/office/powerpoint/2010/main" val="2395963594"/>
                  </p:ext>
                </p:extLst>
              </p:nvPr>
            </p:nvGraphicFramePr>
            <p:xfrm>
              <a:off x="795020" y="1460110"/>
              <a:ext cx="5725160" cy="1562482"/>
            </p:xfrm>
            <a:graphic>
              <a:graphicData uri="http://schemas.openxmlformats.org/drawingml/2006/table">
                <a:tbl>
                  <a:tblPr firstRow="1" firstCol="1" bandRow="1">
                    <a:tableStyleId>{996F7ECE-F43D-4FB7-8DEB-48FA7F41BC90}</a:tableStyleId>
                  </a:tblPr>
                  <a:tblGrid>
                    <a:gridCol w="1939925">
                      <a:extLst>
                        <a:ext uri="{9D8B030D-6E8A-4147-A177-3AD203B41FA5}">
                          <a16:colId xmlns:a16="http://schemas.microsoft.com/office/drawing/2014/main" val="930087849"/>
                        </a:ext>
                      </a:extLst>
                    </a:gridCol>
                    <a:gridCol w="3785235">
                      <a:extLst>
                        <a:ext uri="{9D8B030D-6E8A-4147-A177-3AD203B41FA5}">
                          <a16:colId xmlns:a16="http://schemas.microsoft.com/office/drawing/2014/main" val="3554076821"/>
                        </a:ext>
                      </a:extLst>
                    </a:gridCol>
                  </a:tblGrid>
                  <a:tr h="0">
                    <a:tc>
                      <a:txBody>
                        <a:bodyPr/>
                        <a:lstStyle/>
                        <a:p>
                          <a:pPr marL="0" marR="0">
                            <a:lnSpc>
                              <a:spcPct val="107000"/>
                            </a:lnSpc>
                            <a:spcBef>
                              <a:spcPts val="0"/>
                            </a:spcBef>
                            <a:spcAft>
                              <a:spcPts val="0"/>
                            </a:spcAft>
                          </a:pPr>
                          <a:r>
                            <a:rPr lang="fr-FR" sz="1400" dirty="0" err="1">
                              <a:effectLst/>
                            </a:rPr>
                            <a:t>Hàm</a:t>
                          </a:r>
                          <a:r>
                            <a:rPr lang="fr-FR" sz="1400" dirty="0">
                              <a:effectLst/>
                            </a:rPr>
                            <a:t> </a:t>
                          </a:r>
                          <a:r>
                            <a:rPr lang="fr-FR" sz="1400" dirty="0" err="1">
                              <a:effectLst/>
                            </a:rPr>
                            <a:t>logistic</a:t>
                          </a:r>
                          <a:endParaRPr lang="vi-VN" sz="1100" dirty="0">
                            <a:effectLst/>
                          </a:endParaRPr>
                        </a:p>
                        <a:p>
                          <a:pPr marL="457200" marR="0">
                            <a:lnSpc>
                              <a:spcPct val="107000"/>
                            </a:lnSpc>
                            <a:spcBef>
                              <a:spcPts val="0"/>
                            </a:spcBef>
                            <a:spcAft>
                              <a:spcPts val="0"/>
                            </a:spcAft>
                          </a:pPr>
                          <a:r>
                            <a:rPr lang="fr-FR" sz="14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400" dirty="0">
                              <a:effectLst/>
                            </a:rPr>
                            <a:t>P(y=1) = </a:t>
                          </a:r>
                          <a14:m>
                            <m:oMath xmlns:m="http://schemas.openxmlformats.org/officeDocument/2006/math">
                              <m:f>
                                <m:fPr>
                                  <m:ctrlPr>
                                    <a:rPr lang="vi-VN" sz="1400" i="1">
                                      <a:effectLst/>
                                      <a:latin typeface="Cambria Math" panose="02040503050406030204" pitchFamily="18" charset="0"/>
                                    </a:rPr>
                                  </m:ctrlPr>
                                </m:fPr>
                                <m:num>
                                  <m:r>
                                    <a:rPr lang="fr-FR" sz="1400">
                                      <a:effectLst/>
                                      <a:latin typeface="Cambria Math" panose="02040503050406030204" pitchFamily="18" charset="0"/>
                                    </a:rPr>
                                    <m:t>1</m:t>
                                  </m:r>
                                </m:num>
                                <m:den>
                                  <m:r>
                                    <a:rPr lang="fr-FR" sz="1400">
                                      <a:effectLst/>
                                      <a:latin typeface="Cambria Math" panose="02040503050406030204" pitchFamily="18" charset="0"/>
                                    </a:rPr>
                                    <m:t>1+</m:t>
                                  </m:r>
                                  <m:sSup>
                                    <m:sSupPr>
                                      <m:ctrlPr>
                                        <a:rPr lang="vi-VN" sz="1400" i="1">
                                          <a:effectLst/>
                                          <a:latin typeface="Cambria Math" panose="02040503050406030204" pitchFamily="18" charset="0"/>
                                        </a:rPr>
                                      </m:ctrlPr>
                                    </m:sSupPr>
                                    <m:e>
                                      <m:r>
                                        <a:rPr lang="en-US" sz="1400">
                                          <a:effectLst/>
                                          <a:latin typeface="Cambria Math" panose="02040503050406030204" pitchFamily="18" charset="0"/>
                                        </a:rPr>
                                        <m:t>𝑒</m:t>
                                      </m:r>
                                    </m:e>
                                    <m:sup>
                                      <m:r>
                                        <a:rPr lang="fr-FR"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fr-FR" sz="1400">
                                              <a:effectLst/>
                                              <a:latin typeface="Cambria Math" panose="02040503050406030204" pitchFamily="18" charset="0"/>
                                            </a:rPr>
                                            <m:t>0</m:t>
                                          </m:r>
                                        </m:sub>
                                      </m:sSub>
                                      <m:r>
                                        <a:rPr lang="fr-FR"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fr-FR" sz="1400">
                                              <a:effectLst/>
                                              <a:latin typeface="Cambria Math" panose="02040503050406030204" pitchFamily="18" charset="0"/>
                                            </a:rPr>
                                            <m:t>1</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fr-FR" sz="1400">
                                              <a:effectLst/>
                                              <a:latin typeface="Cambria Math" panose="02040503050406030204" pitchFamily="18" charset="0"/>
                                            </a:rPr>
                                            <m:t>1</m:t>
                                          </m:r>
                                        </m:sub>
                                      </m:sSub>
                                      <m:r>
                                        <a:rPr lang="fr-FR"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fr-FR" sz="1400">
                                              <a:effectLst/>
                                              <a:latin typeface="Cambria Math" panose="02040503050406030204" pitchFamily="18" charset="0"/>
                                            </a:rPr>
                                            <m:t>2</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fr-FR" sz="1400">
                                              <a:effectLst/>
                                              <a:latin typeface="Cambria Math" panose="02040503050406030204" pitchFamily="18" charset="0"/>
                                            </a:rPr>
                                            <m:t>2</m:t>
                                          </m:r>
                                        </m:sub>
                                      </m:sSub>
                                      <m:r>
                                        <a:rPr lang="fr-FR"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𝑘</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𝑘</m:t>
                                          </m:r>
                                        </m:sub>
                                      </m:sSub>
                                      <m:r>
                                        <a:rPr lang="fr-FR" sz="1400">
                                          <a:effectLst/>
                                          <a:latin typeface="Cambria Math" panose="02040503050406030204" pitchFamily="18" charset="0"/>
                                        </a:rPr>
                                        <m:t>)</m:t>
                                      </m:r>
                                    </m:sup>
                                  </m:sSup>
                                </m:den>
                              </m:f>
                            </m:oMath>
                          </a14:m>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9482854"/>
                      </a:ext>
                    </a:extLst>
                  </a:tr>
                  <a:tr h="0">
                    <a:tc>
                      <a:txBody>
                        <a:bodyPr/>
                        <a:lstStyle/>
                        <a:p>
                          <a:pPr marL="0" marR="0">
                            <a:lnSpc>
                              <a:spcPct val="107000"/>
                            </a:lnSpc>
                            <a:spcBef>
                              <a:spcPts val="0"/>
                            </a:spcBef>
                            <a:spcAft>
                              <a:spcPts val="0"/>
                            </a:spcAft>
                          </a:pPr>
                          <a:r>
                            <a:rPr lang="en-US" sz="1400">
                              <a:effectLst/>
                            </a:rPr>
                            <a:t>Cách viết khác của hàm logistic</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Odds = </a:t>
                          </a:r>
                          <a14:m>
                            <m:oMath xmlns:m="http://schemas.openxmlformats.org/officeDocument/2006/math">
                              <m:sSup>
                                <m:sSupPr>
                                  <m:ctrlPr>
                                    <a:rPr lang="vi-VN" sz="1400" i="1">
                                      <a:effectLst/>
                                      <a:latin typeface="Cambria Math" panose="02040503050406030204" pitchFamily="18" charset="0"/>
                                    </a:rPr>
                                  </m:ctrlPr>
                                </m:sSupPr>
                                <m:e>
                                  <m:r>
                                    <a:rPr lang="en-US" sz="1400">
                                      <a:effectLst/>
                                      <a:latin typeface="Cambria Math" panose="02040503050406030204" pitchFamily="18" charset="0"/>
                                    </a:rPr>
                                    <m:t>𝑒</m:t>
                                  </m:r>
                                </m:e>
                                <m:sup>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0</m:t>
                                      </m:r>
                                    </m:sub>
                                  </m:sSub>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1</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1</m:t>
                                      </m:r>
                                    </m:sub>
                                  </m:sSub>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2</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2</m:t>
                                      </m:r>
                                    </m:sub>
                                  </m:sSub>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𝑘</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𝑘</m:t>
                                      </m:r>
                                    </m:sub>
                                  </m:sSub>
                                  <m:r>
                                    <a:rPr lang="en-US" sz="1400">
                                      <a:effectLst/>
                                      <a:latin typeface="Cambria Math" panose="02040503050406030204" pitchFamily="18" charset="0"/>
                                    </a:rPr>
                                    <m:t>)</m:t>
                                  </m:r>
                                </m:sup>
                              </m:sSup>
                            </m:oMath>
                          </a14:m>
                          <a:endParaRPr lang="vi-VN" sz="1100" dirty="0">
                            <a:effectLst/>
                          </a:endParaRPr>
                        </a:p>
                        <a:p>
                          <a:pPr marL="0" marR="0">
                            <a:lnSpc>
                              <a:spcPct val="107000"/>
                            </a:lnSpc>
                            <a:spcBef>
                              <a:spcPts val="0"/>
                            </a:spcBef>
                            <a:spcAft>
                              <a:spcPts val="0"/>
                            </a:spcAft>
                          </a:pPr>
                          <a:r>
                            <a:rPr lang="en-US" sz="14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888441"/>
                      </a:ext>
                    </a:extLst>
                  </a:tr>
                  <a:tr h="307975">
                    <a:tc>
                      <a:txBody>
                        <a:bodyPr/>
                        <a:lstStyle/>
                        <a:p>
                          <a:pPr marL="0" marR="0">
                            <a:lnSpc>
                              <a:spcPct val="107000"/>
                            </a:lnSpc>
                            <a:spcBef>
                              <a:spcPts val="0"/>
                            </a:spcBef>
                            <a:spcAft>
                              <a:spcPts val="0"/>
                            </a:spcAft>
                          </a:pPr>
                          <a:r>
                            <a:rPr lang="en-US" sz="1400">
                              <a:effectLst/>
                            </a:rPr>
                            <a:t>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Log(Odds) = </a:t>
                          </a:r>
                          <a14:m>
                            <m:oMath xmlns:m="http://schemas.openxmlformats.org/officeDocument/2006/math">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0</m:t>
                                  </m:r>
                                </m:sub>
                              </m:sSub>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1</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1</m:t>
                                  </m:r>
                                </m:sub>
                              </m:sSub>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2</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2</m:t>
                                  </m:r>
                                </m:sub>
                              </m:sSub>
                              <m:r>
                                <a:rPr lang="en-US" sz="1400">
                                  <a:effectLst/>
                                  <a:latin typeface="Cambria Math" panose="02040503050406030204" pitchFamily="18" charset="0"/>
                                </a:rPr>
                                <m:t>+…+</m:t>
                              </m:r>
                              <m:sSub>
                                <m:sSubPr>
                                  <m:ctrlPr>
                                    <a:rPr lang="vi-VN" sz="1400" i="1">
                                      <a:effectLst/>
                                      <a:latin typeface="Cambria Math" panose="02040503050406030204" pitchFamily="18" charset="0"/>
                                    </a:rPr>
                                  </m:ctrlPr>
                                </m:sSubPr>
                                <m:e>
                                  <m:r>
                                    <m:rPr>
                                      <m:sty m:val="p"/>
                                    </m:rPr>
                                    <a:rPr lang="fr-FR" sz="1400">
                                      <a:effectLst/>
                                      <a:latin typeface="Cambria Math" panose="02040503050406030204" pitchFamily="18" charset="0"/>
                                    </a:rPr>
                                    <m:t>β</m:t>
                                  </m:r>
                                </m:e>
                                <m:sub>
                                  <m:r>
                                    <a:rPr lang="en-US" sz="1400">
                                      <a:effectLst/>
                                      <a:latin typeface="Cambria Math" panose="02040503050406030204" pitchFamily="18" charset="0"/>
                                    </a:rPr>
                                    <m:t>𝑘</m:t>
                                  </m:r>
                                </m:sub>
                              </m:sSub>
                              <m:sSub>
                                <m:sSubPr>
                                  <m:ctrlPr>
                                    <a:rPr lang="vi-VN"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𝑘</m:t>
                                  </m:r>
                                </m:sub>
                              </m:sSub>
                            </m:oMath>
                          </a14:m>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2575871"/>
                      </a:ext>
                    </a:extLst>
                  </a:tr>
                  <a:tr h="0">
                    <a:tc>
                      <a:txBody>
                        <a:bodyPr/>
                        <a:lstStyle/>
                        <a:p>
                          <a:pPr marL="0" marR="0">
                            <a:lnSpc>
                              <a:spcPct val="107000"/>
                            </a:lnSpc>
                            <a:spcBef>
                              <a:spcPts val="0"/>
                            </a:spcBef>
                            <a:spcAft>
                              <a:spcPts val="0"/>
                            </a:spcAft>
                          </a:pPr>
                          <a:r>
                            <a:rPr lang="en-US" sz="1400">
                              <a:effectLst/>
                            </a:rPr>
                            <a:t>Tỷ số Odds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Odds = </a:t>
                          </a:r>
                          <a14:m>
                            <m:oMath xmlns:m="http://schemas.openxmlformats.org/officeDocument/2006/math">
                              <m:f>
                                <m:fPr>
                                  <m:ctrlPr>
                                    <a:rPr lang="vi-VN" sz="1400" i="1">
                                      <a:effectLst/>
                                      <a:latin typeface="Cambria Math" panose="02040503050406030204" pitchFamily="18" charset="0"/>
                                    </a:rPr>
                                  </m:ctrlPr>
                                </m:fPr>
                                <m:num>
                                  <m:r>
                                    <a:rPr lang="en-US" sz="1400">
                                      <a:effectLst/>
                                      <a:latin typeface="Cambria Math" panose="02040503050406030204" pitchFamily="18" charset="0"/>
                                    </a:rPr>
                                    <m:t>𝑃</m:t>
                                  </m:r>
                                  <m:r>
                                    <a:rPr lang="en-US" sz="1400">
                                      <a:effectLst/>
                                      <a:latin typeface="Cambria Math" panose="02040503050406030204" pitchFamily="18" charset="0"/>
                                    </a:rPr>
                                    <m:t>(</m:t>
                                  </m:r>
                                  <m:r>
                                    <a:rPr lang="en-US" sz="1400">
                                      <a:effectLst/>
                                      <a:latin typeface="Cambria Math" panose="02040503050406030204" pitchFamily="18" charset="0"/>
                                    </a:rPr>
                                    <m:t>𝑦</m:t>
                                  </m:r>
                                  <m:r>
                                    <a:rPr lang="en-US" sz="1400">
                                      <a:effectLst/>
                                      <a:latin typeface="Cambria Math" panose="02040503050406030204" pitchFamily="18" charset="0"/>
                                    </a:rPr>
                                    <m:t>=1)</m:t>
                                  </m:r>
                                </m:num>
                                <m:den>
                                  <m:r>
                                    <a:rPr lang="en-US" sz="1400">
                                      <a:effectLst/>
                                      <a:latin typeface="Cambria Math" panose="02040503050406030204" pitchFamily="18" charset="0"/>
                                    </a:rPr>
                                    <m:t>𝑃</m:t>
                                  </m:r>
                                  <m:r>
                                    <a:rPr lang="en-US" sz="1400">
                                      <a:effectLst/>
                                      <a:latin typeface="Cambria Math" panose="02040503050406030204" pitchFamily="18" charset="0"/>
                                    </a:rPr>
                                    <m:t>(</m:t>
                                  </m:r>
                                  <m:r>
                                    <a:rPr lang="en-US" sz="1400">
                                      <a:effectLst/>
                                      <a:latin typeface="Cambria Math" panose="02040503050406030204" pitchFamily="18" charset="0"/>
                                    </a:rPr>
                                    <m:t>𝑦</m:t>
                                  </m:r>
                                  <m:r>
                                    <a:rPr lang="en-US" sz="1400">
                                      <a:effectLst/>
                                      <a:latin typeface="Cambria Math" panose="02040503050406030204" pitchFamily="18" charset="0"/>
                                    </a:rPr>
                                    <m:t>=0)</m:t>
                                  </m:r>
                                </m:den>
                              </m:f>
                            </m:oMath>
                          </a14:m>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809356"/>
                      </a:ext>
                    </a:extLst>
                  </a:tr>
                </a:tbl>
              </a:graphicData>
            </a:graphic>
          </p:graphicFrame>
        </mc:Choice>
        <mc:Fallback xmlns="">
          <p:graphicFrame>
            <p:nvGraphicFramePr>
              <p:cNvPr id="5" name="Table 4">
                <a:extLst>
                  <a:ext uri="{FF2B5EF4-FFF2-40B4-BE49-F238E27FC236}">
                    <a16:creationId xmlns:a16="http://schemas.microsoft.com/office/drawing/2014/main" id="{B219B3D2-1407-DBF2-18C9-7B2A784AA1FC}"/>
                  </a:ext>
                </a:extLst>
              </p:cNvPr>
              <p:cNvGraphicFramePr>
                <a:graphicFrameLocks noGrp="1"/>
              </p:cNvGraphicFramePr>
              <p:nvPr>
                <p:extLst>
                  <p:ext uri="{D42A27DB-BD31-4B8C-83A1-F6EECF244321}">
                    <p14:modId xmlns:p14="http://schemas.microsoft.com/office/powerpoint/2010/main" val="2395963594"/>
                  </p:ext>
                </p:extLst>
              </p:nvPr>
            </p:nvGraphicFramePr>
            <p:xfrm>
              <a:off x="795020" y="1460110"/>
              <a:ext cx="5725160" cy="1561085"/>
            </p:xfrm>
            <a:graphic>
              <a:graphicData uri="http://schemas.openxmlformats.org/drawingml/2006/table">
                <a:tbl>
                  <a:tblPr firstRow="1" firstCol="1" bandRow="1">
                    <a:tableStyleId>{996F7ECE-F43D-4FB7-8DEB-48FA7F41BC90}</a:tableStyleId>
                  </a:tblPr>
                  <a:tblGrid>
                    <a:gridCol w="1939925">
                      <a:extLst>
                        <a:ext uri="{9D8B030D-6E8A-4147-A177-3AD203B41FA5}">
                          <a16:colId xmlns:a16="http://schemas.microsoft.com/office/drawing/2014/main" val="930087849"/>
                        </a:ext>
                      </a:extLst>
                    </a:gridCol>
                    <a:gridCol w="3785235">
                      <a:extLst>
                        <a:ext uri="{9D8B030D-6E8A-4147-A177-3AD203B41FA5}">
                          <a16:colId xmlns:a16="http://schemas.microsoft.com/office/drawing/2014/main" val="3554076821"/>
                        </a:ext>
                      </a:extLst>
                    </a:gridCol>
                  </a:tblGrid>
                  <a:tr h="439992">
                    <a:tc>
                      <a:txBody>
                        <a:bodyPr/>
                        <a:lstStyle/>
                        <a:p>
                          <a:pPr marL="0" marR="0">
                            <a:lnSpc>
                              <a:spcPct val="107000"/>
                            </a:lnSpc>
                            <a:spcBef>
                              <a:spcPts val="0"/>
                            </a:spcBef>
                            <a:spcAft>
                              <a:spcPts val="0"/>
                            </a:spcAft>
                          </a:pPr>
                          <a:r>
                            <a:rPr lang="fr-FR" sz="1400" dirty="0" err="1">
                              <a:effectLst/>
                            </a:rPr>
                            <a:t>Hàm</a:t>
                          </a:r>
                          <a:r>
                            <a:rPr lang="fr-FR" sz="1400" dirty="0">
                              <a:effectLst/>
                            </a:rPr>
                            <a:t> </a:t>
                          </a:r>
                          <a:r>
                            <a:rPr lang="fr-FR" sz="1400" dirty="0" err="1">
                              <a:effectLst/>
                            </a:rPr>
                            <a:t>logistic</a:t>
                          </a:r>
                          <a:endParaRPr lang="vi-VN" sz="1100" dirty="0">
                            <a:effectLst/>
                          </a:endParaRPr>
                        </a:p>
                        <a:p>
                          <a:pPr marL="457200" marR="0">
                            <a:lnSpc>
                              <a:spcPct val="107000"/>
                            </a:lnSpc>
                            <a:spcBef>
                              <a:spcPts val="0"/>
                            </a:spcBef>
                            <a:spcAft>
                              <a:spcPts val="0"/>
                            </a:spcAft>
                          </a:pPr>
                          <a:r>
                            <a:rPr lang="fr-FR" sz="14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endParaRPr lang="vi-VN"/>
                        </a:p>
                      </a:txBody>
                      <a:tcPr marL="68580" marR="68580" marT="0" marB="0">
                        <a:blipFill>
                          <a:blip r:embed="rId3"/>
                          <a:stretch>
                            <a:fillRect l="-51530" t="-12500" r="-322" b="-270833"/>
                          </a:stretch>
                        </a:blipFill>
                      </a:tcPr>
                    </a:tc>
                    <a:extLst>
                      <a:ext uri="{0D108BD9-81ED-4DB2-BD59-A6C34878D82A}">
                        <a16:rowId xmlns:a16="http://schemas.microsoft.com/office/drawing/2014/main" val="3919482854"/>
                      </a:ext>
                    </a:extLst>
                  </a:tr>
                  <a:tr h="449453">
                    <a:tc>
                      <a:txBody>
                        <a:bodyPr/>
                        <a:lstStyle/>
                        <a:p>
                          <a:pPr marL="0" marR="0">
                            <a:lnSpc>
                              <a:spcPct val="107000"/>
                            </a:lnSpc>
                            <a:spcBef>
                              <a:spcPts val="0"/>
                            </a:spcBef>
                            <a:spcAft>
                              <a:spcPts val="0"/>
                            </a:spcAft>
                          </a:pPr>
                          <a:r>
                            <a:rPr lang="en-US" sz="1400">
                              <a:effectLst/>
                            </a:rPr>
                            <a:t>Cách viết khác của hàm logistic</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endParaRPr lang="vi-VN"/>
                        </a:p>
                      </a:txBody>
                      <a:tcPr marL="68580" marR="68580" marT="0" marB="0">
                        <a:blipFill>
                          <a:blip r:embed="rId3"/>
                          <a:stretch>
                            <a:fillRect l="-51530" t="-109459" r="-322" b="-163514"/>
                          </a:stretch>
                        </a:blipFill>
                      </a:tcPr>
                    </a:tc>
                    <a:extLst>
                      <a:ext uri="{0D108BD9-81ED-4DB2-BD59-A6C34878D82A}">
                        <a16:rowId xmlns:a16="http://schemas.microsoft.com/office/drawing/2014/main" val="229888441"/>
                      </a:ext>
                    </a:extLst>
                  </a:tr>
                  <a:tr h="307975">
                    <a:tc>
                      <a:txBody>
                        <a:bodyPr/>
                        <a:lstStyle/>
                        <a:p>
                          <a:pPr marL="0" marR="0">
                            <a:lnSpc>
                              <a:spcPct val="107000"/>
                            </a:lnSpc>
                            <a:spcBef>
                              <a:spcPts val="0"/>
                            </a:spcBef>
                            <a:spcAft>
                              <a:spcPts val="0"/>
                            </a:spcAft>
                          </a:pPr>
                          <a:r>
                            <a:rPr lang="en-US" sz="1400">
                              <a:effectLst/>
                            </a:rPr>
                            <a:t>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endParaRPr lang="vi-VN"/>
                        </a:p>
                      </a:txBody>
                      <a:tcPr marL="68580" marR="68580" marT="0" marB="0">
                        <a:blipFill>
                          <a:blip r:embed="rId3"/>
                          <a:stretch>
                            <a:fillRect l="-51530" t="-303922" r="-322" b="-137255"/>
                          </a:stretch>
                        </a:blipFill>
                      </a:tcPr>
                    </a:tc>
                    <a:extLst>
                      <a:ext uri="{0D108BD9-81ED-4DB2-BD59-A6C34878D82A}">
                        <a16:rowId xmlns:a16="http://schemas.microsoft.com/office/drawing/2014/main" val="1532575871"/>
                      </a:ext>
                    </a:extLst>
                  </a:tr>
                  <a:tr h="363665">
                    <a:tc>
                      <a:txBody>
                        <a:bodyPr/>
                        <a:lstStyle/>
                        <a:p>
                          <a:pPr marL="0" marR="0">
                            <a:lnSpc>
                              <a:spcPct val="107000"/>
                            </a:lnSpc>
                            <a:spcBef>
                              <a:spcPts val="0"/>
                            </a:spcBef>
                            <a:spcAft>
                              <a:spcPts val="0"/>
                            </a:spcAft>
                          </a:pPr>
                          <a:r>
                            <a:rPr lang="en-US" sz="1400">
                              <a:effectLst/>
                            </a:rPr>
                            <a:t>Tỷ số Odds </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endParaRPr lang="vi-VN"/>
                        </a:p>
                      </a:txBody>
                      <a:tcPr marL="68580" marR="68580" marT="0" marB="0">
                        <a:blipFill>
                          <a:blip r:embed="rId3"/>
                          <a:stretch>
                            <a:fillRect l="-51530" t="-343333" r="-322" b="-16667"/>
                          </a:stretch>
                        </a:blipFill>
                      </a:tcPr>
                    </a:tc>
                    <a:extLst>
                      <a:ext uri="{0D108BD9-81ED-4DB2-BD59-A6C34878D82A}">
                        <a16:rowId xmlns:a16="http://schemas.microsoft.com/office/drawing/2014/main" val="2668809356"/>
                      </a:ext>
                    </a:extLst>
                  </a:tr>
                </a:tbl>
              </a:graphicData>
            </a:graphic>
          </p:graphicFrame>
        </mc:Fallback>
      </mc:AlternateContent>
      <p:sp>
        <p:nvSpPr>
          <p:cNvPr id="2" name="Rectangle: Rounded Corners 1">
            <a:extLst>
              <a:ext uri="{FF2B5EF4-FFF2-40B4-BE49-F238E27FC236}">
                <a16:creationId xmlns:a16="http://schemas.microsoft.com/office/drawing/2014/main" id="{6FAAEF49-EB5F-ACB6-FD03-2DAF76708159}"/>
              </a:ext>
            </a:extLst>
          </p:cNvPr>
          <p:cNvSpPr/>
          <p:nvPr/>
        </p:nvSpPr>
        <p:spPr>
          <a:xfrm>
            <a:off x="713275" y="518171"/>
            <a:ext cx="7635705" cy="4294909"/>
          </a:xfrm>
          <a:prstGeom prst="roundRect">
            <a:avLst>
              <a:gd name="adj" fmla="val 324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0" i="0" dirty="0">
                <a:solidFill>
                  <a:schemeClr val="tx1"/>
                </a:solidFill>
                <a:effectLst/>
                <a:latin typeface="Times New Roman" panose="02020603050405020304" pitchFamily="18" charset="0"/>
                <a:cs typeface="Times New Roman" panose="02020603050405020304" pitchFamily="18" charset="0"/>
              </a:rPr>
              <a:t>Mục đích của việc diễn giải tham số của mô hình hồi quy </a:t>
            </a:r>
            <a:r>
              <a:rPr lang="vi-VN" sz="2400" b="0" i="0" dirty="0" err="1">
                <a:solidFill>
                  <a:schemeClr val="tx1"/>
                </a:solidFill>
                <a:effectLst/>
                <a:latin typeface="Times New Roman" panose="02020603050405020304" pitchFamily="18" charset="0"/>
                <a:cs typeface="Times New Roman" panose="02020603050405020304" pitchFamily="18" charset="0"/>
              </a:rPr>
              <a:t>logistic</a:t>
            </a:r>
            <a:r>
              <a:rPr lang="vi-VN" sz="2400" b="0" i="0" dirty="0">
                <a:solidFill>
                  <a:schemeClr val="tx1"/>
                </a:solidFill>
                <a:effectLst/>
                <a:latin typeface="Times New Roman" panose="02020603050405020304" pitchFamily="18" charset="0"/>
                <a:cs typeface="Times New Roman" panose="02020603050405020304" pitchFamily="18" charset="0"/>
              </a:rPr>
              <a:t> là để hiểu rõ hơn về mối quan hệ giữa biến đầu vào và xác suất của biến phụ thuộc. Cụ thể, các tham số trong mô hình hồi quy </a:t>
            </a:r>
            <a:r>
              <a:rPr lang="vi-VN" sz="2400" b="0" i="0" dirty="0" err="1">
                <a:solidFill>
                  <a:schemeClr val="tx1"/>
                </a:solidFill>
                <a:effectLst/>
                <a:latin typeface="Times New Roman" panose="02020603050405020304" pitchFamily="18" charset="0"/>
                <a:cs typeface="Times New Roman" panose="02020603050405020304" pitchFamily="18" charset="0"/>
              </a:rPr>
              <a:t>logistic</a:t>
            </a:r>
            <a:r>
              <a:rPr lang="vi-VN" sz="2400" b="0" i="0" dirty="0">
                <a:solidFill>
                  <a:schemeClr val="tx1"/>
                </a:solidFill>
                <a:effectLst/>
                <a:latin typeface="Times New Roman" panose="02020603050405020304" pitchFamily="18" charset="0"/>
                <a:cs typeface="Times New Roman" panose="02020603050405020304" pitchFamily="18" charset="0"/>
              </a:rPr>
              <a:t> là các hệ số tương ứng với mỗi biến đầu vào và cho biết mức độ ảnh hưởng của biến đó đến xác suất của biến phụ thuộc.</a:t>
            </a:r>
          </a:p>
          <a:p>
            <a:pPr algn="ctr"/>
            <a:endParaRPr lang="vi-V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7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vi-VN" sz="1800" dirty="0">
                <a:latin typeface="Arial" panose="020B0604020202020204" pitchFamily="34" charset="0"/>
                <a:ea typeface="Arial" panose="020B0604020202020204" pitchFamily="34" charset="0"/>
                <a:cs typeface="Times New Roman" panose="02020603050405020304" pitchFamily="18" charset="0"/>
              </a:rPr>
              <a:t>Ma trận nhầm lẫn: </a:t>
            </a:r>
            <a:r>
              <a:rPr lang="vi-VN" sz="1800" dirty="0">
                <a:effectLst/>
                <a:latin typeface="Times New Roman" panose="02020603050405020304" pitchFamily="18" charset="0"/>
                <a:ea typeface="Yu Mincho" panose="02020400000000000000" pitchFamily="18" charset="-128"/>
              </a:rPr>
              <a:t>So sánh giá trị thực tế và giá trị dự báo</a:t>
            </a:r>
          </a:p>
          <a:p>
            <a:pPr marL="0" marR="0" indent="0" algn="just">
              <a:lnSpc>
                <a:spcPct val="107000"/>
              </a:lnSpc>
              <a:spcBef>
                <a:spcPts val="0"/>
              </a:spcBef>
              <a:spcAft>
                <a:spcPts val="800"/>
              </a:spcAft>
              <a:buNone/>
            </a:pPr>
            <a:endParaRPr lang="vi-VN" sz="1800" dirty="0">
              <a:effectLst/>
              <a:latin typeface="Times New Roman" panose="02020603050405020304" pitchFamily="18" charset="0"/>
              <a:ea typeface="Yu Mincho" panose="02020400000000000000" pitchFamily="18" charset="-128"/>
            </a:endParaRPr>
          </a:p>
          <a:p>
            <a:pPr marL="0" marR="0" indent="0" algn="just">
              <a:lnSpc>
                <a:spcPct val="107000"/>
              </a:lnSpc>
              <a:spcBef>
                <a:spcPts val="0"/>
              </a:spcBef>
              <a:spcAft>
                <a:spcPts val="800"/>
              </a:spcAft>
              <a:buNone/>
            </a:pPr>
            <a:endParaRPr lang="vi-VN" sz="1800" dirty="0">
              <a:effectLst/>
              <a:latin typeface="Times New Roman" panose="02020603050405020304" pitchFamily="18" charset="0"/>
              <a:ea typeface="Yu Mincho" panose="02020400000000000000" pitchFamily="18" charset="-128"/>
            </a:endParaRPr>
          </a:p>
          <a:p>
            <a:pPr marL="0" marR="0" indent="0" algn="just">
              <a:lnSpc>
                <a:spcPct val="107000"/>
              </a:lnSpc>
              <a:spcBef>
                <a:spcPts val="0"/>
              </a:spcBef>
              <a:spcAft>
                <a:spcPts val="800"/>
              </a:spcAft>
              <a:buNone/>
            </a:pPr>
            <a:endParaRPr lang="vi-VN" sz="1800" dirty="0">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N là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quan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sát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chính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xác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toàn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thể</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khả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năng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đoán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chính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xác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(TN + TP)/N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Sai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toàn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thể</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khả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năng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đoán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sai</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(FP + FN)/N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95A59E6-C1A4-2691-2C93-B54BBB155688}"/>
              </a:ext>
            </a:extLst>
          </p:cNvPr>
          <p:cNvGraphicFramePr>
            <a:graphicFrameLocks noGrp="1"/>
          </p:cNvGraphicFramePr>
          <p:nvPr>
            <p:extLst>
              <p:ext uri="{D42A27DB-BD31-4B8C-83A1-F6EECF244321}">
                <p14:modId xmlns:p14="http://schemas.microsoft.com/office/powerpoint/2010/main" val="3163560309"/>
              </p:ext>
            </p:extLst>
          </p:nvPr>
        </p:nvGraphicFramePr>
        <p:xfrm>
          <a:off x="713225" y="1590493"/>
          <a:ext cx="5725160" cy="1091693"/>
        </p:xfrm>
        <a:graphic>
          <a:graphicData uri="http://schemas.openxmlformats.org/drawingml/2006/table">
            <a:tbl>
              <a:tblPr firstRow="1" firstCol="1" bandRow="1">
                <a:tableStyleId>{996F7ECE-F43D-4FB7-8DEB-48FA7F41BC90}</a:tableStyleId>
              </a:tblPr>
              <a:tblGrid>
                <a:gridCol w="1908175">
                  <a:extLst>
                    <a:ext uri="{9D8B030D-6E8A-4147-A177-3AD203B41FA5}">
                      <a16:colId xmlns:a16="http://schemas.microsoft.com/office/drawing/2014/main" val="2701171774"/>
                    </a:ext>
                  </a:extLst>
                </a:gridCol>
                <a:gridCol w="1908175">
                  <a:extLst>
                    <a:ext uri="{9D8B030D-6E8A-4147-A177-3AD203B41FA5}">
                      <a16:colId xmlns:a16="http://schemas.microsoft.com/office/drawing/2014/main" val="1403564819"/>
                    </a:ext>
                  </a:extLst>
                </a:gridCol>
                <a:gridCol w="1908810">
                  <a:extLst>
                    <a:ext uri="{9D8B030D-6E8A-4147-A177-3AD203B41FA5}">
                      <a16:colId xmlns:a16="http://schemas.microsoft.com/office/drawing/2014/main" val="2137152044"/>
                    </a:ext>
                  </a:extLst>
                </a:gridCol>
              </a:tblGrid>
              <a:tr h="0">
                <a:tc>
                  <a:txBody>
                    <a:bodyPr/>
                    <a:lstStyle/>
                    <a:p>
                      <a:pPr marL="0" marR="0">
                        <a:lnSpc>
                          <a:spcPct val="107000"/>
                        </a:lnSpc>
                        <a:spcBef>
                          <a:spcPts val="0"/>
                        </a:spcBef>
                        <a:spcAft>
                          <a:spcPts val="0"/>
                        </a:spcAft>
                      </a:pPr>
                      <a:r>
                        <a:rPr lang="vi-VN" sz="14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Dự báo = 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Dự báo = 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6693468"/>
                  </a:ext>
                </a:extLst>
              </a:tr>
              <a:tr h="0">
                <a:tc>
                  <a:txBody>
                    <a:bodyPr/>
                    <a:lstStyle/>
                    <a:p>
                      <a:pPr marL="0" marR="0">
                        <a:lnSpc>
                          <a:spcPct val="107000"/>
                        </a:lnSpc>
                        <a:spcBef>
                          <a:spcPts val="0"/>
                        </a:spcBef>
                        <a:spcAft>
                          <a:spcPts val="0"/>
                        </a:spcAft>
                      </a:pPr>
                      <a:r>
                        <a:rPr lang="en-US" sz="1400">
                          <a:effectLst/>
                        </a:rPr>
                        <a:t>Thực tế = 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Âm tính thực</a:t>
                      </a:r>
                      <a:endParaRPr lang="vi-VN" sz="1100">
                        <a:effectLst/>
                      </a:endParaRPr>
                    </a:p>
                    <a:p>
                      <a:pPr marL="0" marR="0" algn="ctr">
                        <a:lnSpc>
                          <a:spcPct val="107000"/>
                        </a:lnSpc>
                        <a:spcBef>
                          <a:spcPts val="0"/>
                        </a:spcBef>
                        <a:spcAft>
                          <a:spcPts val="0"/>
                        </a:spcAft>
                      </a:pPr>
                      <a:r>
                        <a:rPr lang="en-US" sz="1400">
                          <a:effectLst/>
                        </a:rPr>
                        <a:t>(TN – True Negative)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Dương tính giả</a:t>
                      </a:r>
                      <a:endParaRPr lang="vi-VN" sz="1100">
                        <a:effectLst/>
                      </a:endParaRPr>
                    </a:p>
                    <a:p>
                      <a:pPr marL="0" marR="0" algn="ctr">
                        <a:lnSpc>
                          <a:spcPct val="107000"/>
                        </a:lnSpc>
                        <a:spcBef>
                          <a:spcPts val="0"/>
                        </a:spcBef>
                        <a:spcAft>
                          <a:spcPts val="0"/>
                        </a:spcAft>
                      </a:pPr>
                      <a:r>
                        <a:rPr lang="en-US" sz="1400">
                          <a:effectLst/>
                        </a:rPr>
                        <a:t>(FP – False Positive)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974290"/>
                  </a:ext>
                </a:extLst>
              </a:tr>
              <a:tr h="0">
                <a:tc>
                  <a:txBody>
                    <a:bodyPr/>
                    <a:lstStyle/>
                    <a:p>
                      <a:pPr marL="0" marR="0">
                        <a:lnSpc>
                          <a:spcPct val="107000"/>
                        </a:lnSpc>
                        <a:spcBef>
                          <a:spcPts val="0"/>
                        </a:spcBef>
                        <a:spcAft>
                          <a:spcPts val="0"/>
                        </a:spcAft>
                      </a:pPr>
                      <a:r>
                        <a:rPr lang="en-US" sz="1400" dirty="0" err="1">
                          <a:effectLst/>
                        </a:rPr>
                        <a:t>Thực</a:t>
                      </a:r>
                      <a:r>
                        <a:rPr lang="en-US" sz="1400" dirty="0">
                          <a:effectLst/>
                        </a:rPr>
                        <a:t> </a:t>
                      </a:r>
                      <a:r>
                        <a:rPr lang="en-US" sz="1400" dirty="0" err="1">
                          <a:effectLst/>
                        </a:rPr>
                        <a:t>tế</a:t>
                      </a:r>
                      <a:r>
                        <a:rPr lang="en-US" sz="1400" dirty="0">
                          <a:effectLst/>
                        </a:rPr>
                        <a:t> = 1</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Âm tính giả</a:t>
                      </a:r>
                      <a:endParaRPr lang="vi-VN" sz="1100">
                        <a:effectLst/>
                      </a:endParaRPr>
                    </a:p>
                    <a:p>
                      <a:pPr marL="0" marR="0" algn="ctr">
                        <a:lnSpc>
                          <a:spcPct val="107000"/>
                        </a:lnSpc>
                        <a:spcBef>
                          <a:spcPts val="0"/>
                        </a:spcBef>
                        <a:spcAft>
                          <a:spcPts val="0"/>
                        </a:spcAft>
                      </a:pPr>
                      <a:r>
                        <a:rPr lang="en-US" sz="1400">
                          <a:effectLst/>
                        </a:rPr>
                        <a:t>(FN – False Negative)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err="1">
                          <a:effectLst/>
                        </a:rPr>
                        <a:t>Dương</a:t>
                      </a:r>
                      <a:r>
                        <a:rPr lang="en-US" sz="1400" dirty="0">
                          <a:effectLst/>
                        </a:rPr>
                        <a:t> </a:t>
                      </a:r>
                      <a:r>
                        <a:rPr lang="en-US" sz="1400" dirty="0" err="1">
                          <a:effectLst/>
                        </a:rPr>
                        <a:t>tính</a:t>
                      </a:r>
                      <a:r>
                        <a:rPr lang="en-US" sz="1400" dirty="0">
                          <a:effectLst/>
                        </a:rPr>
                        <a:t> </a:t>
                      </a:r>
                      <a:r>
                        <a:rPr lang="en-US" sz="1400" dirty="0" err="1">
                          <a:effectLst/>
                        </a:rPr>
                        <a:t>thực</a:t>
                      </a:r>
                      <a:endParaRPr lang="vi-VN" sz="1100" dirty="0">
                        <a:effectLst/>
                      </a:endParaRPr>
                    </a:p>
                    <a:p>
                      <a:pPr marL="0" marR="0" algn="ctr">
                        <a:lnSpc>
                          <a:spcPct val="107000"/>
                        </a:lnSpc>
                        <a:spcBef>
                          <a:spcPts val="0"/>
                        </a:spcBef>
                        <a:spcAft>
                          <a:spcPts val="0"/>
                        </a:spcAft>
                      </a:pPr>
                      <a:r>
                        <a:rPr lang="en-US" sz="1400" dirty="0">
                          <a:effectLst/>
                        </a:rPr>
                        <a:t>(TP – True Positive)</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2562591"/>
                  </a:ext>
                </a:extLst>
              </a:tr>
            </a:tbl>
          </a:graphicData>
        </a:graphic>
      </p:graphicFrame>
    </p:spTree>
    <p:extLst>
      <p:ext uri="{BB962C8B-B14F-4D97-AF65-F5344CB8AC3E}">
        <p14:creationId xmlns:p14="http://schemas.microsoft.com/office/powerpoint/2010/main" val="267135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iCiel"/>
              </a:rPr>
              <a:t>2.Hồi </a:t>
            </a:r>
            <a:r>
              <a:rPr lang="en-US" dirty="0" err="1">
                <a:latin typeface="iCiel"/>
              </a:rPr>
              <a:t>quy</a:t>
            </a:r>
            <a:r>
              <a:rPr lang="en-US" dirty="0">
                <a:latin typeface="iCiel"/>
              </a:rPr>
              <a:t> </a:t>
            </a:r>
            <a:r>
              <a:rPr lang="en-US" dirty="0" err="1">
                <a:latin typeface="iCiel"/>
              </a:rPr>
              <a:t>tuyến</a:t>
            </a:r>
            <a:r>
              <a:rPr lang="en-US" dirty="0">
                <a:latin typeface="iCiel"/>
              </a:rPr>
              <a:t> </a:t>
            </a:r>
            <a:r>
              <a:rPr lang="en-US" dirty="0" err="1">
                <a:latin typeface="iCiel"/>
              </a:rPr>
              <a:t>tính</a:t>
            </a:r>
            <a:endParaRPr dirty="0">
              <a:latin typeface="iCiel"/>
            </a:endParaRPr>
          </a:p>
        </p:txBody>
      </p:sp>
    </p:spTree>
    <p:extLst>
      <p:ext uri="{BB962C8B-B14F-4D97-AF65-F5344CB8AC3E}">
        <p14:creationId xmlns:p14="http://schemas.microsoft.com/office/powerpoint/2010/main" val="386101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Times New Roman" panose="02020603050405020304" pitchFamily="18" charset="0"/>
              <a:buChar char="-"/>
            </a:pPr>
            <a:endParaRPr lang="vi-VN" sz="18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endParaRPr lang="vi-VN" sz="1800" dirty="0">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endParaRPr lang="vi-VN" sz="18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endParaRPr lang="vi-VN" sz="1800" dirty="0">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nhạy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Sensitivity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khả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năng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đoán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chính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xác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xảy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ra y =1</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nhạy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Dương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thực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Thực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tế</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1) = TP/(TP+FN)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Sai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âm</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giả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1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nhạy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FN/(TP+FN)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đặc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hiệu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Specifitity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khả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năng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dự</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đoán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chính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xác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xảy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ra y =0</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đặc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hiệu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Âm</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thực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Thực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tế</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0) = TN/(TN + FP)</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Sai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dương</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tính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giả</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1 –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đặc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hiệu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 FP/(TN+FP)</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Mô</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hình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tốt</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là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mô</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hình</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có</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nhạy</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lớn</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và</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độ</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đặc</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hiệu</a:t>
            </a:r>
            <a:r>
              <a:rPr lang="fr-FR" sz="18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fr-FR" sz="1800" dirty="0" err="1">
                <a:effectLst/>
                <a:latin typeface="Times New Roman" panose="02020603050405020304" pitchFamily="18" charset="0"/>
                <a:ea typeface="Yu Mincho" panose="02020400000000000000" pitchFamily="18" charset="-128"/>
                <a:cs typeface="Times New Roman" panose="02020603050405020304" pitchFamily="18" charset="0"/>
              </a:rPr>
              <a:t>lớn</a:t>
            </a:r>
            <a:endParaRPr lang="vi-VN" sz="1800" dirty="0">
              <a:effectLst/>
              <a:latin typeface="Arial" panose="020B0604020202020204" pitchFamily="34" charset="0"/>
              <a:ea typeface="Yu Mincho" panose="02020400000000000000" pitchFamily="18" charset="-128"/>
              <a:cs typeface="Times New Roman" panose="02020603050405020304" pitchFamily="18" charset="0"/>
            </a:endParaRPr>
          </a:p>
          <a:p>
            <a:pPr marL="0" marR="0" indent="0" algn="just">
              <a:lnSpc>
                <a:spcPct val="107000"/>
              </a:lnSpc>
              <a:spcBef>
                <a:spcPts val="0"/>
              </a:spcBef>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79F1977-8C00-B72F-6688-8C3A5B178569}"/>
              </a:ext>
            </a:extLst>
          </p:cNvPr>
          <p:cNvGraphicFramePr>
            <a:graphicFrameLocks noGrp="1"/>
          </p:cNvGraphicFramePr>
          <p:nvPr>
            <p:extLst>
              <p:ext uri="{D42A27DB-BD31-4B8C-83A1-F6EECF244321}">
                <p14:modId xmlns:p14="http://schemas.microsoft.com/office/powerpoint/2010/main" val="2983371561"/>
              </p:ext>
            </p:extLst>
          </p:nvPr>
        </p:nvGraphicFramePr>
        <p:xfrm>
          <a:off x="1052859" y="1116617"/>
          <a:ext cx="5725160" cy="1091693"/>
        </p:xfrm>
        <a:graphic>
          <a:graphicData uri="http://schemas.openxmlformats.org/drawingml/2006/table">
            <a:tbl>
              <a:tblPr firstRow="1" firstCol="1" bandRow="1">
                <a:tableStyleId>{996F7ECE-F43D-4FB7-8DEB-48FA7F41BC90}</a:tableStyleId>
              </a:tblPr>
              <a:tblGrid>
                <a:gridCol w="1908175">
                  <a:extLst>
                    <a:ext uri="{9D8B030D-6E8A-4147-A177-3AD203B41FA5}">
                      <a16:colId xmlns:a16="http://schemas.microsoft.com/office/drawing/2014/main" val="2701171774"/>
                    </a:ext>
                  </a:extLst>
                </a:gridCol>
                <a:gridCol w="1908175">
                  <a:extLst>
                    <a:ext uri="{9D8B030D-6E8A-4147-A177-3AD203B41FA5}">
                      <a16:colId xmlns:a16="http://schemas.microsoft.com/office/drawing/2014/main" val="1403564819"/>
                    </a:ext>
                  </a:extLst>
                </a:gridCol>
                <a:gridCol w="1908810">
                  <a:extLst>
                    <a:ext uri="{9D8B030D-6E8A-4147-A177-3AD203B41FA5}">
                      <a16:colId xmlns:a16="http://schemas.microsoft.com/office/drawing/2014/main" val="2137152044"/>
                    </a:ext>
                  </a:extLst>
                </a:gridCol>
              </a:tblGrid>
              <a:tr h="0">
                <a:tc>
                  <a:txBody>
                    <a:bodyPr/>
                    <a:lstStyle/>
                    <a:p>
                      <a:pPr marL="0" marR="0">
                        <a:lnSpc>
                          <a:spcPct val="107000"/>
                        </a:lnSpc>
                        <a:spcBef>
                          <a:spcPts val="0"/>
                        </a:spcBef>
                        <a:spcAft>
                          <a:spcPts val="0"/>
                        </a:spcAft>
                      </a:pPr>
                      <a:r>
                        <a:rPr lang="vi-VN" sz="1400" dirty="0">
                          <a:effectLst/>
                        </a:rPr>
                        <a:t> </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Dự báo = 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Dự báo = 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6693468"/>
                  </a:ext>
                </a:extLst>
              </a:tr>
              <a:tr h="0">
                <a:tc>
                  <a:txBody>
                    <a:bodyPr/>
                    <a:lstStyle/>
                    <a:p>
                      <a:pPr marL="0" marR="0">
                        <a:lnSpc>
                          <a:spcPct val="107000"/>
                        </a:lnSpc>
                        <a:spcBef>
                          <a:spcPts val="0"/>
                        </a:spcBef>
                        <a:spcAft>
                          <a:spcPts val="0"/>
                        </a:spcAft>
                      </a:pPr>
                      <a:r>
                        <a:rPr lang="en-US" sz="1400" dirty="0" err="1">
                          <a:effectLst/>
                        </a:rPr>
                        <a:t>Thực</a:t>
                      </a:r>
                      <a:r>
                        <a:rPr lang="en-US" sz="1400" dirty="0">
                          <a:effectLst/>
                        </a:rPr>
                        <a:t> </a:t>
                      </a:r>
                      <a:r>
                        <a:rPr lang="en-US" sz="1400" dirty="0" err="1">
                          <a:effectLst/>
                        </a:rPr>
                        <a:t>tế</a:t>
                      </a:r>
                      <a:r>
                        <a:rPr lang="en-US" sz="1400" dirty="0">
                          <a:effectLst/>
                        </a:rPr>
                        <a:t> = 0</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Âm tính thực</a:t>
                      </a:r>
                      <a:endParaRPr lang="vi-VN" sz="1100">
                        <a:effectLst/>
                      </a:endParaRPr>
                    </a:p>
                    <a:p>
                      <a:pPr marL="0" marR="0" algn="ctr">
                        <a:lnSpc>
                          <a:spcPct val="107000"/>
                        </a:lnSpc>
                        <a:spcBef>
                          <a:spcPts val="0"/>
                        </a:spcBef>
                        <a:spcAft>
                          <a:spcPts val="0"/>
                        </a:spcAft>
                      </a:pPr>
                      <a:r>
                        <a:rPr lang="en-US" sz="1400">
                          <a:effectLst/>
                        </a:rPr>
                        <a:t>(TN – True Negative)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Dương tính giả</a:t>
                      </a:r>
                      <a:endParaRPr lang="vi-VN" sz="1100">
                        <a:effectLst/>
                      </a:endParaRPr>
                    </a:p>
                    <a:p>
                      <a:pPr marL="0" marR="0" algn="ctr">
                        <a:lnSpc>
                          <a:spcPct val="107000"/>
                        </a:lnSpc>
                        <a:spcBef>
                          <a:spcPts val="0"/>
                        </a:spcBef>
                        <a:spcAft>
                          <a:spcPts val="0"/>
                        </a:spcAft>
                      </a:pPr>
                      <a:r>
                        <a:rPr lang="en-US" sz="1400">
                          <a:effectLst/>
                        </a:rPr>
                        <a:t>(FP – False Positive)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974290"/>
                  </a:ext>
                </a:extLst>
              </a:tr>
              <a:tr h="0">
                <a:tc>
                  <a:txBody>
                    <a:bodyPr/>
                    <a:lstStyle/>
                    <a:p>
                      <a:pPr marL="0" marR="0">
                        <a:lnSpc>
                          <a:spcPct val="107000"/>
                        </a:lnSpc>
                        <a:spcBef>
                          <a:spcPts val="0"/>
                        </a:spcBef>
                        <a:spcAft>
                          <a:spcPts val="0"/>
                        </a:spcAft>
                      </a:pPr>
                      <a:r>
                        <a:rPr lang="en-US" sz="1400" dirty="0" err="1">
                          <a:effectLst/>
                        </a:rPr>
                        <a:t>Thực</a:t>
                      </a:r>
                      <a:r>
                        <a:rPr lang="en-US" sz="1400" dirty="0">
                          <a:effectLst/>
                        </a:rPr>
                        <a:t> </a:t>
                      </a:r>
                      <a:r>
                        <a:rPr lang="en-US" sz="1400" dirty="0" err="1">
                          <a:effectLst/>
                        </a:rPr>
                        <a:t>tế</a:t>
                      </a:r>
                      <a:r>
                        <a:rPr lang="en-US" sz="1400" dirty="0">
                          <a:effectLst/>
                        </a:rPr>
                        <a:t> = 1</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Âm tính giả</a:t>
                      </a:r>
                      <a:endParaRPr lang="vi-VN" sz="1100">
                        <a:effectLst/>
                      </a:endParaRPr>
                    </a:p>
                    <a:p>
                      <a:pPr marL="0" marR="0" algn="ctr">
                        <a:lnSpc>
                          <a:spcPct val="107000"/>
                        </a:lnSpc>
                        <a:spcBef>
                          <a:spcPts val="0"/>
                        </a:spcBef>
                        <a:spcAft>
                          <a:spcPts val="0"/>
                        </a:spcAft>
                      </a:pPr>
                      <a:r>
                        <a:rPr lang="en-US" sz="1400">
                          <a:effectLst/>
                        </a:rPr>
                        <a:t>(FN – False Negative)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err="1">
                          <a:effectLst/>
                        </a:rPr>
                        <a:t>Dương</a:t>
                      </a:r>
                      <a:r>
                        <a:rPr lang="en-US" sz="1400" dirty="0">
                          <a:effectLst/>
                        </a:rPr>
                        <a:t> </a:t>
                      </a:r>
                      <a:r>
                        <a:rPr lang="en-US" sz="1400" dirty="0" err="1">
                          <a:effectLst/>
                        </a:rPr>
                        <a:t>tính</a:t>
                      </a:r>
                      <a:r>
                        <a:rPr lang="en-US" sz="1400" dirty="0">
                          <a:effectLst/>
                        </a:rPr>
                        <a:t> </a:t>
                      </a:r>
                      <a:r>
                        <a:rPr lang="en-US" sz="1400" dirty="0" err="1">
                          <a:effectLst/>
                        </a:rPr>
                        <a:t>thực</a:t>
                      </a:r>
                      <a:endParaRPr lang="vi-VN" sz="1100" dirty="0">
                        <a:effectLst/>
                      </a:endParaRPr>
                    </a:p>
                    <a:p>
                      <a:pPr marL="0" marR="0" algn="ctr">
                        <a:lnSpc>
                          <a:spcPct val="107000"/>
                        </a:lnSpc>
                        <a:spcBef>
                          <a:spcPts val="0"/>
                        </a:spcBef>
                        <a:spcAft>
                          <a:spcPts val="0"/>
                        </a:spcAft>
                      </a:pPr>
                      <a:r>
                        <a:rPr lang="en-US" sz="1400" dirty="0">
                          <a:effectLst/>
                        </a:rPr>
                        <a:t>(TP – True Positive)</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2562591"/>
                  </a:ext>
                </a:extLst>
              </a:tr>
            </a:tbl>
          </a:graphicData>
        </a:graphic>
      </p:graphicFrame>
    </p:spTree>
    <p:extLst>
      <p:ext uri="{BB962C8B-B14F-4D97-AF65-F5344CB8AC3E}">
        <p14:creationId xmlns:p14="http://schemas.microsoft.com/office/powerpoint/2010/main" val="37614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arn(inVertical)">
                                      <p:cBhvr>
                                        <p:cTn id="21" dur="500"/>
                                        <p:tgtEl>
                                          <p:spTgt spid="3">
                                            <p:txEl>
                                              <p:pRg st="8" end="8"/>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arn(inVertical)">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1000"/>
                                        <p:tgtEl>
                                          <p:spTgt spid="3">
                                            <p:txEl>
                                              <p:pRg st="10" end="10"/>
                                            </p:txEl>
                                          </p:spTgt>
                                        </p:tgtEl>
                                      </p:cBhvr>
                                    </p:animEffect>
                                    <p:anim calcmode="lin" valueType="num">
                                      <p:cBhvr>
                                        <p:cTn id="3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017725"/>
            <a:ext cx="7717500" cy="3295800"/>
          </a:xfrm>
          <a:prstGeom prst="rect">
            <a:avLst/>
          </a:prstGeom>
        </p:spPr>
        <p:txBody>
          <a:bodyPr spcFirstLastPara="1" wrap="square" lIns="91425" tIns="91425" rIns="91425" bIns="91425" anchor="t" anchorCtr="0">
            <a:noAutofit/>
          </a:bodyPr>
          <a:lstStyle/>
          <a:p>
            <a:pPr marL="0" marR="0" indent="0" algn="just">
              <a:lnSpc>
                <a:spcPct val="107000"/>
              </a:lnSpc>
              <a:spcBef>
                <a:spcPts val="0"/>
              </a:spcBef>
              <a:spcAft>
                <a:spcPts val="800"/>
              </a:spcAft>
              <a:buNone/>
            </a:pPr>
            <a:r>
              <a:rPr lang="vi-VN" sz="1800" dirty="0">
                <a:effectLst/>
                <a:latin typeface="Arial" panose="020B0604020202020204" pitchFamily="34" charset="0"/>
                <a:ea typeface="Arial" panose="020B0604020202020204" pitchFamily="34" charset="0"/>
                <a:cs typeface="Times New Roman" panose="02020603050405020304" pitchFamily="18" charset="0"/>
              </a:rPr>
              <a:t>Chọn giá trị ngưỡng phù hợp</a:t>
            </a:r>
          </a:p>
          <a:p>
            <a:pPr marL="0" indent="0" algn="just">
              <a:lnSpc>
                <a:spcPct val="107000"/>
              </a:lnSpc>
              <a:spcAft>
                <a:spcPts val="800"/>
              </a:spcAft>
              <a:buNone/>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Thông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thường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thường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0.5,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tối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định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phù</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hợp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lựa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còn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tùy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thuộc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quan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trọng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mô</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TH1: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Nếu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muốn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giảm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thì</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vd</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0.7):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ít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tưởng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vay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=&gt;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nhỏ</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TH2: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Nếu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muốn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giảm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âm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thì</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nhỏ</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vd</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0.3):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lọc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nhiều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vay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=&gt;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nhỏ</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nhạy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lớn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3381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đích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sao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tổng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sinh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nhỏ</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xấu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khoảng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Gọi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b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KH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lãi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nhận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nếu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vay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Tổng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 a*</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âm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 b*</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giả</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8856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pic>
        <p:nvPicPr>
          <p:cNvPr id="4" name="Picture 3">
            <a:extLst>
              <a:ext uri="{FF2B5EF4-FFF2-40B4-BE49-F238E27FC236}">
                <a16:creationId xmlns:a16="http://schemas.microsoft.com/office/drawing/2014/main" id="{7E434376-83D9-94E8-43D8-687AAE595823}"/>
              </a:ext>
            </a:extLst>
          </p:cNvPr>
          <p:cNvPicPr>
            <a:picLocks noChangeAspect="1"/>
          </p:cNvPicPr>
          <p:nvPr/>
        </p:nvPicPr>
        <p:blipFill>
          <a:blip r:embed="rId3"/>
          <a:stretch>
            <a:fillRect/>
          </a:stretch>
        </p:blipFill>
        <p:spPr>
          <a:xfrm>
            <a:off x="713225" y="1999051"/>
            <a:ext cx="8137335" cy="1843548"/>
          </a:xfrm>
          <a:prstGeom prst="rect">
            <a:avLst/>
          </a:prstGeom>
        </p:spPr>
      </p:pic>
      <p:sp>
        <p:nvSpPr>
          <p:cNvPr id="6" name="Text Placeholder 5">
            <a:extLst>
              <a:ext uri="{FF2B5EF4-FFF2-40B4-BE49-F238E27FC236}">
                <a16:creationId xmlns:a16="http://schemas.microsoft.com/office/drawing/2014/main" id="{A6ED6BE9-B833-2A57-D613-C583928C047E}"/>
              </a:ext>
            </a:extLst>
          </p:cNvPr>
          <p:cNvSpPr>
            <a:spLocks noGrp="1"/>
          </p:cNvSpPr>
          <p:nvPr>
            <p:ph type="body" idx="1"/>
          </p:nvPr>
        </p:nvSpPr>
        <p:spPr/>
        <p:txBody>
          <a:bodyPr/>
          <a:lstStyle/>
          <a:p>
            <a:pPr marL="114300" indent="0">
              <a:buNone/>
            </a:pPr>
            <a:r>
              <a:rPr lang="en-US" sz="1400" dirty="0"/>
              <a:t>Ta </a:t>
            </a:r>
            <a:r>
              <a:rPr lang="en-US" sz="1400" dirty="0" err="1"/>
              <a:t>cài</a:t>
            </a:r>
            <a:r>
              <a:rPr lang="en-US" sz="1400" dirty="0"/>
              <a:t> </a:t>
            </a:r>
            <a:r>
              <a:rPr lang="en-US" sz="1400" dirty="0" err="1"/>
              <a:t>đặt</a:t>
            </a:r>
            <a:r>
              <a:rPr lang="en-US" sz="1400" dirty="0"/>
              <a:t> 1 </a:t>
            </a:r>
            <a:r>
              <a:rPr lang="en-US" sz="1400" dirty="0" err="1"/>
              <a:t>số</a:t>
            </a:r>
            <a:r>
              <a:rPr lang="en-US" sz="1400" dirty="0"/>
              <a:t> </a:t>
            </a:r>
            <a:r>
              <a:rPr lang="en-US" sz="1400" dirty="0" err="1"/>
              <a:t>thư</a:t>
            </a:r>
            <a:r>
              <a:rPr lang="en-US" sz="1400" dirty="0"/>
              <a:t> </a:t>
            </a:r>
            <a:r>
              <a:rPr lang="en-US" sz="1400" dirty="0" err="1"/>
              <a:t>viện</a:t>
            </a:r>
            <a:r>
              <a:rPr lang="en-US" sz="1400" dirty="0"/>
              <a:t> </a:t>
            </a:r>
            <a:r>
              <a:rPr lang="en-US" sz="1400" dirty="0" err="1"/>
              <a:t>để</a:t>
            </a:r>
            <a:r>
              <a:rPr lang="en-US" sz="1400" dirty="0"/>
              <a:t> </a:t>
            </a:r>
            <a:r>
              <a:rPr lang="en-US" sz="1400" dirty="0" err="1"/>
              <a:t>hỗ</a:t>
            </a:r>
            <a:r>
              <a:rPr lang="en-US" sz="1400" dirty="0"/>
              <a:t> </a:t>
            </a:r>
            <a:r>
              <a:rPr lang="en-US" sz="1400" dirty="0" err="1"/>
              <a:t>trợ</a:t>
            </a:r>
            <a:r>
              <a:rPr lang="en-US" sz="1400" dirty="0"/>
              <a:t> </a:t>
            </a:r>
            <a:r>
              <a:rPr lang="en-US" sz="1400" dirty="0" err="1"/>
              <a:t>thực</a:t>
            </a:r>
            <a:r>
              <a:rPr lang="en-US" sz="1400" dirty="0"/>
              <a:t> </a:t>
            </a:r>
            <a:r>
              <a:rPr lang="en-US" sz="1400" dirty="0" err="1"/>
              <a:t>hiện</a:t>
            </a:r>
            <a:r>
              <a:rPr lang="en-US" sz="1400" dirty="0"/>
              <a:t> </a:t>
            </a:r>
            <a:r>
              <a:rPr lang="en-US" sz="1400" dirty="0" err="1"/>
              <a:t>mô</a:t>
            </a:r>
            <a:r>
              <a:rPr lang="en-US" sz="1400" dirty="0"/>
              <a:t> </a:t>
            </a:r>
            <a:r>
              <a:rPr lang="en-US" sz="1400" dirty="0" err="1"/>
              <a:t>hình</a:t>
            </a:r>
            <a:endParaRPr lang="vi-VN" sz="1400" dirty="0"/>
          </a:p>
        </p:txBody>
      </p:sp>
    </p:spTree>
    <p:extLst>
      <p:ext uri="{BB962C8B-B14F-4D97-AF65-F5344CB8AC3E}">
        <p14:creationId xmlns:p14="http://schemas.microsoft.com/office/powerpoint/2010/main" val="2292693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b="1" dirty="0" err="1">
                <a:latin typeface="Arial" panose="020B0604020202020204" pitchFamily="34" charset="0"/>
                <a:ea typeface="Arial" panose="020B0604020202020204" pitchFamily="34" charset="0"/>
                <a:cs typeface="Times New Roman" panose="02020603050405020304" pitchFamily="18" charset="0"/>
              </a:rPr>
              <a:t>Xem</a:t>
            </a:r>
            <a:r>
              <a:rPr lang="en-US" sz="1800" b="1" dirty="0">
                <a:latin typeface="Arial" panose="020B0604020202020204" pitchFamily="34" charset="0"/>
                <a:ea typeface="Arial" panose="020B0604020202020204" pitchFamily="34" charset="0"/>
                <a:cs typeface="Times New Roman" panose="02020603050405020304" pitchFamily="18" charset="0"/>
              </a:rPr>
              <a:t> qua </a:t>
            </a:r>
            <a:r>
              <a:rPr lang="en-US" sz="1800" b="1" dirty="0" err="1">
                <a:latin typeface="Arial" panose="020B0604020202020204" pitchFamily="34" charset="0"/>
                <a:ea typeface="Arial" panose="020B0604020202020204" pitchFamily="34" charset="0"/>
                <a:cs typeface="Times New Roman" panose="02020603050405020304" pitchFamily="18" charset="0"/>
              </a:rPr>
              <a:t>dữ</a:t>
            </a:r>
            <a:r>
              <a:rPr lang="en-US" sz="1800" b="1" dirty="0">
                <a:latin typeface="Arial" panose="020B0604020202020204" pitchFamily="34" charset="0"/>
                <a:ea typeface="Arial" panose="020B0604020202020204" pitchFamily="34" charset="0"/>
                <a:cs typeface="Times New Roman" panose="02020603050405020304" pitchFamily="18" charset="0"/>
              </a:rPr>
              <a:t> </a:t>
            </a:r>
            <a:r>
              <a:rPr lang="en-US" sz="1800" b="1" dirty="0" err="1">
                <a:latin typeface="Arial" panose="020B0604020202020204" pitchFamily="34" charset="0"/>
                <a:ea typeface="Arial" panose="020B0604020202020204" pitchFamily="34" charset="0"/>
                <a:cs typeface="Times New Roman" panose="02020603050405020304" pitchFamily="18" charset="0"/>
              </a:rPr>
              <a:t>liệu</a:t>
            </a: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b="1" dirty="0">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8F994B3-7F57-843E-F4B2-6B0206FEA3A8}"/>
              </a:ext>
            </a:extLst>
          </p:cNvPr>
          <p:cNvPicPr>
            <a:picLocks noChangeAspect="1"/>
          </p:cNvPicPr>
          <p:nvPr/>
        </p:nvPicPr>
        <p:blipFill>
          <a:blip r:embed="rId3"/>
          <a:stretch>
            <a:fillRect/>
          </a:stretch>
        </p:blipFill>
        <p:spPr>
          <a:xfrm>
            <a:off x="43544" y="1539195"/>
            <a:ext cx="9058595" cy="3159279"/>
          </a:xfrm>
          <a:prstGeom prst="rect">
            <a:avLst/>
          </a:prstGeom>
        </p:spPr>
      </p:pic>
      <p:sp>
        <p:nvSpPr>
          <p:cNvPr id="18" name="Speech Bubble: Rectangle 17">
            <a:extLst>
              <a:ext uri="{FF2B5EF4-FFF2-40B4-BE49-F238E27FC236}">
                <a16:creationId xmlns:a16="http://schemas.microsoft.com/office/drawing/2014/main" id="{F5437287-0141-9831-1A74-B0A0F9BC2924}"/>
              </a:ext>
            </a:extLst>
          </p:cNvPr>
          <p:cNvSpPr/>
          <p:nvPr/>
        </p:nvSpPr>
        <p:spPr>
          <a:xfrm>
            <a:off x="163707" y="576247"/>
            <a:ext cx="1099036" cy="882955"/>
          </a:xfrm>
          <a:prstGeom prst="wedgeRectCallout">
            <a:avLst>
              <a:gd name="adj1" fmla="val -16711"/>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rPr>
              <a:t>Giới tính</a:t>
            </a:r>
          </a:p>
        </p:txBody>
      </p:sp>
      <p:sp>
        <p:nvSpPr>
          <p:cNvPr id="21" name="Speech Bubble: Rectangle 20">
            <a:extLst>
              <a:ext uri="{FF2B5EF4-FFF2-40B4-BE49-F238E27FC236}">
                <a16:creationId xmlns:a16="http://schemas.microsoft.com/office/drawing/2014/main" id="{E7476A32-6AD2-5E36-B93D-8CC051671DD9}"/>
              </a:ext>
            </a:extLst>
          </p:cNvPr>
          <p:cNvSpPr/>
          <p:nvPr/>
        </p:nvSpPr>
        <p:spPr>
          <a:xfrm>
            <a:off x="499414" y="570120"/>
            <a:ext cx="1099036" cy="882955"/>
          </a:xfrm>
          <a:prstGeom prst="wedgeRectCallout">
            <a:avLst>
              <a:gd name="adj1" fmla="val -16711"/>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rgbClr val="FF0000"/>
                </a:solidFill>
              </a:rPr>
              <a:t>Tuổi</a:t>
            </a:r>
            <a:endParaRPr lang="vi-VN" dirty="0">
              <a:solidFill>
                <a:srgbClr val="FF0000"/>
              </a:solidFill>
            </a:endParaRPr>
          </a:p>
        </p:txBody>
      </p:sp>
      <p:sp>
        <p:nvSpPr>
          <p:cNvPr id="22" name="Speech Bubble: Rectangle 21">
            <a:extLst>
              <a:ext uri="{FF2B5EF4-FFF2-40B4-BE49-F238E27FC236}">
                <a16:creationId xmlns:a16="http://schemas.microsoft.com/office/drawing/2014/main" id="{E05F86EA-B32B-F5BC-A058-79BF6420747D}"/>
              </a:ext>
            </a:extLst>
          </p:cNvPr>
          <p:cNvSpPr/>
          <p:nvPr/>
        </p:nvSpPr>
        <p:spPr>
          <a:xfrm>
            <a:off x="933331" y="576168"/>
            <a:ext cx="1426692" cy="882955"/>
          </a:xfrm>
          <a:prstGeom prst="wedgeRectCallout">
            <a:avLst>
              <a:gd name="adj1" fmla="val -16711"/>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rPr>
              <a:t>Trình độ học vấn của cá nhân</a:t>
            </a:r>
          </a:p>
        </p:txBody>
      </p:sp>
      <p:sp>
        <p:nvSpPr>
          <p:cNvPr id="23" name="Speech Bubble: Rectangle 22">
            <a:extLst>
              <a:ext uri="{FF2B5EF4-FFF2-40B4-BE49-F238E27FC236}">
                <a16:creationId xmlns:a16="http://schemas.microsoft.com/office/drawing/2014/main" id="{9323C9B7-A69A-01A9-40F8-6AEA4A305B21}"/>
              </a:ext>
            </a:extLst>
          </p:cNvPr>
          <p:cNvSpPr/>
          <p:nvPr/>
        </p:nvSpPr>
        <p:spPr>
          <a:xfrm>
            <a:off x="1367248" y="582216"/>
            <a:ext cx="1426692" cy="882955"/>
          </a:xfrm>
          <a:prstGeom prst="wedgeRectCallout">
            <a:avLst>
              <a:gd name="adj1" fmla="val -16711"/>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Có đang hút thuốc hiện tại hay không</a:t>
            </a:r>
            <a:endParaRPr lang="vi-VN" dirty="0">
              <a:solidFill>
                <a:srgbClr val="FF0000"/>
              </a:solidFill>
            </a:endParaRPr>
          </a:p>
        </p:txBody>
      </p:sp>
      <p:sp>
        <p:nvSpPr>
          <p:cNvPr id="24" name="Speech Bubble: Rectangle 23">
            <a:extLst>
              <a:ext uri="{FF2B5EF4-FFF2-40B4-BE49-F238E27FC236}">
                <a16:creationId xmlns:a16="http://schemas.microsoft.com/office/drawing/2014/main" id="{1CC17059-C035-C1D3-C1CE-0F6DC8C37361}"/>
              </a:ext>
            </a:extLst>
          </p:cNvPr>
          <p:cNvSpPr/>
          <p:nvPr/>
        </p:nvSpPr>
        <p:spPr>
          <a:xfrm>
            <a:off x="2147968" y="582216"/>
            <a:ext cx="1426692" cy="882955"/>
          </a:xfrm>
          <a:prstGeom prst="wedgeRectCallout">
            <a:avLst>
              <a:gd name="adj1" fmla="val -16711"/>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Số điếu thuốc mỗi ngày,</a:t>
            </a:r>
            <a:endParaRPr lang="vi-VN" dirty="0">
              <a:solidFill>
                <a:srgbClr val="FF0000"/>
              </a:solidFill>
            </a:endParaRPr>
          </a:p>
        </p:txBody>
      </p:sp>
      <p:sp>
        <p:nvSpPr>
          <p:cNvPr id="25" name="Speech Bubble: Rectangle 24">
            <a:extLst>
              <a:ext uri="{FF2B5EF4-FFF2-40B4-BE49-F238E27FC236}">
                <a16:creationId xmlns:a16="http://schemas.microsoft.com/office/drawing/2014/main" id="{94388631-1C39-0E79-6250-98B34376DE08}"/>
              </a:ext>
            </a:extLst>
          </p:cNvPr>
          <p:cNvSpPr/>
          <p:nvPr/>
        </p:nvSpPr>
        <p:spPr>
          <a:xfrm>
            <a:off x="2928688" y="582216"/>
            <a:ext cx="1643312" cy="882955"/>
          </a:xfrm>
          <a:prstGeom prst="wedgeRectCallout">
            <a:avLst>
              <a:gd name="adj1" fmla="val -20984"/>
              <a:gd name="adj2" fmla="val 55475"/>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Có đang sử dụng thuốc hạ huyết áp hay không</a:t>
            </a:r>
            <a:endParaRPr lang="vi-VN" dirty="0">
              <a:solidFill>
                <a:srgbClr val="FF0000"/>
              </a:solidFill>
            </a:endParaRPr>
          </a:p>
        </p:txBody>
      </p:sp>
      <p:sp>
        <p:nvSpPr>
          <p:cNvPr id="26" name="Speech Bubble: Rectangle 25">
            <a:extLst>
              <a:ext uri="{FF2B5EF4-FFF2-40B4-BE49-F238E27FC236}">
                <a16:creationId xmlns:a16="http://schemas.microsoft.com/office/drawing/2014/main" id="{7A722AC8-FC38-7648-DDB1-BE150527AA01}"/>
              </a:ext>
            </a:extLst>
          </p:cNvPr>
          <p:cNvSpPr/>
          <p:nvPr/>
        </p:nvSpPr>
        <p:spPr>
          <a:xfrm>
            <a:off x="3463621" y="589376"/>
            <a:ext cx="1426692" cy="882955"/>
          </a:xfrm>
          <a:prstGeom prst="wedgeRectCallout">
            <a:avLst>
              <a:gd name="adj1" fmla="val -20984"/>
              <a:gd name="adj2" fmla="val 55475"/>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Có tiền sử đột quỵ hay không</a:t>
            </a:r>
            <a:endParaRPr lang="vi-VN" dirty="0">
              <a:solidFill>
                <a:srgbClr val="FF0000"/>
              </a:solidFill>
            </a:endParaRPr>
          </a:p>
        </p:txBody>
      </p:sp>
      <p:sp>
        <p:nvSpPr>
          <p:cNvPr id="27" name="Speech Bubble: Rectangle 26">
            <a:extLst>
              <a:ext uri="{FF2B5EF4-FFF2-40B4-BE49-F238E27FC236}">
                <a16:creationId xmlns:a16="http://schemas.microsoft.com/office/drawing/2014/main" id="{222D1F60-6BB4-8616-BA78-D031B5285709}"/>
              </a:ext>
            </a:extLst>
          </p:cNvPr>
          <p:cNvSpPr/>
          <p:nvPr/>
        </p:nvSpPr>
        <p:spPr>
          <a:xfrm>
            <a:off x="3998554" y="596536"/>
            <a:ext cx="1426692" cy="882955"/>
          </a:xfrm>
          <a:prstGeom prst="wedgeRectCallout">
            <a:avLst>
              <a:gd name="adj1" fmla="val 4653"/>
              <a:gd name="adj2" fmla="val 55475"/>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Có tiền sử tăng huyết áp hay không</a:t>
            </a:r>
            <a:endParaRPr lang="vi-VN" dirty="0">
              <a:solidFill>
                <a:srgbClr val="FF0000"/>
              </a:solidFill>
            </a:endParaRPr>
          </a:p>
        </p:txBody>
      </p:sp>
      <p:sp>
        <p:nvSpPr>
          <p:cNvPr id="28" name="Speech Bubble: Rectangle 27">
            <a:extLst>
              <a:ext uri="{FF2B5EF4-FFF2-40B4-BE49-F238E27FC236}">
                <a16:creationId xmlns:a16="http://schemas.microsoft.com/office/drawing/2014/main" id="{ADAABCFD-D640-4014-3CCB-B9F60CA90989}"/>
              </a:ext>
            </a:extLst>
          </p:cNvPr>
          <p:cNvSpPr/>
          <p:nvPr/>
        </p:nvSpPr>
        <p:spPr>
          <a:xfrm>
            <a:off x="4533487" y="603696"/>
            <a:ext cx="1426692" cy="882955"/>
          </a:xfrm>
          <a:prstGeom prst="wedgeRectCallout">
            <a:avLst>
              <a:gd name="adj1" fmla="val 9536"/>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Có bị tiểu đường hay không</a:t>
            </a:r>
            <a:endParaRPr lang="vi-VN" dirty="0">
              <a:solidFill>
                <a:srgbClr val="FF0000"/>
              </a:solidFill>
            </a:endParaRPr>
          </a:p>
        </p:txBody>
      </p:sp>
      <p:sp>
        <p:nvSpPr>
          <p:cNvPr id="29" name="Speech Bubble: Rectangle 28">
            <a:extLst>
              <a:ext uri="{FF2B5EF4-FFF2-40B4-BE49-F238E27FC236}">
                <a16:creationId xmlns:a16="http://schemas.microsoft.com/office/drawing/2014/main" id="{09B1A172-AFA7-167B-BFF1-06430D952E4D}"/>
              </a:ext>
            </a:extLst>
          </p:cNvPr>
          <p:cNvSpPr/>
          <p:nvPr/>
        </p:nvSpPr>
        <p:spPr>
          <a:xfrm>
            <a:off x="5068420" y="610856"/>
            <a:ext cx="1426692" cy="882955"/>
          </a:xfrm>
          <a:prstGeom prst="wedgeRectCallout">
            <a:avLst>
              <a:gd name="adj1" fmla="val 9536"/>
              <a:gd name="adj2" fmla="val 58434"/>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FF0000"/>
                </a:solidFill>
                <a:effectLst/>
                <a:latin typeface="Söhne"/>
              </a:rPr>
              <a:t>Tổng</a:t>
            </a:r>
            <a:r>
              <a:rPr lang="en-US" b="0" i="0" dirty="0">
                <a:solidFill>
                  <a:srgbClr val="FF0000"/>
                </a:solidFill>
                <a:effectLst/>
                <a:latin typeface="Söhne"/>
              </a:rPr>
              <a:t> </a:t>
            </a:r>
            <a:r>
              <a:rPr lang="en-US" b="0" i="0" dirty="0" err="1">
                <a:solidFill>
                  <a:srgbClr val="FF0000"/>
                </a:solidFill>
                <a:effectLst/>
                <a:latin typeface="Söhne"/>
              </a:rPr>
              <a:t>hàm</a:t>
            </a:r>
            <a:r>
              <a:rPr lang="en-US" b="0" i="0" dirty="0">
                <a:solidFill>
                  <a:srgbClr val="FF0000"/>
                </a:solidFill>
                <a:effectLst/>
                <a:latin typeface="Söhne"/>
              </a:rPr>
              <a:t> </a:t>
            </a:r>
            <a:r>
              <a:rPr lang="en-US" b="0" i="0" dirty="0" err="1">
                <a:solidFill>
                  <a:srgbClr val="FF0000"/>
                </a:solidFill>
                <a:effectLst/>
                <a:latin typeface="Söhne"/>
              </a:rPr>
              <a:t>lượng</a:t>
            </a:r>
            <a:r>
              <a:rPr lang="en-US" b="0" i="0" dirty="0">
                <a:solidFill>
                  <a:srgbClr val="FF0000"/>
                </a:solidFill>
                <a:effectLst/>
                <a:latin typeface="Söhne"/>
              </a:rPr>
              <a:t> cholesterol </a:t>
            </a:r>
            <a:r>
              <a:rPr lang="en-US" b="0" i="0" dirty="0" err="1">
                <a:solidFill>
                  <a:srgbClr val="FF0000"/>
                </a:solidFill>
                <a:effectLst/>
                <a:latin typeface="Söhne"/>
              </a:rPr>
              <a:t>trong</a:t>
            </a:r>
            <a:r>
              <a:rPr lang="en-US" b="0" i="0" dirty="0">
                <a:solidFill>
                  <a:srgbClr val="FF0000"/>
                </a:solidFill>
                <a:effectLst/>
                <a:latin typeface="Söhne"/>
              </a:rPr>
              <a:t> </a:t>
            </a:r>
            <a:r>
              <a:rPr lang="en-US" b="0" i="0" dirty="0" err="1">
                <a:solidFill>
                  <a:srgbClr val="FF0000"/>
                </a:solidFill>
                <a:effectLst/>
                <a:latin typeface="Söhne"/>
              </a:rPr>
              <a:t>máu</a:t>
            </a:r>
            <a:endParaRPr lang="vi-VN" dirty="0">
              <a:solidFill>
                <a:srgbClr val="FF0000"/>
              </a:solidFill>
            </a:endParaRPr>
          </a:p>
        </p:txBody>
      </p:sp>
      <p:sp>
        <p:nvSpPr>
          <p:cNvPr id="30" name="Speech Bubble: Rectangle 29">
            <a:extLst>
              <a:ext uri="{FF2B5EF4-FFF2-40B4-BE49-F238E27FC236}">
                <a16:creationId xmlns:a16="http://schemas.microsoft.com/office/drawing/2014/main" id="{5183042F-68A4-04B9-4B9A-18EC961C638C}"/>
              </a:ext>
            </a:extLst>
          </p:cNvPr>
          <p:cNvSpPr/>
          <p:nvPr/>
        </p:nvSpPr>
        <p:spPr>
          <a:xfrm>
            <a:off x="5603353" y="618016"/>
            <a:ext cx="1105570" cy="882955"/>
          </a:xfrm>
          <a:prstGeom prst="wedgeRectCallout">
            <a:avLst>
              <a:gd name="adj1" fmla="val 7746"/>
              <a:gd name="adj2" fmla="val 60407"/>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err="1">
                <a:solidFill>
                  <a:srgbClr val="FF0000"/>
                </a:solidFill>
                <a:effectLst/>
                <a:latin typeface="Söhne"/>
              </a:rPr>
              <a:t>Huyết</a:t>
            </a:r>
            <a:r>
              <a:rPr lang="en-US" b="0" i="0" dirty="0">
                <a:solidFill>
                  <a:srgbClr val="FF0000"/>
                </a:solidFill>
                <a:effectLst/>
                <a:latin typeface="Söhne"/>
              </a:rPr>
              <a:t> </a:t>
            </a:r>
            <a:r>
              <a:rPr lang="en-US" b="0" i="0" dirty="0" err="1">
                <a:solidFill>
                  <a:srgbClr val="FF0000"/>
                </a:solidFill>
                <a:effectLst/>
                <a:latin typeface="Söhne"/>
              </a:rPr>
              <a:t>áp</a:t>
            </a:r>
            <a:r>
              <a:rPr lang="en-US" b="0" i="0" dirty="0">
                <a:solidFill>
                  <a:srgbClr val="FF0000"/>
                </a:solidFill>
                <a:effectLst/>
                <a:latin typeface="Söhne"/>
              </a:rPr>
              <a:t> </a:t>
            </a:r>
            <a:r>
              <a:rPr lang="en-US" b="0" i="0" dirty="0" err="1">
                <a:solidFill>
                  <a:srgbClr val="FF0000"/>
                </a:solidFill>
                <a:effectLst/>
                <a:latin typeface="Söhne"/>
              </a:rPr>
              <a:t>tâm</a:t>
            </a:r>
            <a:r>
              <a:rPr lang="en-US" b="0" i="0" dirty="0">
                <a:solidFill>
                  <a:srgbClr val="FF0000"/>
                </a:solidFill>
                <a:effectLst/>
                <a:latin typeface="Söhne"/>
              </a:rPr>
              <a:t> </a:t>
            </a:r>
            <a:r>
              <a:rPr lang="en-US" b="0" i="0" dirty="0" err="1">
                <a:solidFill>
                  <a:srgbClr val="FF0000"/>
                </a:solidFill>
                <a:effectLst/>
                <a:latin typeface="Söhne"/>
              </a:rPr>
              <a:t>thu</a:t>
            </a:r>
            <a:endParaRPr lang="vi-VN" dirty="0">
              <a:solidFill>
                <a:srgbClr val="FF0000"/>
              </a:solidFill>
            </a:endParaRPr>
          </a:p>
        </p:txBody>
      </p:sp>
      <p:sp>
        <p:nvSpPr>
          <p:cNvPr id="31" name="Speech Bubble: Rectangle 30">
            <a:extLst>
              <a:ext uri="{FF2B5EF4-FFF2-40B4-BE49-F238E27FC236}">
                <a16:creationId xmlns:a16="http://schemas.microsoft.com/office/drawing/2014/main" id="{D88BBB30-E901-70E5-799F-6750B55617B0}"/>
              </a:ext>
            </a:extLst>
          </p:cNvPr>
          <p:cNvSpPr/>
          <p:nvPr/>
        </p:nvSpPr>
        <p:spPr>
          <a:xfrm>
            <a:off x="6138286" y="625176"/>
            <a:ext cx="1105570" cy="882955"/>
          </a:xfrm>
          <a:prstGeom prst="wedgeRectCallout">
            <a:avLst>
              <a:gd name="adj1" fmla="val 6171"/>
              <a:gd name="adj2" fmla="val 61393"/>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Huyết áp tâm trương</a:t>
            </a:r>
            <a:endParaRPr lang="vi-VN" dirty="0">
              <a:solidFill>
                <a:srgbClr val="FF0000"/>
              </a:solidFill>
            </a:endParaRPr>
          </a:p>
        </p:txBody>
      </p:sp>
      <p:sp>
        <p:nvSpPr>
          <p:cNvPr id="32" name="Speech Bubble: Rectangle 31">
            <a:extLst>
              <a:ext uri="{FF2B5EF4-FFF2-40B4-BE49-F238E27FC236}">
                <a16:creationId xmlns:a16="http://schemas.microsoft.com/office/drawing/2014/main" id="{33BAE55F-0E89-AA97-38DC-7991528CDF0F}"/>
              </a:ext>
            </a:extLst>
          </p:cNvPr>
          <p:cNvSpPr/>
          <p:nvPr/>
        </p:nvSpPr>
        <p:spPr>
          <a:xfrm>
            <a:off x="6673219" y="632336"/>
            <a:ext cx="1105570" cy="882955"/>
          </a:xfrm>
          <a:prstGeom prst="wedgeRectCallout">
            <a:avLst>
              <a:gd name="adj1" fmla="val -16672"/>
              <a:gd name="adj2" fmla="val 61393"/>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Chỉ số khối cơ thể</a:t>
            </a:r>
            <a:endParaRPr lang="vi-VN" dirty="0">
              <a:solidFill>
                <a:srgbClr val="FF0000"/>
              </a:solidFill>
            </a:endParaRPr>
          </a:p>
        </p:txBody>
      </p:sp>
      <p:sp>
        <p:nvSpPr>
          <p:cNvPr id="33" name="Speech Bubble: Rectangle 32">
            <a:extLst>
              <a:ext uri="{FF2B5EF4-FFF2-40B4-BE49-F238E27FC236}">
                <a16:creationId xmlns:a16="http://schemas.microsoft.com/office/drawing/2014/main" id="{19B6389F-CF85-CA13-FDCE-7A8E11501F01}"/>
              </a:ext>
            </a:extLst>
          </p:cNvPr>
          <p:cNvSpPr/>
          <p:nvPr/>
        </p:nvSpPr>
        <p:spPr>
          <a:xfrm>
            <a:off x="7208152" y="639496"/>
            <a:ext cx="1105570" cy="882955"/>
          </a:xfrm>
          <a:prstGeom prst="wedgeRectCallout">
            <a:avLst>
              <a:gd name="adj1" fmla="val -31639"/>
              <a:gd name="adj2" fmla="val 60407"/>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Nhịp tim</a:t>
            </a:r>
            <a:endParaRPr lang="vi-VN" dirty="0">
              <a:solidFill>
                <a:srgbClr val="FF0000"/>
              </a:solidFill>
            </a:endParaRPr>
          </a:p>
        </p:txBody>
      </p:sp>
      <p:sp>
        <p:nvSpPr>
          <p:cNvPr id="34" name="Speech Bubble: Rectangle 33">
            <a:extLst>
              <a:ext uri="{FF2B5EF4-FFF2-40B4-BE49-F238E27FC236}">
                <a16:creationId xmlns:a16="http://schemas.microsoft.com/office/drawing/2014/main" id="{3EF3599E-0BF5-BFF6-2499-4C49FE0C830F}"/>
              </a:ext>
            </a:extLst>
          </p:cNvPr>
          <p:cNvSpPr/>
          <p:nvPr/>
        </p:nvSpPr>
        <p:spPr>
          <a:xfrm>
            <a:off x="7743085" y="646656"/>
            <a:ext cx="1105570" cy="882955"/>
          </a:xfrm>
          <a:prstGeom prst="wedgeRectCallout">
            <a:avLst>
              <a:gd name="adj1" fmla="val -30063"/>
              <a:gd name="adj2" fmla="val 65338"/>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Hàm lượng đường trong máu</a:t>
            </a:r>
            <a:endParaRPr lang="vi-VN" dirty="0">
              <a:solidFill>
                <a:srgbClr val="FF0000"/>
              </a:solidFill>
            </a:endParaRPr>
          </a:p>
        </p:txBody>
      </p:sp>
      <p:sp>
        <p:nvSpPr>
          <p:cNvPr id="35" name="Speech Bubble: Rectangle 34">
            <a:extLst>
              <a:ext uri="{FF2B5EF4-FFF2-40B4-BE49-F238E27FC236}">
                <a16:creationId xmlns:a16="http://schemas.microsoft.com/office/drawing/2014/main" id="{9CEDDCB6-5B58-3E7D-349F-5364B2F401F5}"/>
              </a:ext>
            </a:extLst>
          </p:cNvPr>
          <p:cNvSpPr/>
          <p:nvPr/>
        </p:nvSpPr>
        <p:spPr>
          <a:xfrm>
            <a:off x="5833237" y="610855"/>
            <a:ext cx="3223945" cy="882955"/>
          </a:xfrm>
          <a:prstGeom prst="wedgeRectCallout">
            <a:avLst>
              <a:gd name="adj1" fmla="val 34938"/>
              <a:gd name="adj2" fmla="val 59420"/>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0" i="0" dirty="0">
                <a:solidFill>
                  <a:srgbClr val="FF0000"/>
                </a:solidFill>
                <a:effectLst/>
                <a:latin typeface="Söhne"/>
              </a:rPr>
              <a:t>Nguy cơ mắc bệnh tim mạch trong 10 năm tới, được xác định dựa trên các yếu tố rủi ro và tiên lượng của một cá nhân.</a:t>
            </a:r>
            <a:endParaRPr lang="vi-VN" dirty="0">
              <a:solidFill>
                <a:srgbClr val="FF0000"/>
              </a:solidFill>
            </a:endParaRPr>
          </a:p>
        </p:txBody>
      </p:sp>
    </p:spTree>
    <p:extLst>
      <p:ext uri="{BB962C8B-B14F-4D97-AF65-F5344CB8AC3E}">
        <p14:creationId xmlns:p14="http://schemas.microsoft.com/office/powerpoint/2010/main" val="69933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par>
                          <p:cTn id="8" fill="hold">
                            <p:stCondLst>
                              <p:cond delay="500"/>
                            </p:stCondLst>
                            <p:childTnLst>
                              <p:par>
                                <p:cTn id="9" presetID="16" presetClass="exit" presetSubtype="21" fill="hold" grpId="1" nodeType="afterEffect">
                                  <p:stCondLst>
                                    <p:cond delay="1000"/>
                                  </p:stCondLst>
                                  <p:childTnLst>
                                    <p:animEffect transition="out" filter="barn(inVertical)">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par>
                          <p:cTn id="16" fill="hold">
                            <p:stCondLst>
                              <p:cond delay="2500"/>
                            </p:stCondLst>
                            <p:childTnLst>
                              <p:par>
                                <p:cTn id="17" presetID="16" presetClass="exit" presetSubtype="21" fill="hold" grpId="1" nodeType="afterEffect">
                                  <p:stCondLst>
                                    <p:cond delay="1000"/>
                                  </p:stCondLst>
                                  <p:childTnLst>
                                    <p:animEffect transition="out" filter="barn(inVertical)">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childTnLst>
                          </p:cTn>
                        </p:par>
                        <p:par>
                          <p:cTn id="24" fill="hold">
                            <p:stCondLst>
                              <p:cond delay="4500"/>
                            </p:stCondLst>
                            <p:childTnLst>
                              <p:par>
                                <p:cTn id="25" presetID="16" presetClass="exit" presetSubtype="21" fill="hold" grpId="1" nodeType="afterEffect">
                                  <p:stCondLst>
                                    <p:cond delay="1000"/>
                                  </p:stCondLst>
                                  <p:childTnLst>
                                    <p:animEffect transition="out" filter="barn(inVertical)">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par>
                          <p:cTn id="32" fill="hold">
                            <p:stCondLst>
                              <p:cond delay="6500"/>
                            </p:stCondLst>
                            <p:childTnLst>
                              <p:par>
                                <p:cTn id="33" presetID="16" presetClass="exit" presetSubtype="21" fill="hold" grpId="1" nodeType="afterEffect">
                                  <p:stCondLst>
                                    <p:cond delay="1000"/>
                                  </p:stCondLst>
                                  <p:childTnLst>
                                    <p:animEffect transition="out" filter="barn(inVertical)">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par>
                          <p:cTn id="36" fill="hold">
                            <p:stCondLst>
                              <p:cond delay="8000"/>
                            </p:stCondLst>
                            <p:childTnLst>
                              <p:par>
                                <p:cTn id="37" presetID="16" presetClass="entr" presetSubtype="21"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inVertical)">
                                      <p:cBhvr>
                                        <p:cTn id="39" dur="500"/>
                                        <p:tgtEl>
                                          <p:spTgt spid="24"/>
                                        </p:tgtEl>
                                      </p:cBhvr>
                                    </p:animEffect>
                                  </p:childTnLst>
                                </p:cTn>
                              </p:par>
                            </p:childTnLst>
                          </p:cTn>
                        </p:par>
                        <p:par>
                          <p:cTn id="40" fill="hold">
                            <p:stCondLst>
                              <p:cond delay="8500"/>
                            </p:stCondLst>
                            <p:childTnLst>
                              <p:par>
                                <p:cTn id="41" presetID="16" presetClass="exit" presetSubtype="21" fill="hold" grpId="1" nodeType="afterEffect">
                                  <p:stCondLst>
                                    <p:cond delay="1000"/>
                                  </p:stCondLst>
                                  <p:childTnLst>
                                    <p:animEffect transition="out" filter="barn(inVertical)">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par>
                          <p:cTn id="44" fill="hold">
                            <p:stCondLst>
                              <p:cond delay="10000"/>
                            </p:stCondLst>
                            <p:childTnLst>
                              <p:par>
                                <p:cTn id="45" presetID="16" presetClass="entr" presetSubtype="21"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childTnLst>
                          </p:cTn>
                        </p:par>
                        <p:par>
                          <p:cTn id="48" fill="hold">
                            <p:stCondLst>
                              <p:cond delay="10500"/>
                            </p:stCondLst>
                            <p:childTnLst>
                              <p:par>
                                <p:cTn id="49" presetID="16" presetClass="exit" presetSubtype="21" fill="hold" grpId="1" nodeType="afterEffect">
                                  <p:stCondLst>
                                    <p:cond delay="1000"/>
                                  </p:stCondLst>
                                  <p:childTnLst>
                                    <p:animEffect transition="out" filter="barn(inVertical)">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childTnLst>
                          </p:cTn>
                        </p:par>
                        <p:par>
                          <p:cTn id="52" fill="hold">
                            <p:stCondLst>
                              <p:cond delay="12000"/>
                            </p:stCondLst>
                            <p:childTnLst>
                              <p:par>
                                <p:cTn id="53" presetID="16" presetClass="entr" presetSubtype="21"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inVertical)">
                                      <p:cBhvr>
                                        <p:cTn id="55" dur="500"/>
                                        <p:tgtEl>
                                          <p:spTgt spid="26"/>
                                        </p:tgtEl>
                                      </p:cBhvr>
                                    </p:animEffect>
                                  </p:childTnLst>
                                </p:cTn>
                              </p:par>
                            </p:childTnLst>
                          </p:cTn>
                        </p:par>
                        <p:par>
                          <p:cTn id="56" fill="hold">
                            <p:stCondLst>
                              <p:cond delay="12500"/>
                            </p:stCondLst>
                            <p:childTnLst>
                              <p:par>
                                <p:cTn id="57" presetID="16" presetClass="exit" presetSubtype="21" fill="hold" grpId="1" nodeType="afterEffect">
                                  <p:stCondLst>
                                    <p:cond delay="1000"/>
                                  </p:stCondLst>
                                  <p:childTnLst>
                                    <p:animEffect transition="out" filter="barn(inVertical)">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childTnLst>
                          </p:cTn>
                        </p:par>
                        <p:par>
                          <p:cTn id="60" fill="hold">
                            <p:stCondLst>
                              <p:cond delay="14000"/>
                            </p:stCondLst>
                            <p:childTnLst>
                              <p:par>
                                <p:cTn id="61" presetID="16" presetClass="entr" presetSubtype="21"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arn(inVertical)">
                                      <p:cBhvr>
                                        <p:cTn id="63" dur="500"/>
                                        <p:tgtEl>
                                          <p:spTgt spid="27"/>
                                        </p:tgtEl>
                                      </p:cBhvr>
                                    </p:animEffect>
                                  </p:childTnLst>
                                </p:cTn>
                              </p:par>
                            </p:childTnLst>
                          </p:cTn>
                        </p:par>
                        <p:par>
                          <p:cTn id="64" fill="hold">
                            <p:stCondLst>
                              <p:cond delay="14500"/>
                            </p:stCondLst>
                            <p:childTnLst>
                              <p:par>
                                <p:cTn id="65" presetID="16" presetClass="exit" presetSubtype="21" fill="hold" grpId="1" nodeType="afterEffect">
                                  <p:stCondLst>
                                    <p:cond delay="1000"/>
                                  </p:stCondLst>
                                  <p:childTnLst>
                                    <p:animEffect transition="out" filter="barn(inVertical)">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par>
                          <p:cTn id="68" fill="hold">
                            <p:stCondLst>
                              <p:cond delay="16000"/>
                            </p:stCondLst>
                            <p:childTnLst>
                              <p:par>
                                <p:cTn id="69" presetID="16" presetClass="entr" presetSubtype="21"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inVertical)">
                                      <p:cBhvr>
                                        <p:cTn id="71" dur="500"/>
                                        <p:tgtEl>
                                          <p:spTgt spid="28"/>
                                        </p:tgtEl>
                                      </p:cBhvr>
                                    </p:animEffect>
                                  </p:childTnLst>
                                </p:cTn>
                              </p:par>
                            </p:childTnLst>
                          </p:cTn>
                        </p:par>
                        <p:par>
                          <p:cTn id="72" fill="hold">
                            <p:stCondLst>
                              <p:cond delay="16500"/>
                            </p:stCondLst>
                            <p:childTnLst>
                              <p:par>
                                <p:cTn id="73" presetID="16" presetClass="exit" presetSubtype="21" fill="hold" grpId="1" nodeType="afterEffect">
                                  <p:stCondLst>
                                    <p:cond delay="1000"/>
                                  </p:stCondLst>
                                  <p:childTnLst>
                                    <p:animEffect transition="out" filter="barn(inVertical)">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childTnLst>
                          </p:cTn>
                        </p:par>
                        <p:par>
                          <p:cTn id="76" fill="hold">
                            <p:stCondLst>
                              <p:cond delay="18000"/>
                            </p:stCondLst>
                            <p:childTnLst>
                              <p:par>
                                <p:cTn id="77" presetID="16" presetClass="entr" presetSubtype="21"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500"/>
                                        <p:tgtEl>
                                          <p:spTgt spid="29"/>
                                        </p:tgtEl>
                                      </p:cBhvr>
                                    </p:animEffect>
                                  </p:childTnLst>
                                </p:cTn>
                              </p:par>
                            </p:childTnLst>
                          </p:cTn>
                        </p:par>
                        <p:par>
                          <p:cTn id="80" fill="hold">
                            <p:stCondLst>
                              <p:cond delay="18500"/>
                            </p:stCondLst>
                            <p:childTnLst>
                              <p:par>
                                <p:cTn id="81" presetID="16" presetClass="exit" presetSubtype="21" fill="hold" grpId="1" nodeType="afterEffect">
                                  <p:stCondLst>
                                    <p:cond delay="1000"/>
                                  </p:stCondLst>
                                  <p:childTnLst>
                                    <p:animEffect transition="out" filter="barn(inVertical)">
                                      <p:cBhvr>
                                        <p:cTn id="82" dur="500"/>
                                        <p:tgtEl>
                                          <p:spTgt spid="29"/>
                                        </p:tgtEl>
                                      </p:cBhvr>
                                    </p:animEffect>
                                    <p:set>
                                      <p:cBhvr>
                                        <p:cTn id="83" dur="1" fill="hold">
                                          <p:stCondLst>
                                            <p:cond delay="499"/>
                                          </p:stCondLst>
                                        </p:cTn>
                                        <p:tgtEl>
                                          <p:spTgt spid="29"/>
                                        </p:tgtEl>
                                        <p:attrNameLst>
                                          <p:attrName>style.visibility</p:attrName>
                                        </p:attrNameLst>
                                      </p:cBhvr>
                                      <p:to>
                                        <p:strVal val="hidden"/>
                                      </p:to>
                                    </p:set>
                                  </p:childTnLst>
                                </p:cTn>
                              </p:par>
                            </p:childTnLst>
                          </p:cTn>
                        </p:par>
                        <p:par>
                          <p:cTn id="84" fill="hold">
                            <p:stCondLst>
                              <p:cond delay="20000"/>
                            </p:stCondLst>
                            <p:childTnLst>
                              <p:par>
                                <p:cTn id="85" presetID="16" presetClass="entr" presetSubtype="2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barn(inVertical)">
                                      <p:cBhvr>
                                        <p:cTn id="87" dur="500"/>
                                        <p:tgtEl>
                                          <p:spTgt spid="30"/>
                                        </p:tgtEl>
                                      </p:cBhvr>
                                    </p:animEffect>
                                  </p:childTnLst>
                                </p:cTn>
                              </p:par>
                            </p:childTnLst>
                          </p:cTn>
                        </p:par>
                        <p:par>
                          <p:cTn id="88" fill="hold">
                            <p:stCondLst>
                              <p:cond delay="20500"/>
                            </p:stCondLst>
                            <p:childTnLst>
                              <p:par>
                                <p:cTn id="89" presetID="16" presetClass="exit" presetSubtype="21" fill="hold" grpId="1" nodeType="afterEffect">
                                  <p:stCondLst>
                                    <p:cond delay="1000"/>
                                  </p:stCondLst>
                                  <p:childTnLst>
                                    <p:animEffect transition="out" filter="barn(inVertical)">
                                      <p:cBhvr>
                                        <p:cTn id="90" dur="500"/>
                                        <p:tgtEl>
                                          <p:spTgt spid="30"/>
                                        </p:tgtEl>
                                      </p:cBhvr>
                                    </p:animEffect>
                                    <p:set>
                                      <p:cBhvr>
                                        <p:cTn id="91" dur="1" fill="hold">
                                          <p:stCondLst>
                                            <p:cond delay="499"/>
                                          </p:stCondLst>
                                        </p:cTn>
                                        <p:tgtEl>
                                          <p:spTgt spid="30"/>
                                        </p:tgtEl>
                                        <p:attrNameLst>
                                          <p:attrName>style.visibility</p:attrName>
                                        </p:attrNameLst>
                                      </p:cBhvr>
                                      <p:to>
                                        <p:strVal val="hidden"/>
                                      </p:to>
                                    </p:set>
                                  </p:childTnLst>
                                </p:cTn>
                              </p:par>
                            </p:childTnLst>
                          </p:cTn>
                        </p:par>
                        <p:par>
                          <p:cTn id="92" fill="hold">
                            <p:stCondLst>
                              <p:cond delay="22000"/>
                            </p:stCondLst>
                            <p:childTnLst>
                              <p:par>
                                <p:cTn id="93" presetID="16" presetClass="entr" presetSubtype="2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barn(inVertical)">
                                      <p:cBhvr>
                                        <p:cTn id="95" dur="500"/>
                                        <p:tgtEl>
                                          <p:spTgt spid="31"/>
                                        </p:tgtEl>
                                      </p:cBhvr>
                                    </p:animEffect>
                                  </p:childTnLst>
                                </p:cTn>
                              </p:par>
                            </p:childTnLst>
                          </p:cTn>
                        </p:par>
                        <p:par>
                          <p:cTn id="96" fill="hold">
                            <p:stCondLst>
                              <p:cond delay="22500"/>
                            </p:stCondLst>
                            <p:childTnLst>
                              <p:par>
                                <p:cTn id="97" presetID="16" presetClass="exit" presetSubtype="21" fill="hold" grpId="1" nodeType="afterEffect">
                                  <p:stCondLst>
                                    <p:cond delay="1000"/>
                                  </p:stCondLst>
                                  <p:childTnLst>
                                    <p:animEffect transition="out" filter="barn(inVertical)">
                                      <p:cBhvr>
                                        <p:cTn id="98" dur="500"/>
                                        <p:tgtEl>
                                          <p:spTgt spid="31"/>
                                        </p:tgtEl>
                                      </p:cBhvr>
                                    </p:animEffect>
                                    <p:set>
                                      <p:cBhvr>
                                        <p:cTn id="99" dur="1" fill="hold">
                                          <p:stCondLst>
                                            <p:cond delay="499"/>
                                          </p:stCondLst>
                                        </p:cTn>
                                        <p:tgtEl>
                                          <p:spTgt spid="31"/>
                                        </p:tgtEl>
                                        <p:attrNameLst>
                                          <p:attrName>style.visibility</p:attrName>
                                        </p:attrNameLst>
                                      </p:cBhvr>
                                      <p:to>
                                        <p:strVal val="hidden"/>
                                      </p:to>
                                    </p:set>
                                  </p:childTnLst>
                                </p:cTn>
                              </p:par>
                            </p:childTnLst>
                          </p:cTn>
                        </p:par>
                        <p:par>
                          <p:cTn id="100" fill="hold">
                            <p:stCondLst>
                              <p:cond delay="24000"/>
                            </p:stCondLst>
                            <p:childTnLst>
                              <p:par>
                                <p:cTn id="101" presetID="16" presetClass="entr" presetSubtype="21" fill="hold" grpId="0" nodeType="after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barn(inVertical)">
                                      <p:cBhvr>
                                        <p:cTn id="103" dur="500"/>
                                        <p:tgtEl>
                                          <p:spTgt spid="32"/>
                                        </p:tgtEl>
                                      </p:cBhvr>
                                    </p:animEffect>
                                  </p:childTnLst>
                                </p:cTn>
                              </p:par>
                            </p:childTnLst>
                          </p:cTn>
                        </p:par>
                        <p:par>
                          <p:cTn id="104" fill="hold">
                            <p:stCondLst>
                              <p:cond delay="24500"/>
                            </p:stCondLst>
                            <p:childTnLst>
                              <p:par>
                                <p:cTn id="105" presetID="16" presetClass="exit" presetSubtype="21" fill="hold" grpId="1" nodeType="afterEffect">
                                  <p:stCondLst>
                                    <p:cond delay="1000"/>
                                  </p:stCondLst>
                                  <p:childTnLst>
                                    <p:animEffect transition="out" filter="barn(inVertical)">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childTnLst>
                          </p:cTn>
                        </p:par>
                        <p:par>
                          <p:cTn id="108" fill="hold">
                            <p:stCondLst>
                              <p:cond delay="26000"/>
                            </p:stCondLst>
                            <p:childTnLst>
                              <p:par>
                                <p:cTn id="109" presetID="16" presetClass="entr" presetSubtype="21"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arn(inVertical)">
                                      <p:cBhvr>
                                        <p:cTn id="111" dur="500"/>
                                        <p:tgtEl>
                                          <p:spTgt spid="33"/>
                                        </p:tgtEl>
                                      </p:cBhvr>
                                    </p:animEffect>
                                  </p:childTnLst>
                                </p:cTn>
                              </p:par>
                            </p:childTnLst>
                          </p:cTn>
                        </p:par>
                        <p:par>
                          <p:cTn id="112" fill="hold">
                            <p:stCondLst>
                              <p:cond delay="26500"/>
                            </p:stCondLst>
                            <p:childTnLst>
                              <p:par>
                                <p:cTn id="113" presetID="16" presetClass="exit" presetSubtype="21" fill="hold" grpId="1" nodeType="afterEffect">
                                  <p:stCondLst>
                                    <p:cond delay="1000"/>
                                  </p:stCondLst>
                                  <p:childTnLst>
                                    <p:animEffect transition="out" filter="barn(inVertical)">
                                      <p:cBhvr>
                                        <p:cTn id="114" dur="500"/>
                                        <p:tgtEl>
                                          <p:spTgt spid="33"/>
                                        </p:tgtEl>
                                      </p:cBhvr>
                                    </p:animEffect>
                                    <p:set>
                                      <p:cBhvr>
                                        <p:cTn id="115" dur="1" fill="hold">
                                          <p:stCondLst>
                                            <p:cond delay="499"/>
                                          </p:stCondLst>
                                        </p:cTn>
                                        <p:tgtEl>
                                          <p:spTgt spid="33"/>
                                        </p:tgtEl>
                                        <p:attrNameLst>
                                          <p:attrName>style.visibility</p:attrName>
                                        </p:attrNameLst>
                                      </p:cBhvr>
                                      <p:to>
                                        <p:strVal val="hidden"/>
                                      </p:to>
                                    </p:set>
                                  </p:childTnLst>
                                </p:cTn>
                              </p:par>
                            </p:childTnLst>
                          </p:cTn>
                        </p:par>
                        <p:par>
                          <p:cTn id="116" fill="hold">
                            <p:stCondLst>
                              <p:cond delay="28000"/>
                            </p:stCondLst>
                            <p:childTnLst>
                              <p:par>
                                <p:cTn id="117" presetID="16" presetClass="entr" presetSubtype="21"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barn(inVertical)">
                                      <p:cBhvr>
                                        <p:cTn id="119" dur="500"/>
                                        <p:tgtEl>
                                          <p:spTgt spid="34"/>
                                        </p:tgtEl>
                                      </p:cBhvr>
                                    </p:animEffect>
                                  </p:childTnLst>
                                </p:cTn>
                              </p:par>
                            </p:childTnLst>
                          </p:cTn>
                        </p:par>
                        <p:par>
                          <p:cTn id="120" fill="hold">
                            <p:stCondLst>
                              <p:cond delay="28500"/>
                            </p:stCondLst>
                            <p:childTnLst>
                              <p:par>
                                <p:cTn id="121" presetID="16" presetClass="exit" presetSubtype="21" fill="hold" grpId="1" nodeType="afterEffect">
                                  <p:stCondLst>
                                    <p:cond delay="1000"/>
                                  </p:stCondLst>
                                  <p:childTnLst>
                                    <p:animEffect transition="out" filter="barn(inVertical)">
                                      <p:cBhvr>
                                        <p:cTn id="122" dur="500"/>
                                        <p:tgtEl>
                                          <p:spTgt spid="34"/>
                                        </p:tgtEl>
                                      </p:cBhvr>
                                    </p:animEffect>
                                    <p:set>
                                      <p:cBhvr>
                                        <p:cTn id="123" dur="1" fill="hold">
                                          <p:stCondLst>
                                            <p:cond delay="499"/>
                                          </p:stCondLst>
                                        </p:cTn>
                                        <p:tgtEl>
                                          <p:spTgt spid="34"/>
                                        </p:tgtEl>
                                        <p:attrNameLst>
                                          <p:attrName>style.visibility</p:attrName>
                                        </p:attrNameLst>
                                      </p:cBhvr>
                                      <p:to>
                                        <p:strVal val="hidden"/>
                                      </p:to>
                                    </p:set>
                                  </p:childTnLst>
                                </p:cTn>
                              </p:par>
                            </p:childTnLst>
                          </p:cTn>
                        </p:par>
                        <p:par>
                          <p:cTn id="124" fill="hold">
                            <p:stCondLst>
                              <p:cond delay="30000"/>
                            </p:stCondLst>
                            <p:childTnLst>
                              <p:par>
                                <p:cTn id="125" presetID="16" presetClass="entr" presetSubtype="21" fill="hold" grpId="0"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barn(inVertical)">
                                      <p:cBhvr>
                                        <p:cTn id="127" dur="500"/>
                                        <p:tgtEl>
                                          <p:spTgt spid="35"/>
                                        </p:tgtEl>
                                      </p:cBhvr>
                                    </p:animEffect>
                                  </p:childTnLst>
                                </p:cTn>
                              </p:par>
                            </p:childTnLst>
                          </p:cTn>
                        </p:par>
                        <p:par>
                          <p:cTn id="128" fill="hold">
                            <p:stCondLst>
                              <p:cond delay="30500"/>
                            </p:stCondLst>
                            <p:childTnLst>
                              <p:par>
                                <p:cTn id="129" presetID="16" presetClass="exit" presetSubtype="21" fill="hold" grpId="1" nodeType="afterEffect">
                                  <p:stCondLst>
                                    <p:cond delay="3000"/>
                                  </p:stCondLst>
                                  <p:childTnLst>
                                    <p:animEffect transition="out" filter="barn(inVertical)">
                                      <p:cBhvr>
                                        <p:cTn id="130" dur="500"/>
                                        <p:tgtEl>
                                          <p:spTgt spid="35"/>
                                        </p:tgtEl>
                                      </p:cBhvr>
                                    </p:animEffect>
                                    <p:set>
                                      <p:cBhvr>
                                        <p:cTn id="131"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858775"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b="1" dirty="0" err="1">
                <a:effectLst/>
                <a:latin typeface="Arial" panose="020B0604020202020204" pitchFamily="34" charset="0"/>
                <a:ea typeface="Arial" panose="020B0604020202020204" pitchFamily="34" charset="0"/>
                <a:cs typeface="Times New Roman" panose="02020603050405020304" pitchFamily="18" charset="0"/>
              </a:rPr>
              <a:t>Tiền</a:t>
            </a:r>
            <a:r>
              <a:rPr lang="en-US" sz="1800" b="1"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err="1">
                <a:effectLst/>
                <a:latin typeface="Arial" panose="020B0604020202020204" pitchFamily="34" charset="0"/>
                <a:ea typeface="Arial" panose="020B0604020202020204" pitchFamily="34" charset="0"/>
                <a:cs typeface="Times New Roman" panose="02020603050405020304" pitchFamily="18" charset="0"/>
              </a:rPr>
              <a:t>xử</a:t>
            </a:r>
            <a:r>
              <a:rPr lang="en-US" sz="1800" b="1"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err="1">
                <a:effectLst/>
                <a:latin typeface="Arial" panose="020B0604020202020204" pitchFamily="34" charset="0"/>
                <a:ea typeface="Arial" panose="020B0604020202020204" pitchFamily="34" charset="0"/>
                <a:cs typeface="Times New Roman" panose="02020603050405020304" pitchFamily="18" charset="0"/>
              </a:rPr>
              <a:t>lý</a:t>
            </a:r>
            <a:endParaRPr lang="en-US" sz="1800" b="1" dirty="0">
              <a:effectLst/>
              <a:latin typeface="Arial" panose="020B0604020202020204" pitchFamily="34" charset="0"/>
              <a:ea typeface="Arial" panose="020B0604020202020204" pitchFamily="34" charset="0"/>
              <a:cs typeface="Times New Roman" panose="02020603050405020304" pitchFamily="18" charset="0"/>
            </a:endParaRPr>
          </a:p>
          <a:p>
            <a:pPr marL="285750" marR="0" indent="-285750" algn="just">
              <a:lnSpc>
                <a:spcPct val="107000"/>
              </a:lnSpc>
              <a:spcBef>
                <a:spcPts val="0"/>
              </a:spcBef>
              <a:spcAft>
                <a:spcPts val="800"/>
              </a:spcAft>
              <a:buFontTx/>
              <a:buChar char="-"/>
            </a:pPr>
            <a:r>
              <a:rPr lang="en-US" sz="1800" dirty="0" err="1">
                <a:latin typeface="Arial" panose="020B0604020202020204" pitchFamily="34" charset="0"/>
                <a:ea typeface="Arial" panose="020B0604020202020204" pitchFamily="34" charset="0"/>
                <a:cs typeface="Times New Roman" panose="02020603050405020304" pitchFamily="18" charset="0"/>
              </a:rPr>
              <a:t>Xem</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các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trường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của</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dữ</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liệu</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để</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rõ</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hơn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về</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các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biến</a:t>
            </a:r>
            <a:r>
              <a:rPr lang="en-US" sz="1800" dirty="0">
                <a:latin typeface="Arial" panose="020B0604020202020204" pitchFamily="34" charset="0"/>
                <a:ea typeface="Arial" panose="020B0604020202020204" pitchFamily="34" charset="0"/>
                <a:cs typeface="Times New Roman" panose="02020603050405020304" pitchFamily="18" charset="0"/>
              </a:rPr>
              <a:t>.</a:t>
            </a:r>
          </a:p>
          <a:p>
            <a:pPr marL="285750" marR="0" indent="-285750" algn="just">
              <a:lnSpc>
                <a:spcPct val="107000"/>
              </a:lnSpc>
              <a:spcBef>
                <a:spcPts val="0"/>
              </a:spcBef>
              <a:spcAft>
                <a:spcPts val="800"/>
              </a:spcAft>
              <a:buFontTx/>
              <a:buChar char="-"/>
            </a:pPr>
            <a:r>
              <a:rPr lang="en-US" sz="1800" dirty="0" err="1">
                <a:effectLst/>
                <a:latin typeface="Arial" panose="020B0604020202020204" pitchFamily="34" charset="0"/>
                <a:ea typeface="Arial" panose="020B0604020202020204" pitchFamily="34" charset="0"/>
                <a:cs typeface="Times New Roman" panose="02020603050405020304" pitchFamily="18" charset="0"/>
              </a:rPr>
              <a:t>Xem</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kiểu</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dữ</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liệu</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các</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trường</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đã</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mã</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hóa</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chưa</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Nếu</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có</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trường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không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phải</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dạng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số</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thì</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nên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mã</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hóa</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để</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lúc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xây</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dựng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mô</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hình</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không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gặp</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lỗi</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A5A5076-4279-0845-703C-3FC207F1988E}"/>
              </a:ext>
            </a:extLst>
          </p:cNvPr>
          <p:cNvPicPr>
            <a:picLocks noChangeAspect="1"/>
          </p:cNvPicPr>
          <p:nvPr/>
        </p:nvPicPr>
        <p:blipFill>
          <a:blip r:embed="rId3"/>
          <a:stretch>
            <a:fillRect/>
          </a:stretch>
        </p:blipFill>
        <p:spPr>
          <a:xfrm>
            <a:off x="4692080" y="910904"/>
            <a:ext cx="4251623" cy="3886619"/>
          </a:xfrm>
          <a:prstGeom prst="rect">
            <a:avLst/>
          </a:prstGeom>
        </p:spPr>
      </p:pic>
    </p:spTree>
    <p:extLst>
      <p:ext uri="{BB962C8B-B14F-4D97-AF65-F5344CB8AC3E}">
        <p14:creationId xmlns:p14="http://schemas.microsoft.com/office/powerpoint/2010/main" val="2781018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858775"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b="1" dirty="0" err="1">
                <a:effectLst/>
                <a:latin typeface="Arial" panose="020B0604020202020204" pitchFamily="34" charset="0"/>
                <a:ea typeface="Arial" panose="020B0604020202020204" pitchFamily="34" charset="0"/>
                <a:cs typeface="Times New Roman" panose="02020603050405020304" pitchFamily="18" charset="0"/>
              </a:rPr>
              <a:t>Tiền</a:t>
            </a:r>
            <a:r>
              <a:rPr lang="en-US" sz="1800" b="1"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err="1">
                <a:effectLst/>
                <a:latin typeface="Arial" panose="020B0604020202020204" pitchFamily="34" charset="0"/>
                <a:ea typeface="Arial" panose="020B0604020202020204" pitchFamily="34" charset="0"/>
                <a:cs typeface="Times New Roman" panose="02020603050405020304" pitchFamily="18" charset="0"/>
              </a:rPr>
              <a:t>xử</a:t>
            </a:r>
            <a:r>
              <a:rPr lang="en-US" sz="1800" b="1"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err="1">
                <a:effectLst/>
                <a:latin typeface="Arial" panose="020B0604020202020204" pitchFamily="34" charset="0"/>
                <a:ea typeface="Arial" panose="020B0604020202020204" pitchFamily="34" charset="0"/>
                <a:cs typeface="Times New Roman" panose="02020603050405020304" pitchFamily="18" charset="0"/>
              </a:rPr>
              <a:t>lý</a:t>
            </a:r>
            <a:endParaRPr lang="en-US" sz="1800" b="1" dirty="0">
              <a:effectLst/>
              <a:latin typeface="Arial" panose="020B0604020202020204" pitchFamily="34" charset="0"/>
              <a:ea typeface="Arial" panose="020B0604020202020204" pitchFamily="34" charset="0"/>
              <a:cs typeface="Times New Roman" panose="02020603050405020304" pitchFamily="18" charset="0"/>
            </a:endParaRPr>
          </a:p>
          <a:p>
            <a:pPr marL="285750" marR="0" indent="-285750" algn="just">
              <a:lnSpc>
                <a:spcPct val="107000"/>
              </a:lnSpc>
              <a:spcBef>
                <a:spcPts val="0"/>
              </a:spcBef>
              <a:spcAft>
                <a:spcPts val="800"/>
              </a:spcAft>
              <a:buFontTx/>
              <a:buChar char="-"/>
            </a:pP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285750" marR="0" indent="-285750" algn="just">
              <a:lnSpc>
                <a:spcPct val="107000"/>
              </a:lnSpc>
              <a:spcBef>
                <a:spcPts val="0"/>
              </a:spcBef>
              <a:spcAft>
                <a:spcPts val="800"/>
              </a:spcAft>
              <a:buFontTx/>
              <a:buChar char="-"/>
            </a:pPr>
            <a:r>
              <a:rPr lang="en-US" sz="1800" dirty="0" err="1">
                <a:effectLst/>
                <a:latin typeface="Arial" panose="020B0604020202020204" pitchFamily="34" charset="0"/>
                <a:ea typeface="Arial" panose="020B0604020202020204" pitchFamily="34" charset="0"/>
                <a:cs typeface="Times New Roman" panose="02020603050405020304" pitchFamily="18" charset="0"/>
              </a:rPr>
              <a:t>Xem</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và</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xóa</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các</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hàm</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có</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giá</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trị</a:t>
            </a:r>
            <a:r>
              <a:rPr lang="en-US" sz="1800" dirty="0">
                <a:effectLst/>
                <a:latin typeface="Arial" panose="020B0604020202020204" pitchFamily="34" charset="0"/>
                <a:ea typeface="Arial" panose="020B0604020202020204" pitchFamily="34" charset="0"/>
                <a:cs typeface="Times New Roman" panose="02020603050405020304" pitchFamily="18" charset="0"/>
              </a:rPr>
              <a:t> null </a:t>
            </a:r>
            <a:r>
              <a:rPr lang="en-US" sz="1800" dirty="0" err="1">
                <a:effectLst/>
                <a:latin typeface="Arial" panose="020B0604020202020204" pitchFamily="34" charset="0"/>
                <a:ea typeface="Arial" panose="020B0604020202020204" pitchFamily="34" charset="0"/>
                <a:cs typeface="Times New Roman" panose="02020603050405020304" pitchFamily="18" charset="0"/>
              </a:rPr>
              <a:t>của</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từng</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trường</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0F482816-DDCA-1D8E-F958-75C556B6C799}"/>
              </a:ext>
            </a:extLst>
          </p:cNvPr>
          <p:cNvPicPr>
            <a:picLocks noChangeAspect="1"/>
          </p:cNvPicPr>
          <p:nvPr/>
        </p:nvPicPr>
        <p:blipFill>
          <a:blip r:embed="rId3"/>
          <a:stretch>
            <a:fillRect/>
          </a:stretch>
        </p:blipFill>
        <p:spPr>
          <a:xfrm>
            <a:off x="5310987" y="445025"/>
            <a:ext cx="3520745" cy="4168501"/>
          </a:xfrm>
          <a:prstGeom prst="rect">
            <a:avLst/>
          </a:prstGeom>
        </p:spPr>
      </p:pic>
    </p:spTree>
    <p:extLst>
      <p:ext uri="{BB962C8B-B14F-4D97-AF65-F5344CB8AC3E}">
        <p14:creationId xmlns:p14="http://schemas.microsoft.com/office/powerpoint/2010/main" val="25798065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239939" cy="2741280"/>
          </a:xfrm>
          <a:prstGeom prst="rect">
            <a:avLst/>
          </a:prstGeom>
        </p:spPr>
        <p:txBody>
          <a:bodyPr spcFirstLastPara="1" wrap="square" lIns="91425" tIns="91425" rIns="91425" bIns="91425" anchor="t" anchorCtr="0">
            <a:noAutofit/>
          </a:bodyPr>
          <a:lstStyle/>
          <a:p>
            <a:pPr marL="285750" indent="-285750" algn="just">
              <a:lnSpc>
                <a:spcPct val="107000"/>
              </a:lnSpc>
              <a:spcAft>
                <a:spcPts val="800"/>
              </a:spcAft>
              <a:buFontTx/>
              <a:buChar char="-"/>
            </a:pPr>
            <a:r>
              <a:rPr lang="en-US" sz="1800" dirty="0" err="1">
                <a:latin typeface="Arial" panose="020B0604020202020204" pitchFamily="34" charset="0"/>
                <a:ea typeface="Arial" panose="020B0604020202020204" pitchFamily="34" charset="0"/>
                <a:cs typeface="Times New Roman" panose="02020603050405020304" pitchFamily="18" charset="0"/>
              </a:rPr>
              <a:t>tập</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dữ</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liệu</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bị</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mất</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cân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bằng</a:t>
            </a:r>
            <a:r>
              <a:rPr lang="en-US" sz="1800" dirty="0">
                <a:latin typeface="Arial" panose="020B0604020202020204" pitchFamily="34" charset="0"/>
                <a:ea typeface="Arial" panose="020B0604020202020204" pitchFamily="34" charset="0"/>
                <a:cs typeface="Times New Roman" panose="02020603050405020304" pitchFamily="18" charset="0"/>
              </a:rPr>
              <a:t> =&gt; </a:t>
            </a:r>
            <a:r>
              <a:rPr lang="en-US" sz="1800" dirty="0" err="1">
                <a:latin typeface="Arial" panose="020B0604020202020204" pitchFamily="34" charset="0"/>
                <a:ea typeface="Arial" panose="020B0604020202020204" pitchFamily="34" charset="0"/>
                <a:cs typeface="Times New Roman" panose="02020603050405020304" pitchFamily="18" charset="0"/>
              </a:rPr>
              <a:t>mô</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hình</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không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được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huấn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luyện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tốt</a:t>
            </a:r>
            <a:r>
              <a:rPr lang="en-US" sz="1800" dirty="0">
                <a:latin typeface="Arial" panose="020B0604020202020204" pitchFamily="34" charset="0"/>
                <a:ea typeface="Arial" panose="020B0604020202020204" pitchFamily="34" charset="0"/>
                <a:cs typeface="Times New Roman" panose="02020603050405020304" pitchFamily="18" charset="0"/>
              </a:rPr>
              <a:t>.</a:t>
            </a:r>
          </a:p>
          <a:p>
            <a:pPr marL="285750" indent="-285750" algn="just">
              <a:lnSpc>
                <a:spcPct val="107000"/>
              </a:lnSpc>
              <a:spcAft>
                <a:spcPts val="800"/>
              </a:spcAft>
              <a:buFontTx/>
              <a:buChar char="-"/>
            </a:pPr>
            <a:r>
              <a:rPr lang="en-US" sz="1800" dirty="0" err="1">
                <a:latin typeface="Arial" panose="020B0604020202020204" pitchFamily="34" charset="0"/>
                <a:ea typeface="Arial" panose="020B0604020202020204" pitchFamily="34" charset="0"/>
                <a:cs typeface="Times New Roman" panose="02020603050405020304" pitchFamily="18" charset="0"/>
              </a:rPr>
              <a:t>Thực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hiện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việc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tăng</a:t>
            </a:r>
            <a:r>
              <a:rPr lang="en-US" sz="1800" dirty="0">
                <a:latin typeface="Arial" panose="020B0604020202020204" pitchFamily="34" charset="0"/>
                <a:ea typeface="Arial" panose="020B0604020202020204" pitchFamily="34" charset="0"/>
                <a:cs typeface="Times New Roman" panose="02020603050405020304" pitchFamily="18" charset="0"/>
              </a:rPr>
              <a:t>/</a:t>
            </a:r>
            <a:r>
              <a:rPr lang="en-US" sz="1800" dirty="0" err="1">
                <a:latin typeface="Arial" panose="020B0604020202020204" pitchFamily="34" charset="0"/>
                <a:ea typeface="Arial" panose="020B0604020202020204" pitchFamily="34" charset="0"/>
                <a:cs typeface="Times New Roman" panose="02020603050405020304" pitchFamily="18" charset="0"/>
              </a:rPr>
              <a:t>giảm</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mẫu</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trong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mỗi</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lớp</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Đảm</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bảo</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rằng</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tỷ</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lệ</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phân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phối</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các</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lớp</a:t>
            </a: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285750" indent="-285750" algn="just">
              <a:lnSpc>
                <a:spcPct val="107000"/>
              </a:lnSpc>
              <a:spcAft>
                <a:spcPts val="800"/>
              </a:spcAft>
              <a:buFontTx/>
              <a:buChar char="-"/>
            </a:pP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285750" indent="-285750" algn="just">
              <a:lnSpc>
                <a:spcPct val="107000"/>
              </a:lnSpc>
              <a:spcAft>
                <a:spcPts val="800"/>
              </a:spcAft>
              <a:buFontTx/>
              <a:buChar char="-"/>
            </a:pPr>
            <a:endParaRPr lang="en-US" sz="1800" dirty="0">
              <a:latin typeface="Arial" panose="020B0604020202020204" pitchFamily="34" charset="0"/>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87BD7BC-2083-71CA-5329-CCDBE938F064}"/>
              </a:ext>
            </a:extLst>
          </p:cNvPr>
          <p:cNvPicPr>
            <a:picLocks noChangeAspect="1"/>
          </p:cNvPicPr>
          <p:nvPr/>
        </p:nvPicPr>
        <p:blipFill>
          <a:blip r:embed="rId3"/>
          <a:stretch>
            <a:fillRect/>
          </a:stretch>
        </p:blipFill>
        <p:spPr>
          <a:xfrm>
            <a:off x="3953164" y="1268997"/>
            <a:ext cx="4953718" cy="2436519"/>
          </a:xfrm>
          <a:prstGeom prst="rect">
            <a:avLst/>
          </a:prstGeom>
        </p:spPr>
      </p:pic>
      <p:sp>
        <p:nvSpPr>
          <p:cNvPr id="7" name="Google Shape;489;p60">
            <a:extLst>
              <a:ext uri="{FF2B5EF4-FFF2-40B4-BE49-F238E27FC236}">
                <a16:creationId xmlns:a16="http://schemas.microsoft.com/office/drawing/2014/main" id="{E8EC63C2-8A82-D6A1-EDE3-A29DA666E290}"/>
              </a:ext>
            </a:extLst>
          </p:cNvPr>
          <p:cNvSpPr txBox="1">
            <a:spLocks/>
          </p:cNvSpPr>
          <p:nvPr/>
        </p:nvSpPr>
        <p:spPr>
          <a:xfrm>
            <a:off x="3108960" y="3722078"/>
            <a:ext cx="5895703" cy="1099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gn="just">
              <a:lnSpc>
                <a:spcPct val="107000"/>
              </a:lnSpc>
              <a:spcAft>
                <a:spcPts val="800"/>
              </a:spcAft>
              <a:buFontTx/>
              <a:buChar char="-"/>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6303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153381" cy="3295800"/>
          </a:xfrm>
          <a:prstGeom prst="rect">
            <a:avLst/>
          </a:prstGeom>
        </p:spPr>
        <p:txBody>
          <a:bodyPr spcFirstLastPara="1" wrap="square" lIns="91425" tIns="91425" rIns="91425" bIns="91425" anchor="t" anchorCtr="0">
            <a:noAutofit/>
          </a:bodyPr>
          <a:lstStyle/>
          <a:p>
            <a:pPr marL="114300" indent="0" algn="just">
              <a:buNone/>
            </a:pPr>
            <a:r>
              <a:rPr lang="en-US" sz="1400" dirty="0">
                <a:latin typeface="Arial" panose="020B0604020202020204" pitchFamily="34" charset="0"/>
                <a:ea typeface="Arial" panose="020B0604020202020204" pitchFamily="34" charset="0"/>
                <a:cs typeface="Times New Roman" panose="02020603050405020304" pitchFamily="18" charset="0"/>
              </a:rPr>
              <a:t>- </a:t>
            </a:r>
            <a:r>
              <a:rPr lang="vi-VN" sz="1400" b="1" i="0" u="none" strike="noStrike" dirty="0">
                <a:solidFill>
                  <a:srgbClr val="666666"/>
                </a:solidFill>
                <a:effectLst/>
                <a:latin typeface="Arial" panose="020B0604020202020204" pitchFamily="34" charset="0"/>
              </a:rPr>
              <a:t>Công thức chuẩn của phương pháp </a:t>
            </a:r>
            <a:r>
              <a:rPr lang="vi-VN" sz="1400" b="0" i="0" u="none" strike="noStrike" dirty="0">
                <a:solidFill>
                  <a:srgbClr val="BA372A"/>
                </a:solidFill>
                <a:effectLst/>
                <a:latin typeface="Arial" panose="020B0604020202020204" pitchFamily="34" charset="0"/>
              </a:rPr>
              <a:t>z = (x – u ) / s</a:t>
            </a:r>
            <a:endParaRPr lang="vi-VN" sz="1400" b="0" i="0" u="none" strike="noStrike" dirty="0">
              <a:solidFill>
                <a:srgbClr val="666666"/>
              </a:solidFill>
              <a:effectLst/>
              <a:latin typeface="Arial" panose="020B0604020202020204" pitchFamily="34" charset="0"/>
            </a:endParaRPr>
          </a:p>
          <a:p>
            <a:pPr marL="114300" indent="0" algn="just">
              <a:buNone/>
            </a:pPr>
            <a:r>
              <a:rPr lang="vi-VN" sz="1400" b="0" i="0" u="none" strike="noStrike" dirty="0">
                <a:solidFill>
                  <a:srgbClr val="666666"/>
                </a:solidFill>
                <a:effectLst/>
                <a:latin typeface="Arial" panose="020B0604020202020204" pitchFamily="34" charset="0"/>
              </a:rPr>
              <a:t>Trong đó:</a:t>
            </a:r>
          </a:p>
          <a:p>
            <a:pPr marL="114300" indent="0" algn="just">
              <a:buNone/>
            </a:pPr>
            <a:r>
              <a:rPr lang="vi-VN" sz="1400" b="0" i="0" u="none" strike="noStrike" dirty="0">
                <a:solidFill>
                  <a:srgbClr val="BA372A"/>
                </a:solidFill>
                <a:effectLst/>
                <a:latin typeface="Arial" panose="020B0604020202020204" pitchFamily="34" charset="0"/>
              </a:rPr>
              <a:t>z</a:t>
            </a:r>
            <a:r>
              <a:rPr lang="vi-VN" sz="1400" b="0" i="0" u="none" strike="noStrike" dirty="0">
                <a:solidFill>
                  <a:srgbClr val="666666"/>
                </a:solidFill>
                <a:effectLst/>
                <a:latin typeface="Arial" panose="020B0604020202020204" pitchFamily="34" charset="0"/>
              </a:rPr>
              <a:t> : là giá trị mới.</a:t>
            </a:r>
          </a:p>
          <a:p>
            <a:pPr marL="114300" indent="0" algn="just">
              <a:buNone/>
            </a:pPr>
            <a:r>
              <a:rPr lang="vi-VN" sz="1400" b="0" i="0" u="none" strike="noStrike" dirty="0">
                <a:solidFill>
                  <a:srgbClr val="BA372A"/>
                </a:solidFill>
                <a:effectLst/>
                <a:latin typeface="Arial" panose="020B0604020202020204" pitchFamily="34" charset="0"/>
              </a:rPr>
              <a:t>x</a:t>
            </a:r>
            <a:r>
              <a:rPr lang="vi-VN" sz="1400" b="0" i="0" u="none" strike="noStrike" dirty="0">
                <a:solidFill>
                  <a:srgbClr val="666666"/>
                </a:solidFill>
                <a:effectLst/>
                <a:latin typeface="Arial" panose="020B0604020202020204" pitchFamily="34" charset="0"/>
              </a:rPr>
              <a:t> : là giá trị gốc ban đầu.</a:t>
            </a:r>
          </a:p>
          <a:p>
            <a:pPr marL="114300" indent="0" algn="just">
              <a:buNone/>
            </a:pPr>
            <a:r>
              <a:rPr lang="vi-VN" sz="1400" b="0" i="0" u="none" strike="noStrike" dirty="0">
                <a:solidFill>
                  <a:srgbClr val="BA372A"/>
                </a:solidFill>
                <a:effectLst/>
                <a:latin typeface="Arial" panose="020B0604020202020204" pitchFamily="34" charset="0"/>
              </a:rPr>
              <a:t>u</a:t>
            </a:r>
            <a:r>
              <a:rPr lang="vi-VN" sz="1400" b="0" i="0" u="none" strike="noStrike" dirty="0">
                <a:solidFill>
                  <a:srgbClr val="666666"/>
                </a:solidFill>
                <a:effectLst/>
                <a:latin typeface="Arial" panose="020B0604020202020204" pitchFamily="34" charset="0"/>
              </a:rPr>
              <a:t> : là giá trị trung bình (</a:t>
            </a:r>
            <a:r>
              <a:rPr lang="vi-VN" sz="1400" b="0" i="0" u="none" strike="noStrike" dirty="0" err="1">
                <a:solidFill>
                  <a:srgbClr val="666666"/>
                </a:solidFill>
                <a:effectLst/>
                <a:latin typeface="Arial" panose="020B0604020202020204" pitchFamily="34" charset="0"/>
              </a:rPr>
              <a:t>mean</a:t>
            </a:r>
            <a:r>
              <a:rPr lang="vi-VN" sz="1400" b="0" i="0" u="none" strike="noStrike" dirty="0">
                <a:solidFill>
                  <a:srgbClr val="666666"/>
                </a:solidFill>
                <a:effectLst/>
                <a:latin typeface="Arial" panose="020B0604020202020204" pitchFamily="34" charset="0"/>
              </a:rPr>
              <a:t>).</a:t>
            </a:r>
          </a:p>
          <a:p>
            <a:pPr marL="114300" indent="0" algn="just">
              <a:buNone/>
            </a:pPr>
            <a:r>
              <a:rPr lang="vi-VN" sz="1400" b="0" i="0" u="none" strike="noStrike" dirty="0">
                <a:solidFill>
                  <a:srgbClr val="BA372A"/>
                </a:solidFill>
                <a:effectLst/>
                <a:latin typeface="Arial" panose="020B0604020202020204" pitchFamily="34" charset="0"/>
              </a:rPr>
              <a:t>s</a:t>
            </a:r>
            <a:r>
              <a:rPr lang="vi-VN" sz="1400" b="0" i="0" u="none" strike="noStrike" dirty="0">
                <a:solidFill>
                  <a:srgbClr val="666666"/>
                </a:solidFill>
                <a:effectLst/>
                <a:latin typeface="Arial" panose="020B0604020202020204" pitchFamily="34" charset="0"/>
              </a:rPr>
              <a:t> : là độ lệch chuẩn.</a:t>
            </a:r>
          </a:p>
          <a:p>
            <a:pPr marL="0" indent="0" algn="just">
              <a:lnSpc>
                <a:spcPct val="107000"/>
              </a:lnSpc>
              <a:spcAft>
                <a:spcPts val="800"/>
              </a:spcAft>
              <a:buNone/>
            </a:pP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48E91B1-AF24-DD8A-164D-415410F35BD6}"/>
              </a:ext>
            </a:extLst>
          </p:cNvPr>
          <p:cNvPicPr>
            <a:picLocks noChangeAspect="1"/>
          </p:cNvPicPr>
          <p:nvPr/>
        </p:nvPicPr>
        <p:blipFill>
          <a:blip r:embed="rId3"/>
          <a:stretch>
            <a:fillRect/>
          </a:stretch>
        </p:blipFill>
        <p:spPr>
          <a:xfrm>
            <a:off x="4043653" y="1116617"/>
            <a:ext cx="5035487" cy="3392189"/>
          </a:xfrm>
          <a:prstGeom prst="rect">
            <a:avLst/>
          </a:prstGeom>
        </p:spPr>
      </p:pic>
    </p:spTree>
    <p:extLst>
      <p:ext uri="{BB962C8B-B14F-4D97-AF65-F5344CB8AC3E}">
        <p14:creationId xmlns:p14="http://schemas.microsoft.com/office/powerpoint/2010/main" val="2223639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A93549C-263D-5D12-A6F6-7B2707317162}"/>
              </a:ext>
            </a:extLst>
          </p:cNvPr>
          <p:cNvPicPr>
            <a:picLocks noChangeAspect="1"/>
          </p:cNvPicPr>
          <p:nvPr/>
        </p:nvPicPr>
        <p:blipFill>
          <a:blip r:embed="rId3"/>
          <a:stretch>
            <a:fillRect/>
          </a:stretch>
        </p:blipFill>
        <p:spPr>
          <a:xfrm>
            <a:off x="689273" y="1034631"/>
            <a:ext cx="6843641" cy="3552783"/>
          </a:xfrm>
          <a:prstGeom prst="rect">
            <a:avLst/>
          </a:prstGeom>
        </p:spPr>
      </p:pic>
    </p:spTree>
    <p:extLst>
      <p:ext uri="{BB962C8B-B14F-4D97-AF65-F5344CB8AC3E}">
        <p14:creationId xmlns:p14="http://schemas.microsoft.com/office/powerpoint/2010/main" val="282180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dk1"/>
                </a:solidFill>
              </a:rPr>
              <a:t>Là</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đ</a:t>
            </a:r>
            <a:r>
              <a:rPr lang="vi-VN" sz="1400" dirty="0">
                <a:solidFill>
                  <a:schemeClr val="dk1"/>
                </a:solidFill>
              </a:rPr>
              <a:t>ư</a:t>
            </a:r>
            <a:r>
              <a:rPr lang="en-US" sz="1400" dirty="0" err="1">
                <a:solidFill>
                  <a:schemeClr val="dk1"/>
                </a:solidFill>
              </a:rPr>
              <a:t>ợc</a:t>
            </a:r>
            <a:r>
              <a:rPr lang="en-US" sz="1400" dirty="0">
                <a:solidFill>
                  <a:schemeClr val="dk1"/>
                </a:solidFill>
              </a:rPr>
              <a:t> </a:t>
            </a:r>
            <a:r>
              <a:rPr lang="en-US" sz="1400" dirty="0" err="1">
                <a:solidFill>
                  <a:schemeClr val="dk1"/>
                </a:solidFill>
              </a:rPr>
              <a:t>xây</a:t>
            </a:r>
            <a:r>
              <a:rPr lang="en-US" sz="1400" dirty="0">
                <a:solidFill>
                  <a:schemeClr val="dk1"/>
                </a:solidFill>
              </a:rPr>
              <a:t> </a:t>
            </a:r>
            <a:r>
              <a:rPr lang="en-US" sz="1400" dirty="0" err="1">
                <a:solidFill>
                  <a:schemeClr val="dk1"/>
                </a:solidFill>
              </a:rPr>
              <a:t>dựng</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bộ</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mà</a:t>
            </a:r>
            <a:r>
              <a:rPr lang="en-US" sz="1400" dirty="0">
                <a:solidFill>
                  <a:schemeClr val="dk1"/>
                </a:solidFill>
              </a:rPr>
              <a:t> </a:t>
            </a:r>
            <a:r>
              <a:rPr lang="en-US" sz="1400" dirty="0" err="1">
                <a:solidFill>
                  <a:schemeClr val="dk1"/>
                </a:solidFill>
              </a:rPr>
              <a:t>trong</a:t>
            </a:r>
            <a:r>
              <a:rPr lang="en-US" sz="1400" dirty="0">
                <a:solidFill>
                  <a:schemeClr val="dk1"/>
                </a:solidFill>
              </a:rPr>
              <a:t> </a:t>
            </a:r>
            <a:r>
              <a:rPr lang="en-US" sz="1400" dirty="0" err="1">
                <a:solidFill>
                  <a:schemeClr val="dk1"/>
                </a:solidFill>
              </a:rPr>
              <a:t>đó</a:t>
            </a:r>
            <a:r>
              <a:rPr lang="en-US" sz="1400" dirty="0">
                <a:solidFill>
                  <a:schemeClr val="dk1"/>
                </a:solidFill>
              </a:rPr>
              <a:t>:</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285750" indent="-285750">
              <a:buSzPts val="1100"/>
            </a:pPr>
            <a:r>
              <a:rPr lang="en-US" sz="1400" dirty="0" err="1">
                <a:solidFill>
                  <a:schemeClr val="dk1"/>
                </a:solidFill>
              </a:rPr>
              <a:t>biến</a:t>
            </a:r>
            <a:r>
              <a:rPr lang="en-US" sz="1400" dirty="0">
                <a:solidFill>
                  <a:schemeClr val="dk1"/>
                </a:solidFill>
              </a:rPr>
              <a:t> </a:t>
            </a:r>
            <a:r>
              <a:rPr lang="en-US" sz="1400" dirty="0" err="1">
                <a:solidFill>
                  <a:schemeClr val="dk1"/>
                </a:solidFill>
              </a:rPr>
              <a:t>phụ</a:t>
            </a:r>
            <a:r>
              <a:rPr lang="en-US" sz="1400" dirty="0">
                <a:solidFill>
                  <a:schemeClr val="dk1"/>
                </a:solidFill>
              </a:rPr>
              <a:t> </a:t>
            </a:r>
            <a:r>
              <a:rPr lang="en-US" sz="1400" dirty="0" err="1">
                <a:solidFill>
                  <a:schemeClr val="dk1"/>
                </a:solidFill>
              </a:rPr>
              <a:t>thuộc</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trị</a:t>
            </a:r>
            <a:r>
              <a:rPr lang="en-US" sz="1400" dirty="0">
                <a:solidFill>
                  <a:schemeClr val="dk1"/>
                </a:solidFill>
              </a:rPr>
              <a:t> </a:t>
            </a:r>
            <a:r>
              <a:rPr lang="en-US" sz="1400" dirty="0" err="1">
                <a:solidFill>
                  <a:schemeClr val="dk1"/>
                </a:solidFill>
              </a:rPr>
              <a:t>cần</a:t>
            </a:r>
            <a:r>
              <a:rPr lang="en-US" sz="1400" dirty="0">
                <a:solidFill>
                  <a:schemeClr val="dk1"/>
                </a:solidFill>
              </a:rPr>
              <a:t> </a:t>
            </a:r>
            <a:r>
              <a:rPr lang="en-US" sz="1400" dirty="0" err="1">
                <a:solidFill>
                  <a:schemeClr val="dk1"/>
                </a:solidFill>
              </a:rPr>
              <a:t>dự</a:t>
            </a:r>
            <a:r>
              <a:rPr lang="en-US" sz="1400" dirty="0">
                <a:solidFill>
                  <a:schemeClr val="dk1"/>
                </a:solidFill>
              </a:rPr>
              <a:t> </a:t>
            </a:r>
            <a:r>
              <a:rPr lang="en-US" sz="1400" dirty="0" err="1">
                <a:solidFill>
                  <a:schemeClr val="dk1"/>
                </a:solidFill>
              </a:rPr>
              <a:t>đoán</a:t>
            </a:r>
            <a:r>
              <a:rPr lang="en-US" sz="1400" dirty="0">
                <a:solidFill>
                  <a:schemeClr val="dk1"/>
                </a:solidFill>
              </a:rPr>
              <a:t>) </a:t>
            </a:r>
            <a:r>
              <a:rPr lang="en-US" sz="1400" dirty="0" err="1">
                <a:solidFill>
                  <a:schemeClr val="dk1"/>
                </a:solidFill>
              </a:rPr>
              <a:t>phải</a:t>
            </a:r>
            <a:r>
              <a:rPr lang="en-US" sz="1400" dirty="0">
                <a:solidFill>
                  <a:schemeClr val="dk1"/>
                </a:solidFill>
              </a:rPr>
              <a:t> </a:t>
            </a:r>
            <a:r>
              <a:rPr lang="en-US" sz="1400" dirty="0" err="1">
                <a:solidFill>
                  <a:schemeClr val="dk1"/>
                </a:solidFill>
              </a:rPr>
              <a:t>là</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trị</a:t>
            </a:r>
            <a:r>
              <a:rPr lang="en-US" sz="1400" dirty="0">
                <a:solidFill>
                  <a:schemeClr val="dk1"/>
                </a:solidFill>
              </a:rPr>
              <a:t> </a:t>
            </a:r>
            <a:r>
              <a:rPr lang="en-US" sz="1400" dirty="0" err="1">
                <a:solidFill>
                  <a:schemeClr val="dk1"/>
                </a:solidFill>
              </a:rPr>
              <a:t>tuyến</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nh</a:t>
            </a:r>
            <a:r>
              <a:rPr lang="vi-VN" sz="1400" dirty="0">
                <a:solidFill>
                  <a:schemeClr val="dk1"/>
                </a:solidFill>
              </a:rPr>
              <a:t>ư</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nhà</a:t>
            </a:r>
            <a:r>
              <a:rPr lang="en-US" sz="1400" dirty="0">
                <a:solidFill>
                  <a:schemeClr val="dk1"/>
                </a:solidFill>
              </a:rPr>
              <a:t>, </a:t>
            </a:r>
            <a:r>
              <a:rPr lang="en-US" sz="1400" dirty="0" err="1">
                <a:solidFill>
                  <a:schemeClr val="dk1"/>
                </a:solidFill>
              </a:rPr>
              <a:t>tiền</a:t>
            </a:r>
            <a:r>
              <a:rPr lang="en-US" sz="1400" dirty="0">
                <a:solidFill>
                  <a:schemeClr val="dk1"/>
                </a:solidFill>
              </a:rPr>
              <a:t> l</a:t>
            </a:r>
            <a:r>
              <a:rPr lang="vi-VN" sz="1400" dirty="0">
                <a:solidFill>
                  <a:schemeClr val="dk1"/>
                </a:solidFill>
              </a:rPr>
              <a:t>ư</a:t>
            </a:r>
            <a:r>
              <a:rPr lang="en-US" sz="1400" dirty="0" err="1">
                <a:solidFill>
                  <a:schemeClr val="dk1"/>
                </a:solidFill>
              </a:rPr>
              <a:t>ơng</a:t>
            </a:r>
            <a:r>
              <a:rPr lang="en-US" sz="1400" dirty="0">
                <a:solidFill>
                  <a:schemeClr val="dk1"/>
                </a:solidFill>
              </a:rPr>
              <a:t>, </a:t>
            </a:r>
            <a:r>
              <a:rPr lang="en-US" sz="1400" dirty="0" err="1">
                <a:solidFill>
                  <a:schemeClr val="dk1"/>
                </a:solidFill>
              </a:rPr>
              <a:t>cân</a:t>
            </a:r>
            <a:r>
              <a:rPr lang="en-US" sz="1400" dirty="0">
                <a:solidFill>
                  <a:schemeClr val="dk1"/>
                </a:solidFill>
              </a:rPr>
              <a:t> </a:t>
            </a:r>
            <a:r>
              <a:rPr lang="en-US" sz="1400" dirty="0" err="1">
                <a:solidFill>
                  <a:schemeClr val="dk1"/>
                </a:solidFill>
              </a:rPr>
              <a:t>nặng</a:t>
            </a:r>
            <a:r>
              <a:rPr lang="en-US" sz="1400" dirty="0">
                <a:solidFill>
                  <a:schemeClr val="dk1"/>
                </a:solidFill>
              </a:rPr>
              <a:t>, </a:t>
            </a:r>
            <a:r>
              <a:rPr lang="en-US" sz="1400" dirty="0" err="1">
                <a:solidFill>
                  <a:schemeClr val="dk1"/>
                </a:solidFill>
              </a:rPr>
              <a:t>chứ</a:t>
            </a:r>
            <a:r>
              <a:rPr lang="en-US" sz="1400" dirty="0">
                <a:solidFill>
                  <a:schemeClr val="dk1"/>
                </a:solidFill>
              </a:rPr>
              <a:t> </a:t>
            </a:r>
            <a:r>
              <a:rPr lang="en-US" sz="1400" dirty="0" err="1">
                <a:solidFill>
                  <a:schemeClr val="dk1"/>
                </a:solidFill>
              </a:rPr>
              <a:t>không</a:t>
            </a:r>
            <a:r>
              <a:rPr lang="en-US" sz="1400" dirty="0">
                <a:solidFill>
                  <a:schemeClr val="dk1"/>
                </a:solidFill>
              </a:rPr>
              <a:t> </a:t>
            </a:r>
            <a:r>
              <a:rPr lang="en-US" sz="1400" dirty="0" err="1">
                <a:solidFill>
                  <a:schemeClr val="dk1"/>
                </a:solidFill>
              </a:rPr>
              <a:t>thể</a:t>
            </a:r>
            <a:r>
              <a:rPr lang="en-US" sz="1400" dirty="0">
                <a:solidFill>
                  <a:schemeClr val="dk1"/>
                </a:solidFill>
              </a:rPr>
              <a:t> </a:t>
            </a:r>
            <a:r>
              <a:rPr lang="en-US" sz="1400" dirty="0" err="1">
                <a:solidFill>
                  <a:schemeClr val="dk1"/>
                </a:solidFill>
              </a:rPr>
              <a:t>phân</a:t>
            </a:r>
            <a:r>
              <a:rPr lang="en-US" sz="1400" dirty="0">
                <a:solidFill>
                  <a:schemeClr val="dk1"/>
                </a:solidFill>
              </a:rPr>
              <a:t> </a:t>
            </a:r>
            <a:r>
              <a:rPr lang="en-US" sz="1400" dirty="0" err="1">
                <a:solidFill>
                  <a:schemeClr val="dk1"/>
                </a:solidFill>
              </a:rPr>
              <a:t>lớp</a:t>
            </a:r>
            <a:r>
              <a:rPr lang="en-US" sz="1400" dirty="0">
                <a:solidFill>
                  <a:schemeClr val="dk1"/>
                </a:solidFill>
              </a:rPr>
              <a:t> </a:t>
            </a:r>
            <a:r>
              <a:rPr lang="en-US" sz="1400" dirty="0" err="1">
                <a:solidFill>
                  <a:schemeClr val="dk1"/>
                </a:solidFill>
              </a:rPr>
              <a:t>như</a:t>
            </a:r>
            <a:r>
              <a:rPr lang="en-US" sz="1400" dirty="0">
                <a:solidFill>
                  <a:schemeClr val="dk1"/>
                </a:solidFill>
              </a:rPr>
              <a:t> </a:t>
            </a:r>
            <a:r>
              <a:rPr lang="en-US" sz="1400" dirty="0" err="1">
                <a:solidFill>
                  <a:schemeClr val="dk1"/>
                </a:solidFill>
              </a:rPr>
              <a:t>giới</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nam</a:t>
            </a:r>
            <a:r>
              <a:rPr lang="en-US" sz="1400" dirty="0">
                <a:solidFill>
                  <a:schemeClr val="dk1"/>
                </a:solidFill>
              </a:rPr>
              <a:t> – </a:t>
            </a:r>
            <a:r>
              <a:rPr lang="en-US" sz="1400" dirty="0" err="1">
                <a:solidFill>
                  <a:schemeClr val="dk1"/>
                </a:solidFill>
              </a:rPr>
              <a:t>nữ</a:t>
            </a:r>
            <a:r>
              <a:rPr lang="en-US" sz="1400" dirty="0">
                <a:solidFill>
                  <a:schemeClr val="dk1"/>
                </a:solidFill>
              </a:rPr>
              <a:t>), </a:t>
            </a:r>
            <a:r>
              <a:rPr lang="en-US" sz="1400" dirty="0" err="1">
                <a:solidFill>
                  <a:schemeClr val="dk1"/>
                </a:solidFill>
              </a:rPr>
              <a:t>tốt</a:t>
            </a:r>
            <a:r>
              <a:rPr lang="en-US" sz="1400" dirty="0">
                <a:solidFill>
                  <a:schemeClr val="dk1"/>
                </a:solidFill>
              </a:rPr>
              <a:t> </a:t>
            </a:r>
            <a:r>
              <a:rPr lang="en-US" sz="1400" dirty="0" err="1">
                <a:solidFill>
                  <a:schemeClr val="dk1"/>
                </a:solidFill>
              </a:rPr>
              <a:t>nghiệp</a:t>
            </a:r>
            <a:r>
              <a:rPr lang="en-US" sz="1400" dirty="0">
                <a:solidFill>
                  <a:schemeClr val="dk1"/>
                </a:solidFill>
              </a:rPr>
              <a:t> (</a:t>
            </a:r>
            <a:r>
              <a:rPr lang="en-US" sz="1400" dirty="0" err="1">
                <a:solidFill>
                  <a:schemeClr val="dk1"/>
                </a:solidFill>
              </a:rPr>
              <a:t>có</a:t>
            </a:r>
            <a:r>
              <a:rPr lang="en-US" sz="1400" dirty="0">
                <a:solidFill>
                  <a:schemeClr val="dk1"/>
                </a:solidFill>
              </a:rPr>
              <a:t> – </a:t>
            </a:r>
            <a:r>
              <a:rPr lang="en-US" sz="1400" dirty="0" err="1">
                <a:solidFill>
                  <a:schemeClr val="dk1"/>
                </a:solidFill>
              </a:rPr>
              <a:t>không</a:t>
            </a:r>
            <a:r>
              <a:rPr lang="en-US" sz="1400" dirty="0">
                <a:solidFill>
                  <a:schemeClr val="dk1"/>
                </a:solidFill>
              </a:rPr>
              <a:t>)</a:t>
            </a:r>
          </a:p>
          <a:p>
            <a:pPr marL="285750" indent="-285750">
              <a:buSzPts val="1100"/>
            </a:pPr>
            <a:endParaRPr lang="en-US" sz="1400" dirty="0">
              <a:solidFill>
                <a:schemeClr val="dk1"/>
              </a:solidFill>
            </a:endParaRPr>
          </a:p>
          <a:p>
            <a:pPr marL="285750" indent="-285750">
              <a:buSzPts val="1100"/>
            </a:pPr>
            <a:r>
              <a:rPr lang="en-US" sz="1400" dirty="0" err="1">
                <a:solidFill>
                  <a:schemeClr val="dk1"/>
                </a:solidFill>
              </a:rPr>
              <a:t>các</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trị</a:t>
            </a:r>
            <a:r>
              <a:rPr lang="en-US" sz="1400" dirty="0">
                <a:solidFill>
                  <a:schemeClr val="dk1"/>
                </a:solidFill>
              </a:rPr>
              <a:t> đ</a:t>
            </a:r>
            <a:r>
              <a:rPr lang="vi-VN" sz="1400" dirty="0">
                <a:solidFill>
                  <a:schemeClr val="dk1"/>
                </a:solidFill>
              </a:rPr>
              <a:t>ư</a:t>
            </a:r>
            <a:r>
              <a:rPr lang="en-US" sz="1400" dirty="0" err="1">
                <a:solidFill>
                  <a:schemeClr val="dk1"/>
                </a:solidFill>
              </a:rPr>
              <a:t>ợc</a:t>
            </a:r>
            <a:r>
              <a:rPr lang="en-US" sz="1400" dirty="0">
                <a:solidFill>
                  <a:schemeClr val="dk1"/>
                </a:solidFill>
              </a:rPr>
              <a:t> </a:t>
            </a:r>
            <a:r>
              <a:rPr lang="en-US" sz="1400" dirty="0" err="1">
                <a:solidFill>
                  <a:schemeClr val="dk1"/>
                </a:solidFill>
              </a:rPr>
              <a:t>cung</a:t>
            </a:r>
            <a:r>
              <a:rPr lang="en-US" sz="1400" dirty="0">
                <a:solidFill>
                  <a:schemeClr val="dk1"/>
                </a:solidFill>
              </a:rPr>
              <a:t> </a:t>
            </a:r>
            <a:r>
              <a:rPr lang="en-US" sz="1400" dirty="0" err="1">
                <a:solidFill>
                  <a:schemeClr val="dk1"/>
                </a:solidFill>
              </a:rPr>
              <a:t>cấp</a:t>
            </a:r>
            <a:r>
              <a:rPr lang="en-US" sz="1400" dirty="0">
                <a:solidFill>
                  <a:schemeClr val="dk1"/>
                </a:solidFill>
              </a:rPr>
              <a:t> </a:t>
            </a:r>
            <a:r>
              <a:rPr lang="en-US" sz="1400" dirty="0" err="1">
                <a:solidFill>
                  <a:schemeClr val="dk1"/>
                </a:solidFill>
              </a:rPr>
              <a:t>làm</a:t>
            </a:r>
            <a:r>
              <a:rPr lang="en-US" sz="1400" dirty="0">
                <a:solidFill>
                  <a:schemeClr val="dk1"/>
                </a:solidFill>
              </a:rPr>
              <a:t> </a:t>
            </a:r>
            <a:r>
              <a:rPr lang="en-US" sz="1400" dirty="0" err="1">
                <a:solidFill>
                  <a:schemeClr val="dk1"/>
                </a:solidFill>
              </a:rPr>
              <a:t>cơ</a:t>
            </a:r>
            <a:r>
              <a:rPr lang="en-US" sz="1400" dirty="0">
                <a:solidFill>
                  <a:schemeClr val="dk1"/>
                </a:solidFill>
              </a:rPr>
              <a:t> </a:t>
            </a:r>
            <a:r>
              <a:rPr lang="en-US" sz="1400" dirty="0" err="1">
                <a:solidFill>
                  <a:schemeClr val="dk1"/>
                </a:solidFill>
              </a:rPr>
              <a:t>sở</a:t>
            </a:r>
            <a:r>
              <a:rPr lang="en-US" sz="1400" dirty="0">
                <a:solidFill>
                  <a:schemeClr val="dk1"/>
                </a:solidFill>
              </a:rPr>
              <a:t> </a:t>
            </a:r>
            <a:r>
              <a:rPr lang="en-US" sz="1400" dirty="0" err="1">
                <a:solidFill>
                  <a:schemeClr val="dk1"/>
                </a:solidFill>
              </a:rPr>
              <a:t>để</a:t>
            </a:r>
            <a:r>
              <a:rPr lang="en-US" sz="1400" dirty="0">
                <a:solidFill>
                  <a:schemeClr val="dk1"/>
                </a:solidFill>
              </a:rPr>
              <a:t> </a:t>
            </a:r>
            <a:r>
              <a:rPr lang="en-US" sz="1400" dirty="0" err="1">
                <a:solidFill>
                  <a:schemeClr val="dk1"/>
                </a:solidFill>
              </a:rPr>
              <a:t>dự</a:t>
            </a:r>
            <a:r>
              <a:rPr lang="en-US" sz="1400" dirty="0">
                <a:solidFill>
                  <a:schemeClr val="dk1"/>
                </a:solidFill>
              </a:rPr>
              <a:t> </a:t>
            </a:r>
            <a:r>
              <a:rPr lang="en-US" sz="1400" dirty="0" err="1">
                <a:solidFill>
                  <a:schemeClr val="dk1"/>
                </a:solidFill>
              </a:rPr>
              <a:t>đoán</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phụ</a:t>
            </a:r>
            <a:r>
              <a:rPr lang="en-US" sz="1400" dirty="0">
                <a:solidFill>
                  <a:schemeClr val="dk1"/>
                </a:solidFill>
              </a:rPr>
              <a:t> </a:t>
            </a:r>
            <a:r>
              <a:rPr lang="en-US" sz="1400" dirty="0" err="1">
                <a:solidFill>
                  <a:schemeClr val="dk1"/>
                </a:solidFill>
              </a:rPr>
              <a:t>thuộc</a:t>
            </a:r>
            <a:r>
              <a:rPr lang="en-US" sz="1400" dirty="0">
                <a:solidFill>
                  <a:schemeClr val="dk1"/>
                </a:solidFill>
              </a:rPr>
              <a:t>) </a:t>
            </a:r>
            <a:r>
              <a:rPr lang="en-US" sz="1400" dirty="0" err="1">
                <a:solidFill>
                  <a:schemeClr val="dk1"/>
                </a:solidFill>
              </a:rPr>
              <a:t>có</a:t>
            </a:r>
            <a:r>
              <a:rPr lang="en-US" sz="1400" dirty="0">
                <a:solidFill>
                  <a:schemeClr val="dk1"/>
                </a:solidFill>
              </a:rPr>
              <a:t> </a:t>
            </a:r>
            <a:r>
              <a:rPr lang="en-US" sz="1400" dirty="0" err="1">
                <a:solidFill>
                  <a:schemeClr val="dk1"/>
                </a:solidFill>
              </a:rPr>
              <a:t>thể</a:t>
            </a:r>
            <a:r>
              <a:rPr lang="en-US" sz="1400" dirty="0">
                <a:solidFill>
                  <a:schemeClr val="dk1"/>
                </a:solidFill>
              </a:rPr>
              <a:t> </a:t>
            </a:r>
            <a:r>
              <a:rPr lang="en-US" sz="1400" dirty="0" err="1">
                <a:solidFill>
                  <a:schemeClr val="dk1"/>
                </a:solidFill>
              </a:rPr>
              <a:t>là</a:t>
            </a:r>
            <a:r>
              <a:rPr lang="en-US" sz="1400" dirty="0">
                <a:solidFill>
                  <a:schemeClr val="dk1"/>
                </a:solidFill>
              </a:rPr>
              <a:t> </a:t>
            </a:r>
            <a:r>
              <a:rPr lang="en-US" sz="1400" dirty="0" err="1">
                <a:solidFill>
                  <a:schemeClr val="dk1"/>
                </a:solidFill>
              </a:rPr>
              <a:t>tuyến</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hoặc</a:t>
            </a:r>
            <a:r>
              <a:rPr lang="en-US" sz="1400" dirty="0">
                <a:solidFill>
                  <a:schemeClr val="dk1"/>
                </a:solidFill>
              </a:rPr>
              <a:t> </a:t>
            </a:r>
            <a:r>
              <a:rPr lang="en-US" sz="1400" dirty="0" err="1">
                <a:solidFill>
                  <a:schemeClr val="dk1"/>
                </a:solidFill>
              </a:rPr>
              <a:t>phân</a:t>
            </a:r>
            <a:r>
              <a:rPr lang="en-US" sz="1400" dirty="0">
                <a:solidFill>
                  <a:schemeClr val="dk1"/>
                </a:solidFill>
              </a:rPr>
              <a:t> </a:t>
            </a:r>
            <a:r>
              <a:rPr lang="en-US" sz="1400" dirty="0" err="1">
                <a:solidFill>
                  <a:schemeClr val="dk1"/>
                </a:solidFill>
              </a:rPr>
              <a:t>lớp</a:t>
            </a:r>
            <a:endParaRPr lang="en-US" sz="1400" dirty="0">
              <a:solidFill>
                <a:schemeClr val="dk1"/>
              </a:solidFill>
            </a:endParaRPr>
          </a:p>
          <a:p>
            <a:pPr marL="285750" indent="-285750">
              <a:buSzPts val="1100"/>
            </a:pPr>
            <a:endParaRPr lang="en-US" sz="1400" dirty="0">
              <a:solidFill>
                <a:schemeClr val="dk1"/>
              </a:solidFill>
            </a:endParaRPr>
          </a:p>
          <a:p>
            <a:pPr marL="285750" indent="-285750">
              <a:buSzPts val="1100"/>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tuyến</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có</a:t>
            </a:r>
            <a:r>
              <a:rPr lang="en-US" sz="1400" dirty="0">
                <a:solidFill>
                  <a:schemeClr val="dk1"/>
                </a:solidFill>
              </a:rPr>
              <a:t> 2 </a:t>
            </a:r>
            <a:r>
              <a:rPr lang="en-US" sz="1400" dirty="0" err="1">
                <a:solidFill>
                  <a:schemeClr val="dk1"/>
                </a:solidFill>
              </a:rPr>
              <a:t>loại</a:t>
            </a:r>
            <a:r>
              <a:rPr lang="en-US" sz="1400" dirty="0">
                <a:solidFill>
                  <a:schemeClr val="dk1"/>
                </a:solidFill>
              </a:rPr>
              <a:t>: Simple Linear Regression (</a:t>
            </a:r>
            <a:r>
              <a:rPr lang="en-US" sz="1400" dirty="0" err="1">
                <a:solidFill>
                  <a:schemeClr val="dk1"/>
                </a:solidFill>
              </a:rPr>
              <a:t>chỉ</a:t>
            </a:r>
            <a:r>
              <a:rPr lang="en-US" sz="1400" dirty="0">
                <a:solidFill>
                  <a:schemeClr val="dk1"/>
                </a:solidFill>
              </a:rPr>
              <a:t> </a:t>
            </a:r>
            <a:r>
              <a:rPr lang="en-US" sz="1400" dirty="0" err="1">
                <a:solidFill>
                  <a:schemeClr val="dk1"/>
                </a:solidFill>
              </a:rPr>
              <a:t>có</a:t>
            </a:r>
            <a:r>
              <a:rPr lang="en-US" sz="1400" dirty="0">
                <a:solidFill>
                  <a:schemeClr val="dk1"/>
                </a:solidFill>
              </a:rPr>
              <a:t> 1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Multiple Linear Regression (</a:t>
            </a:r>
            <a:r>
              <a:rPr lang="en-US" sz="1400" dirty="0" err="1">
                <a:solidFill>
                  <a:schemeClr val="dk1"/>
                </a:solidFill>
              </a:rPr>
              <a:t>nhiều</a:t>
            </a:r>
            <a:r>
              <a:rPr lang="en-US" sz="1400" dirty="0">
                <a:solidFill>
                  <a:schemeClr val="dk1"/>
                </a:solidFill>
              </a:rPr>
              <a:t> h</a:t>
            </a:r>
            <a:r>
              <a:rPr lang="vi-VN" sz="1400" dirty="0">
                <a:solidFill>
                  <a:schemeClr val="dk1"/>
                </a:solidFill>
              </a:rPr>
              <a:t>ơ</a:t>
            </a:r>
            <a:r>
              <a:rPr lang="en-US" sz="1400" dirty="0">
                <a:solidFill>
                  <a:schemeClr val="dk1"/>
                </a:solidFill>
              </a:rPr>
              <a:t>n 1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a:t>
            </a:r>
            <a:endParaRPr sz="1400" dirty="0">
              <a:solidFill>
                <a:schemeClr val="dk1"/>
              </a:solidFill>
            </a:endParaRPr>
          </a:p>
        </p:txBody>
      </p:sp>
    </p:spTree>
    <p:extLst>
      <p:ext uri="{BB962C8B-B14F-4D97-AF65-F5344CB8AC3E}">
        <p14:creationId xmlns:p14="http://schemas.microsoft.com/office/powerpoint/2010/main" val="2309915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858775" cy="2471314"/>
          </a:xfrm>
          <a:prstGeom prst="rect">
            <a:avLst/>
          </a:prstGeom>
        </p:spPr>
        <p:txBody>
          <a:bodyPr spcFirstLastPara="1" wrap="square" lIns="91425" tIns="91425" rIns="91425" bIns="91425" anchor="t" anchorCtr="0">
            <a:noAutofit/>
          </a:bodyPr>
          <a:lstStyle/>
          <a:p>
            <a:pPr marL="285750" marR="0" indent="-285750" algn="just">
              <a:lnSpc>
                <a:spcPct val="107000"/>
              </a:lnSpc>
              <a:spcBef>
                <a:spcPts val="0"/>
              </a:spcBef>
              <a:spcAft>
                <a:spcPts val="800"/>
              </a:spcAft>
              <a:buFontTx/>
              <a:buChar char="-"/>
            </a:pP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400" dirty="0" err="1">
                <a:effectLst/>
                <a:latin typeface="Times New Roman" panose="02020603050405020304" pitchFamily="18" charset="0"/>
                <a:ea typeface="Arial" panose="020B0604020202020204" pitchFamily="34" charset="0"/>
                <a:cs typeface="Times New Roman" panose="02020603050405020304" pitchFamily="18" charset="0"/>
              </a:rPr>
              <a:t>LogisticRegression</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được định nghĩa bằng cách kế thừa từ lớp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nn.Module</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của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PyTorch</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a:t>
            </a:r>
          </a:p>
          <a:p>
            <a:pPr marL="285750" marR="0" indent="-285750" algn="just">
              <a:lnSpc>
                <a:spcPct val="107000"/>
              </a:lnSpc>
              <a:spcBef>
                <a:spcPts val="0"/>
              </a:spcBef>
              <a:spcAft>
                <a:spcPts val="800"/>
              </a:spcAft>
              <a:buFontTx/>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Trong hàm khởi tạo __</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init</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__, một đối tượng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nn.Linear</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được khởi tạo với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n_input_features</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đầu vào và 1 đầu ra. </a:t>
            </a:r>
          </a:p>
          <a:p>
            <a:pPr marL="285750" marR="0" indent="-285750" algn="just">
              <a:lnSpc>
                <a:spcPct val="107000"/>
              </a:lnSpc>
              <a:spcBef>
                <a:spcPts val="0"/>
              </a:spcBef>
              <a:spcAft>
                <a:spcPts val="800"/>
              </a:spcAft>
              <a:buFontTx/>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Đối tượng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nn.Linear</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này sẽ thực hiện phép nhân ma trận giữa đầu vào và </a:t>
            </a:r>
            <a:r>
              <a:rPr lang="vi-VN" sz="1400" b="1" dirty="0">
                <a:effectLst/>
                <a:latin typeface="Times New Roman" panose="02020603050405020304" pitchFamily="18" charset="0"/>
                <a:ea typeface="Arial" panose="020B0604020202020204" pitchFamily="34" charset="0"/>
                <a:cs typeface="Times New Roman" panose="02020603050405020304" pitchFamily="18" charset="0"/>
              </a:rPr>
              <a:t>ma trận trọng số</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sau đó cộng thêm </a:t>
            </a:r>
            <a:r>
              <a:rPr lang="vi-VN" sz="1400" b="1" dirty="0">
                <a:effectLst/>
                <a:latin typeface="Times New Roman" panose="02020603050405020304" pitchFamily="18" charset="0"/>
                <a:ea typeface="Arial" panose="020B0604020202020204" pitchFamily="34" charset="0"/>
                <a:cs typeface="Times New Roman" panose="02020603050405020304" pitchFamily="18" charset="0"/>
              </a:rPr>
              <a:t>ma trận </a:t>
            </a:r>
            <a:r>
              <a:rPr lang="vi-VN" sz="1400" b="1" dirty="0" err="1">
                <a:effectLst/>
                <a:latin typeface="Times New Roman" panose="02020603050405020304" pitchFamily="18" charset="0"/>
                <a:ea typeface="Arial" panose="020B0604020202020204" pitchFamily="34" charset="0"/>
                <a:cs typeface="Times New Roman" panose="02020603050405020304" pitchFamily="18" charset="0"/>
              </a:rPr>
              <a:t>bias</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để tính toán đầu ra.</a:t>
            </a:r>
          </a:p>
        </p:txBody>
      </p:sp>
      <p:pic>
        <p:nvPicPr>
          <p:cNvPr id="7" name="Picture 6">
            <a:extLst>
              <a:ext uri="{FF2B5EF4-FFF2-40B4-BE49-F238E27FC236}">
                <a16:creationId xmlns:a16="http://schemas.microsoft.com/office/drawing/2014/main" id="{A50942A1-11FE-F122-C3E6-A8931963B71B}"/>
              </a:ext>
            </a:extLst>
          </p:cNvPr>
          <p:cNvPicPr>
            <a:picLocks noChangeAspect="1"/>
          </p:cNvPicPr>
          <p:nvPr/>
        </p:nvPicPr>
        <p:blipFill>
          <a:blip r:embed="rId3"/>
          <a:stretch>
            <a:fillRect/>
          </a:stretch>
        </p:blipFill>
        <p:spPr>
          <a:xfrm>
            <a:off x="4572000" y="1246343"/>
            <a:ext cx="3947502" cy="1623201"/>
          </a:xfrm>
          <a:prstGeom prst="rect">
            <a:avLst/>
          </a:prstGeom>
        </p:spPr>
      </p:pic>
      <p:sp>
        <p:nvSpPr>
          <p:cNvPr id="8" name="TextBox 7">
            <a:extLst>
              <a:ext uri="{FF2B5EF4-FFF2-40B4-BE49-F238E27FC236}">
                <a16:creationId xmlns:a16="http://schemas.microsoft.com/office/drawing/2014/main" id="{C7B1F618-C38F-0708-742D-3183015429DB}"/>
              </a:ext>
            </a:extLst>
          </p:cNvPr>
          <p:cNvSpPr txBox="1"/>
          <p:nvPr/>
        </p:nvSpPr>
        <p:spPr>
          <a:xfrm>
            <a:off x="801189" y="3772103"/>
            <a:ext cx="7802880" cy="738664"/>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Ma trận trọng số và ma trận </a:t>
            </a:r>
            <a:r>
              <a:rPr lang="vi-VN" dirty="0" err="1">
                <a:latin typeface="Times New Roman" panose="02020603050405020304" pitchFamily="18" charset="0"/>
                <a:cs typeface="Times New Roman" panose="02020603050405020304" pitchFamily="18" charset="0"/>
              </a:rPr>
              <a:t>bias</a:t>
            </a:r>
            <a:r>
              <a:rPr lang="vi-VN" dirty="0">
                <a:latin typeface="Times New Roman" panose="02020603050405020304" pitchFamily="18" charset="0"/>
                <a:cs typeface="Times New Roman" panose="02020603050405020304" pitchFamily="18" charset="0"/>
              </a:rPr>
              <a:t> đều là các tham số được học trong quá trình huấn luyện mô hình. Khi mô hình được huấn luyện trên tập dữ liệu, ma trận trọng số và ma trận </a:t>
            </a:r>
            <a:r>
              <a:rPr lang="vi-VN" dirty="0" err="1">
                <a:latin typeface="Times New Roman" panose="02020603050405020304" pitchFamily="18" charset="0"/>
                <a:cs typeface="Times New Roman" panose="02020603050405020304" pitchFamily="18" charset="0"/>
              </a:rPr>
              <a:t>bias</a:t>
            </a:r>
            <a:r>
              <a:rPr lang="vi-VN" dirty="0">
                <a:latin typeface="Times New Roman" panose="02020603050405020304" pitchFamily="18" charset="0"/>
                <a:cs typeface="Times New Roman" panose="02020603050405020304" pitchFamily="18" charset="0"/>
              </a:rPr>
              <a:t> sẽ được cập nhật theo các giá trị tối ưu hóa tốt nhất cho mô hình.</a:t>
            </a:r>
          </a:p>
        </p:txBody>
      </p:sp>
    </p:spTree>
    <p:extLst>
      <p:ext uri="{BB962C8B-B14F-4D97-AF65-F5344CB8AC3E}">
        <p14:creationId xmlns:p14="http://schemas.microsoft.com/office/powerpoint/2010/main" val="2974335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858775" cy="2471314"/>
          </a:xfrm>
          <a:prstGeom prst="rect">
            <a:avLst/>
          </a:prstGeom>
        </p:spPr>
        <p:txBody>
          <a:bodyPr spcFirstLastPara="1" wrap="square" lIns="91425" tIns="91425" rIns="91425" bIns="91425" anchor="t" anchorCtr="0">
            <a:noAutofit/>
          </a:bodyPr>
          <a:lstStyle/>
          <a:p>
            <a:pPr marL="285750" marR="0" indent="-285750" algn="just">
              <a:lnSpc>
                <a:spcPct val="107000"/>
              </a:lnSpc>
              <a:spcBef>
                <a:spcPts val="0"/>
              </a:spcBef>
              <a:spcAft>
                <a:spcPts val="800"/>
              </a:spcAft>
              <a:buFontTx/>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Trong phương thức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forward</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đầu vào x được truyền vào đối tượng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nn.Linear</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thông qua phép gọi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self.linear</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(x). Kết quả được trả về là giá trị dự đoán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y_pred</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được tính bằng hàm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sigmoid</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của đầu ra của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nn.Linear</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a:t>
            </a:r>
          </a:p>
          <a:p>
            <a:pPr marL="285750" marR="0" indent="-285750" algn="just">
              <a:lnSpc>
                <a:spcPct val="107000"/>
              </a:lnSpc>
              <a:spcBef>
                <a:spcPts val="0"/>
              </a:spcBef>
              <a:spcAft>
                <a:spcPts val="800"/>
              </a:spcAft>
              <a:buFontTx/>
              <a:buChar char="-"/>
            </a:pPr>
            <a:r>
              <a:rPr lang="vi-VN" sz="1400" dirty="0">
                <a:effectLst/>
                <a:latin typeface="Times New Roman" panose="02020603050405020304" pitchFamily="18" charset="0"/>
                <a:ea typeface="Arial" panose="020B0604020202020204" pitchFamily="34" charset="0"/>
                <a:cs typeface="Times New Roman" panose="02020603050405020304" pitchFamily="18" charset="0"/>
              </a:rPr>
              <a:t>Đầu ra dự đoán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y_pred</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được chuyển thành xác suất bằng hàm </a:t>
            </a:r>
            <a:r>
              <a:rPr lang="vi-VN" sz="1400" dirty="0" err="1">
                <a:effectLst/>
                <a:latin typeface="Times New Roman" panose="02020603050405020304" pitchFamily="18" charset="0"/>
                <a:ea typeface="Arial" panose="020B0604020202020204" pitchFamily="34" charset="0"/>
                <a:cs typeface="Times New Roman" panose="02020603050405020304" pitchFamily="18" charset="0"/>
              </a:rPr>
              <a:t>sigmoid</a:t>
            </a:r>
            <a:r>
              <a:rPr lang="vi-VN" sz="1400" dirty="0">
                <a:effectLst/>
                <a:latin typeface="Times New Roman" panose="02020603050405020304" pitchFamily="18" charset="0"/>
                <a:ea typeface="Arial" panose="020B0604020202020204" pitchFamily="34" charset="0"/>
                <a:cs typeface="Times New Roman" panose="02020603050405020304" pitchFamily="18" charset="0"/>
              </a:rPr>
              <a:t>, và giá trị dự đoán cuối cùng là lớp có xác suất cao nhất.</a:t>
            </a:r>
          </a:p>
        </p:txBody>
      </p:sp>
      <p:pic>
        <p:nvPicPr>
          <p:cNvPr id="7" name="Picture 6">
            <a:extLst>
              <a:ext uri="{FF2B5EF4-FFF2-40B4-BE49-F238E27FC236}">
                <a16:creationId xmlns:a16="http://schemas.microsoft.com/office/drawing/2014/main" id="{A50942A1-11FE-F122-C3E6-A8931963B71B}"/>
              </a:ext>
            </a:extLst>
          </p:cNvPr>
          <p:cNvPicPr>
            <a:picLocks noChangeAspect="1"/>
          </p:cNvPicPr>
          <p:nvPr/>
        </p:nvPicPr>
        <p:blipFill>
          <a:blip r:embed="rId3"/>
          <a:stretch>
            <a:fillRect/>
          </a:stretch>
        </p:blipFill>
        <p:spPr>
          <a:xfrm>
            <a:off x="4572000" y="1246343"/>
            <a:ext cx="3947502" cy="1623201"/>
          </a:xfrm>
          <a:prstGeom prst="rect">
            <a:avLst/>
          </a:prstGeom>
        </p:spPr>
      </p:pic>
      <p:pic>
        <p:nvPicPr>
          <p:cNvPr id="5" name="Picture 4">
            <a:extLst>
              <a:ext uri="{FF2B5EF4-FFF2-40B4-BE49-F238E27FC236}">
                <a16:creationId xmlns:a16="http://schemas.microsoft.com/office/drawing/2014/main" id="{7C49DD27-36BF-CB23-1CCE-33047486D386}"/>
              </a:ext>
            </a:extLst>
          </p:cNvPr>
          <p:cNvPicPr>
            <a:picLocks noChangeAspect="1"/>
          </p:cNvPicPr>
          <p:nvPr/>
        </p:nvPicPr>
        <p:blipFill>
          <a:blip r:embed="rId4"/>
          <a:stretch>
            <a:fillRect/>
          </a:stretch>
        </p:blipFill>
        <p:spPr>
          <a:xfrm>
            <a:off x="5006193" y="3599951"/>
            <a:ext cx="3398815" cy="594412"/>
          </a:xfrm>
          <a:prstGeom prst="rect">
            <a:avLst/>
          </a:prstGeom>
        </p:spPr>
      </p:pic>
      <p:sp>
        <p:nvSpPr>
          <p:cNvPr id="6" name="TextBox 5">
            <a:extLst>
              <a:ext uri="{FF2B5EF4-FFF2-40B4-BE49-F238E27FC236}">
                <a16:creationId xmlns:a16="http://schemas.microsoft.com/office/drawing/2014/main" id="{D3C82454-962F-5994-CE01-3B21F2124ACB}"/>
              </a:ext>
            </a:extLst>
          </p:cNvPr>
          <p:cNvSpPr txBox="1"/>
          <p:nvPr/>
        </p:nvSpPr>
        <p:spPr>
          <a:xfrm>
            <a:off x="713225" y="3587931"/>
            <a:ext cx="4145646" cy="738664"/>
          </a:xfrm>
          <a:prstGeom prst="rect">
            <a:avLst/>
          </a:prstGeom>
          <a:noFill/>
        </p:spPr>
        <p:txBody>
          <a:bodyPr wrap="square" rtlCol="0">
            <a:spAutoFit/>
          </a:bodyPr>
          <a:lstStyle/>
          <a:p>
            <a:pPr algn="just"/>
            <a:r>
              <a:rPr lang="vi-VN" dirty="0">
                <a:latin typeface="Times New Roman" panose="02020603050405020304" pitchFamily="18" charset="0"/>
                <a:cs typeface="Times New Roman" panose="02020603050405020304" pitchFamily="18" charset="0"/>
              </a:rPr>
              <a:t>Khởi tạo đối tượng </a:t>
            </a:r>
            <a:r>
              <a:rPr lang="vi-VN" dirty="0" err="1">
                <a:latin typeface="Times New Roman" panose="02020603050405020304" pitchFamily="18" charset="0"/>
                <a:cs typeface="Times New Roman" panose="02020603050405020304" pitchFamily="18" charset="0"/>
              </a:rPr>
              <a:t>model</a:t>
            </a:r>
            <a:r>
              <a:rPr lang="vi-VN" dirty="0">
                <a:latin typeface="Times New Roman" panose="02020603050405020304" pitchFamily="18" charset="0"/>
                <a:cs typeface="Times New Roman" panose="02020603050405020304" pitchFamily="18" charset="0"/>
              </a:rPr>
              <a:t> bằng lớp </a:t>
            </a:r>
            <a:r>
              <a:rPr lang="vi-VN" dirty="0" err="1">
                <a:latin typeface="Times New Roman" panose="02020603050405020304" pitchFamily="18" charset="0"/>
                <a:cs typeface="Times New Roman" panose="02020603050405020304" pitchFamily="18" charset="0"/>
              </a:rPr>
              <a:t>LogistcRegression</a:t>
            </a:r>
            <a:r>
              <a:rPr lang="vi-VN" dirty="0">
                <a:latin typeface="Times New Roman" panose="02020603050405020304" pitchFamily="18" charset="0"/>
                <a:cs typeface="Times New Roman" panose="02020603050405020304" pitchFamily="18" charset="0"/>
              </a:rPr>
              <a:t> đã được định nghĩa trước đó. Với tham số truyền vào là đặc trưng của tập huấn luyện.</a:t>
            </a:r>
          </a:p>
        </p:txBody>
      </p:sp>
    </p:spTree>
    <p:extLst>
      <p:ext uri="{BB962C8B-B14F-4D97-AF65-F5344CB8AC3E}">
        <p14:creationId xmlns:p14="http://schemas.microsoft.com/office/powerpoint/2010/main" val="3611963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2792986"/>
            <a:ext cx="7717500" cy="1751306"/>
          </a:xfrm>
          <a:prstGeom prst="rect">
            <a:avLst/>
          </a:prstGeom>
        </p:spPr>
        <p:txBody>
          <a:bodyPr spcFirstLastPara="1" wrap="square" lIns="91425" tIns="91425" rIns="91425" bIns="91425" anchor="t" anchorCtr="0">
            <a:noAutofit/>
          </a:bodyPr>
          <a:lstStyle/>
          <a:p>
            <a:pPr marL="285750" marR="0" indent="-285750" algn="just">
              <a:lnSpc>
                <a:spcPct val="107000"/>
              </a:lnSpc>
              <a:spcBef>
                <a:spcPts val="0"/>
              </a:spcBef>
              <a:spcAft>
                <a:spcPts val="800"/>
              </a:spcAft>
              <a:buFontTx/>
              <a:buChar char="-"/>
            </a:pPr>
            <a:r>
              <a:rPr lang="vi-VN" sz="1400" b="0" i="0" dirty="0">
                <a:solidFill>
                  <a:schemeClr val="tx1"/>
                </a:solidFill>
                <a:effectLst/>
                <a:latin typeface="Times New Roman" panose="02020603050405020304" pitchFamily="18" charset="0"/>
                <a:cs typeface="Times New Roman" panose="02020603050405020304" pitchFamily="18" charset="0"/>
              </a:rPr>
              <a:t>Tỷ lệ học tập càng lớn, mô hình sẽ hội tụ nhanh hơn, nhưng đồng thời cũng dễ bị </a:t>
            </a:r>
            <a:r>
              <a:rPr lang="vi-VN" sz="1400" b="0" i="0" dirty="0" err="1">
                <a:solidFill>
                  <a:schemeClr val="tx1"/>
                </a:solidFill>
                <a:effectLst/>
                <a:latin typeface="Times New Roman" panose="02020603050405020304" pitchFamily="18" charset="0"/>
                <a:cs typeface="Times New Roman" panose="02020603050405020304" pitchFamily="18" charset="0"/>
              </a:rPr>
              <a:t>overshooting</a:t>
            </a:r>
            <a:r>
              <a:rPr lang="vi-VN" sz="1400" b="0" i="0" dirty="0">
                <a:solidFill>
                  <a:schemeClr val="tx1"/>
                </a:solidFill>
                <a:effectLst/>
                <a:latin typeface="Times New Roman" panose="02020603050405020304" pitchFamily="18" charset="0"/>
                <a:cs typeface="Times New Roman" panose="02020603050405020304" pitchFamily="18" charset="0"/>
              </a:rPr>
              <a:t>. Trong trường hợp này, ta sử dụng tỷ lệ học tập khá nhỏ để đảm bảo mô hình hội tụ tốt.</a:t>
            </a:r>
          </a:p>
          <a:p>
            <a:pPr marL="285750" marR="0" indent="-285750" algn="just">
              <a:lnSpc>
                <a:spcPct val="107000"/>
              </a:lnSpc>
              <a:spcBef>
                <a:spcPts val="0"/>
              </a:spcBef>
              <a:spcAft>
                <a:spcPts val="800"/>
              </a:spcAft>
              <a:buFontTx/>
              <a:buChar char="-"/>
            </a:pPr>
            <a:r>
              <a:rPr lang="vi-VN" sz="1400" b="0" i="0" dirty="0">
                <a:solidFill>
                  <a:schemeClr val="tx1"/>
                </a:solidFill>
                <a:effectLst/>
                <a:latin typeface="Times New Roman" panose="02020603050405020304" pitchFamily="18" charset="0"/>
                <a:cs typeface="Times New Roman" panose="02020603050405020304" pitchFamily="18" charset="0"/>
              </a:rPr>
              <a:t>tính toán mất mát khi mô hình đưa ra dự đoán về xác suất của lớp dương</a:t>
            </a:r>
          </a:p>
          <a:p>
            <a:pPr marL="285750" marR="0" indent="-285750" algn="just">
              <a:lnSpc>
                <a:spcPct val="107000"/>
              </a:lnSpc>
              <a:spcBef>
                <a:spcPts val="0"/>
              </a:spcBef>
              <a:spcAft>
                <a:spcPts val="800"/>
              </a:spcAft>
              <a:buFontTx/>
              <a:buChar char="-"/>
            </a:pPr>
            <a:r>
              <a:rPr lang="vi-VN" sz="1400" b="0" i="0" dirty="0">
                <a:solidFill>
                  <a:schemeClr val="tx1"/>
                </a:solidFill>
                <a:effectLst/>
                <a:latin typeface="Times New Roman" panose="02020603050405020304" pitchFamily="18" charset="0"/>
                <a:cs typeface="Times New Roman" panose="02020603050405020304" pitchFamily="18" charset="0"/>
              </a:rPr>
              <a:t> SGD (</a:t>
            </a:r>
            <a:r>
              <a:rPr lang="vi-VN" sz="1400" b="0" i="0" dirty="0" err="1">
                <a:solidFill>
                  <a:schemeClr val="tx1"/>
                </a:solidFill>
                <a:effectLst/>
                <a:latin typeface="Times New Roman" panose="02020603050405020304" pitchFamily="18" charset="0"/>
                <a:cs typeface="Times New Roman" panose="02020603050405020304" pitchFamily="18" charset="0"/>
              </a:rPr>
              <a:t>stochastic</a:t>
            </a:r>
            <a:r>
              <a:rPr lang="vi-VN" sz="1400" b="0" i="0" dirty="0">
                <a:solidFill>
                  <a:schemeClr val="tx1"/>
                </a:solidFill>
                <a:effectLst/>
                <a:latin typeface="Times New Roman" panose="02020603050405020304" pitchFamily="18" charset="0"/>
                <a:cs typeface="Times New Roman" panose="02020603050405020304" pitchFamily="18" charset="0"/>
              </a:rPr>
              <a:t> </a:t>
            </a:r>
            <a:r>
              <a:rPr lang="vi-VN" sz="1400" b="0" i="0" dirty="0" err="1">
                <a:solidFill>
                  <a:schemeClr val="tx1"/>
                </a:solidFill>
                <a:effectLst/>
                <a:latin typeface="Times New Roman" panose="02020603050405020304" pitchFamily="18" charset="0"/>
                <a:cs typeface="Times New Roman" panose="02020603050405020304" pitchFamily="18" charset="0"/>
              </a:rPr>
              <a:t>gradient</a:t>
            </a:r>
            <a:r>
              <a:rPr lang="vi-VN" sz="1400" b="0" i="0" dirty="0">
                <a:solidFill>
                  <a:schemeClr val="tx1"/>
                </a:solidFill>
                <a:effectLst/>
                <a:latin typeface="Times New Roman" panose="02020603050405020304" pitchFamily="18" charset="0"/>
                <a:cs typeface="Times New Roman" panose="02020603050405020304" pitchFamily="18" charset="0"/>
              </a:rPr>
              <a:t> </a:t>
            </a:r>
            <a:r>
              <a:rPr lang="vi-VN" sz="1400" b="0" i="0" dirty="0" err="1">
                <a:solidFill>
                  <a:schemeClr val="tx1"/>
                </a:solidFill>
                <a:effectLst/>
                <a:latin typeface="Times New Roman" panose="02020603050405020304" pitchFamily="18" charset="0"/>
                <a:cs typeface="Times New Roman" panose="02020603050405020304" pitchFamily="18" charset="0"/>
              </a:rPr>
              <a:t>descent</a:t>
            </a:r>
            <a:r>
              <a:rPr lang="vi-VN" sz="1400" b="0" i="0" dirty="0">
                <a:solidFill>
                  <a:schemeClr val="tx1"/>
                </a:solidFill>
                <a:effectLst/>
                <a:latin typeface="Times New Roman" panose="02020603050405020304" pitchFamily="18" charset="0"/>
                <a:cs typeface="Times New Roman" panose="02020603050405020304" pitchFamily="18" charset="0"/>
              </a:rPr>
              <a:t>), </a:t>
            </a:r>
            <a:r>
              <a:rPr lang="vi-VN" sz="1400" b="0" i="0" dirty="0" err="1">
                <a:solidFill>
                  <a:schemeClr val="tx1"/>
                </a:solidFill>
                <a:effectLst/>
                <a:latin typeface="Times New Roman" panose="02020603050405020304" pitchFamily="18" charset="0"/>
                <a:cs typeface="Times New Roman" panose="02020603050405020304" pitchFamily="18" charset="0"/>
              </a:rPr>
              <a:t>model.parameters</a:t>
            </a:r>
            <a:r>
              <a:rPr lang="vi-VN" sz="1400" b="0" i="0" dirty="0">
                <a:solidFill>
                  <a:schemeClr val="tx1"/>
                </a:solidFill>
                <a:effectLst/>
                <a:latin typeface="Times New Roman" panose="02020603050405020304" pitchFamily="18" charset="0"/>
                <a:cs typeface="Times New Roman" panose="02020603050405020304" pitchFamily="18" charset="0"/>
              </a:rPr>
              <a:t>(); các tham số của mô hình sẽ được cập nhật trong quá trình huấn luyện.</a:t>
            </a:r>
          </a:p>
          <a:p>
            <a:pPr marL="285750" marR="0" indent="-285750" algn="just">
              <a:lnSpc>
                <a:spcPct val="107000"/>
              </a:lnSpc>
              <a:spcBef>
                <a:spcPts val="0"/>
              </a:spcBef>
              <a:spcAft>
                <a:spcPts val="800"/>
              </a:spcAft>
              <a:buFontTx/>
              <a:buChar char="-"/>
            </a:pPr>
            <a:endParaRPr lang="vi-VN" sz="1400" b="0" i="0" dirty="0">
              <a:solidFill>
                <a:schemeClr val="tx1"/>
              </a:solidFill>
              <a:effectLst/>
              <a:latin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Tx/>
              <a:buChar char="-"/>
            </a:pPr>
            <a:endParaRPr lang="vi-VN" sz="1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DDF06EC-2983-6B8A-BD73-EFC1F1672D20}"/>
              </a:ext>
            </a:extLst>
          </p:cNvPr>
          <p:cNvPicPr>
            <a:picLocks noChangeAspect="1"/>
          </p:cNvPicPr>
          <p:nvPr/>
        </p:nvPicPr>
        <p:blipFill>
          <a:blip r:embed="rId3"/>
          <a:stretch>
            <a:fillRect/>
          </a:stretch>
        </p:blipFill>
        <p:spPr>
          <a:xfrm>
            <a:off x="713225" y="1116617"/>
            <a:ext cx="6264183" cy="1577477"/>
          </a:xfrm>
          <a:prstGeom prst="rect">
            <a:avLst/>
          </a:prstGeom>
        </p:spPr>
      </p:pic>
      <p:sp>
        <p:nvSpPr>
          <p:cNvPr id="5" name="Rectangle 1">
            <a:extLst>
              <a:ext uri="{FF2B5EF4-FFF2-40B4-BE49-F238E27FC236}">
                <a16:creationId xmlns:a16="http://schemas.microsoft.com/office/drawing/2014/main" id="{4BF4B9D4-9D6E-06BE-07FC-66B8BBB60967}"/>
              </a:ext>
            </a:extLst>
          </p:cNvPr>
          <p:cNvSpPr>
            <a:spLocks noChangeArrowheads="1"/>
          </p:cNvSpPr>
          <p:nvPr/>
        </p:nvSpPr>
        <p:spPr bwMode="auto">
          <a:xfrm>
            <a:off x="0" y="0"/>
            <a:ext cx="9144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1" i="0" u="none" strike="noStrike" cap="none" normalizeH="0" baseline="0">
                <a:ln>
                  <a:noFill/>
                </a:ln>
                <a:solidFill>
                  <a:schemeClr val="tx1"/>
                </a:solidFill>
                <a:effectLst/>
                <a:latin typeface="Söhne Mono"/>
              </a:rPr>
              <a:t>SGD</a:t>
            </a:r>
            <a:r>
              <a:rPr kumimoji="0" lang="vi-VN" altLang="vi-VN" sz="1200" b="0" i="0" u="none" strike="noStrike" cap="none" normalizeH="0" baseline="0">
                <a:ln>
                  <a:noFill/>
                </a:ln>
                <a:solidFill>
                  <a:srgbClr val="D1D5DB"/>
                </a:solidFill>
                <a:effectLst/>
                <a:latin typeface="Söhne"/>
              </a:rPr>
              <a:t> (stochastic gradient descent) </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6845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dirty="0" err="1">
                <a:latin typeface="Arial" panose="020B0604020202020204" pitchFamily="34" charset="0"/>
                <a:ea typeface="Arial" panose="020B0604020202020204" pitchFamily="34" charset="0"/>
                <a:cs typeface="Times New Roman" panose="02020603050405020304" pitchFamily="18" charset="0"/>
              </a:rPr>
              <a:t>Huấn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luyện</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mô</a:t>
            </a:r>
            <a:r>
              <a:rPr lang="en-US" sz="1800" dirty="0">
                <a:latin typeface="Arial" panose="020B0604020202020204" pitchFamily="34" charset="0"/>
                <a:ea typeface="Arial" panose="020B0604020202020204" pitchFamily="34" charset="0"/>
                <a:cs typeface="Times New Roman" panose="02020603050405020304" pitchFamily="18" charset="0"/>
              </a:rPr>
              <a:t> </a:t>
            </a:r>
            <a:r>
              <a:rPr lang="en-US" sz="1800" dirty="0" err="1">
                <a:latin typeface="Arial" panose="020B0604020202020204" pitchFamily="34" charset="0"/>
                <a:ea typeface="Arial" panose="020B0604020202020204" pitchFamily="34" charset="0"/>
                <a:cs typeface="Times New Roman" panose="02020603050405020304" pitchFamily="18" charset="0"/>
              </a:rPr>
              <a:t>hình</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BBA49E1-88C1-F1BD-34CC-DF25FF0E2F65}"/>
              </a:ext>
            </a:extLst>
          </p:cNvPr>
          <p:cNvPicPr>
            <a:picLocks noChangeAspect="1"/>
          </p:cNvPicPr>
          <p:nvPr/>
        </p:nvPicPr>
        <p:blipFill>
          <a:blip r:embed="rId3"/>
          <a:stretch>
            <a:fillRect/>
          </a:stretch>
        </p:blipFill>
        <p:spPr>
          <a:xfrm>
            <a:off x="1662545" y="1663516"/>
            <a:ext cx="5429919" cy="3183055"/>
          </a:xfrm>
          <a:prstGeom prst="rect">
            <a:avLst/>
          </a:prstGeom>
        </p:spPr>
      </p:pic>
    </p:spTree>
    <p:extLst>
      <p:ext uri="{BB962C8B-B14F-4D97-AF65-F5344CB8AC3E}">
        <p14:creationId xmlns:p14="http://schemas.microsoft.com/office/powerpoint/2010/main" val="2329478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470848"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dirty="0" err="1">
                <a:effectLst/>
                <a:latin typeface="Arial" panose="020B0604020202020204" pitchFamily="34" charset="0"/>
                <a:ea typeface="Arial" panose="020B0604020202020204" pitchFamily="34" charset="0"/>
                <a:cs typeface="Times New Roman" panose="02020603050405020304" pitchFamily="18" charset="0"/>
              </a:rPr>
              <a:t>Huấn</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luyện</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mô</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hình</a:t>
            </a:r>
            <a:endParaRPr lang="en-US" sz="1800" dirty="0">
              <a:latin typeface="Arial" panose="020B0604020202020204" pitchFamily="34" charset="0"/>
              <a:ea typeface="Arial" panose="020B0604020202020204" pitchFamily="34" charset="0"/>
              <a:cs typeface="Times New Roman" panose="02020603050405020304" pitchFamily="18" charset="0"/>
            </a:endParaRPr>
          </a:p>
          <a:p>
            <a:pPr marL="285750" marR="0" indent="-285750" algn="just">
              <a:lnSpc>
                <a:spcPct val="107000"/>
              </a:lnSpc>
              <a:spcBef>
                <a:spcPts val="0"/>
              </a:spcBef>
              <a:spcAft>
                <a:spcPts val="800"/>
              </a:spcAft>
              <a:buFontTx/>
              <a:buChar char="-"/>
            </a:pPr>
            <a:r>
              <a:rPr lang="vi-VN" sz="1400" dirty="0">
                <a:solidFill>
                  <a:schemeClr val="tx1"/>
                </a:solidFill>
                <a:latin typeface="Söhne"/>
              </a:rPr>
              <a:t>M</a:t>
            </a:r>
            <a:r>
              <a:rPr lang="vi-VN" sz="1400" b="0" i="0" dirty="0">
                <a:solidFill>
                  <a:schemeClr val="tx1"/>
                </a:solidFill>
                <a:effectLst/>
                <a:latin typeface="Söhne"/>
              </a:rPr>
              <a:t>ô hình đang học tốt và dần tiến gần tới giá trị tối ưu.</a:t>
            </a:r>
          </a:p>
          <a:p>
            <a:pPr marL="285750" marR="0" indent="-285750" algn="just">
              <a:lnSpc>
                <a:spcPct val="107000"/>
              </a:lnSpc>
              <a:spcBef>
                <a:spcPts val="0"/>
              </a:spcBef>
              <a:spcAft>
                <a:spcPts val="800"/>
              </a:spcAft>
              <a:buFontTx/>
              <a:buChar char="-"/>
            </a:pPr>
            <a:r>
              <a:rPr lang="vi-VN" sz="1400" b="0" i="0" dirty="0">
                <a:solidFill>
                  <a:schemeClr val="tx1"/>
                </a:solidFill>
                <a:effectLst/>
                <a:latin typeface="Söhne"/>
              </a:rPr>
              <a:t>Điều này cho thấy rằng các tham số của mô hình đang được tối ưu hóa tốt hơn theo thời gian và mô hình sẽ có khả năng dự đoán chính xác hơn trên dữ liệu mới</a:t>
            </a:r>
            <a:endParaRPr lang="en-US" sz="14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F174BC9-8448-B967-92F6-9165B0581C68}"/>
              </a:ext>
            </a:extLst>
          </p:cNvPr>
          <p:cNvPicPr>
            <a:picLocks noChangeAspect="1"/>
          </p:cNvPicPr>
          <p:nvPr/>
        </p:nvPicPr>
        <p:blipFill>
          <a:blip r:embed="rId3"/>
          <a:stretch>
            <a:fillRect/>
          </a:stretch>
        </p:blipFill>
        <p:spPr>
          <a:xfrm>
            <a:off x="4343591" y="1017696"/>
            <a:ext cx="1859441" cy="3680779"/>
          </a:xfrm>
          <a:prstGeom prst="rect">
            <a:avLst/>
          </a:prstGeom>
        </p:spPr>
      </p:pic>
      <p:pic>
        <p:nvPicPr>
          <p:cNvPr id="8" name="Picture 7">
            <a:extLst>
              <a:ext uri="{FF2B5EF4-FFF2-40B4-BE49-F238E27FC236}">
                <a16:creationId xmlns:a16="http://schemas.microsoft.com/office/drawing/2014/main" id="{6FDCE78C-50C9-4A31-9133-7C04CCC47065}"/>
              </a:ext>
            </a:extLst>
          </p:cNvPr>
          <p:cNvPicPr>
            <a:picLocks noChangeAspect="1"/>
          </p:cNvPicPr>
          <p:nvPr/>
        </p:nvPicPr>
        <p:blipFill>
          <a:blip r:embed="rId4"/>
          <a:stretch>
            <a:fillRect/>
          </a:stretch>
        </p:blipFill>
        <p:spPr>
          <a:xfrm>
            <a:off x="6431488" y="1017696"/>
            <a:ext cx="1882303" cy="3314987"/>
          </a:xfrm>
          <a:prstGeom prst="rect">
            <a:avLst/>
          </a:prstGeom>
        </p:spPr>
      </p:pic>
    </p:spTree>
    <p:extLst>
      <p:ext uri="{BB962C8B-B14F-4D97-AF65-F5344CB8AC3E}">
        <p14:creationId xmlns:p14="http://schemas.microsoft.com/office/powerpoint/2010/main" val="4265875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3923430" cy="5727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dirty="0" err="1">
                <a:effectLst/>
                <a:latin typeface="Arial" panose="020B0604020202020204" pitchFamily="34" charset="0"/>
                <a:ea typeface="Arial" panose="020B0604020202020204" pitchFamily="34" charset="0"/>
                <a:cs typeface="Times New Roman" panose="02020603050405020304" pitchFamily="18" charset="0"/>
              </a:rPr>
              <a:t>Kiểm</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dirty="0" err="1">
                <a:effectLst/>
                <a:latin typeface="Arial" panose="020B0604020202020204" pitchFamily="34" charset="0"/>
                <a:ea typeface="Arial" panose="020B0604020202020204" pitchFamily="34" charset="0"/>
                <a:cs typeface="Times New Roman" panose="02020603050405020304" pitchFamily="18" charset="0"/>
              </a:rPr>
              <a:t>tra</a:t>
            </a:r>
            <a:endParaRPr lang="en-US" sz="1800" dirty="0">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9CCD06F-1C9E-36B8-29EA-7BA2C6011E1D}"/>
              </a:ext>
            </a:extLst>
          </p:cNvPr>
          <p:cNvPicPr>
            <a:picLocks noChangeAspect="1"/>
          </p:cNvPicPr>
          <p:nvPr/>
        </p:nvPicPr>
        <p:blipFill>
          <a:blip r:embed="rId3"/>
          <a:stretch>
            <a:fillRect/>
          </a:stretch>
        </p:blipFill>
        <p:spPr>
          <a:xfrm>
            <a:off x="2070660" y="1214720"/>
            <a:ext cx="5723116" cy="2141406"/>
          </a:xfrm>
          <a:prstGeom prst="rect">
            <a:avLst/>
          </a:prstGeom>
        </p:spPr>
      </p:pic>
      <p:sp>
        <p:nvSpPr>
          <p:cNvPr id="5" name="TextBox 4">
            <a:extLst>
              <a:ext uri="{FF2B5EF4-FFF2-40B4-BE49-F238E27FC236}">
                <a16:creationId xmlns:a16="http://schemas.microsoft.com/office/drawing/2014/main" id="{3A8617D9-CC7C-184F-C2D3-64C96C9266C4}"/>
              </a:ext>
            </a:extLst>
          </p:cNvPr>
          <p:cNvSpPr txBox="1"/>
          <p:nvPr/>
        </p:nvSpPr>
        <p:spPr>
          <a:xfrm>
            <a:off x="713224" y="3454230"/>
            <a:ext cx="7664157" cy="523220"/>
          </a:xfrm>
          <a:prstGeom prst="rect">
            <a:avLst/>
          </a:prstGeom>
          <a:noFill/>
        </p:spPr>
        <p:txBody>
          <a:bodyPr wrap="square" rtlCol="0">
            <a:spAutoFit/>
          </a:bodyPr>
          <a:lstStyle/>
          <a:p>
            <a:r>
              <a:rPr lang="en-US" sz="14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vi-VN"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T</a:t>
            </a:r>
            <a:r>
              <a:rPr lang="vi-VN" sz="1400" b="0" i="0" dirty="0">
                <a:solidFill>
                  <a:schemeClr val="tx1"/>
                </a:solidFill>
                <a:effectLst/>
                <a:latin typeface="Times New Roman" panose="02020603050405020304" pitchFamily="18" charset="0"/>
                <a:cs typeface="Times New Roman" panose="02020603050405020304" pitchFamily="18" charset="0"/>
              </a:rPr>
              <a:t>ính toán độ chính xác của mô hình bằng cách so sánh </a:t>
            </a:r>
            <a:r>
              <a:rPr lang="vi-VN" sz="1400" b="0" i="0" dirty="0" err="1">
                <a:solidFill>
                  <a:schemeClr val="tx1"/>
                </a:solidFill>
                <a:effectLst/>
                <a:latin typeface="Times New Roman" panose="02020603050405020304" pitchFamily="18" charset="0"/>
                <a:cs typeface="Times New Roman" panose="02020603050405020304" pitchFamily="18" charset="0"/>
              </a:rPr>
              <a:t>y_predicted_cls</a:t>
            </a:r>
            <a:r>
              <a:rPr lang="vi-VN" sz="1400" b="0" i="0" dirty="0">
                <a:solidFill>
                  <a:schemeClr val="tx1"/>
                </a:solidFill>
                <a:effectLst/>
                <a:latin typeface="Times New Roman" panose="02020603050405020304" pitchFamily="18" charset="0"/>
                <a:cs typeface="Times New Roman" panose="02020603050405020304" pitchFamily="18" charset="0"/>
              </a:rPr>
              <a:t> với </a:t>
            </a:r>
            <a:r>
              <a:rPr lang="vi-VN" sz="1400" b="0" i="0" dirty="0" err="1">
                <a:solidFill>
                  <a:schemeClr val="tx1"/>
                </a:solidFill>
                <a:effectLst/>
                <a:latin typeface="Times New Roman" panose="02020603050405020304" pitchFamily="18" charset="0"/>
                <a:cs typeface="Times New Roman" panose="02020603050405020304" pitchFamily="18" charset="0"/>
              </a:rPr>
              <a:t>y_test</a:t>
            </a:r>
            <a:r>
              <a:rPr lang="vi-VN" sz="1400" b="0" i="0" dirty="0">
                <a:solidFill>
                  <a:schemeClr val="tx1"/>
                </a:solidFill>
                <a:effectLst/>
                <a:latin typeface="Times New Roman" panose="02020603050405020304" pitchFamily="18" charset="0"/>
                <a:cs typeface="Times New Roman" panose="02020603050405020304" pitchFamily="18" charset="0"/>
              </a:rPr>
              <a:t> và tính tỷ lệ số lượng mẫu được dự đoán chính xác trên tổng số lượng mẫu trong tập dữ liệu kiểm tra. </a:t>
            </a:r>
            <a:endParaRPr lang="vi-VN" dirty="0"/>
          </a:p>
        </p:txBody>
      </p:sp>
    </p:spTree>
    <p:extLst>
      <p:ext uri="{BB962C8B-B14F-4D97-AF65-F5344CB8AC3E}">
        <p14:creationId xmlns:p14="http://schemas.microsoft.com/office/powerpoint/2010/main" val="1940599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pic>
        <p:nvPicPr>
          <p:cNvPr id="4" name="Picture 3">
            <a:extLst>
              <a:ext uri="{FF2B5EF4-FFF2-40B4-BE49-F238E27FC236}">
                <a16:creationId xmlns:a16="http://schemas.microsoft.com/office/drawing/2014/main" id="{0660CE1B-42DB-69CD-24BB-88723D4073D7}"/>
              </a:ext>
            </a:extLst>
          </p:cNvPr>
          <p:cNvPicPr>
            <a:picLocks noChangeAspect="1"/>
          </p:cNvPicPr>
          <p:nvPr/>
        </p:nvPicPr>
        <p:blipFill>
          <a:blip r:embed="rId3"/>
          <a:stretch>
            <a:fillRect/>
          </a:stretch>
        </p:blipFill>
        <p:spPr>
          <a:xfrm>
            <a:off x="1311563" y="1174743"/>
            <a:ext cx="6096528" cy="3246401"/>
          </a:xfrm>
          <a:prstGeom prst="rect">
            <a:avLst/>
          </a:prstGeom>
        </p:spPr>
      </p:pic>
      <p:sp>
        <p:nvSpPr>
          <p:cNvPr id="7" name="Speech Bubble: Rectangle with Corners Rounded 6">
            <a:extLst>
              <a:ext uri="{FF2B5EF4-FFF2-40B4-BE49-F238E27FC236}">
                <a16:creationId xmlns:a16="http://schemas.microsoft.com/office/drawing/2014/main" id="{09710382-5075-FC0C-2160-663A984962C2}"/>
              </a:ext>
            </a:extLst>
          </p:cNvPr>
          <p:cNvSpPr/>
          <p:nvPr/>
        </p:nvSpPr>
        <p:spPr>
          <a:xfrm>
            <a:off x="2078183" y="1017725"/>
            <a:ext cx="2161310" cy="1025236"/>
          </a:xfrm>
          <a:prstGeom prst="wedgeRound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Times New Roman" panose="02020603050405020304" pitchFamily="18" charset="0"/>
                <a:cs typeface="Times New Roman" panose="02020603050405020304" pitchFamily="18" charset="0"/>
              </a:rPr>
              <a:t>tỷ lệ số điểm được phân loại đúng vào một lớp cụ thể trên tổng số điểm được phân loại vào lớp đó</a:t>
            </a:r>
          </a:p>
        </p:txBody>
      </p:sp>
      <p:sp>
        <p:nvSpPr>
          <p:cNvPr id="8" name="Speech Bubble: Rectangle with Corners Rounded 7">
            <a:extLst>
              <a:ext uri="{FF2B5EF4-FFF2-40B4-BE49-F238E27FC236}">
                <a16:creationId xmlns:a16="http://schemas.microsoft.com/office/drawing/2014/main" id="{7BDA4A21-4A71-E925-2AEE-AADF82A04800}"/>
              </a:ext>
            </a:extLst>
          </p:cNvPr>
          <p:cNvSpPr/>
          <p:nvPr/>
        </p:nvSpPr>
        <p:spPr>
          <a:xfrm>
            <a:off x="2706261" y="1017725"/>
            <a:ext cx="2299852" cy="1025236"/>
          </a:xfrm>
          <a:prstGeom prst="wedgeRound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Times New Roman" panose="02020603050405020304" pitchFamily="18" charset="0"/>
                <a:cs typeface="Times New Roman" panose="02020603050405020304" pitchFamily="18" charset="0"/>
              </a:rPr>
              <a:t>tỷ lệ số điểm được phân loại đúng vào một lớp cụ thể trên tổng số điểm thuộc lớp đó trong tập dữ liệu</a:t>
            </a:r>
          </a:p>
        </p:txBody>
      </p:sp>
      <p:sp>
        <p:nvSpPr>
          <p:cNvPr id="9" name="Speech Bubble: Rectangle with Corners Rounded 8">
            <a:extLst>
              <a:ext uri="{FF2B5EF4-FFF2-40B4-BE49-F238E27FC236}">
                <a16:creationId xmlns:a16="http://schemas.microsoft.com/office/drawing/2014/main" id="{6BE22D84-A747-76CC-A64A-C77E0C2DFBB2}"/>
              </a:ext>
            </a:extLst>
          </p:cNvPr>
          <p:cNvSpPr/>
          <p:nvPr/>
        </p:nvSpPr>
        <p:spPr>
          <a:xfrm>
            <a:off x="3300246" y="1017725"/>
            <a:ext cx="2299852" cy="1025236"/>
          </a:xfrm>
          <a:prstGeom prst="wedgeRound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Times New Roman" panose="02020603050405020304" pitchFamily="18" charset="0"/>
                <a:cs typeface="Times New Roman" panose="02020603050405020304" pitchFamily="18" charset="0"/>
              </a:rPr>
              <a:t>trung bình điều hòa của </a:t>
            </a:r>
            <a:r>
              <a:rPr lang="vi-VN" dirty="0" err="1">
                <a:latin typeface="Times New Roman" panose="02020603050405020304" pitchFamily="18" charset="0"/>
                <a:cs typeface="Times New Roman" panose="02020603050405020304" pitchFamily="18" charset="0"/>
              </a:rPr>
              <a:t>precision</a:t>
            </a:r>
            <a:r>
              <a:rPr lang="vi-VN" dirty="0">
                <a:latin typeface="Times New Roman" panose="02020603050405020304" pitchFamily="18" charset="0"/>
                <a:cs typeface="Times New Roman" panose="02020603050405020304" pitchFamily="18" charset="0"/>
              </a:rPr>
              <a:t> và </a:t>
            </a:r>
            <a:r>
              <a:rPr lang="vi-VN" dirty="0" err="1">
                <a:latin typeface="Times New Roman" panose="02020603050405020304" pitchFamily="18" charset="0"/>
                <a:cs typeface="Times New Roman" panose="02020603050405020304" pitchFamily="18" charset="0"/>
              </a:rPr>
              <a:t>recall</a:t>
            </a:r>
            <a:endParaRPr lang="vi-VN" dirty="0">
              <a:latin typeface="Times New Roman" panose="02020603050405020304" pitchFamily="18" charset="0"/>
              <a:cs typeface="Times New Roman" panose="02020603050405020304" pitchFamily="18" charset="0"/>
            </a:endParaRPr>
          </a:p>
        </p:txBody>
      </p:sp>
      <p:sp>
        <p:nvSpPr>
          <p:cNvPr id="10" name="Speech Bubble: Rectangle with Corners Rounded 9">
            <a:extLst>
              <a:ext uri="{FF2B5EF4-FFF2-40B4-BE49-F238E27FC236}">
                <a16:creationId xmlns:a16="http://schemas.microsoft.com/office/drawing/2014/main" id="{9606B4EE-517F-DA54-188C-EC2BB0A49059}"/>
              </a:ext>
            </a:extLst>
          </p:cNvPr>
          <p:cNvSpPr/>
          <p:nvPr/>
        </p:nvSpPr>
        <p:spPr>
          <a:xfrm>
            <a:off x="4113051" y="1017725"/>
            <a:ext cx="2299852" cy="1025236"/>
          </a:xfrm>
          <a:prstGeom prst="wedgeRoundRect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Times New Roman" panose="02020603050405020304" pitchFamily="18" charset="0"/>
                <a:cs typeface="Times New Roman" panose="02020603050405020304" pitchFamily="18" charset="0"/>
              </a:rPr>
              <a:t>số điểm dữ liệu thuộc mỗi lớp trong tập kiểm tra.</a:t>
            </a:r>
          </a:p>
        </p:txBody>
      </p:sp>
    </p:spTree>
    <p:extLst>
      <p:ext uri="{BB962C8B-B14F-4D97-AF65-F5344CB8AC3E}">
        <p14:creationId xmlns:p14="http://schemas.microsoft.com/office/powerpoint/2010/main" val="105626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grpId="1" nodeType="clickEffect">
                                  <p:stCondLst>
                                    <p:cond delay="0"/>
                                  </p:stCondLst>
                                  <p:childTnLst>
                                    <p:animEffect transition="out" filter="barn(inVertical)">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grpId="1" nodeType="clickEffect">
                                  <p:stCondLst>
                                    <p:cond delay="0"/>
                                  </p:stCondLst>
                                  <p:childTnLst>
                                    <p:animEffect transition="out" filter="barn(inVertic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grpId="1" nodeType="clickEffect">
                                  <p:stCondLst>
                                    <p:cond delay="0"/>
                                  </p:stCondLst>
                                  <p:childTnLst>
                                    <p:animEffect transition="out" filter="barn(inVertical)">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7717500" cy="3295800"/>
          </a:xfrm>
          <a:prstGeom prst="rect">
            <a:avLst/>
          </a:prstGeom>
        </p:spPr>
        <p:txBody>
          <a:bodyPr spcFirstLastPara="1" wrap="square" lIns="91425" tIns="91425" rIns="91425" bIns="91425" anchor="t" anchorCtr="0">
            <a:noAutofit/>
          </a:bodyPr>
          <a:lstStyle/>
          <a:p>
            <a:pPr marL="0" marR="0" indent="228600" algn="just">
              <a:lnSpc>
                <a:spcPct val="107000"/>
              </a:lnSpc>
              <a:spcBef>
                <a:spcPts val="0"/>
              </a:spcBef>
              <a:spcAft>
                <a:spcPts val="800"/>
              </a:spcAft>
            </a:pPr>
            <a:r>
              <a:rPr lang="en-US" sz="1800" dirty="0">
                <a:effectLst/>
                <a:latin typeface="Arial" panose="020B0604020202020204" pitchFamily="34" charset="0"/>
                <a:ea typeface="Arial" panose="020B0604020202020204" pitchFamily="34" charset="0"/>
                <a:cs typeface="Times New Roman" panose="02020603050405020304" pitchFamily="18" charset="0"/>
              </a:rPr>
              <a:t>Ma </a:t>
            </a:r>
            <a:r>
              <a:rPr lang="en-US" sz="1800" dirty="0" err="1">
                <a:effectLst/>
                <a:latin typeface="Arial" panose="020B0604020202020204" pitchFamily="34" charset="0"/>
                <a:ea typeface="Arial" panose="020B0604020202020204" pitchFamily="34" charset="0"/>
                <a:cs typeface="Times New Roman" panose="02020603050405020304" pitchFamily="18" charset="0"/>
              </a:rPr>
              <a:t>trận</a:t>
            </a:r>
            <a:r>
              <a:rPr lang="en-US" sz="1800" dirty="0">
                <a:effectLst/>
                <a:latin typeface="Arial" panose="020B0604020202020204" pitchFamily="34" charset="0"/>
                <a:ea typeface="Arial" panose="020B0604020202020204" pitchFamily="34" charset="0"/>
                <a:cs typeface="Times New Roman" panose="02020603050405020304" pitchFamily="18" charset="0"/>
              </a:rPr>
              <a:t> </a:t>
            </a:r>
            <a:r>
              <a:rPr lang="en-US" sz="1800" err="1">
                <a:effectLst/>
                <a:latin typeface="Arial" panose="020B0604020202020204" pitchFamily="34" charset="0"/>
                <a:ea typeface="Arial" panose="020B0604020202020204" pitchFamily="34" charset="0"/>
                <a:cs typeface="Times New Roman" panose="02020603050405020304" pitchFamily="18" charset="0"/>
              </a:rPr>
              <a:t>nhầm</a:t>
            </a:r>
            <a:r>
              <a:rPr lang="en-US" sz="1800">
                <a:effectLst/>
                <a:latin typeface="Arial" panose="020B0604020202020204" pitchFamily="34" charset="0"/>
                <a:ea typeface="Arial" panose="020B0604020202020204" pitchFamily="34" charset="0"/>
                <a:cs typeface="Times New Roman" panose="02020603050405020304" pitchFamily="18" charset="0"/>
              </a:rPr>
              <a:t> lẫn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3FC89D9-038C-F518-4979-C7F14FC9D281}"/>
              </a:ext>
            </a:extLst>
          </p:cNvPr>
          <p:cNvPicPr>
            <a:picLocks noChangeAspect="1"/>
          </p:cNvPicPr>
          <p:nvPr/>
        </p:nvPicPr>
        <p:blipFill>
          <a:blip r:embed="rId3"/>
          <a:stretch>
            <a:fillRect/>
          </a:stretch>
        </p:blipFill>
        <p:spPr>
          <a:xfrm>
            <a:off x="1946682" y="1691563"/>
            <a:ext cx="5250635" cy="1760373"/>
          </a:xfrm>
          <a:prstGeom prst="rect">
            <a:avLst/>
          </a:prstGeom>
        </p:spPr>
      </p:pic>
    </p:spTree>
    <p:extLst>
      <p:ext uri="{BB962C8B-B14F-4D97-AF65-F5344CB8AC3E}">
        <p14:creationId xmlns:p14="http://schemas.microsoft.com/office/powerpoint/2010/main" val="41060329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
        <p:nvSpPr>
          <p:cNvPr id="3" name="Google Shape;489;p60">
            <a:extLst>
              <a:ext uri="{FF2B5EF4-FFF2-40B4-BE49-F238E27FC236}">
                <a16:creationId xmlns:a16="http://schemas.microsoft.com/office/drawing/2014/main" id="{2BBC25E5-4579-A698-0DCF-72C45AD6574B}"/>
              </a:ext>
            </a:extLst>
          </p:cNvPr>
          <p:cNvSpPr txBox="1">
            <a:spLocks noGrp="1"/>
          </p:cNvSpPr>
          <p:nvPr>
            <p:ph type="body" idx="1"/>
          </p:nvPr>
        </p:nvSpPr>
        <p:spPr>
          <a:xfrm>
            <a:off x="713225" y="1116617"/>
            <a:ext cx="8011050" cy="509816"/>
          </a:xfrm>
          <a:prstGeom prst="rect">
            <a:avLst/>
          </a:prstGeom>
        </p:spPr>
        <p:txBody>
          <a:bodyPr spcFirstLastPara="1" wrap="square" lIns="91425" tIns="91425" rIns="91425" bIns="91425" anchor="t" anchorCtr="0">
            <a:noAutofit/>
          </a:bodyPr>
          <a:lstStyle/>
          <a:p>
            <a:pPr marL="0" indent="228600" algn="just">
              <a:lnSpc>
                <a:spcPct val="107000"/>
              </a:lnSpc>
              <a:spcAft>
                <a:spcPts val="800"/>
              </a:spcAft>
            </a:pPr>
            <a:r>
              <a:rPr lang="en-US" sz="1800">
                <a:effectLst/>
                <a:latin typeface="Arial" panose="020B0604020202020204" pitchFamily="34" charset="0"/>
                <a:ea typeface="Arial" panose="020B0604020202020204" pitchFamily="34" charset="0"/>
                <a:cs typeface="Times New Roman" panose="02020603050405020304" pitchFamily="18" charset="0"/>
              </a:rPr>
              <a:t>Source code: </a:t>
            </a:r>
            <a:r>
              <a:rPr lang="en-US" sz="1800" i="1">
                <a:solidFill>
                  <a:srgbClr val="00B0F0"/>
                </a:solidFill>
                <a:hlinkClick r:id="rId3">
                  <a:extLst>
                    <a:ext uri="{A12FA001-AC4F-418D-AE19-62706E023703}">
                      <ahyp:hlinkClr xmlns:ahyp="http://schemas.microsoft.com/office/drawing/2018/hyperlinkcolor" val="tx"/>
                    </a:ext>
                  </a:extLst>
                </a:hlinkClick>
              </a:rPr>
              <a:t>HoiQuyLogistic | Kaggle</a:t>
            </a:r>
            <a:endParaRPr lang="vi-VN" sz="1800" i="1" dirty="0">
              <a:solidFill>
                <a:srgbClr val="00B0F0"/>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04272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iCiel"/>
              </a:rPr>
              <a:t>4.Kết luận</a:t>
            </a:r>
            <a:endParaRPr dirty="0">
              <a:latin typeface="iCiel"/>
            </a:endParaRPr>
          </a:p>
        </p:txBody>
      </p:sp>
    </p:spTree>
    <p:extLst>
      <p:ext uri="{BB962C8B-B14F-4D97-AF65-F5344CB8AC3E}">
        <p14:creationId xmlns:p14="http://schemas.microsoft.com/office/powerpoint/2010/main" val="30935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ta </a:t>
            </a:r>
            <a:r>
              <a:rPr lang="en-US" sz="1400" dirty="0" err="1">
                <a:solidFill>
                  <a:schemeClr val="tx1"/>
                </a:solidFill>
              </a:rPr>
              <a:t>có</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về</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bán</a:t>
            </a:r>
            <a:r>
              <a:rPr lang="en-US" sz="1400" dirty="0">
                <a:solidFill>
                  <a:schemeClr val="tx1"/>
                </a:solidFill>
              </a:rPr>
              <a:t> </a:t>
            </a:r>
            <a:r>
              <a:rPr lang="en-US" sz="1400" dirty="0" err="1">
                <a:solidFill>
                  <a:schemeClr val="tx1"/>
                </a:solidFill>
              </a:rPr>
              <a:t>nhà</a:t>
            </a:r>
            <a:r>
              <a:rPr lang="en-US" sz="1400" dirty="0">
                <a:solidFill>
                  <a:schemeClr val="tx1"/>
                </a:solidFill>
              </a:rPr>
              <a:t> </a:t>
            </a:r>
            <a:r>
              <a:rPr lang="en-US" sz="1400" dirty="0" err="1">
                <a:solidFill>
                  <a:schemeClr val="tx1"/>
                </a:solidFill>
              </a:rPr>
              <a:t>nh</a:t>
            </a:r>
            <a:r>
              <a:rPr lang="vi-VN" sz="1400" dirty="0">
                <a:solidFill>
                  <a:schemeClr val="tx1"/>
                </a:solidFill>
              </a:rPr>
              <a:t>ư</a:t>
            </a:r>
            <a:r>
              <a:rPr lang="en-US" sz="1400" dirty="0">
                <a:solidFill>
                  <a:schemeClr val="tx1"/>
                </a:solidFill>
              </a:rPr>
              <a:t> </a:t>
            </a:r>
            <a:r>
              <a:rPr lang="en-US" sz="1400" dirty="0" err="1">
                <a:solidFill>
                  <a:schemeClr val="tx1"/>
                </a:solidFill>
              </a:rPr>
              <a:t>sau</a:t>
            </a:r>
            <a:r>
              <a:rPr lang="en-US" sz="1400" dirty="0">
                <a:solidFill>
                  <a:schemeClr val="tx1"/>
                </a:solidFill>
              </a:rPr>
              <a:t>:</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graphicFrame>
        <p:nvGraphicFramePr>
          <p:cNvPr id="2" name="Table 1">
            <a:extLst>
              <a:ext uri="{FF2B5EF4-FFF2-40B4-BE49-F238E27FC236}">
                <a16:creationId xmlns:a16="http://schemas.microsoft.com/office/drawing/2014/main" id="{1C14B72B-84C0-4029-9AE3-328D5110300C}"/>
              </a:ext>
            </a:extLst>
          </p:cNvPr>
          <p:cNvGraphicFramePr>
            <a:graphicFrameLocks noGrp="1"/>
          </p:cNvGraphicFramePr>
          <p:nvPr>
            <p:extLst>
              <p:ext uri="{D42A27DB-BD31-4B8C-83A1-F6EECF244321}">
                <p14:modId xmlns:p14="http://schemas.microsoft.com/office/powerpoint/2010/main" val="1978429713"/>
              </p:ext>
            </p:extLst>
          </p:nvPr>
        </p:nvGraphicFramePr>
        <p:xfrm>
          <a:off x="5957047" y="1537208"/>
          <a:ext cx="2743200" cy="2069084"/>
        </p:xfrm>
        <a:graphic>
          <a:graphicData uri="http://schemas.openxmlformats.org/drawingml/2006/table">
            <a:tbl>
              <a:tblPr firstRow="1" firstCol="1" bandRow="1">
                <a:tableStyleId>{996F7ECE-F43D-4FB7-8DEB-48FA7F41BC90}</a:tableStyleId>
              </a:tblPr>
              <a:tblGrid>
                <a:gridCol w="457200">
                  <a:extLst>
                    <a:ext uri="{9D8B030D-6E8A-4147-A177-3AD203B41FA5}">
                      <a16:colId xmlns:a16="http://schemas.microsoft.com/office/drawing/2014/main" val="3058217802"/>
                    </a:ext>
                  </a:extLst>
                </a:gridCol>
                <a:gridCol w="1200150">
                  <a:extLst>
                    <a:ext uri="{9D8B030D-6E8A-4147-A177-3AD203B41FA5}">
                      <a16:colId xmlns:a16="http://schemas.microsoft.com/office/drawing/2014/main" val="3480824775"/>
                    </a:ext>
                  </a:extLst>
                </a:gridCol>
                <a:gridCol w="1085850">
                  <a:extLst>
                    <a:ext uri="{9D8B030D-6E8A-4147-A177-3AD203B41FA5}">
                      <a16:colId xmlns:a16="http://schemas.microsoft.com/office/drawing/2014/main" val="1588752739"/>
                    </a:ext>
                  </a:extLst>
                </a:gridCol>
              </a:tblGrid>
              <a:tr h="0">
                <a:tc>
                  <a:txBody>
                    <a:bodyPr/>
                    <a:lstStyle/>
                    <a:p>
                      <a:pPr marL="0" marR="0" indent="299720">
                        <a:lnSpc>
                          <a:spcPct val="115000"/>
                        </a:lnSpc>
                        <a:spcBef>
                          <a:spcPts val="0"/>
                        </a:spcBef>
                        <a:spcAft>
                          <a:spcPts val="0"/>
                        </a:spcAft>
                      </a:pPr>
                      <a:r>
                        <a:rPr lang="en-US" sz="1400" dirty="0">
                          <a:effectLst/>
                          <a:latin typeface="Montserrat" panose="020B0604020202020204" charset="0"/>
                        </a:rPr>
                        <a:t> </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Diện tích(m²)</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Giá($)</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991106"/>
                  </a:ext>
                </a:extLst>
              </a:tr>
              <a:tr h="0">
                <a:tc>
                  <a:txBody>
                    <a:bodyPr/>
                    <a:lstStyle/>
                    <a:p>
                      <a:pPr marL="0" marR="0">
                        <a:lnSpc>
                          <a:spcPct val="115000"/>
                        </a:lnSpc>
                        <a:spcBef>
                          <a:spcPts val="0"/>
                        </a:spcBef>
                        <a:spcAft>
                          <a:spcPts val="0"/>
                        </a:spcAft>
                      </a:pPr>
                      <a:r>
                        <a:rPr lang="en-US" sz="1400">
                          <a:effectLst/>
                          <a:latin typeface="Montserrat" panose="020B0604020202020204" charset="0"/>
                        </a:rPr>
                        <a:t>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1.050.000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978413"/>
                  </a:ext>
                </a:extLst>
              </a:tr>
              <a:tr h="0">
                <a:tc>
                  <a:txBody>
                    <a:bodyPr/>
                    <a:lstStyle/>
                    <a:p>
                      <a:pPr marL="0" marR="0">
                        <a:lnSpc>
                          <a:spcPct val="115000"/>
                        </a:lnSpc>
                        <a:spcBef>
                          <a:spcPts val="0"/>
                        </a:spcBef>
                        <a:spcAft>
                          <a:spcPts val="0"/>
                        </a:spcAft>
                      </a:pPr>
                      <a:r>
                        <a:rPr lang="en-US" sz="1400">
                          <a:effectLst/>
                          <a:latin typeface="Montserrat" panose="020B0604020202020204" charset="0"/>
                        </a:rPr>
                        <a:t>1</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980785"/>
                  </a:ext>
                </a:extLst>
              </a:tr>
              <a:tr h="0">
                <a:tc>
                  <a:txBody>
                    <a:bodyPr/>
                    <a:lstStyle/>
                    <a:p>
                      <a:pPr marL="0" marR="0">
                        <a:lnSpc>
                          <a:spcPct val="115000"/>
                        </a:lnSpc>
                        <a:spcBef>
                          <a:spcPts val="0"/>
                        </a:spcBef>
                        <a:spcAft>
                          <a:spcPts val="0"/>
                        </a:spcAft>
                      </a:pPr>
                      <a:r>
                        <a:rPr lang="en-US" sz="1400">
                          <a:effectLst/>
                          <a:latin typeface="Montserrat" panose="020B0604020202020204" charset="0"/>
                        </a:rPr>
                        <a:t>2</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370.000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3821"/>
                  </a:ext>
                </a:extLst>
              </a:tr>
              <a:tr h="0">
                <a:tc>
                  <a:txBody>
                    <a:bodyPr/>
                    <a:lstStyle/>
                    <a:p>
                      <a:pPr marL="0" marR="0">
                        <a:lnSpc>
                          <a:spcPct val="115000"/>
                        </a:lnSpc>
                        <a:spcBef>
                          <a:spcPts val="0"/>
                        </a:spcBef>
                        <a:spcAft>
                          <a:spcPts val="0"/>
                        </a:spcAft>
                      </a:pPr>
                      <a:r>
                        <a:rPr lang="en-US" sz="1400">
                          <a:effectLst/>
                          <a:latin typeface="Montserrat" panose="020B0604020202020204" charset="0"/>
                        </a:rPr>
                        <a:t>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78.000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622311"/>
                  </a:ext>
                </a:extLst>
              </a:tr>
              <a:tr h="0">
                <a:tc>
                  <a:txBody>
                    <a:bodyPr/>
                    <a:lstStyle/>
                    <a:p>
                      <a:pPr marL="0" marR="0">
                        <a:lnSpc>
                          <a:spcPct val="115000"/>
                        </a:lnSpc>
                        <a:spcBef>
                          <a:spcPts val="0"/>
                        </a:spcBef>
                        <a:spcAft>
                          <a:spcPts val="0"/>
                        </a:spcAft>
                      </a:pPr>
                      <a:r>
                        <a:rPr lang="en-US" sz="1400">
                          <a:effectLst/>
                          <a:latin typeface="Montserrat" panose="020B0604020202020204" charset="0"/>
                        </a:rPr>
                        <a:t>4</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2.100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1.200.000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04340"/>
                  </a:ext>
                </a:extLst>
              </a:tr>
              <a:tr h="0">
                <a:tc>
                  <a:txBody>
                    <a:bodyPr/>
                    <a:lstStyle/>
                    <a:p>
                      <a:pPr marL="0" marR="0">
                        <a:lnSpc>
                          <a:spcPct val="115000"/>
                        </a:lnSpc>
                        <a:spcBef>
                          <a:spcPts val="0"/>
                        </a:spcBef>
                        <a:spcAft>
                          <a:spcPts val="0"/>
                        </a:spcAft>
                      </a:pPr>
                      <a:r>
                        <a:rPr lang="en-US" sz="1400">
                          <a:effectLst/>
                          <a:latin typeface="Montserrat" panose="020B0604020202020204" charset="0"/>
                        </a:rPr>
                        <a:t>5</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1.300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645.000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832557"/>
                  </a:ext>
                </a:extLst>
              </a:tr>
              <a:tr h="0">
                <a:tc>
                  <a:txBody>
                    <a:bodyPr/>
                    <a:lstStyle/>
                    <a:p>
                      <a:pPr marL="0" marR="0">
                        <a:lnSpc>
                          <a:spcPct val="115000"/>
                        </a:lnSpc>
                        <a:spcBef>
                          <a:spcPts val="0"/>
                        </a:spcBef>
                        <a:spcAft>
                          <a:spcPts val="0"/>
                        </a:spcAft>
                      </a:pPr>
                      <a:r>
                        <a:rPr lang="en-US" sz="1400">
                          <a:effectLst/>
                          <a:latin typeface="Montserrat" panose="020B0604020202020204" charset="0"/>
                        </a:rPr>
                        <a:t>6</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1.893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Montserrat" panose="020B0604020202020204" charset="0"/>
                        </a:rPr>
                        <a:t>567.000</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175789"/>
                  </a:ext>
                </a:extLst>
              </a:tr>
            </a:tbl>
          </a:graphicData>
        </a:graphic>
      </p:graphicFrame>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879072" y="1632848"/>
            <a:ext cx="4620775" cy="2683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gn="just">
              <a:lnSpc>
                <a:spcPct val="150000"/>
              </a:lnSpc>
              <a:buSzPts val="1100"/>
            </a:pPr>
            <a:r>
              <a:rPr lang="en-US" sz="1400" dirty="0" err="1">
                <a:solidFill>
                  <a:schemeClr val="tx1"/>
                </a:solidFill>
                <a:latin typeface="Montserrat" panose="020B0604020202020204" charset="0"/>
              </a:rPr>
              <a:t>Giả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giờ</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dữ</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liệu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ngôi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p>
          <a:p>
            <a:pPr lvl="0" algn="just">
              <a:lnSpc>
                <a:spcPct val="150000"/>
              </a:lnSpc>
              <a:buSzPts val="1100"/>
            </a:pPr>
            <a:r>
              <a:rPr lang="en-US" sz="1400" b="1" dirty="0" err="1">
                <a:solidFill>
                  <a:schemeClr val="tx1"/>
                </a:solidFill>
                <a:latin typeface="Montserrat" panose="020B0604020202020204" charset="0"/>
              </a:rPr>
              <a:t>Diện</a:t>
            </a:r>
            <a:r>
              <a:rPr lang="en-US" sz="1400" b="1" dirty="0">
                <a:solidFill>
                  <a:schemeClr val="tx1"/>
                </a:solidFill>
                <a:latin typeface="Montserrat" panose="020B0604020202020204" charset="0"/>
              </a:rPr>
              <a:t> </a:t>
            </a:r>
            <a:r>
              <a:rPr lang="en-US" sz="1400" b="1" dirty="0" err="1">
                <a:solidFill>
                  <a:schemeClr val="tx1"/>
                </a:solidFill>
                <a:latin typeface="Montserrat" panose="020B0604020202020204" charset="0"/>
              </a:rPr>
              <a:t>tích</a:t>
            </a:r>
            <a:r>
              <a:rPr lang="en-US" sz="1400" b="1"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1540 m², </a:t>
            </a:r>
            <a:r>
              <a:rPr lang="en-US" sz="1400" dirty="0" err="1">
                <a:solidFill>
                  <a:schemeClr val="tx1"/>
                </a:solidFill>
                <a:latin typeface="Montserrat" panose="020B0604020202020204" charset="0"/>
              </a:rPr>
              <a:t>cần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dự</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đoán</a:t>
            </a:r>
            <a:r>
              <a:rPr lang="en-US" sz="1400" dirty="0">
                <a:solidFill>
                  <a:schemeClr val="tx1"/>
                </a:solidFill>
                <a:latin typeface="Montserrat" panose="020B0604020202020204" charset="0"/>
              </a:rPr>
              <a:t> </a:t>
            </a:r>
            <a:r>
              <a:rPr lang="en-US" sz="1400" b="1"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ngôi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này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chính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xác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nhất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thể</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hồi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quy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tuyến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tính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trên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thực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tế</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còn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phụ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thuộc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vào</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nhiều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yếu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khác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a:t>
            </a:r>
            <a:r>
              <a:rPr lang="vi-VN" sz="1400" dirty="0">
                <a:solidFill>
                  <a:schemeClr val="tx1"/>
                </a:solidFill>
                <a:latin typeface="Montserrat" panose="020B0604020202020204" charset="0"/>
              </a:rPr>
              <a:t>ư</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phòng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năm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xây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vị</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địa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lí</a:t>
            </a:r>
            <a:r>
              <a:rPr lang="en-US" sz="1400" dirty="0">
                <a:solidFill>
                  <a:schemeClr val="tx1"/>
                </a:solidFill>
                <a:latin typeface="Montserrat" panose="020B0604020202020204" charset="0"/>
              </a:rPr>
              <a:t>, …) ở </a:t>
            </a:r>
            <a:r>
              <a:rPr lang="en-US" sz="1400" dirty="0" err="1">
                <a:solidFill>
                  <a:schemeClr val="tx1"/>
                </a:solidFill>
                <a:latin typeface="Montserrat" panose="020B0604020202020204" charset="0"/>
              </a:rPr>
              <a:t>đây</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sẽ</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hình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hồi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quy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biến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độc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lập</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(Simple Linear Regression)</a:t>
            </a:r>
          </a:p>
        </p:txBody>
      </p:sp>
    </p:spTree>
    <p:extLst>
      <p:ext uri="{BB962C8B-B14F-4D97-AF65-F5344CB8AC3E}">
        <p14:creationId xmlns:p14="http://schemas.microsoft.com/office/powerpoint/2010/main" val="4550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graphicFrame>
        <p:nvGraphicFramePr>
          <p:cNvPr id="2" name="Table 1">
            <a:extLst>
              <a:ext uri="{FF2B5EF4-FFF2-40B4-BE49-F238E27FC236}">
                <a16:creationId xmlns:a16="http://schemas.microsoft.com/office/drawing/2014/main" id="{1C14B72B-84C0-4029-9AE3-328D5110300C}"/>
              </a:ext>
            </a:extLst>
          </p:cNvPr>
          <p:cNvGraphicFramePr>
            <a:graphicFrameLocks noGrp="1"/>
          </p:cNvGraphicFramePr>
          <p:nvPr/>
        </p:nvGraphicFramePr>
        <p:xfrm>
          <a:off x="5957047" y="1537208"/>
          <a:ext cx="2743200" cy="2069084"/>
        </p:xfrm>
        <a:graphic>
          <a:graphicData uri="http://schemas.openxmlformats.org/drawingml/2006/table">
            <a:tbl>
              <a:tblPr firstRow="1" firstCol="1" bandRow="1">
                <a:tableStyleId>{996F7ECE-F43D-4FB7-8DEB-48FA7F41BC90}</a:tableStyleId>
              </a:tblPr>
              <a:tblGrid>
                <a:gridCol w="457200">
                  <a:extLst>
                    <a:ext uri="{9D8B030D-6E8A-4147-A177-3AD203B41FA5}">
                      <a16:colId xmlns:a16="http://schemas.microsoft.com/office/drawing/2014/main" val="3058217802"/>
                    </a:ext>
                  </a:extLst>
                </a:gridCol>
                <a:gridCol w="1200150">
                  <a:extLst>
                    <a:ext uri="{9D8B030D-6E8A-4147-A177-3AD203B41FA5}">
                      <a16:colId xmlns:a16="http://schemas.microsoft.com/office/drawing/2014/main" val="3480824775"/>
                    </a:ext>
                  </a:extLst>
                </a:gridCol>
                <a:gridCol w="1085850">
                  <a:extLst>
                    <a:ext uri="{9D8B030D-6E8A-4147-A177-3AD203B41FA5}">
                      <a16:colId xmlns:a16="http://schemas.microsoft.com/office/drawing/2014/main" val="1588752739"/>
                    </a:ext>
                  </a:extLst>
                </a:gridCol>
              </a:tblGrid>
              <a:tr h="0">
                <a:tc>
                  <a:txBody>
                    <a:bodyPr/>
                    <a:lstStyle/>
                    <a:p>
                      <a:pPr marL="0" marR="0" indent="299720">
                        <a:lnSpc>
                          <a:spcPct val="115000"/>
                        </a:lnSpc>
                        <a:spcBef>
                          <a:spcPts val="0"/>
                        </a:spcBef>
                        <a:spcAft>
                          <a:spcPts val="0"/>
                        </a:spcAft>
                      </a:pPr>
                      <a:r>
                        <a:rPr lang="en-US" sz="1400" dirty="0">
                          <a:effectLst/>
                          <a:latin typeface="Montserrat" panose="020B0604020202020204" charset="0"/>
                        </a:rPr>
                        <a:t> </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Diện tích(m²)</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Giá($)</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991106"/>
                  </a:ext>
                </a:extLst>
              </a:tr>
              <a:tr h="0">
                <a:tc>
                  <a:txBody>
                    <a:bodyPr/>
                    <a:lstStyle/>
                    <a:p>
                      <a:pPr marL="0" marR="0">
                        <a:lnSpc>
                          <a:spcPct val="115000"/>
                        </a:lnSpc>
                        <a:spcBef>
                          <a:spcPts val="0"/>
                        </a:spcBef>
                        <a:spcAft>
                          <a:spcPts val="0"/>
                        </a:spcAft>
                      </a:pPr>
                      <a:r>
                        <a:rPr lang="en-US" sz="1400">
                          <a:effectLst/>
                          <a:latin typeface="Montserrat" panose="020B0604020202020204" charset="0"/>
                        </a:rPr>
                        <a:t>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1.050.000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978413"/>
                  </a:ext>
                </a:extLst>
              </a:tr>
              <a:tr h="0">
                <a:tc>
                  <a:txBody>
                    <a:bodyPr/>
                    <a:lstStyle/>
                    <a:p>
                      <a:pPr marL="0" marR="0">
                        <a:lnSpc>
                          <a:spcPct val="115000"/>
                        </a:lnSpc>
                        <a:spcBef>
                          <a:spcPts val="0"/>
                        </a:spcBef>
                        <a:spcAft>
                          <a:spcPts val="0"/>
                        </a:spcAft>
                      </a:pPr>
                      <a:r>
                        <a:rPr lang="en-US" sz="1400">
                          <a:effectLst/>
                          <a:latin typeface="Montserrat" panose="020B0604020202020204" charset="0"/>
                        </a:rPr>
                        <a:t>1</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980785"/>
                  </a:ext>
                </a:extLst>
              </a:tr>
              <a:tr h="0">
                <a:tc>
                  <a:txBody>
                    <a:bodyPr/>
                    <a:lstStyle/>
                    <a:p>
                      <a:pPr marL="0" marR="0">
                        <a:lnSpc>
                          <a:spcPct val="115000"/>
                        </a:lnSpc>
                        <a:spcBef>
                          <a:spcPts val="0"/>
                        </a:spcBef>
                        <a:spcAft>
                          <a:spcPts val="0"/>
                        </a:spcAft>
                      </a:pPr>
                      <a:r>
                        <a:rPr lang="en-US" sz="1400">
                          <a:effectLst/>
                          <a:latin typeface="Montserrat" panose="020B0604020202020204" charset="0"/>
                        </a:rPr>
                        <a:t>2</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370.000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3821"/>
                  </a:ext>
                </a:extLst>
              </a:tr>
              <a:tr h="0">
                <a:tc>
                  <a:txBody>
                    <a:bodyPr/>
                    <a:lstStyle/>
                    <a:p>
                      <a:pPr marL="0" marR="0">
                        <a:lnSpc>
                          <a:spcPct val="115000"/>
                        </a:lnSpc>
                        <a:spcBef>
                          <a:spcPts val="0"/>
                        </a:spcBef>
                        <a:spcAft>
                          <a:spcPts val="0"/>
                        </a:spcAft>
                      </a:pPr>
                      <a:r>
                        <a:rPr lang="en-US" sz="1400">
                          <a:effectLst/>
                          <a:latin typeface="Montserrat" panose="020B0604020202020204" charset="0"/>
                        </a:rPr>
                        <a:t>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78.000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622311"/>
                  </a:ext>
                </a:extLst>
              </a:tr>
              <a:tr h="0">
                <a:tc>
                  <a:txBody>
                    <a:bodyPr/>
                    <a:lstStyle/>
                    <a:p>
                      <a:pPr marL="0" marR="0">
                        <a:lnSpc>
                          <a:spcPct val="115000"/>
                        </a:lnSpc>
                        <a:spcBef>
                          <a:spcPts val="0"/>
                        </a:spcBef>
                        <a:spcAft>
                          <a:spcPts val="0"/>
                        </a:spcAft>
                      </a:pPr>
                      <a:r>
                        <a:rPr lang="en-US" sz="1400">
                          <a:effectLst/>
                          <a:latin typeface="Montserrat" panose="020B0604020202020204" charset="0"/>
                        </a:rPr>
                        <a:t>4</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2.100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1.200.000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04340"/>
                  </a:ext>
                </a:extLst>
              </a:tr>
              <a:tr h="0">
                <a:tc>
                  <a:txBody>
                    <a:bodyPr/>
                    <a:lstStyle/>
                    <a:p>
                      <a:pPr marL="0" marR="0">
                        <a:lnSpc>
                          <a:spcPct val="115000"/>
                        </a:lnSpc>
                        <a:spcBef>
                          <a:spcPts val="0"/>
                        </a:spcBef>
                        <a:spcAft>
                          <a:spcPts val="0"/>
                        </a:spcAft>
                      </a:pPr>
                      <a:r>
                        <a:rPr lang="en-US" sz="1400">
                          <a:effectLst/>
                          <a:latin typeface="Montserrat" panose="020B0604020202020204" charset="0"/>
                        </a:rPr>
                        <a:t>5</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1.300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645.000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832557"/>
                  </a:ext>
                </a:extLst>
              </a:tr>
              <a:tr h="0">
                <a:tc>
                  <a:txBody>
                    <a:bodyPr/>
                    <a:lstStyle/>
                    <a:p>
                      <a:pPr marL="0" marR="0">
                        <a:lnSpc>
                          <a:spcPct val="115000"/>
                        </a:lnSpc>
                        <a:spcBef>
                          <a:spcPts val="0"/>
                        </a:spcBef>
                        <a:spcAft>
                          <a:spcPts val="0"/>
                        </a:spcAft>
                      </a:pPr>
                      <a:r>
                        <a:rPr lang="en-US" sz="1400">
                          <a:effectLst/>
                          <a:latin typeface="Montserrat" panose="020B0604020202020204" charset="0"/>
                        </a:rPr>
                        <a:t>6</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1.893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Montserrat" panose="020B0604020202020204" charset="0"/>
                        </a:rPr>
                        <a:t>567.000</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175789"/>
                  </a:ext>
                </a:extLst>
              </a:tr>
            </a:tbl>
          </a:graphicData>
        </a:graphic>
      </p:graphicFrame>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859440" y="1081519"/>
            <a:ext cx="4419069" cy="2683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gn="just">
              <a:lnSpc>
                <a:spcPct val="150000"/>
              </a:lnSpc>
              <a:buSzPts val="1100"/>
            </a:pPr>
            <a:r>
              <a:rPr lang="en-US" sz="1400" dirty="0" err="1">
                <a:solidFill>
                  <a:schemeClr val="tx1"/>
                </a:solidFill>
                <a:latin typeface="Montserrat" panose="020B0604020202020204" charset="0"/>
              </a:rPr>
              <a:t>Xác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định</a:t>
            </a:r>
            <a:r>
              <a:rPr lang="en-US" sz="1400" dirty="0">
                <a:solidFill>
                  <a:schemeClr val="tx1"/>
                </a:solidFill>
                <a:latin typeface="Montserrat" panose="020B0604020202020204" charset="0"/>
              </a:rPr>
              <a:t>:</a:t>
            </a:r>
          </a:p>
          <a:p>
            <a:pPr marL="285750" lvl="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biến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phụ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thuộc</a:t>
            </a:r>
            <a:r>
              <a:rPr lang="en-US" sz="1400" dirty="0">
                <a:solidFill>
                  <a:schemeClr val="tx1"/>
                </a:solidFill>
                <a:latin typeface="Montserrat" panose="020B0604020202020204" charset="0"/>
              </a:rPr>
              <a:t> (y): </a:t>
            </a:r>
            <a:r>
              <a:rPr lang="en-US" sz="1400" dirty="0" err="1">
                <a:solidFill>
                  <a:schemeClr val="tx1"/>
                </a:solidFill>
                <a:latin typeface="Montserrat" panose="020B0604020202020204" charset="0"/>
              </a:rPr>
              <a:t>Giá</a:t>
            </a:r>
            <a:endParaRPr lang="en-US" sz="1400" dirty="0">
              <a:solidFill>
                <a:schemeClr val="tx1"/>
              </a:solidFill>
              <a:latin typeface="Montserrat" panose="020B0604020202020204" charset="0"/>
            </a:endParaRPr>
          </a:p>
          <a:p>
            <a:pPr marL="285750" lvl="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biến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độc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lập</a:t>
            </a:r>
            <a:r>
              <a:rPr lang="en-US" sz="1400" dirty="0">
                <a:solidFill>
                  <a:schemeClr val="tx1"/>
                </a:solidFill>
                <a:latin typeface="Montserrat" panose="020B0604020202020204" charset="0"/>
              </a:rPr>
              <a:t> (x): </a:t>
            </a:r>
            <a:r>
              <a:rPr lang="en-US" sz="1400" dirty="0" err="1">
                <a:solidFill>
                  <a:schemeClr val="tx1"/>
                </a:solidFill>
                <a:latin typeface="Montserrat" panose="020B0604020202020204" charset="0"/>
              </a:rPr>
              <a:t>Diện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tích</a:t>
            </a:r>
            <a:endParaRPr lang="en-US" sz="1400" dirty="0">
              <a:solidFill>
                <a:schemeClr val="tx1"/>
              </a:solidFill>
              <a:latin typeface="Montserrat" panose="020B0604020202020204" charset="0"/>
            </a:endParaRPr>
          </a:p>
          <a:p>
            <a:pPr lvl="0" algn="just">
              <a:lnSpc>
                <a:spcPct val="150000"/>
              </a:lnSpc>
              <a:buSzPts val="1100"/>
            </a:pPr>
            <a:r>
              <a:rPr lang="en-US" sz="1400" dirty="0">
                <a:solidFill>
                  <a:schemeClr val="tx1"/>
                </a:solidFill>
                <a:latin typeface="Montserrat" panose="020B0604020202020204" charset="0"/>
              </a:rPr>
              <a:t>Ta </a:t>
            </a:r>
            <a:r>
              <a:rPr lang="en-US" sz="1400" dirty="0" err="1">
                <a:solidFill>
                  <a:schemeClr val="tx1"/>
                </a:solidFill>
                <a:latin typeface="Montserrat" panose="020B0604020202020204" charset="0"/>
              </a:rPr>
              <a:t>cần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xây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mối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quan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hệ</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hai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này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hàm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thuyết</a:t>
            </a:r>
            <a:endParaRPr lang="en-US" sz="1400" dirty="0">
              <a:solidFill>
                <a:schemeClr val="tx1"/>
              </a:solidFill>
              <a:latin typeface="Montserrat" panose="020B0604020202020204" charset="0"/>
            </a:endParaRPr>
          </a:p>
          <a:p>
            <a:pPr algn="ctr">
              <a:lnSpc>
                <a:spcPct val="150000"/>
              </a:lnSpc>
              <a:buSzPts val="1100"/>
            </a:pPr>
            <a:r>
              <a:rPr lang="en-US" sz="1400" b="1" i="1" dirty="0">
                <a:latin typeface="Montserrat" panose="020B0604020202020204" charset="0"/>
              </a:rPr>
              <a:t>y = αx + β</a:t>
            </a:r>
          </a:p>
          <a:p>
            <a:pPr lvl="0">
              <a:lnSpc>
                <a:spcPct val="150000"/>
              </a:lnSpc>
              <a:buSzPts val="1100"/>
            </a:pPr>
            <a:r>
              <a:rPr lang="en-US" sz="1400" dirty="0" err="1">
                <a:solidFill>
                  <a:schemeClr val="tx1"/>
                </a:solidFill>
                <a:latin typeface="Montserrat" panose="020B0604020202020204" charset="0"/>
              </a:rPr>
              <a:t>Trong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đó</a:t>
            </a:r>
            <a:r>
              <a:rPr lang="en-US" sz="1400" dirty="0">
                <a:solidFill>
                  <a:schemeClr val="tx1"/>
                </a:solidFill>
                <a:latin typeface="Montserrat" panose="020B0604020202020204" charset="0"/>
              </a:rPr>
              <a:t> </a:t>
            </a:r>
            <a:r>
              <a:rPr lang="en-US" sz="1400" b="1"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a:t>
            </a:r>
            <a:r>
              <a:rPr lang="en-US" sz="1400" b="1" dirty="0">
                <a:latin typeface="Montserrat" panose="020B0604020202020204" charset="0"/>
              </a:rPr>
              <a:t>β </a:t>
            </a:r>
            <a:r>
              <a:rPr lang="en-US" sz="1400" dirty="0" err="1">
                <a:latin typeface="Montserrat" panose="020B0604020202020204" charset="0"/>
              </a:rPr>
              <a:t>là</a:t>
            </a:r>
            <a:r>
              <a:rPr lang="en-US" sz="1400" dirty="0">
                <a:latin typeface="Montserrat" panose="020B0604020202020204" charset="0"/>
              </a:rPr>
              <a:t> </a:t>
            </a:r>
            <a:r>
              <a:rPr lang="en-US" sz="1400" dirty="0" err="1">
                <a:latin typeface="Montserrat" panose="020B0604020202020204" charset="0"/>
              </a:rPr>
              <a:t>hai</a:t>
            </a:r>
            <a:r>
              <a:rPr lang="en-US" sz="1400" dirty="0">
                <a:latin typeface="Montserrat" panose="020B0604020202020204" charset="0"/>
              </a:rPr>
              <a:t> </a:t>
            </a:r>
            <a:r>
              <a:rPr lang="en-US" sz="1400" dirty="0" err="1">
                <a:latin typeface="Montserrat" panose="020B0604020202020204" charset="0"/>
              </a:rPr>
              <a:t>tham</a:t>
            </a:r>
            <a:r>
              <a:rPr lang="en-US" sz="1400" dirty="0">
                <a:latin typeface="Montserrat" panose="020B0604020202020204" charset="0"/>
              </a:rPr>
              <a:t> </a:t>
            </a:r>
            <a:r>
              <a:rPr lang="en-US" sz="1400" dirty="0" err="1">
                <a:latin typeface="Montserrat" panose="020B0604020202020204" charset="0"/>
              </a:rPr>
              <a:t>số</a:t>
            </a:r>
            <a:r>
              <a:rPr lang="en-US" sz="1400" dirty="0">
                <a:latin typeface="Montserrat" panose="020B0604020202020204" charset="0"/>
              </a:rPr>
              <a:t> </a:t>
            </a:r>
            <a:r>
              <a:rPr lang="en-US" sz="1400" dirty="0" err="1">
                <a:latin typeface="Montserrat" panose="020B0604020202020204" charset="0"/>
              </a:rPr>
              <a:t>của</a:t>
            </a:r>
            <a:r>
              <a:rPr lang="en-US" sz="1400" dirty="0">
                <a:latin typeface="Montserrat" panose="020B0604020202020204" charset="0"/>
              </a:rPr>
              <a:t> </a:t>
            </a:r>
            <a:r>
              <a:rPr lang="en-US" sz="1400" dirty="0" err="1">
                <a:latin typeface="Montserrat" panose="020B0604020202020204" charset="0"/>
              </a:rPr>
              <a:t>hàm</a:t>
            </a:r>
            <a:r>
              <a:rPr lang="en-US" sz="1400" dirty="0">
                <a:latin typeface="Montserrat" panose="020B0604020202020204" charset="0"/>
              </a:rPr>
              <a:t> </a:t>
            </a:r>
            <a:r>
              <a:rPr lang="en-US" sz="1400" dirty="0" err="1">
                <a:latin typeface="Montserrat" panose="020B0604020202020204" charset="0"/>
              </a:rPr>
              <a:t>mà</a:t>
            </a:r>
            <a:r>
              <a:rPr lang="en-US" sz="1400" dirty="0">
                <a:latin typeface="Montserrat" panose="020B0604020202020204" charset="0"/>
              </a:rPr>
              <a:t> ta </a:t>
            </a:r>
            <a:r>
              <a:rPr lang="en-US" sz="1400" dirty="0" err="1">
                <a:latin typeface="Montserrat" panose="020B0604020202020204" charset="0"/>
              </a:rPr>
              <a:t>ch</a:t>
            </a:r>
            <a:r>
              <a:rPr lang="vi-VN" sz="1400" dirty="0">
                <a:latin typeface="Montserrat" panose="020B0604020202020204" charset="0"/>
              </a:rPr>
              <a:t>ư</a:t>
            </a:r>
            <a:r>
              <a:rPr lang="en-US" sz="1400" dirty="0">
                <a:latin typeface="Montserrat" panose="020B0604020202020204" charset="0"/>
              </a:rPr>
              <a:t>a </a:t>
            </a:r>
            <a:r>
              <a:rPr lang="en-US" sz="1400" dirty="0" err="1">
                <a:latin typeface="Montserrat" panose="020B0604020202020204" charset="0"/>
              </a:rPr>
              <a:t>biết</a:t>
            </a:r>
            <a:endParaRPr lang="en-US" sz="1400" dirty="0">
              <a:solidFill>
                <a:schemeClr val="tx1"/>
              </a:solidFill>
              <a:latin typeface="Montserrat" panose="020B0604020202020204" charset="0"/>
            </a:endParaRPr>
          </a:p>
        </p:txBody>
      </p:sp>
    </p:spTree>
    <p:extLst>
      <p:ext uri="{BB962C8B-B14F-4D97-AF65-F5344CB8AC3E}">
        <p14:creationId xmlns:p14="http://schemas.microsoft.com/office/powerpoint/2010/main" val="270695835"/>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iCiel">
      <a:majorFont>
        <a:latin typeface="iCiel"/>
        <a:ea typeface=""/>
        <a:cs typeface=""/>
      </a:majorFont>
      <a:minorFont>
        <a:latin typeface="iCi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5734</Words>
  <Application>Microsoft Office PowerPoint</Application>
  <PresentationFormat>On-screen Show (16:9)</PresentationFormat>
  <Paragraphs>607</Paragraphs>
  <Slides>79</Slides>
  <Notes>79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79</vt:i4>
      </vt:variant>
    </vt:vector>
  </HeadingPairs>
  <TitlesOfParts>
    <vt:vector size="94" baseType="lpstr">
      <vt:lpstr>Vidaloka</vt:lpstr>
      <vt:lpstr>Cambria Math</vt:lpstr>
      <vt:lpstr>Montserrat Medium</vt:lpstr>
      <vt:lpstr>Montserrat</vt:lpstr>
      <vt:lpstr>Söhne</vt:lpstr>
      <vt:lpstr>Times New Roman</vt:lpstr>
      <vt:lpstr>Arial</vt:lpstr>
      <vt:lpstr>iCiel</vt:lpstr>
      <vt:lpstr>Wingdings</vt:lpstr>
      <vt:lpstr>Lato</vt:lpstr>
      <vt:lpstr>Segoe UI</vt:lpstr>
      <vt:lpstr>iCiel (Headings)</vt:lpstr>
      <vt:lpstr>Söhne Mono</vt:lpstr>
      <vt:lpstr>Symbol</vt:lpstr>
      <vt:lpstr>Minimalist Business Slides XL by Slidesgo</vt:lpstr>
      <vt:lpstr>Kĩ Thuật Hồi Quy Trong KPDL</vt:lpstr>
      <vt:lpstr>Nội dung:</vt:lpstr>
      <vt:lpstr>1.Giới thiệu</vt:lpstr>
      <vt:lpstr>1. Giới thiệu</vt:lpstr>
      <vt:lpstr>1. Giới thiệu</vt:lpstr>
      <vt:lpstr>2.Hồi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3.Hồi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3. Hồi quy Logistic</vt:lpstr>
      <vt:lpstr>4.Kết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Hồi Quy</dc:title>
  <cp:lastModifiedBy>Vo Duy Long</cp:lastModifiedBy>
  <cp:revision>62</cp:revision>
  <dcterms:modified xsi:type="dcterms:W3CDTF">2023-04-04T07:27:05Z</dcterms:modified>
</cp:coreProperties>
</file>