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8" r:id="rId3"/>
    <p:sldId id="366" r:id="rId4"/>
    <p:sldId id="369" r:id="rId5"/>
    <p:sldId id="370" r:id="rId6"/>
    <p:sldId id="371" r:id="rId7"/>
    <p:sldId id="373" r:id="rId8"/>
    <p:sldId id="374" r:id="rId9"/>
    <p:sldId id="378" r:id="rId10"/>
    <p:sldId id="375" r:id="rId11"/>
    <p:sldId id="376" r:id="rId12"/>
    <p:sldId id="379" r:id="rId13"/>
    <p:sldId id="377" r:id="rId14"/>
    <p:sldId id="380" r:id="rId15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760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98C22"/>
    <a:srgbClr val="412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>
      <p:cViewPr>
        <p:scale>
          <a:sx n="50" d="100"/>
          <a:sy n="50" d="100"/>
        </p:scale>
        <p:origin x="525" y="152"/>
      </p:cViewPr>
      <p:guideLst>
        <p:guide orient="horz" pos="2880"/>
        <p:guide pos="2160"/>
        <p:guide pos="7600"/>
        <p:guide orient="horz"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204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03CAE-2D25-4EDA-883F-66B70065444C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0E03-56B6-4360-A035-E90F9BCFE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50E03-56B6-4360-A035-E90F9BCFEB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3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7900" y="3746500"/>
            <a:ext cx="5969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6AB6B-231F-408C-B38F-35A6AA3E2322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9E9BCEB-0A0E-4E8D-85B2-C2F42D83D030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090AF0-9E6A-4AC9-B7BD-8DA1211B615B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6093767-42F1-45C7-BC39-731ED465181E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6A2466-BAC7-4203-9A49-6F9E87A5C95A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D11BE80-E994-4A3E-B9B0-F846A238AA3C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6C9A2C-8925-43EC-89E7-6E795A91545F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9B09542-CC6A-4C28-A7AC-752FC7326309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DB59-7A73-4A54-B8A0-4C32081180BA}"/>
              </a:ext>
            </a:extLst>
          </p:cNvPr>
          <p:cNvSpPr/>
          <p:nvPr userDrawn="1"/>
        </p:nvSpPr>
        <p:spPr>
          <a:xfrm>
            <a:off x="0" y="0"/>
            <a:ext cx="7035800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2235200"/>
            <a:ext cx="10287000" cy="5351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302399F1-8829-4CBE-97F7-2ECB7EC04132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2018</a:t>
            </a:r>
            <a:r>
              <a:rPr lang="ko-KR" altLang="en-US" sz="2400" b="0" spc="-30" dirty="0">
                <a:latin typeface="Malgun Gothic Semilight"/>
                <a:cs typeface="Malgun Gothic Semilight"/>
              </a:rPr>
              <a:t>년 가을학기</a:t>
            </a:r>
            <a:r>
              <a:rPr lang="en-US" altLang="ko-KR" sz="2400" b="0" spc="-30" dirty="0">
                <a:latin typeface="Malgun Gothic Semilight"/>
                <a:cs typeface="Malgun Gothic Semilight"/>
              </a:rPr>
              <a:t> </a:t>
            </a:r>
            <a:r>
              <a:rPr lang="ko-KR" altLang="en-US" sz="2400" spc="-30" dirty="0" err="1">
                <a:latin typeface="Malgun Gothic Semilight"/>
                <a:cs typeface="Malgun Gothic Semilight"/>
              </a:rPr>
              <a:t>현대시텍스트읽기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II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97" TargetMode="External"/><Relationship Id="rId7" Type="http://schemas.openxmlformats.org/officeDocument/2006/relationships/hyperlink" Target="https://www.acmicpc.net/problem/9373" TargetMode="External"/><Relationship Id="rId2" Type="http://schemas.openxmlformats.org/officeDocument/2006/relationships/hyperlink" Target="https://www.acmicpc.net/problem/192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cmicpc.net/problem/4343" TargetMode="External"/><Relationship Id="rId5" Type="http://schemas.openxmlformats.org/officeDocument/2006/relationships/hyperlink" Target="https://www.acmicpc.net/problem/1647" TargetMode="External"/><Relationship Id="rId4" Type="http://schemas.openxmlformats.org/officeDocument/2006/relationships/hyperlink" Target="https://www.acmicpc.net/problem/64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EBF21-5CC0-42AB-B1B5-6AFFBB5B539C}"/>
              </a:ext>
            </a:extLst>
          </p:cNvPr>
          <p:cNvSpPr/>
          <p:nvPr/>
        </p:nvSpPr>
        <p:spPr>
          <a:xfrm>
            <a:off x="-1" y="0"/>
            <a:ext cx="7035801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431800" y="4477023"/>
            <a:ext cx="67923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rgbClr val="E98C22"/>
                </a:solidFill>
              </a:rPr>
              <a:t>Minimum Spanning Tree</a:t>
            </a:r>
            <a:endParaRPr sz="4800" dirty="0">
              <a:solidFill>
                <a:srgbClr val="E98C22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1983874" y="5040534"/>
            <a:ext cx="4366126" cy="171548"/>
          </a:xfrm>
          <a:custGeom>
            <a:avLst/>
            <a:gdLst/>
            <a:ahLst/>
            <a:cxnLst/>
            <a:rect l="l" t="t" r="r" b="b"/>
            <a:pathLst>
              <a:path w="7506334">
                <a:moveTo>
                  <a:pt x="0" y="0"/>
                </a:moveTo>
                <a:lnTo>
                  <a:pt x="7505979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30384" y="5420437"/>
            <a:ext cx="60196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ko-KR" altLang="en-US" sz="3200" spc="-3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서강대학교 </a:t>
            </a:r>
            <a:r>
              <a:rPr lang="ko-KR" altLang="en-US" sz="3200" spc="-30" dirty="0" err="1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엄태경</a:t>
            </a:r>
            <a:endParaRPr lang="en-US" altLang="ko-KR" sz="3200" spc="-3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 Semiligh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F4159E5-28BB-4F02-A61A-EA5B881C96EA}"/>
              </a:ext>
            </a:extLst>
          </p:cNvPr>
          <p:cNvSpPr txBox="1"/>
          <p:nvPr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2019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-Winter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 err="1">
                <a:latin typeface="Malgun Gothic Semilight"/>
                <a:cs typeface="Malgun Gothic Semilight"/>
              </a:rPr>
              <a:t>Sogang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ACM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 A = ∅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2 for each v in V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3    MAKE-SET(v)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4 Sort E by increasing order of weights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5 for each edge (u, v) in E: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6    if FIND-SET(u) != FIND-SET(v) :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7       A = A ∪ {(u, v)}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8       UNION(u, v)</a:t>
            </a: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9 return A</a:t>
            </a:r>
          </a:p>
          <a:p>
            <a:pPr marL="12700">
              <a:spcBef>
                <a:spcPts val="100"/>
              </a:spcBef>
            </a:pP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1: O(1)	2: |V| </a:t>
            </a:r>
            <a:r>
              <a:rPr lang="en-US" altLang="ko-KR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iter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.		3: O(1)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4: O(|E| </a:t>
            </a:r>
            <a:r>
              <a:rPr lang="en-US" altLang="ko-KR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log|E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|)			5. |E| iterations</a:t>
            </a:r>
            <a:b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6: O(1) in practice		7: O(1)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8: O(1) in practice</a:t>
            </a: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  <a:sym typeface="Wingdings" panose="05000000000000000000" pitchFamily="2" charset="2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 O(|E| log |E|) = O(|E| log |V|)</a:t>
            </a:r>
            <a:endParaRPr lang="en-US" altLang="ko-KR" sz="40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Kruskal’s Algorithm (3)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Kruskal’s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171B4F1-7CD6-4EEE-8D1A-7B60A8549249}"/>
              </a:ext>
            </a:extLst>
          </p:cNvPr>
          <p:cNvSpPr txBox="1">
            <a:spLocks/>
          </p:cNvSpPr>
          <p:nvPr/>
        </p:nvSpPr>
        <p:spPr>
          <a:xfrm>
            <a:off x="399635" y="5943600"/>
            <a:ext cx="246748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3200" kern="0" dirty="0">
                <a:solidFill>
                  <a:schemeClr val="tx1"/>
                </a:solidFill>
              </a:rPr>
              <a:t>Time Complexity</a:t>
            </a:r>
            <a:endParaRPr lang="en-US" sz="2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7562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Add a random starting vertex to tree T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Find the shortest edge (u, v) that connects T and G-T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Add the edge to T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Continue until T has |V| vertices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kern="0" dirty="0"/>
              <a:t>Prim’s Algorithm (1)</a:t>
            </a:r>
            <a:endParaRPr lang="en-US" altLang="ko-KR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Greedy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Algorithm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8505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kern="0" dirty="0"/>
              <a:t>Prim’s Algorithm (2)</a:t>
            </a:r>
            <a:endParaRPr lang="en-US" altLang="ko-KR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pic>
        <p:nvPicPr>
          <p:cNvPr id="6" name="그림 5" descr="검은색이(가) 표시된 사진&#10;&#10;자동 생성된 설명">
            <a:extLst>
              <a:ext uri="{FF2B5EF4-FFF2-40B4-BE49-F238E27FC236}">
                <a16:creationId xmlns:a16="http://schemas.microsoft.com/office/drawing/2014/main" id="{A52DF879-D421-4EB7-BC61-D7D6630B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2858340" y="1953277"/>
            <a:ext cx="4286410" cy="2404111"/>
          </a:xfrm>
          <a:prstGeom prst="rect">
            <a:avLst/>
          </a:prstGeom>
        </p:spPr>
      </p:pic>
      <p:pic>
        <p:nvPicPr>
          <p:cNvPr id="8" name="그림 7" descr="검은색이(가) 표시된 사진&#10;&#10;자동 생성된 설명">
            <a:extLst>
              <a:ext uri="{FF2B5EF4-FFF2-40B4-BE49-F238E27FC236}">
                <a16:creationId xmlns:a16="http://schemas.microsoft.com/office/drawing/2014/main" id="{8DDD9117-BF9C-42F0-A319-2B138DD15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7522910" y="1953277"/>
            <a:ext cx="4286410" cy="240411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3C99D4-B93A-43AF-92DC-C4372D867D82}"/>
              </a:ext>
            </a:extLst>
          </p:cNvPr>
          <p:cNvCxnSpPr>
            <a:cxnSpLocks/>
          </p:cNvCxnSpPr>
          <p:nvPr/>
        </p:nvCxnSpPr>
        <p:spPr>
          <a:xfrm>
            <a:off x="8636000" y="2616201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8D6526C-400D-4867-977E-21514F832510}"/>
              </a:ext>
            </a:extLst>
          </p:cNvPr>
          <p:cNvSpPr/>
          <p:nvPr/>
        </p:nvSpPr>
        <p:spPr>
          <a:xfrm>
            <a:off x="3302000" y="2301778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DC13EDE-8953-48B4-9724-D6336CA2ABE0}"/>
              </a:ext>
            </a:extLst>
          </p:cNvPr>
          <p:cNvSpPr/>
          <p:nvPr/>
        </p:nvSpPr>
        <p:spPr>
          <a:xfrm>
            <a:off x="7957792" y="2301778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FD732D1-97DE-4108-8CEB-AF443D84FDEF}"/>
              </a:ext>
            </a:extLst>
          </p:cNvPr>
          <p:cNvSpPr/>
          <p:nvPr/>
        </p:nvSpPr>
        <p:spPr>
          <a:xfrm>
            <a:off x="9348075" y="2301778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검은색이(가) 표시된 사진&#10;&#10;자동 생성된 설명">
            <a:extLst>
              <a:ext uri="{FF2B5EF4-FFF2-40B4-BE49-F238E27FC236}">
                <a16:creationId xmlns:a16="http://schemas.microsoft.com/office/drawing/2014/main" id="{35A8A215-7C83-43F4-AB04-5A9B9114C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2867118" y="4191000"/>
            <a:ext cx="4286410" cy="240411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C5E6211-008C-47B9-9012-16763AC4F60F}"/>
              </a:ext>
            </a:extLst>
          </p:cNvPr>
          <p:cNvCxnSpPr>
            <a:cxnSpLocks/>
          </p:cNvCxnSpPr>
          <p:nvPr/>
        </p:nvCxnSpPr>
        <p:spPr>
          <a:xfrm>
            <a:off x="3980208" y="4853924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C64EE106-D553-44C3-A461-DE1D5D29E017}"/>
              </a:ext>
            </a:extLst>
          </p:cNvPr>
          <p:cNvSpPr/>
          <p:nvPr/>
        </p:nvSpPr>
        <p:spPr>
          <a:xfrm>
            <a:off x="3302000" y="453950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8E9D2F1-6F50-457B-926B-32348075987A}"/>
              </a:ext>
            </a:extLst>
          </p:cNvPr>
          <p:cNvSpPr/>
          <p:nvPr/>
        </p:nvSpPr>
        <p:spPr>
          <a:xfrm>
            <a:off x="4692283" y="453950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2CE4FE-1874-4EC2-A479-8A8ED555A7AD}"/>
              </a:ext>
            </a:extLst>
          </p:cNvPr>
          <p:cNvSpPr/>
          <p:nvPr/>
        </p:nvSpPr>
        <p:spPr>
          <a:xfrm>
            <a:off x="4692283" y="5745105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27E8C7-80AA-4432-A652-D9BFFD236445}"/>
              </a:ext>
            </a:extLst>
          </p:cNvPr>
          <p:cNvCxnSpPr>
            <a:cxnSpLocks/>
            <a:stCxn id="53" idx="0"/>
            <a:endCxn id="51" idx="4"/>
          </p:cNvCxnSpPr>
          <p:nvPr/>
        </p:nvCxnSpPr>
        <p:spPr>
          <a:xfrm flipV="1">
            <a:off x="5031387" y="5209523"/>
            <a:ext cx="0" cy="5355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검은색이(가) 표시된 사진&#10;&#10;자동 생성된 설명">
            <a:extLst>
              <a:ext uri="{FF2B5EF4-FFF2-40B4-BE49-F238E27FC236}">
                <a16:creationId xmlns:a16="http://schemas.microsoft.com/office/drawing/2014/main" id="{C561D9FD-5131-49A5-B9B2-C4837851B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7585570" y="4191000"/>
            <a:ext cx="4286410" cy="2404111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322FF1B-57B4-401C-A86D-87580D2358A2}"/>
              </a:ext>
            </a:extLst>
          </p:cNvPr>
          <p:cNvCxnSpPr>
            <a:cxnSpLocks/>
          </p:cNvCxnSpPr>
          <p:nvPr/>
        </p:nvCxnSpPr>
        <p:spPr>
          <a:xfrm>
            <a:off x="8698660" y="4853924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78974AA2-C181-423C-AF46-3F959767BA7E}"/>
              </a:ext>
            </a:extLst>
          </p:cNvPr>
          <p:cNvSpPr/>
          <p:nvPr/>
        </p:nvSpPr>
        <p:spPr>
          <a:xfrm>
            <a:off x="8020452" y="453950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1D47951-C8C0-42C3-9525-3FCA146C8D83}"/>
              </a:ext>
            </a:extLst>
          </p:cNvPr>
          <p:cNvSpPr/>
          <p:nvPr/>
        </p:nvSpPr>
        <p:spPr>
          <a:xfrm>
            <a:off x="9410735" y="453950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4D62352-3AF0-4D37-A926-73EF1D8CE760}"/>
              </a:ext>
            </a:extLst>
          </p:cNvPr>
          <p:cNvSpPr/>
          <p:nvPr/>
        </p:nvSpPr>
        <p:spPr>
          <a:xfrm>
            <a:off x="9410735" y="5745105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393D19-5C30-4B70-B410-1ADD20066CA7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9749839" y="5209523"/>
            <a:ext cx="0" cy="5355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0D2541DD-8D22-4EB4-A1BC-3A9076230628}"/>
              </a:ext>
            </a:extLst>
          </p:cNvPr>
          <p:cNvSpPr/>
          <p:nvPr/>
        </p:nvSpPr>
        <p:spPr>
          <a:xfrm>
            <a:off x="8033992" y="5776436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9C61526-44AC-41FF-9512-F64CA66268C1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 flipV="1">
            <a:off x="8712200" y="6080116"/>
            <a:ext cx="698535" cy="3133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 descr="검은색이(가) 표시된 사진&#10;&#10;자동 생성된 설명">
            <a:extLst>
              <a:ext uri="{FF2B5EF4-FFF2-40B4-BE49-F238E27FC236}">
                <a16:creationId xmlns:a16="http://schemas.microsoft.com/office/drawing/2014/main" id="{CDA0F086-5D77-4C14-9BBE-A18754FD9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2888182" y="6555820"/>
            <a:ext cx="4286410" cy="2404111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3330A70-904D-42B3-BD34-19ACC1790DB2}"/>
              </a:ext>
            </a:extLst>
          </p:cNvPr>
          <p:cNvCxnSpPr>
            <a:cxnSpLocks/>
          </p:cNvCxnSpPr>
          <p:nvPr/>
        </p:nvCxnSpPr>
        <p:spPr>
          <a:xfrm>
            <a:off x="4001272" y="7218744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9B597EF-E88B-4524-B35D-EEB3A4123420}"/>
              </a:ext>
            </a:extLst>
          </p:cNvPr>
          <p:cNvSpPr/>
          <p:nvPr/>
        </p:nvSpPr>
        <p:spPr>
          <a:xfrm>
            <a:off x="3323064" y="690432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95FA39-82A1-4F8E-B893-5EF7D68DF660}"/>
              </a:ext>
            </a:extLst>
          </p:cNvPr>
          <p:cNvSpPr/>
          <p:nvPr/>
        </p:nvSpPr>
        <p:spPr>
          <a:xfrm>
            <a:off x="4713347" y="690432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98CE998-B332-4597-88C8-456A57FD188F}"/>
              </a:ext>
            </a:extLst>
          </p:cNvPr>
          <p:cNvSpPr/>
          <p:nvPr/>
        </p:nvSpPr>
        <p:spPr>
          <a:xfrm>
            <a:off x="4713347" y="8109925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2C2068E-C99B-414D-A950-BAA5054469B0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5052451" y="7574343"/>
            <a:ext cx="0" cy="5355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4CCB8B2-10A4-4832-B29E-D240A3415F57}"/>
              </a:ext>
            </a:extLst>
          </p:cNvPr>
          <p:cNvSpPr/>
          <p:nvPr/>
        </p:nvSpPr>
        <p:spPr>
          <a:xfrm>
            <a:off x="3336604" y="8141256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0AAA1E0-439F-4899-A441-1270302179B3}"/>
              </a:ext>
            </a:extLst>
          </p:cNvPr>
          <p:cNvCxnSpPr>
            <a:cxnSpLocks/>
            <a:stCxn id="70" idx="6"/>
            <a:endCxn id="68" idx="2"/>
          </p:cNvCxnSpPr>
          <p:nvPr/>
        </p:nvCxnSpPr>
        <p:spPr>
          <a:xfrm flipV="1">
            <a:off x="4014812" y="8444936"/>
            <a:ext cx="698535" cy="3133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0C353A4C-1ABB-4C62-A1D0-F205D27B12FF}"/>
              </a:ext>
            </a:extLst>
          </p:cNvPr>
          <p:cNvSpPr/>
          <p:nvPr/>
        </p:nvSpPr>
        <p:spPr>
          <a:xfrm>
            <a:off x="5985934" y="6883733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A736AB2-DBEC-42F6-B9D7-BB2BF3DD0EFC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5292234" y="7467601"/>
            <a:ext cx="829166" cy="74044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 descr="검은색이(가) 표시된 사진&#10;&#10;자동 생성된 설명">
            <a:extLst>
              <a:ext uri="{FF2B5EF4-FFF2-40B4-BE49-F238E27FC236}">
                <a16:creationId xmlns:a16="http://schemas.microsoft.com/office/drawing/2014/main" id="{36EE2816-D5CF-4F0B-8016-9C518758F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7576656" y="6555820"/>
            <a:ext cx="4286410" cy="2404111"/>
          </a:xfrm>
          <a:prstGeom prst="rect">
            <a:avLst/>
          </a:prstGeom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13664C6-3A2C-413B-9A3A-2E244A1BBA2C}"/>
              </a:ext>
            </a:extLst>
          </p:cNvPr>
          <p:cNvCxnSpPr>
            <a:cxnSpLocks/>
          </p:cNvCxnSpPr>
          <p:nvPr/>
        </p:nvCxnSpPr>
        <p:spPr>
          <a:xfrm>
            <a:off x="8689746" y="7218744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EAC139C1-FB54-4A76-9F4A-AA637E27696F}"/>
              </a:ext>
            </a:extLst>
          </p:cNvPr>
          <p:cNvSpPr/>
          <p:nvPr/>
        </p:nvSpPr>
        <p:spPr>
          <a:xfrm>
            <a:off x="8011538" y="690432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700CB27-A355-4D63-BBB8-1A28D0559343}"/>
              </a:ext>
            </a:extLst>
          </p:cNvPr>
          <p:cNvSpPr/>
          <p:nvPr/>
        </p:nvSpPr>
        <p:spPr>
          <a:xfrm>
            <a:off x="9401821" y="6904321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AB98736-5E38-4716-80A9-E4D924D78916}"/>
              </a:ext>
            </a:extLst>
          </p:cNvPr>
          <p:cNvSpPr/>
          <p:nvPr/>
        </p:nvSpPr>
        <p:spPr>
          <a:xfrm>
            <a:off x="9401821" y="8109925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F54EB9E-C6F9-432C-9D57-AE4C7B1FE82D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V="1">
            <a:off x="9740925" y="7574343"/>
            <a:ext cx="0" cy="5355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6720FD4-103A-408B-92D1-4A34625172F7}"/>
              </a:ext>
            </a:extLst>
          </p:cNvPr>
          <p:cNvSpPr/>
          <p:nvPr/>
        </p:nvSpPr>
        <p:spPr>
          <a:xfrm>
            <a:off x="8025078" y="8141256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5054935-0239-403B-82E8-4D7BBDE2910F}"/>
              </a:ext>
            </a:extLst>
          </p:cNvPr>
          <p:cNvCxnSpPr>
            <a:cxnSpLocks/>
            <a:stCxn id="81" idx="6"/>
            <a:endCxn id="79" idx="2"/>
          </p:cNvCxnSpPr>
          <p:nvPr/>
        </p:nvCxnSpPr>
        <p:spPr>
          <a:xfrm flipV="1">
            <a:off x="8703286" y="8444936"/>
            <a:ext cx="698535" cy="3133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EA88651-0C09-467E-8911-1F878D5A72BD}"/>
              </a:ext>
            </a:extLst>
          </p:cNvPr>
          <p:cNvSpPr/>
          <p:nvPr/>
        </p:nvSpPr>
        <p:spPr>
          <a:xfrm>
            <a:off x="10674408" y="6883733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735782-44CE-42E7-824C-120E13BA7B4B}"/>
              </a:ext>
            </a:extLst>
          </p:cNvPr>
          <p:cNvCxnSpPr>
            <a:cxnSpLocks/>
            <a:stCxn id="79" idx="7"/>
          </p:cNvCxnSpPr>
          <p:nvPr/>
        </p:nvCxnSpPr>
        <p:spPr>
          <a:xfrm flipV="1">
            <a:off x="9980708" y="7467601"/>
            <a:ext cx="829166" cy="74044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1DE0E08-2B5E-442C-9343-BB7F4EED7FD3}"/>
              </a:ext>
            </a:extLst>
          </p:cNvPr>
          <p:cNvSpPr/>
          <p:nvPr/>
        </p:nvSpPr>
        <p:spPr>
          <a:xfrm>
            <a:off x="10674408" y="8096686"/>
            <a:ext cx="678208" cy="67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CE4E69E-8284-4C71-B164-46D9A2D4CB2D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1013512" y="7574344"/>
            <a:ext cx="0" cy="52234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01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define f[v]: true if and only if vertex v is added to MST.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define parent[v]: ‘parent’ vertex of v.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define key[v]: cost of minimum known edge to v.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 for each v in V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2    f[v] = false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3 f[v0] = true, where </a:t>
            </a: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v0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 is the starting vertex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4 key[v0] = 0.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5 Initialize a priority queue </a:t>
            </a:r>
            <a:r>
              <a:rPr lang="en-US" altLang="ko-KR" sz="20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pq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 of pair (weight, vertex)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6 Add </a:t>
            </a: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v0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 to </a:t>
            </a:r>
            <a:r>
              <a:rPr lang="en-US" altLang="ko-KR" sz="20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pq</a:t>
            </a:r>
            <a:endParaRPr lang="en-US" altLang="ko-KR" sz="2000" dirty="0">
              <a:solidFill>
                <a:prstClr val="black">
                  <a:lumMod val="85000"/>
                  <a:lumOff val="15000"/>
                </a:prstClr>
              </a:solidFill>
              <a:latin typeface="D2Coding" panose="020B0609020101020101" pitchFamily="49" charset="-127"/>
              <a:ea typeface="D2Coding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7 while </a:t>
            </a:r>
            <a:r>
              <a:rPr lang="en-US" altLang="ko-KR" sz="20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pq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 is not empty: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8     u := minimum vertex in </a:t>
            </a:r>
            <a:r>
              <a:rPr lang="en-US" altLang="ko-KR" sz="20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pq</a:t>
            </a: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 .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9     Pop </a:t>
            </a:r>
            <a:r>
              <a:rPr lang="en-US" altLang="ko-KR" sz="20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pq</a:t>
            </a:r>
            <a:endParaRPr lang="en-US" altLang="ko-KR" sz="2000" dirty="0">
              <a:solidFill>
                <a:prstClr val="black">
                  <a:lumMod val="85000"/>
                  <a:lumOff val="15000"/>
                </a:prstClr>
              </a:solidFill>
              <a:latin typeface="D2Coding" panose="020B0609020101020101" pitchFamily="49" charset="-127"/>
              <a:ea typeface="D2Coding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10    f[u] = true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11    for each neighbor w of u: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12       if !f[w]: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13           parent[w] = u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14           key[w] = cost(</a:t>
            </a:r>
            <a:r>
              <a:rPr lang="en-US" altLang="ko-KR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u,w</a:t>
            </a: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)</a:t>
            </a:r>
          </a:p>
          <a:p>
            <a:pPr marL="12700">
              <a:spcBef>
                <a:spcPts val="100"/>
              </a:spcBef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15           Insert (key[w], w) into </a:t>
            </a:r>
            <a:r>
              <a:rPr lang="en-US" altLang="ko-KR" sz="20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Malgun Gothic"/>
              </a:rPr>
              <a:t>pq</a:t>
            </a:r>
            <a:endParaRPr lang="en-US" altLang="ko-KR" sz="2000" i="1" dirty="0">
              <a:solidFill>
                <a:prstClr val="black">
                  <a:lumMod val="85000"/>
                  <a:lumOff val="15000"/>
                </a:prstClr>
              </a:solidFill>
              <a:latin typeface="D2Coding" panose="020B0609020101020101" pitchFamily="49" charset="-127"/>
              <a:ea typeface="D2Coding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Line 15 is called at most |E| times. </a:t>
            </a:r>
            <a:r>
              <a:rPr lang="en-US" altLang="ko-KR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pq</a:t>
            </a: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 insertion is O(</a:t>
            </a:r>
            <a:r>
              <a:rPr lang="en-US" altLang="ko-KR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log|E</a:t>
            </a: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|)</a:t>
            </a:r>
            <a:endParaRPr lang="en-US" altLang="ko-KR" sz="28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  <a:sym typeface="Wingdings" panose="05000000000000000000" pitchFamily="2" charset="2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 O(|E| </a:t>
            </a:r>
            <a:r>
              <a:rPr lang="en-US" altLang="ko-KR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log|E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|)</a:t>
            </a:r>
            <a:endParaRPr lang="en-US" altLang="ko-KR" sz="32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Prim’s Algorithm (3)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Prim’s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171B4F1-7CD6-4EEE-8D1A-7B60A8549249}"/>
              </a:ext>
            </a:extLst>
          </p:cNvPr>
          <p:cNvSpPr txBox="1">
            <a:spLocks/>
          </p:cNvSpPr>
          <p:nvPr/>
        </p:nvSpPr>
        <p:spPr>
          <a:xfrm>
            <a:off x="399635" y="7993891"/>
            <a:ext cx="246748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3200" kern="0" dirty="0">
                <a:solidFill>
                  <a:schemeClr val="tx1"/>
                </a:solidFill>
              </a:rPr>
              <a:t>Time Complexity</a:t>
            </a:r>
            <a:endParaRPr lang="en-US" sz="2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4303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1922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네트워크 연결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1197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최소 </a:t>
            </a:r>
            <a:r>
              <a:rPr lang="ko-KR" altLang="en-US" sz="44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스패닝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트리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6497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전력난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1647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도시 분할 계획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4343 Arctic Network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9373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복도 뚫기</a:t>
            </a:r>
            <a:endParaRPr lang="en-US" altLang="ko-KR" sz="60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Practice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BOJ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1430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3603113"/>
            <a:ext cx="1130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Tree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Acyclic, connected, undirected graph 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90F68D8-13D3-44B9-A08A-252636115764}"/>
              </a:ext>
            </a:extLst>
          </p:cNvPr>
          <p:cNvSpPr/>
          <p:nvPr/>
        </p:nvSpPr>
        <p:spPr>
          <a:xfrm>
            <a:off x="3835400" y="39986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B6F916-A7CF-4AAD-80AC-48A81EB6D550}"/>
              </a:ext>
            </a:extLst>
          </p:cNvPr>
          <p:cNvSpPr/>
          <p:nvPr/>
        </p:nvSpPr>
        <p:spPr>
          <a:xfrm>
            <a:off x="4445000" y="35266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7298D6-7156-48A1-BF84-A0CC5C188357}"/>
              </a:ext>
            </a:extLst>
          </p:cNvPr>
          <p:cNvSpPr/>
          <p:nvPr/>
        </p:nvSpPr>
        <p:spPr>
          <a:xfrm>
            <a:off x="4925345" y="423365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B1006E-34E9-477B-892B-959A9FDEAB27}"/>
              </a:ext>
            </a:extLst>
          </p:cNvPr>
          <p:cNvSpPr/>
          <p:nvPr/>
        </p:nvSpPr>
        <p:spPr>
          <a:xfrm>
            <a:off x="7683500" y="4062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07B2BED-94EE-4455-9130-99485A81FB3E}"/>
              </a:ext>
            </a:extLst>
          </p:cNvPr>
          <p:cNvSpPr/>
          <p:nvPr/>
        </p:nvSpPr>
        <p:spPr>
          <a:xfrm>
            <a:off x="8026400" y="363675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72FA077-A0D7-4DD4-AC5B-0C747283A308}"/>
              </a:ext>
            </a:extLst>
          </p:cNvPr>
          <p:cNvSpPr/>
          <p:nvPr/>
        </p:nvSpPr>
        <p:spPr>
          <a:xfrm>
            <a:off x="7624233" y="34504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AFE8A2-AFC0-4741-9DB9-436BFF137B50}"/>
              </a:ext>
            </a:extLst>
          </p:cNvPr>
          <p:cNvSpPr/>
          <p:nvPr/>
        </p:nvSpPr>
        <p:spPr>
          <a:xfrm>
            <a:off x="7112000" y="37806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0B4240-4D50-4574-945A-224E8E151B47}"/>
              </a:ext>
            </a:extLst>
          </p:cNvPr>
          <p:cNvSpPr/>
          <p:nvPr/>
        </p:nvSpPr>
        <p:spPr>
          <a:xfrm>
            <a:off x="7416800" y="45193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96EF30-74B5-4516-94EF-EF243A289FA8}"/>
              </a:ext>
            </a:extLst>
          </p:cNvPr>
          <p:cNvSpPr/>
          <p:nvPr/>
        </p:nvSpPr>
        <p:spPr>
          <a:xfrm>
            <a:off x="8102600" y="4443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CCF4BF-C926-4945-BF9B-B29429D4027A}"/>
              </a:ext>
            </a:extLst>
          </p:cNvPr>
          <p:cNvSpPr/>
          <p:nvPr/>
        </p:nvSpPr>
        <p:spPr>
          <a:xfrm>
            <a:off x="10083800" y="35266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F33393-AA39-4528-B52D-C2B4CF0F6B67}"/>
              </a:ext>
            </a:extLst>
          </p:cNvPr>
          <p:cNvSpPr/>
          <p:nvPr/>
        </p:nvSpPr>
        <p:spPr>
          <a:xfrm>
            <a:off x="9626600" y="414052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3086407-2EC1-426A-8B2E-E005D0F1776A}"/>
              </a:ext>
            </a:extLst>
          </p:cNvPr>
          <p:cNvSpPr/>
          <p:nvPr/>
        </p:nvSpPr>
        <p:spPr>
          <a:xfrm>
            <a:off x="10541000" y="41383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6CC7BB8-C899-49EC-A33A-A5A599C6AEF1}"/>
              </a:ext>
            </a:extLst>
          </p:cNvPr>
          <p:cNvSpPr/>
          <p:nvPr/>
        </p:nvSpPr>
        <p:spPr>
          <a:xfrm>
            <a:off x="10316633" y="4824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09C660-CDBB-4CDE-9A55-173B5EF28AF0}"/>
              </a:ext>
            </a:extLst>
          </p:cNvPr>
          <p:cNvSpPr/>
          <p:nvPr/>
        </p:nvSpPr>
        <p:spPr>
          <a:xfrm>
            <a:off x="10850033" y="4824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632181F-7795-411F-B4F7-0E54AAE6A192}"/>
              </a:ext>
            </a:extLst>
          </p:cNvPr>
          <p:cNvSpPr/>
          <p:nvPr/>
        </p:nvSpPr>
        <p:spPr>
          <a:xfrm>
            <a:off x="9321800" y="4824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F44C2C-684F-4DFC-94CD-53989100D16C}"/>
              </a:ext>
            </a:extLst>
          </p:cNvPr>
          <p:cNvSpPr/>
          <p:nvPr/>
        </p:nvSpPr>
        <p:spPr>
          <a:xfrm>
            <a:off x="9855200" y="4824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980C72-0B46-4844-98FE-840F1230F9A0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V="1">
            <a:off x="3857718" y="3549010"/>
            <a:ext cx="717364" cy="579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D3396DE-535D-4677-AAE3-EEED2E301F32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7145890" y="3855095"/>
            <a:ext cx="690010" cy="28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6F3A90E-1E67-4A1E-9AA0-68FF8AAFEB2A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>
            <a:off x="7700433" y="3450492"/>
            <a:ext cx="59267" cy="76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7E79D3-7FD9-436F-8C4E-4C52DBE9C9DA}"/>
              </a:ext>
            </a:extLst>
          </p:cNvPr>
          <p:cNvCxnSpPr>
            <a:cxnSpLocks/>
            <a:stCxn id="15" idx="7"/>
            <a:endCxn id="14" idx="4"/>
          </p:cNvCxnSpPr>
          <p:nvPr/>
        </p:nvCxnSpPr>
        <p:spPr>
          <a:xfrm flipH="1">
            <a:off x="7759700" y="3659077"/>
            <a:ext cx="396782" cy="55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59BA2C4-25AA-412B-B6B1-52BC8F344C87}"/>
              </a:ext>
            </a:extLst>
          </p:cNvPr>
          <p:cNvCxnSpPr>
            <a:cxnSpLocks/>
            <a:stCxn id="21" idx="5"/>
            <a:endCxn id="14" idx="1"/>
          </p:cNvCxnSpPr>
          <p:nvPr/>
        </p:nvCxnSpPr>
        <p:spPr>
          <a:xfrm flipH="1" flipV="1">
            <a:off x="7705818" y="4084475"/>
            <a:ext cx="526864" cy="48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ECE2AA3-4E5E-44CF-87C9-3AF1AB1E55F8}"/>
              </a:ext>
            </a:extLst>
          </p:cNvPr>
          <p:cNvCxnSpPr>
            <a:cxnSpLocks/>
            <a:stCxn id="20" idx="3"/>
            <a:endCxn id="14" idx="7"/>
          </p:cNvCxnSpPr>
          <p:nvPr/>
        </p:nvCxnSpPr>
        <p:spPr>
          <a:xfrm flipV="1">
            <a:off x="7439118" y="4084475"/>
            <a:ext cx="374464" cy="56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7EE2089-A3D4-4212-AC37-5BDC3FDC08C0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4467318" y="3549010"/>
            <a:ext cx="588109" cy="81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B031DD6-1727-4D4C-9E3D-7F2264E1EB06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9648918" y="3549010"/>
            <a:ext cx="564964" cy="721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8960EF8-1317-40F2-9FC8-DE00C6242B78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10106118" y="3549010"/>
            <a:ext cx="564964" cy="719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DD1C4B-18C6-49E3-9066-B6EC104697BD}"/>
              </a:ext>
            </a:extLst>
          </p:cNvPr>
          <p:cNvCxnSpPr>
            <a:cxnSpLocks/>
            <a:stCxn id="29" idx="3"/>
            <a:endCxn id="23" idx="0"/>
          </p:cNvCxnSpPr>
          <p:nvPr/>
        </p:nvCxnSpPr>
        <p:spPr>
          <a:xfrm flipV="1">
            <a:off x="9344118" y="4140525"/>
            <a:ext cx="358682" cy="813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D95691-2A8D-4F2E-B9E9-623B99350A1E}"/>
              </a:ext>
            </a:extLst>
          </p:cNvPr>
          <p:cNvCxnSpPr>
            <a:cxnSpLocks/>
            <a:stCxn id="30" idx="4"/>
            <a:endCxn id="23" idx="0"/>
          </p:cNvCxnSpPr>
          <p:nvPr/>
        </p:nvCxnSpPr>
        <p:spPr>
          <a:xfrm flipH="1" flipV="1">
            <a:off x="9702800" y="4140525"/>
            <a:ext cx="228600" cy="83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E4232EA-EF5B-4B69-BD8A-17A9341EC882}"/>
              </a:ext>
            </a:extLst>
          </p:cNvPr>
          <p:cNvCxnSpPr>
            <a:cxnSpLocks/>
            <a:stCxn id="25" idx="3"/>
            <a:endCxn id="24" idx="0"/>
          </p:cNvCxnSpPr>
          <p:nvPr/>
        </p:nvCxnSpPr>
        <p:spPr>
          <a:xfrm flipV="1">
            <a:off x="10338951" y="4138357"/>
            <a:ext cx="278249" cy="81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2502408-B81A-4090-AA9B-0B09C7185A3F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10563318" y="4160675"/>
            <a:ext cx="416797" cy="793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bject 2">
            <a:extLst>
              <a:ext uri="{FF2B5EF4-FFF2-40B4-BE49-F238E27FC236}">
                <a16:creationId xmlns:a16="http://schemas.microsoft.com/office/drawing/2014/main" id="{077942A9-0331-4FE6-B544-11DBE0D03004}"/>
              </a:ext>
            </a:extLst>
          </p:cNvPr>
          <p:cNvSpPr txBox="1">
            <a:spLocks/>
          </p:cNvSpPr>
          <p:nvPr/>
        </p:nvSpPr>
        <p:spPr>
          <a:xfrm>
            <a:off x="711200" y="5641667"/>
            <a:ext cx="11303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</a:rPr>
              <a:t>Not Tree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B0778AD-F2EA-4E92-B1A7-F345245F78AE}"/>
              </a:ext>
            </a:extLst>
          </p:cNvPr>
          <p:cNvSpPr/>
          <p:nvPr/>
        </p:nvSpPr>
        <p:spPr>
          <a:xfrm>
            <a:off x="3835400" y="63648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8504753-D6CC-4B90-8C81-EB10A5914F0B}"/>
              </a:ext>
            </a:extLst>
          </p:cNvPr>
          <p:cNvSpPr/>
          <p:nvPr/>
        </p:nvSpPr>
        <p:spPr>
          <a:xfrm>
            <a:off x="4445000" y="58929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021747A-A20F-43A8-8813-C62B39734F03}"/>
              </a:ext>
            </a:extLst>
          </p:cNvPr>
          <p:cNvSpPr/>
          <p:nvPr/>
        </p:nvSpPr>
        <p:spPr>
          <a:xfrm>
            <a:off x="4925345" y="65998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191075B-30F5-45FC-8235-CBC8DAE0A1AE}"/>
              </a:ext>
            </a:extLst>
          </p:cNvPr>
          <p:cNvSpPr/>
          <p:nvPr/>
        </p:nvSpPr>
        <p:spPr>
          <a:xfrm>
            <a:off x="7683500" y="64283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E3B76C5-5B7A-457C-A944-574209DC0B74}"/>
              </a:ext>
            </a:extLst>
          </p:cNvPr>
          <p:cNvSpPr/>
          <p:nvPr/>
        </p:nvSpPr>
        <p:spPr>
          <a:xfrm>
            <a:off x="8026400" y="60029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242403B-1381-4F33-BDA3-A79F980D32DD}"/>
              </a:ext>
            </a:extLst>
          </p:cNvPr>
          <p:cNvSpPr/>
          <p:nvPr/>
        </p:nvSpPr>
        <p:spPr>
          <a:xfrm>
            <a:off x="7624233" y="58167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E0072-5DAE-42DE-9B22-ADFEF7123E60}"/>
              </a:ext>
            </a:extLst>
          </p:cNvPr>
          <p:cNvSpPr/>
          <p:nvPr/>
        </p:nvSpPr>
        <p:spPr>
          <a:xfrm>
            <a:off x="7112000" y="61469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2A233F0-266F-4170-A056-DF1A270008DC}"/>
              </a:ext>
            </a:extLst>
          </p:cNvPr>
          <p:cNvSpPr/>
          <p:nvPr/>
        </p:nvSpPr>
        <p:spPr>
          <a:xfrm>
            <a:off x="7416800" y="68855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41B631-64BB-4F1F-AAC9-E2A0BC9FCA84}"/>
              </a:ext>
            </a:extLst>
          </p:cNvPr>
          <p:cNvSpPr/>
          <p:nvPr/>
        </p:nvSpPr>
        <p:spPr>
          <a:xfrm>
            <a:off x="8102600" y="68093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FF3D178-641A-45A2-974D-B9421E537AB8}"/>
              </a:ext>
            </a:extLst>
          </p:cNvPr>
          <p:cNvSpPr/>
          <p:nvPr/>
        </p:nvSpPr>
        <p:spPr>
          <a:xfrm>
            <a:off x="10083800" y="58929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96789F2-BCF2-41AC-B0C3-EF8A1E1A8621}"/>
              </a:ext>
            </a:extLst>
          </p:cNvPr>
          <p:cNvSpPr/>
          <p:nvPr/>
        </p:nvSpPr>
        <p:spPr>
          <a:xfrm>
            <a:off x="9626600" y="650676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5AF273A2-C29F-4220-B9C9-378ADF29055F}"/>
              </a:ext>
            </a:extLst>
          </p:cNvPr>
          <p:cNvSpPr/>
          <p:nvPr/>
        </p:nvSpPr>
        <p:spPr>
          <a:xfrm>
            <a:off x="10541000" y="65045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842D2CD8-B4A7-4F4B-A1AE-2BAA7C48C2E8}"/>
              </a:ext>
            </a:extLst>
          </p:cNvPr>
          <p:cNvSpPr/>
          <p:nvPr/>
        </p:nvSpPr>
        <p:spPr>
          <a:xfrm>
            <a:off x="10316633" y="71903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97EEB88-1476-42B4-8F9C-73998878046F}"/>
              </a:ext>
            </a:extLst>
          </p:cNvPr>
          <p:cNvSpPr/>
          <p:nvPr/>
        </p:nvSpPr>
        <p:spPr>
          <a:xfrm>
            <a:off x="10850033" y="71903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5F35A711-AE58-445C-A989-DB57FDEA9504}"/>
              </a:ext>
            </a:extLst>
          </p:cNvPr>
          <p:cNvSpPr/>
          <p:nvPr/>
        </p:nvSpPr>
        <p:spPr>
          <a:xfrm>
            <a:off x="9321800" y="71903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B6410523-3A45-4081-A2F6-FCE5CF36717A}"/>
              </a:ext>
            </a:extLst>
          </p:cNvPr>
          <p:cNvSpPr/>
          <p:nvPr/>
        </p:nvSpPr>
        <p:spPr>
          <a:xfrm>
            <a:off x="9855200" y="71903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569AAF0-E5E8-4FB2-BB4A-CFD4A3E0B372}"/>
              </a:ext>
            </a:extLst>
          </p:cNvPr>
          <p:cNvCxnSpPr>
            <a:cxnSpLocks/>
            <a:stCxn id="111" idx="3"/>
            <a:endCxn id="112" idx="7"/>
          </p:cNvCxnSpPr>
          <p:nvPr/>
        </p:nvCxnSpPr>
        <p:spPr>
          <a:xfrm flipV="1">
            <a:off x="3857718" y="5915250"/>
            <a:ext cx="717364" cy="579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FA962B5-302C-4C27-9BC9-61CF0960CB14}"/>
              </a:ext>
            </a:extLst>
          </p:cNvPr>
          <p:cNvCxnSpPr>
            <a:cxnSpLocks/>
            <a:endCxn id="114" idx="6"/>
          </p:cNvCxnSpPr>
          <p:nvPr/>
        </p:nvCxnSpPr>
        <p:spPr>
          <a:xfrm>
            <a:off x="7145890" y="6221335"/>
            <a:ext cx="690010" cy="28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302716C-38EE-4D96-833F-FB753DBFB16B}"/>
              </a:ext>
            </a:extLst>
          </p:cNvPr>
          <p:cNvCxnSpPr>
            <a:cxnSpLocks/>
            <a:stCxn id="116" idx="0"/>
            <a:endCxn id="114" idx="4"/>
          </p:cNvCxnSpPr>
          <p:nvPr/>
        </p:nvCxnSpPr>
        <p:spPr>
          <a:xfrm>
            <a:off x="7700433" y="5816732"/>
            <a:ext cx="59267" cy="76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F600212-2BC9-44DA-B728-572FC359458F}"/>
              </a:ext>
            </a:extLst>
          </p:cNvPr>
          <p:cNvCxnSpPr>
            <a:cxnSpLocks/>
            <a:stCxn id="115" idx="7"/>
            <a:endCxn id="114" idx="4"/>
          </p:cNvCxnSpPr>
          <p:nvPr/>
        </p:nvCxnSpPr>
        <p:spPr>
          <a:xfrm flipH="1">
            <a:off x="7759700" y="6025317"/>
            <a:ext cx="396782" cy="55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D36F79C-0510-4C09-925A-86E2CA424A07}"/>
              </a:ext>
            </a:extLst>
          </p:cNvPr>
          <p:cNvCxnSpPr>
            <a:cxnSpLocks/>
            <a:stCxn id="119" idx="7"/>
          </p:cNvCxnSpPr>
          <p:nvPr/>
        </p:nvCxnSpPr>
        <p:spPr>
          <a:xfrm flipH="1">
            <a:off x="7884770" y="6831715"/>
            <a:ext cx="347912" cy="56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F962C57-FBD3-475E-BB38-764F5DE18E0E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7439118" y="6885597"/>
            <a:ext cx="819150" cy="130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6FD1531-807B-4C95-A232-756B7B7CB7FE}"/>
              </a:ext>
            </a:extLst>
          </p:cNvPr>
          <p:cNvCxnSpPr>
            <a:cxnSpLocks/>
            <a:stCxn id="113" idx="5"/>
            <a:endCxn id="112" idx="1"/>
          </p:cNvCxnSpPr>
          <p:nvPr/>
        </p:nvCxnSpPr>
        <p:spPr>
          <a:xfrm flipH="1" flipV="1">
            <a:off x="4467318" y="5915250"/>
            <a:ext cx="588109" cy="81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7884A1A-D544-4760-90E7-9A671F9A9B54}"/>
              </a:ext>
            </a:extLst>
          </p:cNvPr>
          <p:cNvCxnSpPr>
            <a:cxnSpLocks/>
            <a:stCxn id="121" idx="7"/>
            <a:endCxn id="120" idx="7"/>
          </p:cNvCxnSpPr>
          <p:nvPr/>
        </p:nvCxnSpPr>
        <p:spPr>
          <a:xfrm flipV="1">
            <a:off x="9756682" y="5915250"/>
            <a:ext cx="457200" cy="613833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C333B48-80EF-4EE6-B330-17BC577322A1}"/>
              </a:ext>
            </a:extLst>
          </p:cNvPr>
          <p:cNvCxnSpPr>
            <a:cxnSpLocks/>
            <a:stCxn id="122" idx="1"/>
            <a:endCxn id="120" idx="1"/>
          </p:cNvCxnSpPr>
          <p:nvPr/>
        </p:nvCxnSpPr>
        <p:spPr>
          <a:xfrm flipH="1" flipV="1">
            <a:off x="10106118" y="5915250"/>
            <a:ext cx="457200" cy="61166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C028F7A-76F4-4B6D-9C31-F0729952E47F}"/>
              </a:ext>
            </a:extLst>
          </p:cNvPr>
          <p:cNvCxnSpPr>
            <a:cxnSpLocks/>
            <a:stCxn id="125" idx="0"/>
            <a:endCxn id="121" idx="0"/>
          </p:cNvCxnSpPr>
          <p:nvPr/>
        </p:nvCxnSpPr>
        <p:spPr>
          <a:xfrm flipV="1">
            <a:off x="9398000" y="6506765"/>
            <a:ext cx="304800" cy="68363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6FD6871-626C-4780-9203-37E5E8E0EEE5}"/>
              </a:ext>
            </a:extLst>
          </p:cNvPr>
          <p:cNvCxnSpPr>
            <a:cxnSpLocks/>
            <a:stCxn id="126" idx="0"/>
            <a:endCxn id="121" idx="0"/>
          </p:cNvCxnSpPr>
          <p:nvPr/>
        </p:nvCxnSpPr>
        <p:spPr>
          <a:xfrm flipH="1" flipV="1">
            <a:off x="9702800" y="6506765"/>
            <a:ext cx="228600" cy="68363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0CD20AF-4EAA-4A85-9AC4-40C3905918FF}"/>
              </a:ext>
            </a:extLst>
          </p:cNvPr>
          <p:cNvCxnSpPr>
            <a:cxnSpLocks/>
            <a:stCxn id="123" idx="0"/>
            <a:endCxn id="122" idx="0"/>
          </p:cNvCxnSpPr>
          <p:nvPr/>
        </p:nvCxnSpPr>
        <p:spPr>
          <a:xfrm flipV="1">
            <a:off x="10392833" y="6504597"/>
            <a:ext cx="224367" cy="6858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CB00E4B-DD7A-474E-B17F-EE1A54842FEB}"/>
              </a:ext>
            </a:extLst>
          </p:cNvPr>
          <p:cNvCxnSpPr>
            <a:cxnSpLocks/>
            <a:stCxn id="124" idx="0"/>
            <a:endCxn id="122" idx="1"/>
          </p:cNvCxnSpPr>
          <p:nvPr/>
        </p:nvCxnSpPr>
        <p:spPr>
          <a:xfrm flipH="1" flipV="1">
            <a:off x="10563318" y="6526915"/>
            <a:ext cx="362915" cy="66348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815F997-803D-4E0E-966A-93DFEE095CAD}"/>
              </a:ext>
            </a:extLst>
          </p:cNvPr>
          <p:cNvCxnSpPr>
            <a:cxnSpLocks/>
            <a:stCxn id="111" idx="1"/>
            <a:endCxn id="113" idx="6"/>
          </p:cNvCxnSpPr>
          <p:nvPr/>
        </p:nvCxnSpPr>
        <p:spPr>
          <a:xfrm>
            <a:off x="3857718" y="6387215"/>
            <a:ext cx="1220027" cy="288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E73AA9FF-FA48-411D-80CA-E957D12B4E38}"/>
              </a:ext>
            </a:extLst>
          </p:cNvPr>
          <p:cNvSpPr/>
          <p:nvPr/>
        </p:nvSpPr>
        <p:spPr>
          <a:xfrm>
            <a:off x="7754315" y="7303894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Tree</a:t>
            </a:r>
            <a:endParaRPr lang="en-US" sz="4800" kern="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63728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2301778"/>
            <a:ext cx="215591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Edge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|E| = |V| - 1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 tree with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n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vertices has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n-1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edges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i="1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i="1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Any pair of two vertices are connected by exactly one path.</a:t>
            </a:r>
          </a:p>
          <a:p>
            <a:pPr marL="1041400" lvl="1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Malgun Gothic"/>
              </a:rPr>
              <a:t>Connected Graph</a:t>
            </a:r>
            <a:br>
              <a:rPr lang="en-US" altLang="ko-KR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Malgun Gothic"/>
              </a:rPr>
            </a:br>
            <a:r>
              <a:rPr lang="en-US" altLang="ko-KR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At least one path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between two vertices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80" name="object 2">
            <a:extLst>
              <a:ext uri="{FF2B5EF4-FFF2-40B4-BE49-F238E27FC236}">
                <a16:creationId xmlns:a16="http://schemas.microsoft.com/office/drawing/2014/main" id="{077942A9-0331-4FE6-B544-11DBE0D03004}"/>
              </a:ext>
            </a:extLst>
          </p:cNvPr>
          <p:cNvSpPr txBox="1">
            <a:spLocks/>
          </p:cNvSpPr>
          <p:nvPr/>
        </p:nvSpPr>
        <p:spPr>
          <a:xfrm>
            <a:off x="711200" y="5641667"/>
            <a:ext cx="218748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</a:rPr>
              <a:t>Path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Properties of Tree</a:t>
            </a:r>
            <a:endParaRPr lang="en-US" sz="4800" kern="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70375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Spanning Tree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Any tree with same set of vertices as the graph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3600" i="1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Spanning Tree of a Graph</a:t>
            </a:r>
            <a:endParaRPr lang="en-US" sz="4400" kern="0" dirty="0">
              <a:latin typeface="Gulim"/>
              <a:cs typeface="Gulim"/>
            </a:endParaRPr>
          </a:p>
        </p:txBody>
      </p:sp>
      <p:pic>
        <p:nvPicPr>
          <p:cNvPr id="4" name="그림 3" descr="검은색이(가) 표시된 사진&#10;&#10;자동 생성된 설명">
            <a:extLst>
              <a:ext uri="{FF2B5EF4-FFF2-40B4-BE49-F238E27FC236}">
                <a16:creationId xmlns:a16="http://schemas.microsoft.com/office/drawing/2014/main" id="{574AF0BB-6518-4E9F-BB44-E0CDF08FA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3236500" y="4438912"/>
            <a:ext cx="4286410" cy="2404111"/>
          </a:xfrm>
          <a:prstGeom prst="rect">
            <a:avLst/>
          </a:prstGeom>
        </p:spPr>
      </p:pic>
      <p:pic>
        <p:nvPicPr>
          <p:cNvPr id="9" name="그림 8" descr="검은색이(가) 표시된 사진&#10;&#10;자동 생성된 설명">
            <a:extLst>
              <a:ext uri="{FF2B5EF4-FFF2-40B4-BE49-F238E27FC236}">
                <a16:creationId xmlns:a16="http://schemas.microsoft.com/office/drawing/2014/main" id="{6BAE6CE9-7F79-4F4A-A143-E49418EA1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36826" r="4597" b="1845"/>
          <a:stretch/>
        </p:blipFill>
        <p:spPr>
          <a:xfrm>
            <a:off x="7908980" y="3276600"/>
            <a:ext cx="3718640" cy="4966302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2249250-397D-4915-854E-9FF9E83B8493}"/>
              </a:ext>
            </a:extLst>
          </p:cNvPr>
          <p:cNvSpPr txBox="1">
            <a:spLocks/>
          </p:cNvSpPr>
          <p:nvPr/>
        </p:nvSpPr>
        <p:spPr>
          <a:xfrm>
            <a:off x="4521200" y="6774714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graph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29C2029-E49A-4414-87D1-C9FB720C0A63}"/>
              </a:ext>
            </a:extLst>
          </p:cNvPr>
          <p:cNvSpPr txBox="1">
            <a:spLocks/>
          </p:cNvSpPr>
          <p:nvPr/>
        </p:nvSpPr>
        <p:spPr>
          <a:xfrm>
            <a:off x="7522910" y="8225274"/>
            <a:ext cx="49058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Two spanning trees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4A09D-B811-4B33-85A2-5D4610511D57}"/>
              </a:ext>
            </a:extLst>
          </p:cNvPr>
          <p:cNvSpPr txBox="1"/>
          <p:nvPr/>
        </p:nvSpPr>
        <p:spPr>
          <a:xfrm>
            <a:off x="7330033" y="9372600"/>
            <a:ext cx="56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Image: “Minimum spanning tree,” Wikipedia, CC BY-SA 3.0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61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Spanning tree with minimum weight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ko-KR" sz="3600" i="1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Minimum Spanning Tree</a:t>
            </a:r>
            <a:endParaRPr lang="en-US" sz="4400" kern="0" dirty="0">
              <a:latin typeface="Gulim"/>
              <a:cs typeface="Gulim"/>
            </a:endParaRPr>
          </a:p>
        </p:txBody>
      </p:sp>
      <p:pic>
        <p:nvPicPr>
          <p:cNvPr id="4" name="그림 3" descr="검은색이(가) 표시된 사진&#10;&#10;자동 생성된 설명">
            <a:extLst>
              <a:ext uri="{FF2B5EF4-FFF2-40B4-BE49-F238E27FC236}">
                <a16:creationId xmlns:a16="http://schemas.microsoft.com/office/drawing/2014/main" id="{574AF0BB-6518-4E9F-BB44-E0CDF08FA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3236500" y="4438912"/>
            <a:ext cx="4286410" cy="2404111"/>
          </a:xfrm>
          <a:prstGeom prst="rect">
            <a:avLst/>
          </a:prstGeom>
        </p:spPr>
      </p:pic>
      <p:pic>
        <p:nvPicPr>
          <p:cNvPr id="9" name="그림 8" descr="검은색이(가) 표시된 사진&#10;&#10;자동 생성된 설명">
            <a:extLst>
              <a:ext uri="{FF2B5EF4-FFF2-40B4-BE49-F238E27FC236}">
                <a16:creationId xmlns:a16="http://schemas.microsoft.com/office/drawing/2014/main" id="{6BAE6CE9-7F79-4F4A-A143-E49418EA1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36826" r="4597" b="1845"/>
          <a:stretch/>
        </p:blipFill>
        <p:spPr>
          <a:xfrm>
            <a:off x="7908980" y="3276600"/>
            <a:ext cx="3718640" cy="4966302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2249250-397D-4915-854E-9FF9E83B8493}"/>
              </a:ext>
            </a:extLst>
          </p:cNvPr>
          <p:cNvSpPr txBox="1">
            <a:spLocks/>
          </p:cNvSpPr>
          <p:nvPr/>
        </p:nvSpPr>
        <p:spPr>
          <a:xfrm>
            <a:off x="4521200" y="6774714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graph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29C2029-E49A-4414-87D1-C9FB720C0A63}"/>
              </a:ext>
            </a:extLst>
          </p:cNvPr>
          <p:cNvSpPr txBox="1">
            <a:spLocks/>
          </p:cNvSpPr>
          <p:nvPr/>
        </p:nvSpPr>
        <p:spPr>
          <a:xfrm>
            <a:off x="7522910" y="8225274"/>
            <a:ext cx="49058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3200" kern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trees</a:t>
            </a:r>
            <a:endParaRPr lang="en-US" sz="2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4A09D-B811-4B33-85A2-5D4610511D57}"/>
              </a:ext>
            </a:extLst>
          </p:cNvPr>
          <p:cNvSpPr txBox="1"/>
          <p:nvPr/>
        </p:nvSpPr>
        <p:spPr>
          <a:xfrm>
            <a:off x="7330033" y="9372600"/>
            <a:ext cx="56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Image: “Minimum spanning tree,” Wikipedia, CC BY-SA 3.0</a:t>
            </a:r>
            <a:endParaRPr lang="ko-KR" alt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 err="1">
                <a:solidFill>
                  <a:schemeClr val="tx1"/>
                </a:solidFill>
              </a:rPr>
              <a:t>MinimumSpanning</a:t>
            </a:r>
            <a:r>
              <a:rPr lang="en-US" altLang="ko-KR" sz="4000" dirty="0">
                <a:solidFill>
                  <a:schemeClr val="tx1"/>
                </a:solidFill>
              </a:rPr>
              <a:t> Tree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7875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399635" y="2019403"/>
            <a:ext cx="12046365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 (1 ≤ N ≤ 1000)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대를 모두 연결하고 싶다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 하나로 컴퓨터 두 대를 연결할 수 있다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컴퓨터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연결이 되어 있다는 말은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로의 경로가 존재한다는 것을 의미한다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연결하는 선이 있고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연결하는 선이 있으면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연결이 되어 있다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컴퓨터를 연결할 수 있는 경우의 수는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 (1 ≤ M ≤ 100,000)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연결마다 비용이 책정 되어있다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(1 ≤ c ≤ 10,000)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모든 컴퓨터를 연결할 수 있는 비용의 합을 최소값은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1922 </a:t>
            </a:r>
            <a:r>
              <a:rPr lang="ko-KR" altLang="en-US" sz="4800" kern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네트워크 연결</a:t>
            </a:r>
            <a:endParaRPr lang="en-US" sz="4400" kern="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6237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1. For every possible spanning tree:</a:t>
            </a:r>
          </a:p>
          <a:p>
            <a:pPr marL="469900" lvl="1"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2. Calculate the sum of weights</a:t>
            </a:r>
          </a:p>
          <a:p>
            <a:pPr marL="469900" lvl="1">
              <a:lnSpc>
                <a:spcPct val="150000"/>
              </a:lnSpc>
              <a:spcBef>
                <a:spcPts val="100"/>
              </a:spcBef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3. Keep the minimum sum</a:t>
            </a:r>
          </a:p>
          <a:p>
            <a:pPr marL="469900" lvl="1">
              <a:spcBef>
                <a:spcPts val="10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lvl="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1: Complete graph has |V|</a:t>
            </a:r>
            <a:r>
              <a:rPr lang="en-US" altLang="ko-KR" sz="32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|V|-2</a:t>
            </a: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spanning trees</a:t>
            </a:r>
          </a:p>
          <a:p>
            <a:pPr marL="469900" lvl="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2: A spanning tree has |V|-1 edges</a:t>
            </a:r>
          </a:p>
          <a:p>
            <a:pPr marL="12700" lvl="0">
              <a:lnSpc>
                <a:spcPct val="150000"/>
              </a:lnSpc>
              <a:spcBef>
                <a:spcPts val="1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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O(|V|-1×V</a:t>
            </a:r>
            <a:r>
              <a:rPr lang="en-US" altLang="ko-KR" sz="3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V-2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) = O(|V|</a:t>
            </a:r>
            <a:r>
              <a:rPr lang="en-US" altLang="ko-KR" sz="3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|V|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sym typeface="Wingdings" panose="05000000000000000000" pitchFamily="2" charset="2"/>
              </a:rPr>
              <a:t>)</a:t>
            </a:r>
            <a:endParaRPr lang="en-US" altLang="ko-KR" sz="32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Naïve Algorithm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Brute Force?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1B39005-BD5A-48DA-A940-88F2720A8B46}"/>
              </a:ext>
            </a:extLst>
          </p:cNvPr>
          <p:cNvSpPr txBox="1">
            <a:spLocks/>
          </p:cNvSpPr>
          <p:nvPr/>
        </p:nvSpPr>
        <p:spPr>
          <a:xfrm>
            <a:off x="399635" y="5160211"/>
            <a:ext cx="246748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3200" kern="0" dirty="0">
                <a:solidFill>
                  <a:schemeClr val="tx1"/>
                </a:solidFill>
              </a:rPr>
              <a:t>Time Complexity</a:t>
            </a:r>
            <a:endParaRPr lang="en-US" sz="2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37485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Continue selecting edges in increasing order of weights </a:t>
            </a:r>
            <a:r>
              <a:rPr lang="en-US" altLang="ko-KR" sz="3600" i="1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if </a:t>
            </a: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an edge does not make a cycle.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Repeat until |V|-1 edges are selected.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kern="0" dirty="0"/>
              <a:t>Kruskal’s Algorithm (1)</a:t>
            </a:r>
            <a:endParaRPr lang="en-US" altLang="ko-KR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Greedy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Algorithm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272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prstClr val="black">
                  <a:lumMod val="85000"/>
                  <a:lumOff val="1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kern="0" dirty="0"/>
              <a:t>Kruskal’s Algorithm (2)</a:t>
            </a:r>
            <a:endParaRPr lang="en-US" altLang="ko-KR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pic>
        <p:nvPicPr>
          <p:cNvPr id="6" name="그림 5" descr="검은색이(가) 표시된 사진&#10;&#10;자동 생성된 설명">
            <a:extLst>
              <a:ext uri="{FF2B5EF4-FFF2-40B4-BE49-F238E27FC236}">
                <a16:creationId xmlns:a16="http://schemas.microsoft.com/office/drawing/2014/main" id="{A52DF879-D421-4EB7-BC61-D7D6630B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2858340" y="1953277"/>
            <a:ext cx="4286410" cy="2404111"/>
          </a:xfrm>
          <a:prstGeom prst="rect">
            <a:avLst/>
          </a:prstGeom>
        </p:spPr>
      </p:pic>
      <p:pic>
        <p:nvPicPr>
          <p:cNvPr id="8" name="그림 7" descr="검은색이(가) 표시된 사진&#10;&#10;자동 생성된 설명">
            <a:extLst>
              <a:ext uri="{FF2B5EF4-FFF2-40B4-BE49-F238E27FC236}">
                <a16:creationId xmlns:a16="http://schemas.microsoft.com/office/drawing/2014/main" id="{8DDD9117-BF9C-42F0-A319-2B138DD15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7522910" y="1953277"/>
            <a:ext cx="4286410" cy="240411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3C99D4-B93A-43AF-92DC-C4372D867D82}"/>
              </a:ext>
            </a:extLst>
          </p:cNvPr>
          <p:cNvCxnSpPr>
            <a:cxnSpLocks/>
          </p:cNvCxnSpPr>
          <p:nvPr/>
        </p:nvCxnSpPr>
        <p:spPr>
          <a:xfrm>
            <a:off x="8636000" y="2616201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검은색이(가) 표시된 사진&#10;&#10;자동 생성된 설명">
            <a:extLst>
              <a:ext uri="{FF2B5EF4-FFF2-40B4-BE49-F238E27FC236}">
                <a16:creationId xmlns:a16="http://schemas.microsoft.com/office/drawing/2014/main" id="{5EC246F7-8380-4C88-8C3D-967DB9309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2838584" y="4194157"/>
            <a:ext cx="4286410" cy="240411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EFC869-A303-45B2-963E-92E0D37AFEA7}"/>
              </a:ext>
            </a:extLst>
          </p:cNvPr>
          <p:cNvCxnSpPr>
            <a:cxnSpLocks/>
          </p:cNvCxnSpPr>
          <p:nvPr/>
        </p:nvCxnSpPr>
        <p:spPr>
          <a:xfrm>
            <a:off x="3951674" y="4857081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60C75D-11FB-4FED-9496-8E1D0B8FD803}"/>
              </a:ext>
            </a:extLst>
          </p:cNvPr>
          <p:cNvCxnSpPr>
            <a:cxnSpLocks/>
          </p:cNvCxnSpPr>
          <p:nvPr/>
        </p:nvCxnSpPr>
        <p:spPr>
          <a:xfrm>
            <a:off x="4989688" y="5168103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검은색이(가) 표시된 사진&#10;&#10;자동 생성된 설명">
            <a:extLst>
              <a:ext uri="{FF2B5EF4-FFF2-40B4-BE49-F238E27FC236}">
                <a16:creationId xmlns:a16="http://schemas.microsoft.com/office/drawing/2014/main" id="{D3EBC82A-B1CD-42F4-B59F-27E5B347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7522910" y="4194157"/>
            <a:ext cx="4286410" cy="240411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AD0C0E-A017-4F21-B78F-20661D7B62CB}"/>
              </a:ext>
            </a:extLst>
          </p:cNvPr>
          <p:cNvCxnSpPr>
            <a:cxnSpLocks/>
          </p:cNvCxnSpPr>
          <p:nvPr/>
        </p:nvCxnSpPr>
        <p:spPr>
          <a:xfrm>
            <a:off x="8636000" y="4857081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D6913B-516A-42DE-8AC2-22A56B507B7C}"/>
              </a:ext>
            </a:extLst>
          </p:cNvPr>
          <p:cNvCxnSpPr>
            <a:cxnSpLocks/>
          </p:cNvCxnSpPr>
          <p:nvPr/>
        </p:nvCxnSpPr>
        <p:spPr>
          <a:xfrm>
            <a:off x="9674014" y="5168103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7311EF-2309-4B8F-B579-20C785A72268}"/>
              </a:ext>
            </a:extLst>
          </p:cNvPr>
          <p:cNvCxnSpPr>
            <a:cxnSpLocks/>
          </p:cNvCxnSpPr>
          <p:nvPr/>
        </p:nvCxnSpPr>
        <p:spPr>
          <a:xfrm>
            <a:off x="8331200" y="5168103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729543C-C116-43F8-BAAF-D11E7BB0F241}"/>
              </a:ext>
            </a:extLst>
          </p:cNvPr>
          <p:cNvCxnSpPr>
            <a:cxnSpLocks/>
          </p:cNvCxnSpPr>
          <p:nvPr/>
        </p:nvCxnSpPr>
        <p:spPr>
          <a:xfrm>
            <a:off x="8559800" y="5105400"/>
            <a:ext cx="914400" cy="762000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검은색이(가) 표시된 사진&#10;&#10;자동 생성된 설명">
            <a:extLst>
              <a:ext uri="{FF2B5EF4-FFF2-40B4-BE49-F238E27FC236}">
                <a16:creationId xmlns:a16="http://schemas.microsoft.com/office/drawing/2014/main" id="{5391E9D7-0B6A-4E9C-82DB-81E6A4A18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2847362" y="6368911"/>
            <a:ext cx="4286410" cy="24041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5CEFE7B-822B-4EF0-B1D0-E3B94CA787E1}"/>
              </a:ext>
            </a:extLst>
          </p:cNvPr>
          <p:cNvCxnSpPr>
            <a:cxnSpLocks/>
          </p:cNvCxnSpPr>
          <p:nvPr/>
        </p:nvCxnSpPr>
        <p:spPr>
          <a:xfrm>
            <a:off x="3960452" y="7031835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672B63A-D1AE-4610-8359-24F9FFF970A3}"/>
              </a:ext>
            </a:extLst>
          </p:cNvPr>
          <p:cNvCxnSpPr>
            <a:cxnSpLocks/>
          </p:cNvCxnSpPr>
          <p:nvPr/>
        </p:nvCxnSpPr>
        <p:spPr>
          <a:xfrm>
            <a:off x="4998466" y="7342857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6BEBD1-8891-4FCC-BB1C-62C286158F65}"/>
              </a:ext>
            </a:extLst>
          </p:cNvPr>
          <p:cNvCxnSpPr>
            <a:cxnSpLocks/>
          </p:cNvCxnSpPr>
          <p:nvPr/>
        </p:nvCxnSpPr>
        <p:spPr>
          <a:xfrm>
            <a:off x="3655652" y="7342857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B4D1E-2307-4EC7-A1E2-85A1E53E572A}"/>
              </a:ext>
            </a:extLst>
          </p:cNvPr>
          <p:cNvCxnSpPr>
            <a:cxnSpLocks/>
          </p:cNvCxnSpPr>
          <p:nvPr/>
        </p:nvCxnSpPr>
        <p:spPr>
          <a:xfrm>
            <a:off x="3884252" y="7280154"/>
            <a:ext cx="914400" cy="762000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04BCE6-3266-4EBF-B3DE-449B185AEFA6}"/>
              </a:ext>
            </a:extLst>
          </p:cNvPr>
          <p:cNvCxnSpPr>
            <a:cxnSpLocks/>
          </p:cNvCxnSpPr>
          <p:nvPr/>
        </p:nvCxnSpPr>
        <p:spPr>
          <a:xfrm>
            <a:off x="3989238" y="8260680"/>
            <a:ext cx="675476" cy="0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C261E2-B490-46E9-8B85-C5085E5F48CA}"/>
              </a:ext>
            </a:extLst>
          </p:cNvPr>
          <p:cNvCxnSpPr>
            <a:cxnSpLocks/>
          </p:cNvCxnSpPr>
          <p:nvPr/>
        </p:nvCxnSpPr>
        <p:spPr>
          <a:xfrm flipV="1">
            <a:off x="3884252" y="7280154"/>
            <a:ext cx="851584" cy="797046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7E9052-C89A-477D-B2EF-8854F3F42CB8}"/>
              </a:ext>
            </a:extLst>
          </p:cNvPr>
          <p:cNvCxnSpPr>
            <a:cxnSpLocks/>
          </p:cNvCxnSpPr>
          <p:nvPr/>
        </p:nvCxnSpPr>
        <p:spPr>
          <a:xfrm flipH="1">
            <a:off x="5213682" y="7280154"/>
            <a:ext cx="831518" cy="7620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 descr="검은색이(가) 표시된 사진&#10;&#10;자동 생성된 설명">
            <a:extLst>
              <a:ext uri="{FF2B5EF4-FFF2-40B4-BE49-F238E27FC236}">
                <a16:creationId xmlns:a16="http://schemas.microsoft.com/office/drawing/2014/main" id="{17AFBCD8-BDC8-491D-9D34-1C4E4B6CF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2"/>
          <a:stretch/>
        </p:blipFill>
        <p:spPr>
          <a:xfrm>
            <a:off x="7522910" y="6368911"/>
            <a:ext cx="4286410" cy="2404111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97408E3-3080-444B-B7F3-9B49D672AA6C}"/>
              </a:ext>
            </a:extLst>
          </p:cNvPr>
          <p:cNvCxnSpPr>
            <a:cxnSpLocks/>
          </p:cNvCxnSpPr>
          <p:nvPr/>
        </p:nvCxnSpPr>
        <p:spPr>
          <a:xfrm>
            <a:off x="8636000" y="7031835"/>
            <a:ext cx="762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2E15C20-44D3-40ED-9A9B-79D3AB98CF33}"/>
              </a:ext>
            </a:extLst>
          </p:cNvPr>
          <p:cNvCxnSpPr>
            <a:cxnSpLocks/>
          </p:cNvCxnSpPr>
          <p:nvPr/>
        </p:nvCxnSpPr>
        <p:spPr>
          <a:xfrm>
            <a:off x="9674014" y="7342857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DC4337-9608-4278-97ED-BDC87B2BE7D9}"/>
              </a:ext>
            </a:extLst>
          </p:cNvPr>
          <p:cNvCxnSpPr>
            <a:cxnSpLocks/>
          </p:cNvCxnSpPr>
          <p:nvPr/>
        </p:nvCxnSpPr>
        <p:spPr>
          <a:xfrm>
            <a:off x="8331200" y="7342857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318B5E-C1D5-42E3-8976-7913B92E19F6}"/>
              </a:ext>
            </a:extLst>
          </p:cNvPr>
          <p:cNvCxnSpPr>
            <a:cxnSpLocks/>
          </p:cNvCxnSpPr>
          <p:nvPr/>
        </p:nvCxnSpPr>
        <p:spPr>
          <a:xfrm>
            <a:off x="8559800" y="7280154"/>
            <a:ext cx="914400" cy="762000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74A7F2-A348-4B1E-9F8A-A667B3ECF656}"/>
              </a:ext>
            </a:extLst>
          </p:cNvPr>
          <p:cNvCxnSpPr>
            <a:cxnSpLocks/>
          </p:cNvCxnSpPr>
          <p:nvPr/>
        </p:nvCxnSpPr>
        <p:spPr>
          <a:xfrm>
            <a:off x="8664786" y="8260680"/>
            <a:ext cx="675476" cy="0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CF0869-2AE0-441F-A5CB-35644209DE42}"/>
              </a:ext>
            </a:extLst>
          </p:cNvPr>
          <p:cNvCxnSpPr>
            <a:cxnSpLocks/>
          </p:cNvCxnSpPr>
          <p:nvPr/>
        </p:nvCxnSpPr>
        <p:spPr>
          <a:xfrm flipV="1">
            <a:off x="8559800" y="7280154"/>
            <a:ext cx="851584" cy="797046"/>
          </a:xfrm>
          <a:prstGeom prst="line">
            <a:avLst/>
          </a:prstGeom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490BE62-1422-46EF-A95E-3E09C8F4371D}"/>
              </a:ext>
            </a:extLst>
          </p:cNvPr>
          <p:cNvCxnSpPr>
            <a:cxnSpLocks/>
          </p:cNvCxnSpPr>
          <p:nvPr/>
        </p:nvCxnSpPr>
        <p:spPr>
          <a:xfrm flipH="1">
            <a:off x="9889230" y="7280154"/>
            <a:ext cx="831518" cy="7620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7C3E6A-0560-4A07-B831-D504BD602705}"/>
              </a:ext>
            </a:extLst>
          </p:cNvPr>
          <p:cNvCxnSpPr>
            <a:cxnSpLocks/>
          </p:cNvCxnSpPr>
          <p:nvPr/>
        </p:nvCxnSpPr>
        <p:spPr>
          <a:xfrm>
            <a:off x="10997328" y="7342857"/>
            <a:ext cx="0" cy="6230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6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5D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691</Words>
  <Application>Microsoft Office PowerPoint</Application>
  <PresentationFormat>사용자 지정</PresentationFormat>
  <Paragraphs>116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D2Coding</vt:lpstr>
      <vt:lpstr>Malgun Gothic Semilight</vt:lpstr>
      <vt:lpstr>Noto Sans CJK KR Bold</vt:lpstr>
      <vt:lpstr>Noto Sans CJK KR DemiLight</vt:lpstr>
      <vt:lpstr>Noto Sans CJK KR Light</vt:lpstr>
      <vt:lpstr>Noto Sans CJK KR Regular</vt:lpstr>
      <vt:lpstr>Gulim</vt:lpstr>
      <vt:lpstr>나눔바른고딕 Light</vt:lpstr>
      <vt:lpstr>나눔스퀘어 Bold</vt:lpstr>
      <vt:lpstr>맑은 고딕</vt:lpstr>
      <vt:lpstr>맑은 고딕</vt:lpstr>
      <vt:lpstr>Arial</vt:lpstr>
      <vt:lpstr>Calibri</vt:lpstr>
      <vt:lpstr>Office Theme</vt:lpstr>
      <vt:lpstr>Minimum Spanning Tree</vt:lpstr>
      <vt:lpstr>Tree</vt:lpstr>
      <vt:lpstr>Edge</vt:lpstr>
      <vt:lpstr>Spanning Tree</vt:lpstr>
      <vt:lpstr>MinimumSpanning Tree</vt:lpstr>
      <vt:lpstr>PowerPoint 프레젠테이션</vt:lpstr>
      <vt:lpstr>Brute Force?</vt:lpstr>
      <vt:lpstr>Greedy Algorithm</vt:lpstr>
      <vt:lpstr>Example</vt:lpstr>
      <vt:lpstr>Kruskal’s</vt:lpstr>
      <vt:lpstr>Greedy Algorithm</vt:lpstr>
      <vt:lpstr>Example</vt:lpstr>
      <vt:lpstr>Prim’s</vt:lpstr>
      <vt:lpstr>BOJ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최소 스패닝 트리</dc:title>
  <cp:lastModifiedBy>thebarbershop</cp:lastModifiedBy>
  <cp:revision>291</cp:revision>
  <dcterms:created xsi:type="dcterms:W3CDTF">2017-12-10T19:52:21Z</dcterms:created>
  <dcterms:modified xsi:type="dcterms:W3CDTF">2019-02-17T18:36:42Z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