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82" r:id="rId3"/>
    <p:sldId id="392" r:id="rId4"/>
    <p:sldId id="383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380" r:id="rId14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760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98C22"/>
    <a:srgbClr val="412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5" autoAdjust="0"/>
    <p:restoredTop sz="94660"/>
  </p:normalViewPr>
  <p:slideViewPr>
    <p:cSldViewPr>
      <p:cViewPr>
        <p:scale>
          <a:sx n="50" d="100"/>
          <a:sy n="50" d="100"/>
        </p:scale>
        <p:origin x="1285" y="152"/>
      </p:cViewPr>
      <p:guideLst>
        <p:guide orient="horz" pos="2880"/>
        <p:guide pos="2160"/>
        <p:guide pos="7600"/>
        <p:guide orient="horz" pos="235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2046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03CAE-2D25-4EDA-883F-66B70065444C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50E03-56B6-4360-A035-E90F9BCFE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5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7900" y="3746500"/>
            <a:ext cx="59690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26AB6B-231F-408C-B38F-35A6AA3E2322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9E9BCEB-0A0E-4E8D-85B2-C2F42D83D030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876300"/>
            <a:ext cx="2663190" cy="384721"/>
          </a:xfrm>
        </p:spPr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090AF0-9E6A-4AC9-B7BD-8DA1211B615B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86093767-42F1-45C7-BC39-731ED465181E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26A2466-BAC7-4203-9A49-6F9E87A5C95A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876300"/>
            <a:ext cx="2663190" cy="384721"/>
          </a:xfrm>
        </p:spPr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5D11BE80-E994-4A3E-B9B0-F846A238AA3C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B6C9A2C-8925-43EC-89E7-6E795A91545F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9B09542-CC6A-4C28-A7AC-752FC7326309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3FDB59-7A73-4A54-B8A0-4C32081180BA}"/>
              </a:ext>
            </a:extLst>
          </p:cNvPr>
          <p:cNvSpPr/>
          <p:nvPr userDrawn="1"/>
        </p:nvSpPr>
        <p:spPr>
          <a:xfrm>
            <a:off x="0" y="0"/>
            <a:ext cx="7035800" cy="9753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876300"/>
            <a:ext cx="2663190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8900" y="2235200"/>
            <a:ext cx="10287000" cy="5351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302399F1-8829-4CBE-97F7-2ECB7EC04132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0" spc="-30" dirty="0">
                <a:latin typeface="Malgun Gothic Semilight"/>
                <a:cs typeface="Malgun Gothic Semilight"/>
              </a:rPr>
              <a:t>2018</a:t>
            </a:r>
            <a:r>
              <a:rPr lang="ko-KR" altLang="en-US" sz="2400" b="0" spc="-30" dirty="0">
                <a:latin typeface="Malgun Gothic Semilight"/>
                <a:cs typeface="Malgun Gothic Semilight"/>
              </a:rPr>
              <a:t>년 가을학기</a:t>
            </a:r>
            <a:r>
              <a:rPr lang="en-US" altLang="ko-KR" sz="2400" b="0" spc="-30" dirty="0">
                <a:latin typeface="Malgun Gothic Semilight"/>
                <a:cs typeface="Malgun Gothic Semilight"/>
              </a:rPr>
              <a:t> </a:t>
            </a:r>
            <a:r>
              <a:rPr lang="ko-KR" altLang="en-US" sz="2400" spc="-30" dirty="0" err="1">
                <a:latin typeface="Malgun Gothic Semilight"/>
                <a:cs typeface="Malgun Gothic Semilight"/>
              </a:rPr>
              <a:t>현대시텍스트읽기</a:t>
            </a:r>
            <a:r>
              <a:rPr lang="en-US" altLang="ko-KR" sz="2400" spc="-30" dirty="0">
                <a:latin typeface="Malgun Gothic Semilight"/>
                <a:cs typeface="Malgun Gothic Semilight"/>
              </a:rPr>
              <a:t>II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252" TargetMode="External"/><Relationship Id="rId7" Type="http://schemas.openxmlformats.org/officeDocument/2006/relationships/hyperlink" Target="https://github.com/thebarbershop/sogang-acmicpc-2019-winter" TargetMode="External"/><Relationship Id="rId2" Type="http://schemas.openxmlformats.org/officeDocument/2006/relationships/hyperlink" Target="https://www.acmicpc.net/problem/366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cmicpc.net/problem/1780" TargetMode="External"/><Relationship Id="rId5" Type="http://schemas.openxmlformats.org/officeDocument/2006/relationships/hyperlink" Target="https://www.acmicpc.net/problem/1005" TargetMode="External"/><Relationship Id="rId4" Type="http://schemas.openxmlformats.org/officeDocument/2006/relationships/hyperlink" Target="https://www.acmicpc.net/problem/194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barbershop/sogang-acmicpc-2019-win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AEBF21-5CC0-42AB-B1B5-6AFFBB5B539C}"/>
              </a:ext>
            </a:extLst>
          </p:cNvPr>
          <p:cNvSpPr/>
          <p:nvPr/>
        </p:nvSpPr>
        <p:spPr>
          <a:xfrm>
            <a:off x="-1" y="0"/>
            <a:ext cx="7035801" cy="9753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431800" y="4491668"/>
            <a:ext cx="679231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solidFill>
                  <a:srgbClr val="E98C22"/>
                </a:solidFill>
              </a:rPr>
              <a:t>Topological Sort</a:t>
            </a:r>
            <a:endParaRPr sz="5400" dirty="0">
              <a:solidFill>
                <a:srgbClr val="E98C22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 flipV="1">
            <a:off x="711200" y="5040534"/>
            <a:ext cx="5638800" cy="221552"/>
          </a:xfrm>
          <a:custGeom>
            <a:avLst/>
            <a:gdLst/>
            <a:ahLst/>
            <a:cxnLst/>
            <a:rect l="l" t="t" r="r" b="b"/>
            <a:pathLst>
              <a:path w="7506334">
                <a:moveTo>
                  <a:pt x="0" y="0"/>
                </a:moveTo>
                <a:lnTo>
                  <a:pt x="7505979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330384" y="5420437"/>
            <a:ext cx="601961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ko-KR" altLang="en-US" sz="3200" spc="-3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 Semilight"/>
              </a:rPr>
              <a:t>서강대학교 </a:t>
            </a:r>
            <a:r>
              <a:rPr lang="ko-KR" altLang="en-US" sz="3200" spc="-30" dirty="0" err="1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 Semilight"/>
              </a:rPr>
              <a:t>엄태경</a:t>
            </a:r>
            <a:endParaRPr lang="en-US" altLang="ko-KR" sz="3200" spc="-3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 Semilight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F4159E5-28BB-4F02-A61A-EA5B881C96EA}"/>
              </a:ext>
            </a:extLst>
          </p:cNvPr>
          <p:cNvSpPr txBox="1"/>
          <p:nvPr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0" spc="-30" dirty="0">
                <a:latin typeface="Malgun Gothic Semilight"/>
                <a:cs typeface="Malgun Gothic Semilight"/>
              </a:rPr>
              <a:t>2019</a:t>
            </a:r>
            <a:r>
              <a:rPr lang="en-US" altLang="ko-KR" sz="2400" spc="-30" dirty="0">
                <a:latin typeface="Malgun Gothic Semilight"/>
                <a:cs typeface="Malgun Gothic Semilight"/>
              </a:rPr>
              <a:t>-Winter</a:t>
            </a:r>
            <a:r>
              <a:rPr lang="ko-KR" altLang="en-US" sz="2400" spc="-30" dirty="0">
                <a:latin typeface="Malgun Gothic Semilight"/>
                <a:cs typeface="Malgun Gothic Semilight"/>
              </a:rPr>
              <a:t> </a:t>
            </a:r>
            <a:r>
              <a:rPr lang="en-US" altLang="ko-KR" sz="2400" spc="-30" dirty="0" err="1">
                <a:latin typeface="Malgun Gothic Semilight"/>
                <a:cs typeface="Malgun Gothic Semilight"/>
              </a:rPr>
              <a:t>Sogang</a:t>
            </a:r>
            <a:r>
              <a:rPr lang="ko-KR" altLang="en-US" sz="2400" spc="-30" dirty="0">
                <a:latin typeface="Malgun Gothic Semilight"/>
                <a:cs typeface="Malgun Gothic Semilight"/>
              </a:rPr>
              <a:t> </a:t>
            </a:r>
            <a:r>
              <a:rPr lang="en-US" altLang="ko-KR" sz="2400" spc="-30" dirty="0">
                <a:latin typeface="Malgun Gothic Semilight"/>
                <a:cs typeface="Malgun Gothic Semilight"/>
              </a:rPr>
              <a:t>ACM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Step 6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(7)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4610610-6360-4B44-9526-7EB68FC6220B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L = [a, b, c, d, e], S = {}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In-degree (# of incoming edges)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76E22C-CBAB-4706-BD9B-5A4B9B691898}"/>
              </a:ext>
            </a:extLst>
          </p:cNvPr>
          <p:cNvGraphicFramePr>
            <a:graphicFrameLocks noGrp="1"/>
          </p:cNvGraphicFramePr>
          <p:nvPr/>
        </p:nvGraphicFramePr>
        <p:xfrm>
          <a:off x="4064000" y="3886200"/>
          <a:ext cx="566843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686">
                  <a:extLst>
                    <a:ext uri="{9D8B030D-6E8A-4147-A177-3AD203B41FA5}">
                      <a16:colId xmlns:a16="http://schemas.microsoft.com/office/drawing/2014/main" val="829697799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6242775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37236270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410072991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55626542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526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7477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011F3E0B-6A0C-45C8-948B-BCFA92229AC3}"/>
              </a:ext>
            </a:extLst>
          </p:cNvPr>
          <p:cNvSpPr/>
          <p:nvPr/>
        </p:nvSpPr>
        <p:spPr>
          <a:xfrm>
            <a:off x="4626622" y="648451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a</a:t>
            </a:r>
            <a:endParaRPr lang="ko-KR" altLang="en-US" sz="5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CE8C6-4D2D-478B-B850-42C480FE0F36}"/>
              </a:ext>
            </a:extLst>
          </p:cNvPr>
          <p:cNvSpPr/>
          <p:nvPr/>
        </p:nvSpPr>
        <p:spPr>
          <a:xfrm>
            <a:off x="5998222" y="5486400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b</a:t>
            </a:r>
            <a:endParaRPr lang="ko-KR" altLang="en-US" sz="5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580874-7DAA-498D-BAD5-54E0A9183ACF}"/>
              </a:ext>
            </a:extLst>
          </p:cNvPr>
          <p:cNvSpPr/>
          <p:nvPr/>
        </p:nvSpPr>
        <p:spPr>
          <a:xfrm>
            <a:off x="5998222" y="771745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c</a:t>
            </a:r>
            <a:endParaRPr lang="ko-KR" altLang="en-US" sz="5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7D976-5176-4121-A528-24748D8BDE18}"/>
              </a:ext>
            </a:extLst>
          </p:cNvPr>
          <p:cNvSpPr/>
          <p:nvPr/>
        </p:nvSpPr>
        <p:spPr>
          <a:xfrm>
            <a:off x="7885276" y="651604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9DDBA1-D43A-4E08-A423-24EA97313354}"/>
              </a:ext>
            </a:extLst>
          </p:cNvPr>
          <p:cNvSpPr/>
          <p:nvPr/>
        </p:nvSpPr>
        <p:spPr>
          <a:xfrm>
            <a:off x="9634117" y="594274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e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BAE960-F7A9-4B5B-982D-FC0305243C9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312422" y="6130392"/>
            <a:ext cx="796291" cy="422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14DC7-9569-4125-B201-8E0680F67D36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>
            <a:off x="5003864" y="7239000"/>
            <a:ext cx="994358" cy="85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594590-A5BB-445A-BC2F-0FA0606B6C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381105" y="6861759"/>
            <a:ext cx="2504171" cy="3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4C7698-606C-4C91-960F-E60FF917E6CA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642214" y="6130392"/>
            <a:ext cx="1353553" cy="49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FE17D2-7B84-4A9B-A99E-51A2B1BB52F5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V="1">
            <a:off x="6752705" y="7160040"/>
            <a:ext cx="1243062" cy="93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A9193-9E11-458A-AB8E-70479648B8D0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 flipV="1">
            <a:off x="8639759" y="6586739"/>
            <a:ext cx="1104849" cy="30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A3FF93-0330-4D7F-AB6B-175A176ED1C3}"/>
              </a:ext>
            </a:extLst>
          </p:cNvPr>
          <p:cNvCxnSpPr>
            <a:cxnSpLocks/>
            <a:stCxn id="14" idx="5"/>
            <a:endCxn id="16" idx="4"/>
          </p:cNvCxnSpPr>
          <p:nvPr/>
        </p:nvCxnSpPr>
        <p:spPr>
          <a:xfrm flipV="1">
            <a:off x="6642214" y="6697230"/>
            <a:ext cx="3369145" cy="1664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94DA0956-25C2-44D9-B124-BF2658D090BA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7236726" y="3709885"/>
            <a:ext cx="541770" cy="5007495"/>
          </a:xfrm>
          <a:prstGeom prst="curvedConnector3">
            <a:avLst>
              <a:gd name="adj1" fmla="val 2455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93BE1EF-BBF8-4E52-926A-6ED66EFABCD9}"/>
              </a:ext>
            </a:extLst>
          </p:cNvPr>
          <p:cNvSpPr/>
          <p:nvPr/>
        </p:nvSpPr>
        <p:spPr>
          <a:xfrm>
            <a:off x="5426671" y="602657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909A1B2C-69F8-4F83-9366-5E7D6525C324}"/>
              </a:ext>
            </a:extLst>
          </p:cNvPr>
          <p:cNvSpPr/>
          <p:nvPr/>
        </p:nvSpPr>
        <p:spPr>
          <a:xfrm>
            <a:off x="6146762" y="6620032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266FBE6-3501-4AC1-B85F-63BFFB60CF6C}"/>
              </a:ext>
            </a:extLst>
          </p:cNvPr>
          <p:cNvSpPr/>
          <p:nvPr/>
        </p:nvSpPr>
        <p:spPr>
          <a:xfrm>
            <a:off x="7084617" y="488918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0819C86F-2F07-4917-80E3-EDBC6AC04B66}"/>
              </a:ext>
            </a:extLst>
          </p:cNvPr>
          <p:cNvSpPr/>
          <p:nvPr/>
        </p:nvSpPr>
        <p:spPr>
          <a:xfrm>
            <a:off x="5148747" y="725706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0621BBA0-7A99-480F-9126-1DBA6E29196A}"/>
              </a:ext>
            </a:extLst>
          </p:cNvPr>
          <p:cNvSpPr/>
          <p:nvPr/>
        </p:nvSpPr>
        <p:spPr>
          <a:xfrm>
            <a:off x="6923988" y="5984660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곱하기 기호 30">
            <a:extLst>
              <a:ext uri="{FF2B5EF4-FFF2-40B4-BE49-F238E27FC236}">
                <a16:creationId xmlns:a16="http://schemas.microsoft.com/office/drawing/2014/main" id="{DDB4EF2A-5C53-49F0-B516-74C89343715D}"/>
              </a:ext>
            </a:extLst>
          </p:cNvPr>
          <p:cNvSpPr/>
          <p:nvPr/>
        </p:nvSpPr>
        <p:spPr>
          <a:xfrm>
            <a:off x="7073900" y="727404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하기 기호 31">
            <a:extLst>
              <a:ext uri="{FF2B5EF4-FFF2-40B4-BE49-F238E27FC236}">
                <a16:creationId xmlns:a16="http://schemas.microsoft.com/office/drawing/2014/main" id="{D1466DDE-6B49-46F5-A36C-BB5313423C5E}"/>
              </a:ext>
            </a:extLst>
          </p:cNvPr>
          <p:cNvSpPr/>
          <p:nvPr/>
        </p:nvSpPr>
        <p:spPr>
          <a:xfrm>
            <a:off x="8106258" y="7252698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46BA5E26-8202-4CCD-9DE4-35620293E325}"/>
              </a:ext>
            </a:extLst>
          </p:cNvPr>
          <p:cNvSpPr/>
          <p:nvPr/>
        </p:nvSpPr>
        <p:spPr>
          <a:xfrm>
            <a:off x="8794697" y="6435214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27A28E94-8FBE-4CE8-864A-2EC593E60639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97233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Pseudo-code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L ← Empty list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while there are unmarked nodes: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select an unmarked node n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visit(n) </a:t>
            </a:r>
          </a:p>
          <a:p>
            <a:pPr marL="12700">
              <a:spcBef>
                <a:spcPts val="100"/>
              </a:spcBef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function visit(node n)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if n has a permanent mark: return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if n has a temporary mark: stop (not a DAG)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set temporary mark on n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for each node m with edge 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n,m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):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visit(m)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set permanent mark on m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add n to head of L</a:t>
            </a: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DPS Approach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B4B8E5-5763-416D-A4CD-CBB4645AD0E0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36976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Pseudo-code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Shortest-path(node s, graph G=(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V,E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)):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D ← array of length |V|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Initialize D[s] = 0, all other D[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] =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∞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P ← array of length |V|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Initialize all P[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] = null</a:t>
            </a:r>
          </a:p>
          <a:p>
            <a:pPr marL="469900" lvl="1">
              <a:spcBef>
                <a:spcPts val="100"/>
              </a:spcBef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for each vertex u in topological-order(G):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if u is topologically before s: continue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for each vertex v with edge 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u,v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):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w ← weight of edge 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u,v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)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	 if d[v] &gt; d[u] + w: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    d[v] ← d[u] + w,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    p[v] ← u</a:t>
            </a: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Shortest Path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B4B8E5-5763-416D-A4CD-CBB4645AD0E0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08455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B906B11A-1DCB-4937-8C33-1209EEA7E732}"/>
              </a:ext>
            </a:extLst>
          </p:cNvPr>
          <p:cNvSpPr txBox="1"/>
          <p:nvPr/>
        </p:nvSpPr>
        <p:spPr>
          <a:xfrm>
            <a:off x="399635" y="4876800"/>
            <a:ext cx="4601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165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algun Gothic"/>
              </a:rPr>
              <a:t>무덤의 역사</a:t>
            </a:r>
            <a:endParaRPr lang="en-US" altLang="ko-KR" sz="3600" spc="-165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Malgun Gothic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867118" y="2019111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2"/>
              </a:rPr>
              <a:t>3665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2"/>
              </a:rPr>
              <a:t>최종 순위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3"/>
              </a:rPr>
              <a:t>2252 </a:t>
            </a:r>
            <a:r>
              <a:rPr lang="ko-KR" altLang="en-US" sz="4400" dirty="0" err="1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3"/>
              </a:rPr>
              <a:t>줄세우기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2"/>
              </a:rPr>
              <a:t>3665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2"/>
              </a:rPr>
              <a:t>최종 순위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4"/>
              </a:rPr>
              <a:t>1948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4"/>
              </a:rPr>
              <a:t>임계경로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5"/>
              </a:rPr>
              <a:t>1005 ACM Craft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  <a:hlinkClick r:id="rId6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800" kern="0" dirty="0"/>
              <a:t>Practice</a:t>
            </a:r>
            <a:endParaRPr lang="en-US" sz="4400" kern="0" dirty="0">
              <a:latin typeface="Gulim"/>
              <a:cs typeface="Gulim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D4DC814-8E65-4319-B648-9F6C3ACBA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635" y="2301778"/>
            <a:ext cx="246748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BOJ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D06B51E-5F88-47E8-B241-B2F5AD0C7759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7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71430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86000"/>
            <a:ext cx="2438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DAG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Directed Acyclic Graph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Directed edges, no path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from a vertex to itself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Ordering of vertices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Only possible on DAG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For every edge (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u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, 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v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), 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u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 comes before 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v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Example: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abcde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,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acbde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Terminology</a:t>
            </a:r>
            <a:endParaRPr lang="en-US" sz="4800" kern="0" dirty="0">
              <a:latin typeface="Gulim"/>
              <a:cs typeface="Gulim"/>
            </a:endParaRPr>
          </a:p>
        </p:txBody>
      </p:sp>
      <p:pic>
        <p:nvPicPr>
          <p:cNvPr id="4" name="그림 3" descr="개체, 장치이(가) 표시된 사진&#10;&#10;자동 생성된 설명">
            <a:extLst>
              <a:ext uri="{FF2B5EF4-FFF2-40B4-BE49-F238E27FC236}">
                <a16:creationId xmlns:a16="http://schemas.microsoft.com/office/drawing/2014/main" id="{0952DE7D-F7D7-4BAF-A13A-810663D39B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376" y="2133600"/>
            <a:ext cx="3107833" cy="426720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7237C99E-60E5-4A32-A27F-9D6DF6A100F5}"/>
              </a:ext>
            </a:extLst>
          </p:cNvPr>
          <p:cNvSpPr txBox="1">
            <a:spLocks/>
          </p:cNvSpPr>
          <p:nvPr/>
        </p:nvSpPr>
        <p:spPr>
          <a:xfrm>
            <a:off x="254000" y="5648851"/>
            <a:ext cx="2438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3200" kern="0" dirty="0">
                <a:solidFill>
                  <a:schemeClr val="tx1"/>
                </a:solidFill>
              </a:rPr>
              <a:t>Topological Sort</a:t>
            </a:r>
            <a:endParaRPr lang="en-US" sz="2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C3E078F-A6C4-4F8A-B138-B8E8EE840F5E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3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33228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Determine order of vertices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Scheduling with dependency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Shortest Path Algorithm in O(|V|+|E|)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Strongly Connected Components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2-Satisfiability Problem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Topological Sort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2852E26-5D08-4AEB-8D51-B8E86441D87A}"/>
              </a:ext>
            </a:extLst>
          </p:cNvPr>
          <p:cNvSpPr txBox="1">
            <a:spLocks/>
          </p:cNvSpPr>
          <p:nvPr/>
        </p:nvSpPr>
        <p:spPr>
          <a:xfrm>
            <a:off x="254000" y="2286000"/>
            <a:ext cx="2438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4000" kern="0" dirty="0">
                <a:solidFill>
                  <a:schemeClr val="tx1"/>
                </a:solidFill>
              </a:rPr>
              <a:t>Usage</a:t>
            </a:r>
            <a:endParaRPr lang="en-US" sz="36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19AFB18D-2A12-491F-9E83-D09228D0A830}"/>
              </a:ext>
            </a:extLst>
          </p:cNvPr>
          <p:cNvSpPr txBox="1">
            <a:spLocks/>
          </p:cNvSpPr>
          <p:nvPr/>
        </p:nvSpPr>
        <p:spPr>
          <a:xfrm>
            <a:off x="254000" y="5640968"/>
            <a:ext cx="2438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3600" kern="0" dirty="0">
                <a:solidFill>
                  <a:schemeClr val="tx1"/>
                </a:solidFill>
              </a:rPr>
              <a:t>Advanced</a:t>
            </a:r>
            <a:br>
              <a:rPr lang="en-US" altLang="ko-KR" sz="3600" kern="0" dirty="0">
                <a:solidFill>
                  <a:schemeClr val="tx1"/>
                </a:solidFill>
              </a:rPr>
            </a:br>
            <a:r>
              <a:rPr lang="en-US" altLang="ko-KR" sz="3600" kern="0" dirty="0">
                <a:solidFill>
                  <a:schemeClr val="tx1"/>
                </a:solidFill>
              </a:rPr>
              <a:t>Algorithms</a:t>
            </a:r>
            <a:endParaRPr lang="en-US" sz="32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15477F3-A095-4358-9993-A554CA31D5BA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04293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Pseudo-code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L ← Empty list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Q ← Queue of vertices with no incoming edge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while Q is non-empty: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remove a vertex n from Q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add n to tail of L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for each vertex m with an edge 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n,m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):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remove edge 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n,m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) from the graph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if m has no other incoming edges: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    insert m into Q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if graph has edges then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return error (graph has cycle)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else 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return L (a topologically sorted order)</a:t>
            </a: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(1)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B4B8E5-5763-416D-A4CD-CBB4645AD0E0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7458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Step 1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(2)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4610610-6360-4B44-9526-7EB68FC6220B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L = [ ], S = {a}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In-degree (# of incoming edges)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76E22C-CBAB-4706-BD9B-5A4B9B691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1890"/>
              </p:ext>
            </p:extLst>
          </p:nvPr>
        </p:nvGraphicFramePr>
        <p:xfrm>
          <a:off x="4064000" y="3886200"/>
          <a:ext cx="566843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686">
                  <a:extLst>
                    <a:ext uri="{9D8B030D-6E8A-4147-A177-3AD203B41FA5}">
                      <a16:colId xmlns:a16="http://schemas.microsoft.com/office/drawing/2014/main" val="829697799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6242775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37236270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410072991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55626542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526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7477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011F3E0B-6A0C-45C8-948B-BCFA92229AC3}"/>
              </a:ext>
            </a:extLst>
          </p:cNvPr>
          <p:cNvSpPr/>
          <p:nvPr/>
        </p:nvSpPr>
        <p:spPr>
          <a:xfrm>
            <a:off x="4626622" y="648451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a</a:t>
            </a:r>
            <a:endParaRPr lang="ko-KR" altLang="en-US" sz="5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CE8C6-4D2D-478B-B850-42C480FE0F36}"/>
              </a:ext>
            </a:extLst>
          </p:cNvPr>
          <p:cNvSpPr/>
          <p:nvPr/>
        </p:nvSpPr>
        <p:spPr>
          <a:xfrm>
            <a:off x="5998222" y="5486400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b</a:t>
            </a:r>
            <a:endParaRPr lang="ko-KR" altLang="en-US" sz="5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580874-7DAA-498D-BAD5-54E0A9183ACF}"/>
              </a:ext>
            </a:extLst>
          </p:cNvPr>
          <p:cNvSpPr/>
          <p:nvPr/>
        </p:nvSpPr>
        <p:spPr>
          <a:xfrm>
            <a:off x="5998222" y="771745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c</a:t>
            </a:r>
            <a:endParaRPr lang="ko-KR" altLang="en-US" sz="5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7D976-5176-4121-A528-24748D8BDE18}"/>
              </a:ext>
            </a:extLst>
          </p:cNvPr>
          <p:cNvSpPr/>
          <p:nvPr/>
        </p:nvSpPr>
        <p:spPr>
          <a:xfrm>
            <a:off x="7885276" y="651604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9DDBA1-D43A-4E08-A423-24EA97313354}"/>
              </a:ext>
            </a:extLst>
          </p:cNvPr>
          <p:cNvSpPr/>
          <p:nvPr/>
        </p:nvSpPr>
        <p:spPr>
          <a:xfrm>
            <a:off x="9634117" y="594274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e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BAE960-F7A9-4B5B-982D-FC0305243C9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312422" y="6130392"/>
            <a:ext cx="796291" cy="422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14DC7-9569-4125-B201-8E0680F67D36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>
            <a:off x="5003864" y="7239000"/>
            <a:ext cx="994358" cy="85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594590-A5BB-445A-BC2F-0FA0606B6C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381105" y="6861759"/>
            <a:ext cx="2504171" cy="3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4C7698-606C-4C91-960F-E60FF917E6CA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642214" y="6130392"/>
            <a:ext cx="1353553" cy="49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FE17D2-7B84-4A9B-A99E-51A2B1BB52F5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V="1">
            <a:off x="6752705" y="7160040"/>
            <a:ext cx="1243062" cy="93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A9193-9E11-458A-AB8E-70479648B8D0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 flipV="1">
            <a:off x="8639759" y="6586739"/>
            <a:ext cx="1104849" cy="30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A3FF93-0330-4D7F-AB6B-175A176ED1C3}"/>
              </a:ext>
            </a:extLst>
          </p:cNvPr>
          <p:cNvCxnSpPr>
            <a:cxnSpLocks/>
            <a:stCxn id="14" idx="5"/>
            <a:endCxn id="16" idx="4"/>
          </p:cNvCxnSpPr>
          <p:nvPr/>
        </p:nvCxnSpPr>
        <p:spPr>
          <a:xfrm flipV="1">
            <a:off x="6642214" y="6697230"/>
            <a:ext cx="3369145" cy="1664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94DA0956-25C2-44D9-B124-BF2658D090BA}"/>
              </a:ext>
            </a:extLst>
          </p:cNvPr>
          <p:cNvCxnSpPr>
            <a:stCxn id="4" idx="0"/>
            <a:endCxn id="16" idx="0"/>
          </p:cNvCxnSpPr>
          <p:nvPr/>
        </p:nvCxnSpPr>
        <p:spPr>
          <a:xfrm rot="5400000" flipH="1" flipV="1">
            <a:off x="7236726" y="3709885"/>
            <a:ext cx="541770" cy="5007495"/>
          </a:xfrm>
          <a:prstGeom prst="curvedConnector3">
            <a:avLst>
              <a:gd name="adj1" fmla="val 2455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bject 2">
            <a:extLst>
              <a:ext uri="{FF2B5EF4-FFF2-40B4-BE49-F238E27FC236}">
                <a16:creationId xmlns:a16="http://schemas.microsoft.com/office/drawing/2014/main" id="{5FB53A0F-522C-46C2-BB00-89724FE879F5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39868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Step 2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(3)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4610610-6360-4B44-9526-7EB68FC6220B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L = [a], S = {b, c}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In-degree (# of incoming edges)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76E22C-CBAB-4706-BD9B-5A4B9B691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90208"/>
              </p:ext>
            </p:extLst>
          </p:nvPr>
        </p:nvGraphicFramePr>
        <p:xfrm>
          <a:off x="4064000" y="3886200"/>
          <a:ext cx="566843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686">
                  <a:extLst>
                    <a:ext uri="{9D8B030D-6E8A-4147-A177-3AD203B41FA5}">
                      <a16:colId xmlns:a16="http://schemas.microsoft.com/office/drawing/2014/main" val="829697799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6242775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37236270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410072991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55626542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526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7477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011F3E0B-6A0C-45C8-948B-BCFA92229AC3}"/>
              </a:ext>
            </a:extLst>
          </p:cNvPr>
          <p:cNvSpPr/>
          <p:nvPr/>
        </p:nvSpPr>
        <p:spPr>
          <a:xfrm>
            <a:off x="4626622" y="648451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a</a:t>
            </a:r>
            <a:endParaRPr lang="ko-KR" altLang="en-US" sz="5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CE8C6-4D2D-478B-B850-42C480FE0F36}"/>
              </a:ext>
            </a:extLst>
          </p:cNvPr>
          <p:cNvSpPr/>
          <p:nvPr/>
        </p:nvSpPr>
        <p:spPr>
          <a:xfrm>
            <a:off x="5998222" y="5486400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b</a:t>
            </a:r>
            <a:endParaRPr lang="ko-KR" altLang="en-US" sz="5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580874-7DAA-498D-BAD5-54E0A9183ACF}"/>
              </a:ext>
            </a:extLst>
          </p:cNvPr>
          <p:cNvSpPr/>
          <p:nvPr/>
        </p:nvSpPr>
        <p:spPr>
          <a:xfrm>
            <a:off x="5998222" y="771745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c</a:t>
            </a:r>
            <a:endParaRPr lang="ko-KR" altLang="en-US" sz="5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7D976-5176-4121-A528-24748D8BDE18}"/>
              </a:ext>
            </a:extLst>
          </p:cNvPr>
          <p:cNvSpPr/>
          <p:nvPr/>
        </p:nvSpPr>
        <p:spPr>
          <a:xfrm>
            <a:off x="7885276" y="651604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9DDBA1-D43A-4E08-A423-24EA97313354}"/>
              </a:ext>
            </a:extLst>
          </p:cNvPr>
          <p:cNvSpPr/>
          <p:nvPr/>
        </p:nvSpPr>
        <p:spPr>
          <a:xfrm>
            <a:off x="9634117" y="594274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e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BAE960-F7A9-4B5B-982D-FC0305243C9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312422" y="6130392"/>
            <a:ext cx="796291" cy="422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14DC7-9569-4125-B201-8E0680F67D36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>
            <a:off x="5003864" y="7239000"/>
            <a:ext cx="994358" cy="85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594590-A5BB-445A-BC2F-0FA0606B6C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381105" y="6861759"/>
            <a:ext cx="2504171" cy="3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4C7698-606C-4C91-960F-E60FF917E6CA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642214" y="6130392"/>
            <a:ext cx="1353553" cy="49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FE17D2-7B84-4A9B-A99E-51A2B1BB52F5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V="1">
            <a:off x="6752705" y="7160040"/>
            <a:ext cx="1243062" cy="93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A9193-9E11-458A-AB8E-70479648B8D0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 flipV="1">
            <a:off x="8639759" y="6586739"/>
            <a:ext cx="1104849" cy="30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A3FF93-0330-4D7F-AB6B-175A176ED1C3}"/>
              </a:ext>
            </a:extLst>
          </p:cNvPr>
          <p:cNvCxnSpPr>
            <a:cxnSpLocks/>
            <a:stCxn id="14" idx="5"/>
            <a:endCxn id="16" idx="4"/>
          </p:cNvCxnSpPr>
          <p:nvPr/>
        </p:nvCxnSpPr>
        <p:spPr>
          <a:xfrm flipV="1">
            <a:off x="6642214" y="6697230"/>
            <a:ext cx="3369145" cy="1664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94DA0956-25C2-44D9-B124-BF2658D090BA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7236726" y="3709885"/>
            <a:ext cx="541770" cy="5007495"/>
          </a:xfrm>
          <a:prstGeom prst="curvedConnector3">
            <a:avLst>
              <a:gd name="adj1" fmla="val 2455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93BE1EF-BBF8-4E52-926A-6ED66EFABCD9}"/>
              </a:ext>
            </a:extLst>
          </p:cNvPr>
          <p:cNvSpPr/>
          <p:nvPr/>
        </p:nvSpPr>
        <p:spPr>
          <a:xfrm>
            <a:off x="5426671" y="602657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909A1B2C-69F8-4F83-9366-5E7D6525C324}"/>
              </a:ext>
            </a:extLst>
          </p:cNvPr>
          <p:cNvSpPr/>
          <p:nvPr/>
        </p:nvSpPr>
        <p:spPr>
          <a:xfrm>
            <a:off x="6146762" y="6620032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266FBE6-3501-4AC1-B85F-63BFFB60CF6C}"/>
              </a:ext>
            </a:extLst>
          </p:cNvPr>
          <p:cNvSpPr/>
          <p:nvPr/>
        </p:nvSpPr>
        <p:spPr>
          <a:xfrm>
            <a:off x="7084617" y="488918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0819C86F-2F07-4917-80E3-EDBC6AC04B66}"/>
              </a:ext>
            </a:extLst>
          </p:cNvPr>
          <p:cNvSpPr/>
          <p:nvPr/>
        </p:nvSpPr>
        <p:spPr>
          <a:xfrm>
            <a:off x="5148747" y="725706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5BFC6D45-C3E5-49D5-B4E4-E086D120BDCC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6409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Step 3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(4)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4610610-6360-4B44-9526-7EB68FC6220B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L = [a, b], S = {c}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In-degree (# of incoming edges)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76E22C-CBAB-4706-BD9B-5A4B9B691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3864"/>
              </p:ext>
            </p:extLst>
          </p:nvPr>
        </p:nvGraphicFramePr>
        <p:xfrm>
          <a:off x="4064000" y="3886200"/>
          <a:ext cx="566843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686">
                  <a:extLst>
                    <a:ext uri="{9D8B030D-6E8A-4147-A177-3AD203B41FA5}">
                      <a16:colId xmlns:a16="http://schemas.microsoft.com/office/drawing/2014/main" val="829697799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6242775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37236270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410072991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55626542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526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7477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011F3E0B-6A0C-45C8-948B-BCFA92229AC3}"/>
              </a:ext>
            </a:extLst>
          </p:cNvPr>
          <p:cNvSpPr/>
          <p:nvPr/>
        </p:nvSpPr>
        <p:spPr>
          <a:xfrm>
            <a:off x="4626622" y="648451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a</a:t>
            </a:r>
            <a:endParaRPr lang="ko-KR" altLang="en-US" sz="5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CE8C6-4D2D-478B-B850-42C480FE0F36}"/>
              </a:ext>
            </a:extLst>
          </p:cNvPr>
          <p:cNvSpPr/>
          <p:nvPr/>
        </p:nvSpPr>
        <p:spPr>
          <a:xfrm>
            <a:off x="5998222" y="5486400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b</a:t>
            </a:r>
            <a:endParaRPr lang="ko-KR" altLang="en-US" sz="5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580874-7DAA-498D-BAD5-54E0A9183ACF}"/>
              </a:ext>
            </a:extLst>
          </p:cNvPr>
          <p:cNvSpPr/>
          <p:nvPr/>
        </p:nvSpPr>
        <p:spPr>
          <a:xfrm>
            <a:off x="5998222" y="771745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c</a:t>
            </a:r>
            <a:endParaRPr lang="ko-KR" altLang="en-US" sz="5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7D976-5176-4121-A528-24748D8BDE18}"/>
              </a:ext>
            </a:extLst>
          </p:cNvPr>
          <p:cNvSpPr/>
          <p:nvPr/>
        </p:nvSpPr>
        <p:spPr>
          <a:xfrm>
            <a:off x="7885276" y="651604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9DDBA1-D43A-4E08-A423-24EA97313354}"/>
              </a:ext>
            </a:extLst>
          </p:cNvPr>
          <p:cNvSpPr/>
          <p:nvPr/>
        </p:nvSpPr>
        <p:spPr>
          <a:xfrm>
            <a:off x="9634117" y="594274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e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BAE960-F7A9-4B5B-982D-FC0305243C9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312422" y="6130392"/>
            <a:ext cx="796291" cy="422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14DC7-9569-4125-B201-8E0680F67D36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>
            <a:off x="5003864" y="7239000"/>
            <a:ext cx="994358" cy="85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594590-A5BB-445A-BC2F-0FA0606B6C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381105" y="6861759"/>
            <a:ext cx="2504171" cy="3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4C7698-606C-4C91-960F-E60FF917E6CA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642214" y="6130392"/>
            <a:ext cx="1353553" cy="49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FE17D2-7B84-4A9B-A99E-51A2B1BB52F5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V="1">
            <a:off x="6752705" y="7160040"/>
            <a:ext cx="1243062" cy="93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A9193-9E11-458A-AB8E-70479648B8D0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 flipV="1">
            <a:off x="8639759" y="6586739"/>
            <a:ext cx="1104849" cy="30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A3FF93-0330-4D7F-AB6B-175A176ED1C3}"/>
              </a:ext>
            </a:extLst>
          </p:cNvPr>
          <p:cNvCxnSpPr>
            <a:cxnSpLocks/>
            <a:stCxn id="14" idx="5"/>
            <a:endCxn id="16" idx="4"/>
          </p:cNvCxnSpPr>
          <p:nvPr/>
        </p:nvCxnSpPr>
        <p:spPr>
          <a:xfrm flipV="1">
            <a:off x="6642214" y="6697230"/>
            <a:ext cx="3369145" cy="1664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94DA0956-25C2-44D9-B124-BF2658D090BA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7236726" y="3709885"/>
            <a:ext cx="541770" cy="5007495"/>
          </a:xfrm>
          <a:prstGeom prst="curvedConnector3">
            <a:avLst>
              <a:gd name="adj1" fmla="val 2455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93BE1EF-BBF8-4E52-926A-6ED66EFABCD9}"/>
              </a:ext>
            </a:extLst>
          </p:cNvPr>
          <p:cNvSpPr/>
          <p:nvPr/>
        </p:nvSpPr>
        <p:spPr>
          <a:xfrm>
            <a:off x="5426671" y="602657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909A1B2C-69F8-4F83-9366-5E7D6525C324}"/>
              </a:ext>
            </a:extLst>
          </p:cNvPr>
          <p:cNvSpPr/>
          <p:nvPr/>
        </p:nvSpPr>
        <p:spPr>
          <a:xfrm>
            <a:off x="6146762" y="6620032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266FBE6-3501-4AC1-B85F-63BFFB60CF6C}"/>
              </a:ext>
            </a:extLst>
          </p:cNvPr>
          <p:cNvSpPr/>
          <p:nvPr/>
        </p:nvSpPr>
        <p:spPr>
          <a:xfrm>
            <a:off x="7084617" y="488918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0819C86F-2F07-4917-80E3-EDBC6AC04B66}"/>
              </a:ext>
            </a:extLst>
          </p:cNvPr>
          <p:cNvSpPr/>
          <p:nvPr/>
        </p:nvSpPr>
        <p:spPr>
          <a:xfrm>
            <a:off x="5148747" y="725706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0621BBA0-7A99-480F-9126-1DBA6E29196A}"/>
              </a:ext>
            </a:extLst>
          </p:cNvPr>
          <p:cNvSpPr/>
          <p:nvPr/>
        </p:nvSpPr>
        <p:spPr>
          <a:xfrm>
            <a:off x="6923988" y="5984660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8BFBED72-890E-433B-83EA-7E2CDE90A977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91852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Step 4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(5)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4610610-6360-4B44-9526-7EB68FC6220B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L = [a, b, c], S = {d}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In-degree (# of incoming edges)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76E22C-CBAB-4706-BD9B-5A4B9B691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60569"/>
              </p:ext>
            </p:extLst>
          </p:nvPr>
        </p:nvGraphicFramePr>
        <p:xfrm>
          <a:off x="4064000" y="3886200"/>
          <a:ext cx="566843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686">
                  <a:extLst>
                    <a:ext uri="{9D8B030D-6E8A-4147-A177-3AD203B41FA5}">
                      <a16:colId xmlns:a16="http://schemas.microsoft.com/office/drawing/2014/main" val="829697799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6242775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37236270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410072991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55626542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526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7477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011F3E0B-6A0C-45C8-948B-BCFA92229AC3}"/>
              </a:ext>
            </a:extLst>
          </p:cNvPr>
          <p:cNvSpPr/>
          <p:nvPr/>
        </p:nvSpPr>
        <p:spPr>
          <a:xfrm>
            <a:off x="4626622" y="648451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a</a:t>
            </a:r>
            <a:endParaRPr lang="ko-KR" altLang="en-US" sz="5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CE8C6-4D2D-478B-B850-42C480FE0F36}"/>
              </a:ext>
            </a:extLst>
          </p:cNvPr>
          <p:cNvSpPr/>
          <p:nvPr/>
        </p:nvSpPr>
        <p:spPr>
          <a:xfrm>
            <a:off x="5998222" y="5486400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b</a:t>
            </a:r>
            <a:endParaRPr lang="ko-KR" altLang="en-US" sz="5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580874-7DAA-498D-BAD5-54E0A9183ACF}"/>
              </a:ext>
            </a:extLst>
          </p:cNvPr>
          <p:cNvSpPr/>
          <p:nvPr/>
        </p:nvSpPr>
        <p:spPr>
          <a:xfrm>
            <a:off x="5998222" y="771745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c</a:t>
            </a:r>
            <a:endParaRPr lang="ko-KR" altLang="en-US" sz="5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7D976-5176-4121-A528-24748D8BDE18}"/>
              </a:ext>
            </a:extLst>
          </p:cNvPr>
          <p:cNvSpPr/>
          <p:nvPr/>
        </p:nvSpPr>
        <p:spPr>
          <a:xfrm>
            <a:off x="7885276" y="651604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9DDBA1-D43A-4E08-A423-24EA97313354}"/>
              </a:ext>
            </a:extLst>
          </p:cNvPr>
          <p:cNvSpPr/>
          <p:nvPr/>
        </p:nvSpPr>
        <p:spPr>
          <a:xfrm>
            <a:off x="9634117" y="594274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e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BAE960-F7A9-4B5B-982D-FC0305243C9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312422" y="6130392"/>
            <a:ext cx="796291" cy="422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14DC7-9569-4125-B201-8E0680F67D36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>
            <a:off x="5003864" y="7239000"/>
            <a:ext cx="994358" cy="85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594590-A5BB-445A-BC2F-0FA0606B6C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381105" y="6861759"/>
            <a:ext cx="2504171" cy="3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4C7698-606C-4C91-960F-E60FF917E6CA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642214" y="6130392"/>
            <a:ext cx="1353553" cy="49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FE17D2-7B84-4A9B-A99E-51A2B1BB52F5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V="1">
            <a:off x="6752705" y="7160040"/>
            <a:ext cx="1243062" cy="93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A9193-9E11-458A-AB8E-70479648B8D0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 flipV="1">
            <a:off x="8639759" y="6586739"/>
            <a:ext cx="1104849" cy="30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A3FF93-0330-4D7F-AB6B-175A176ED1C3}"/>
              </a:ext>
            </a:extLst>
          </p:cNvPr>
          <p:cNvCxnSpPr>
            <a:cxnSpLocks/>
            <a:stCxn id="14" idx="5"/>
            <a:endCxn id="16" idx="4"/>
          </p:cNvCxnSpPr>
          <p:nvPr/>
        </p:nvCxnSpPr>
        <p:spPr>
          <a:xfrm flipV="1">
            <a:off x="6642214" y="6697230"/>
            <a:ext cx="3369145" cy="1664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94DA0956-25C2-44D9-B124-BF2658D090BA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7236726" y="3709885"/>
            <a:ext cx="541770" cy="5007495"/>
          </a:xfrm>
          <a:prstGeom prst="curvedConnector3">
            <a:avLst>
              <a:gd name="adj1" fmla="val 2455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93BE1EF-BBF8-4E52-926A-6ED66EFABCD9}"/>
              </a:ext>
            </a:extLst>
          </p:cNvPr>
          <p:cNvSpPr/>
          <p:nvPr/>
        </p:nvSpPr>
        <p:spPr>
          <a:xfrm>
            <a:off x="5426671" y="602657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909A1B2C-69F8-4F83-9366-5E7D6525C324}"/>
              </a:ext>
            </a:extLst>
          </p:cNvPr>
          <p:cNvSpPr/>
          <p:nvPr/>
        </p:nvSpPr>
        <p:spPr>
          <a:xfrm>
            <a:off x="6146762" y="6620032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266FBE6-3501-4AC1-B85F-63BFFB60CF6C}"/>
              </a:ext>
            </a:extLst>
          </p:cNvPr>
          <p:cNvSpPr/>
          <p:nvPr/>
        </p:nvSpPr>
        <p:spPr>
          <a:xfrm>
            <a:off x="7084617" y="488918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0819C86F-2F07-4917-80E3-EDBC6AC04B66}"/>
              </a:ext>
            </a:extLst>
          </p:cNvPr>
          <p:cNvSpPr/>
          <p:nvPr/>
        </p:nvSpPr>
        <p:spPr>
          <a:xfrm>
            <a:off x="5148747" y="725706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0621BBA0-7A99-480F-9126-1DBA6E29196A}"/>
              </a:ext>
            </a:extLst>
          </p:cNvPr>
          <p:cNvSpPr/>
          <p:nvPr/>
        </p:nvSpPr>
        <p:spPr>
          <a:xfrm>
            <a:off x="6923988" y="5984660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곱하기 기호 30">
            <a:extLst>
              <a:ext uri="{FF2B5EF4-FFF2-40B4-BE49-F238E27FC236}">
                <a16:creationId xmlns:a16="http://schemas.microsoft.com/office/drawing/2014/main" id="{DDB4EF2A-5C53-49F0-B516-74C89343715D}"/>
              </a:ext>
            </a:extLst>
          </p:cNvPr>
          <p:cNvSpPr/>
          <p:nvPr/>
        </p:nvSpPr>
        <p:spPr>
          <a:xfrm>
            <a:off x="7073900" y="727404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하기 기호 31">
            <a:extLst>
              <a:ext uri="{FF2B5EF4-FFF2-40B4-BE49-F238E27FC236}">
                <a16:creationId xmlns:a16="http://schemas.microsoft.com/office/drawing/2014/main" id="{D1466DDE-6B49-46F5-A36C-BB5313423C5E}"/>
              </a:ext>
            </a:extLst>
          </p:cNvPr>
          <p:cNvSpPr/>
          <p:nvPr/>
        </p:nvSpPr>
        <p:spPr>
          <a:xfrm>
            <a:off x="8106258" y="7252698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99F3DF3D-C806-48BE-ACB7-56A43AD8940C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58314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Step 5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(6)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4610610-6360-4B44-9526-7EB68FC6220B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L = [a, b, c, d], S = {e}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In-degree (# of incoming edges)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76E22C-CBAB-4706-BD9B-5A4B9B691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7568"/>
              </p:ext>
            </p:extLst>
          </p:nvPr>
        </p:nvGraphicFramePr>
        <p:xfrm>
          <a:off x="4064000" y="3886200"/>
          <a:ext cx="566843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686">
                  <a:extLst>
                    <a:ext uri="{9D8B030D-6E8A-4147-A177-3AD203B41FA5}">
                      <a16:colId xmlns:a16="http://schemas.microsoft.com/office/drawing/2014/main" val="829697799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6242775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37236270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410072991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55626542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526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7477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011F3E0B-6A0C-45C8-948B-BCFA92229AC3}"/>
              </a:ext>
            </a:extLst>
          </p:cNvPr>
          <p:cNvSpPr/>
          <p:nvPr/>
        </p:nvSpPr>
        <p:spPr>
          <a:xfrm>
            <a:off x="4626622" y="648451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a</a:t>
            </a:r>
            <a:endParaRPr lang="ko-KR" altLang="en-US" sz="5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CE8C6-4D2D-478B-B850-42C480FE0F36}"/>
              </a:ext>
            </a:extLst>
          </p:cNvPr>
          <p:cNvSpPr/>
          <p:nvPr/>
        </p:nvSpPr>
        <p:spPr>
          <a:xfrm>
            <a:off x="5998222" y="5486400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b</a:t>
            </a:r>
            <a:endParaRPr lang="ko-KR" altLang="en-US" sz="5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580874-7DAA-498D-BAD5-54E0A9183ACF}"/>
              </a:ext>
            </a:extLst>
          </p:cNvPr>
          <p:cNvSpPr/>
          <p:nvPr/>
        </p:nvSpPr>
        <p:spPr>
          <a:xfrm>
            <a:off x="5998222" y="771745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c</a:t>
            </a:r>
            <a:endParaRPr lang="ko-KR" altLang="en-US" sz="5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7D976-5176-4121-A528-24748D8BDE18}"/>
              </a:ext>
            </a:extLst>
          </p:cNvPr>
          <p:cNvSpPr/>
          <p:nvPr/>
        </p:nvSpPr>
        <p:spPr>
          <a:xfrm>
            <a:off x="7885276" y="651604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9DDBA1-D43A-4E08-A423-24EA97313354}"/>
              </a:ext>
            </a:extLst>
          </p:cNvPr>
          <p:cNvSpPr/>
          <p:nvPr/>
        </p:nvSpPr>
        <p:spPr>
          <a:xfrm>
            <a:off x="9634117" y="594274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e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BAE960-F7A9-4B5B-982D-FC0305243C9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312422" y="6130392"/>
            <a:ext cx="796291" cy="422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14DC7-9569-4125-B201-8E0680F67D36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>
            <a:off x="5003864" y="7239000"/>
            <a:ext cx="994358" cy="85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594590-A5BB-445A-BC2F-0FA0606B6C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381105" y="6861759"/>
            <a:ext cx="2504171" cy="3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4C7698-606C-4C91-960F-E60FF917E6CA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642214" y="6130392"/>
            <a:ext cx="1353553" cy="49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FE17D2-7B84-4A9B-A99E-51A2B1BB52F5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V="1">
            <a:off x="6752705" y="7160040"/>
            <a:ext cx="1243062" cy="93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A9193-9E11-458A-AB8E-70479648B8D0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 flipV="1">
            <a:off x="8639759" y="6586739"/>
            <a:ext cx="1104849" cy="30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A3FF93-0330-4D7F-AB6B-175A176ED1C3}"/>
              </a:ext>
            </a:extLst>
          </p:cNvPr>
          <p:cNvCxnSpPr>
            <a:cxnSpLocks/>
            <a:stCxn id="14" idx="5"/>
            <a:endCxn id="16" idx="4"/>
          </p:cNvCxnSpPr>
          <p:nvPr/>
        </p:nvCxnSpPr>
        <p:spPr>
          <a:xfrm flipV="1">
            <a:off x="6642214" y="6697230"/>
            <a:ext cx="3369145" cy="1664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94DA0956-25C2-44D9-B124-BF2658D090BA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7236726" y="3709885"/>
            <a:ext cx="541770" cy="5007495"/>
          </a:xfrm>
          <a:prstGeom prst="curvedConnector3">
            <a:avLst>
              <a:gd name="adj1" fmla="val 2455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93BE1EF-BBF8-4E52-926A-6ED66EFABCD9}"/>
              </a:ext>
            </a:extLst>
          </p:cNvPr>
          <p:cNvSpPr/>
          <p:nvPr/>
        </p:nvSpPr>
        <p:spPr>
          <a:xfrm>
            <a:off x="5426671" y="602657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909A1B2C-69F8-4F83-9366-5E7D6525C324}"/>
              </a:ext>
            </a:extLst>
          </p:cNvPr>
          <p:cNvSpPr/>
          <p:nvPr/>
        </p:nvSpPr>
        <p:spPr>
          <a:xfrm>
            <a:off x="6146762" y="6620032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266FBE6-3501-4AC1-B85F-63BFFB60CF6C}"/>
              </a:ext>
            </a:extLst>
          </p:cNvPr>
          <p:cNvSpPr/>
          <p:nvPr/>
        </p:nvSpPr>
        <p:spPr>
          <a:xfrm>
            <a:off x="7084617" y="488918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0819C86F-2F07-4917-80E3-EDBC6AC04B66}"/>
              </a:ext>
            </a:extLst>
          </p:cNvPr>
          <p:cNvSpPr/>
          <p:nvPr/>
        </p:nvSpPr>
        <p:spPr>
          <a:xfrm>
            <a:off x="5148747" y="725706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0621BBA0-7A99-480F-9126-1DBA6E29196A}"/>
              </a:ext>
            </a:extLst>
          </p:cNvPr>
          <p:cNvSpPr/>
          <p:nvPr/>
        </p:nvSpPr>
        <p:spPr>
          <a:xfrm>
            <a:off x="6923988" y="5984660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곱하기 기호 30">
            <a:extLst>
              <a:ext uri="{FF2B5EF4-FFF2-40B4-BE49-F238E27FC236}">
                <a16:creationId xmlns:a16="http://schemas.microsoft.com/office/drawing/2014/main" id="{DDB4EF2A-5C53-49F0-B516-74C89343715D}"/>
              </a:ext>
            </a:extLst>
          </p:cNvPr>
          <p:cNvSpPr/>
          <p:nvPr/>
        </p:nvSpPr>
        <p:spPr>
          <a:xfrm>
            <a:off x="7073900" y="727404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하기 기호 31">
            <a:extLst>
              <a:ext uri="{FF2B5EF4-FFF2-40B4-BE49-F238E27FC236}">
                <a16:creationId xmlns:a16="http://schemas.microsoft.com/office/drawing/2014/main" id="{D1466DDE-6B49-46F5-A36C-BB5313423C5E}"/>
              </a:ext>
            </a:extLst>
          </p:cNvPr>
          <p:cNvSpPr/>
          <p:nvPr/>
        </p:nvSpPr>
        <p:spPr>
          <a:xfrm>
            <a:off x="8106258" y="7252698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46BA5E26-8202-4CCD-9DE4-35620293E325}"/>
              </a:ext>
            </a:extLst>
          </p:cNvPr>
          <p:cNvSpPr/>
          <p:nvPr/>
        </p:nvSpPr>
        <p:spPr>
          <a:xfrm>
            <a:off x="8794697" y="6435214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EC938AFD-EB1A-47FB-94B1-169AB4565190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61843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C5D5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696</Words>
  <Application>Microsoft Office PowerPoint</Application>
  <PresentationFormat>사용자 지정</PresentationFormat>
  <Paragraphs>202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D2Coding ligature</vt:lpstr>
      <vt:lpstr>Malgun Gothic Semilight</vt:lpstr>
      <vt:lpstr>Noto Sans CJK KR Bold</vt:lpstr>
      <vt:lpstr>Noto Sans CJK KR DemiLight</vt:lpstr>
      <vt:lpstr>Noto Sans CJK KR Light</vt:lpstr>
      <vt:lpstr>Noto Sans CJK KR Regular</vt:lpstr>
      <vt:lpstr>Gulim</vt:lpstr>
      <vt:lpstr>Malgun Gothic</vt:lpstr>
      <vt:lpstr>Malgun Gothic</vt:lpstr>
      <vt:lpstr>Arial</vt:lpstr>
      <vt:lpstr>Calibri</vt:lpstr>
      <vt:lpstr>Office Theme</vt:lpstr>
      <vt:lpstr>Topological Sort</vt:lpstr>
      <vt:lpstr>DAG</vt:lpstr>
      <vt:lpstr>PowerPoint 프레젠테이션</vt:lpstr>
      <vt:lpstr>Pseudo-code</vt:lpstr>
      <vt:lpstr>Example Step 1</vt:lpstr>
      <vt:lpstr>Example Step 2</vt:lpstr>
      <vt:lpstr>Example Step 3</vt:lpstr>
      <vt:lpstr>Example Step 4</vt:lpstr>
      <vt:lpstr>Example Step 5</vt:lpstr>
      <vt:lpstr>Example Step 6</vt:lpstr>
      <vt:lpstr>Pseudo-code</vt:lpstr>
      <vt:lpstr>Pseudo-code</vt:lpstr>
      <vt:lpstr>BOJ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위상 정렬</dc:title>
  <cp:lastModifiedBy>thebarbershop</cp:lastModifiedBy>
  <cp:revision>413</cp:revision>
  <dcterms:created xsi:type="dcterms:W3CDTF">2017-12-10T19:52:21Z</dcterms:created>
  <dcterms:modified xsi:type="dcterms:W3CDTF">2019-02-24T15:12:12Z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2017-12-10T00:00:00Z</vt:filetime>
  </property>
</Properties>
</file>