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2" r:id="rId3"/>
    <p:sldId id="383" r:id="rId4"/>
    <p:sldId id="386" r:id="rId5"/>
    <p:sldId id="387" r:id="rId6"/>
    <p:sldId id="389" r:id="rId7"/>
    <p:sldId id="390" r:id="rId8"/>
    <p:sldId id="391" r:id="rId9"/>
    <p:sldId id="380" r:id="rId10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760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98C22"/>
    <a:srgbClr val="412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>
      <p:cViewPr varScale="1">
        <p:scale>
          <a:sx n="54" d="100"/>
          <a:sy n="54" d="100"/>
        </p:scale>
        <p:origin x="1133" y="37"/>
      </p:cViewPr>
      <p:guideLst>
        <p:guide orient="horz" pos="2880"/>
        <p:guide pos="2160"/>
        <p:guide pos="7600"/>
        <p:guide orient="horz"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204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3CAE-2D25-4EDA-883F-66B70065444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0E03-56B6-4360-A035-E90F9BCFE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900" y="3746500"/>
            <a:ext cx="5969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6AB6B-231F-408C-B38F-35A6AA3E2322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9E9BCEB-0A0E-4E8D-85B2-C2F42D83D030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90AF0-9E6A-4AC9-B7BD-8DA1211B615B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6093767-42F1-45C7-BC39-731ED465181E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6A2466-BAC7-4203-9A49-6F9E87A5C95A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D11BE80-E994-4A3E-B9B0-F846A238AA3C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6C9A2C-8925-43EC-89E7-6E795A91545F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9B09542-CC6A-4C28-A7AC-752FC7326309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DB59-7A73-4A54-B8A0-4C32081180BA}"/>
              </a:ext>
            </a:extLst>
          </p:cNvPr>
          <p:cNvSpPr/>
          <p:nvPr userDrawn="1"/>
        </p:nvSpPr>
        <p:spPr>
          <a:xfrm>
            <a:off x="0" y="0"/>
            <a:ext cx="7035800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2235200"/>
            <a:ext cx="10287000" cy="535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302399F1-8829-4CBE-97F7-2ECB7EC04132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2018</a:t>
            </a:r>
            <a:r>
              <a:rPr lang="ko-KR" altLang="en-US" sz="2400" b="0" spc="-30" dirty="0">
                <a:latin typeface="Malgun Gothic Semilight"/>
                <a:cs typeface="Malgun Gothic Semilight"/>
              </a:rPr>
              <a:t>년 가을학기</a:t>
            </a:r>
            <a:r>
              <a:rPr lang="en-US" altLang="ko-KR" sz="2400" b="0" spc="-30" dirty="0">
                <a:latin typeface="Malgun Gothic Semilight"/>
                <a:cs typeface="Malgun Gothic Semilight"/>
              </a:rPr>
              <a:t> </a:t>
            </a:r>
            <a:r>
              <a:rPr lang="ko-KR" altLang="en-US" sz="2400" spc="-30" dirty="0" err="1">
                <a:latin typeface="Malgun Gothic Semilight"/>
                <a:cs typeface="Malgun Gothic Semilight"/>
              </a:rPr>
              <a:t>현대시텍스트읽기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II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2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30" TargetMode="External"/><Relationship Id="rId2" Type="http://schemas.openxmlformats.org/officeDocument/2006/relationships/hyperlink" Target="https://www.acmicpc.net/problem/1082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cmicpc.net/problem/2339" TargetMode="External"/><Relationship Id="rId5" Type="http://schemas.openxmlformats.org/officeDocument/2006/relationships/hyperlink" Target="https://www.acmicpc.net/problem/1725" TargetMode="External"/><Relationship Id="rId4" Type="http://schemas.openxmlformats.org/officeDocument/2006/relationships/hyperlink" Target="https://www.acmicpc.net/problem/17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EBF21-5CC0-42AB-B1B5-6AFFBB5B539C}"/>
              </a:ext>
            </a:extLst>
          </p:cNvPr>
          <p:cNvSpPr/>
          <p:nvPr/>
        </p:nvSpPr>
        <p:spPr>
          <a:xfrm>
            <a:off x="-1" y="0"/>
            <a:ext cx="7035801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31800" y="4491668"/>
            <a:ext cx="67923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>
                <a:solidFill>
                  <a:srgbClr val="E98C22"/>
                </a:solidFill>
              </a:rPr>
              <a:t>Divide-and-Conquer</a:t>
            </a:r>
            <a:endParaRPr sz="5400" dirty="0">
              <a:solidFill>
                <a:srgbClr val="E98C2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711200" y="5040534"/>
            <a:ext cx="5638800" cy="221552"/>
          </a:xfrm>
          <a:custGeom>
            <a:avLst/>
            <a:gdLst/>
            <a:ahLst/>
            <a:cxnLst/>
            <a:rect l="l" t="t" r="r" b="b"/>
            <a:pathLst>
              <a:path w="7506334">
                <a:moveTo>
                  <a:pt x="0" y="0"/>
                </a:moveTo>
                <a:lnTo>
                  <a:pt x="7505979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0384" y="5420437"/>
            <a:ext cx="60196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ko-KR" altLang="en-US" sz="3200" spc="-3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서강대학교 </a:t>
            </a:r>
            <a:r>
              <a:rPr lang="ko-KR" altLang="en-US" sz="3200" spc="-30" dirty="0" err="1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엄태경</a:t>
            </a:r>
            <a:endParaRPr lang="en-US" altLang="ko-KR" sz="3200" spc="-3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 Semiligh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F4159E5-28BB-4F02-A61A-EA5B881C96EA}"/>
              </a:ext>
            </a:extLst>
          </p:cNvPr>
          <p:cNvSpPr txBox="1"/>
          <p:nvPr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2019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-Winter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 err="1">
                <a:latin typeface="Malgun Gothic Semilight"/>
                <a:cs typeface="Malgun Gothic Semilight"/>
              </a:rPr>
              <a:t>Sogang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ACM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Divide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and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Conquer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Break up problems into parts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Solve each part recursively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Combine solutions of each part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Merge sort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Exponentiation by squaring (a</a:t>
            </a:r>
            <a:r>
              <a:rPr lang="en-US" altLang="ko-KR" sz="3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)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BOJ#1725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히스토그램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Divide and Conquer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5591898-FA93-45F1-848F-A297DAFDBEB3}"/>
              </a:ext>
            </a:extLst>
          </p:cNvPr>
          <p:cNvSpPr txBox="1">
            <a:spLocks/>
          </p:cNvSpPr>
          <p:nvPr/>
        </p:nvSpPr>
        <p:spPr>
          <a:xfrm>
            <a:off x="254000" y="5640968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</a:rPr>
              <a:t>Examples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322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MERGE-SORT(array):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MERGE_SORT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(left half of array)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MERGE_SORT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(right half of array)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array = MERGE(left, right)</a:t>
            </a:r>
          </a:p>
          <a:p>
            <a:pPr marL="12700">
              <a:spcBef>
                <a:spcPts val="100"/>
              </a:spcBef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MERGE(left, right):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result := empty array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while left, right are not empty: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add min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(left[0], right[0])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to result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and remove it from left/right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if left or right is not empty: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add it to result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return result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Merge Sort (1)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F65DA4B-F7E1-4564-8C03-519530F76BE3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</a:rPr>
              <a:t>C++ implementation at </a:t>
            </a: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74586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MERGE-SORT(list m):</a:t>
            </a:r>
          </a:p>
          <a:p>
            <a:pPr marL="12700">
              <a:spcBef>
                <a:spcPts val="100"/>
              </a:spcBef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</a:t>
            </a:r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MERGE_SORT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(left)</a:t>
            </a:r>
          </a:p>
          <a:p>
            <a:pPr marL="12700">
              <a:spcBef>
                <a:spcPts val="100"/>
              </a:spcBef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</a:t>
            </a:r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MERGE_SORT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(right)</a:t>
            </a:r>
          </a:p>
          <a:p>
            <a:pPr marL="12700">
              <a:spcBef>
                <a:spcPts val="100"/>
              </a:spcBef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MERGE(left, right)</a:t>
            </a:r>
          </a:p>
          <a:p>
            <a:pPr marL="12700">
              <a:spcBef>
                <a:spcPts val="100"/>
              </a:spcBef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MERGE_SORT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: only function call overhead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MERGE: O(right-left)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Merge Sort (2)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67FE9DF-8F63-4B5D-B8AB-389A2788A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dirty="0">
                <a:solidFill>
                  <a:schemeClr val="tx1"/>
                </a:solidFill>
              </a:rPr>
              <a:t>Time Complexity</a:t>
            </a:r>
            <a:endParaRPr sz="28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9799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Height of tree: O(log 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Cost of MERGE on each level: O(n)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Time complexity: O(n log n)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Merge Sort (3)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67FE9DF-8F63-4B5D-B8AB-389A2788A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dirty="0">
                <a:solidFill>
                  <a:schemeClr val="tx1"/>
                </a:solidFill>
              </a:rPr>
              <a:t>Time Complexity</a:t>
            </a:r>
            <a:endParaRPr sz="28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0B73E-1C6E-4CA1-93C0-B07F44E03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4"/>
          <a:stretch/>
        </p:blipFill>
        <p:spPr>
          <a:xfrm>
            <a:off x="3530600" y="2236076"/>
            <a:ext cx="8440307" cy="43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Recursion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POWER(x, n):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if n == 0: return 1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 if n == 1: return x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 if n is odd: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return x*POWER(x*x, (n-1)/2)</a:t>
            </a:r>
            <a:endParaRPr lang="en-US" altLang="ko-KR" sz="3600" baseline="300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return POWER(x*x, n/2)</a:t>
            </a:r>
            <a:endParaRPr lang="en-US" altLang="ko-KR" sz="3600" baseline="300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F65DA4B-F7E1-4564-8C03-519530F76BE3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</a:rPr>
              <a:t>C++ implementation at </a:t>
            </a: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ED47E5-30E3-41CF-A613-165CF2B9EA7F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400" kern="0" dirty="0"/>
              <a:t>Exponentiation by squaring (1) </a:t>
            </a:r>
            <a:endParaRPr lang="en-US" sz="4000" kern="0" dirty="0">
              <a:latin typeface="Gulim"/>
              <a:cs typeface="Gulim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56FF89B-CD27-402C-9C32-53CD2D55F837}"/>
              </a:ext>
            </a:extLst>
          </p:cNvPr>
          <p:cNvSpPr txBox="1">
            <a:spLocks/>
          </p:cNvSpPr>
          <p:nvPr/>
        </p:nvSpPr>
        <p:spPr>
          <a:xfrm>
            <a:off x="254000" y="5019003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4000" kern="0">
                <a:solidFill>
                  <a:schemeClr val="tx1"/>
                </a:solidFill>
              </a:rPr>
              <a:t>Pseudo-code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283E90A-9181-464E-AB74-8F225995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999" y="2241330"/>
            <a:ext cx="8109031" cy="19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>
                <a:solidFill>
                  <a:schemeClr val="tx1"/>
                </a:solidFill>
              </a:rPr>
              <a:t>Time Complexity</a:t>
            </a:r>
            <a:endParaRPr sz="28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POWER(x, n):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if n == 0: return 1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 if n == 1: return x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 if n is odd: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return x*POWER(x*x, (n-1)/2)</a:t>
            </a:r>
            <a:endParaRPr lang="en-US" altLang="ko-KR" sz="3600" baseline="300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else:</a:t>
            </a:r>
          </a:p>
          <a:p>
            <a:pPr marL="12700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return POWER(x*x, n/2)</a:t>
            </a:r>
          </a:p>
          <a:p>
            <a:pPr marL="12700">
              <a:spcBef>
                <a:spcPts val="100"/>
              </a:spcBef>
            </a:pPr>
            <a:endParaRPr lang="en-US" altLang="ko-KR" sz="3600" baseline="300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Number of multiplication:</a:t>
            </a:r>
            <a:endParaRPr lang="en-US" altLang="ko-KR" sz="3600" baseline="300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lvl="1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	(log n)+(# of 1-bit in n) = O(2 log n)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= O(log n)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F65DA4B-F7E1-4564-8C03-519530F76BE3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</a:rPr>
              <a:t>C++ implementation at </a:t>
            </a: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ED47E5-30E3-41CF-A613-165CF2B9EA7F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400" kern="0" dirty="0"/>
              <a:t>Exponentiation by squaring (2) </a:t>
            </a:r>
            <a:endParaRPr lang="en-US" sz="4000" kern="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8159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891628" y="2019403"/>
            <a:ext cx="11554372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Area of largest rectangle?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Number of rectangles: 1 &lt;= n &lt;= 100,000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Height of each rectangle: 0 &lt;= h</a:t>
            </a:r>
            <a:r>
              <a:rPr lang="en-US" altLang="ko-KR" sz="3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&lt;= 1,000,000,000</a:t>
            </a:r>
          </a:p>
          <a:p>
            <a:pPr marL="58420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Width of each rectangle: 1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F65DA4B-F7E1-4564-8C03-519530F76BE3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</a:rPr>
              <a:t>C++ implementation at </a:t>
            </a: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ED47E5-30E3-41CF-A613-165CF2B9EA7F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000" dirty="0"/>
              <a:t>Largest Rectangle in a Histogram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753D4B-E4E2-428F-81A2-6307B361B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362200"/>
            <a:ext cx="10972637" cy="34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867118" y="2019111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10827 </a:t>
            </a:r>
            <a:r>
              <a:rPr lang="en-US" altLang="ko-KR" sz="44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a^b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10830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행렬 제곱</a:t>
            </a:r>
            <a:endParaRPr lang="ko-KR" altLang="en-US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1780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종이의 개수</a:t>
            </a:r>
            <a:endParaRPr lang="ko-KR" altLang="en-US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/>
              </a:rPr>
              <a:t>1725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/>
              </a:rPr>
              <a:t>히스토그램</a:t>
            </a:r>
            <a:endParaRPr lang="ko-KR" altLang="en-US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6"/>
              </a:rPr>
              <a:t>2339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6"/>
              </a:rPr>
              <a:t>석판 자르기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Practice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BOJ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1430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5D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229</Words>
  <Application>Microsoft Office PowerPoint</Application>
  <PresentationFormat>사용자 지정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D2Coding ligature</vt:lpstr>
      <vt:lpstr>Malgun Gothic Semilight</vt:lpstr>
      <vt:lpstr>Noto Sans CJK KR Bold</vt:lpstr>
      <vt:lpstr>Noto Sans CJK KR DemiLight</vt:lpstr>
      <vt:lpstr>Noto Sans CJK KR Light</vt:lpstr>
      <vt:lpstr>Noto Sans CJK KR Regular</vt:lpstr>
      <vt:lpstr>Gulim</vt:lpstr>
      <vt:lpstr>Malgun Gothic</vt:lpstr>
      <vt:lpstr>Malgun Gothic</vt:lpstr>
      <vt:lpstr>Arial</vt:lpstr>
      <vt:lpstr>Calibri</vt:lpstr>
      <vt:lpstr>Office Theme</vt:lpstr>
      <vt:lpstr>Divide-and-Conquer</vt:lpstr>
      <vt:lpstr>Divide and Conquer</vt:lpstr>
      <vt:lpstr>Pseudo-code</vt:lpstr>
      <vt:lpstr>Time Complexity</vt:lpstr>
      <vt:lpstr>Time Complexity</vt:lpstr>
      <vt:lpstr>Recursion</vt:lpstr>
      <vt:lpstr>Time Complexity</vt:lpstr>
      <vt:lpstr>PowerPoint 프레젠테이션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 정복</dc:title>
  <cp:lastModifiedBy>thebarbershop</cp:lastModifiedBy>
  <cp:revision>374</cp:revision>
  <dcterms:created xsi:type="dcterms:W3CDTF">2017-12-10T19:52:21Z</dcterms:created>
  <dcterms:modified xsi:type="dcterms:W3CDTF">2019-02-21T17:02:08Z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