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0" r:id="rId3"/>
    <p:sldId id="290" r:id="rId4"/>
    <p:sldId id="278" r:id="rId5"/>
    <p:sldId id="289" r:id="rId6"/>
    <p:sldId id="286" r:id="rId7"/>
    <p:sldId id="279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C0702-1691-4D84-B317-2D096490499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6C259-9AE8-45D0-BB28-F7C00569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E6970-4035-3947-9D8C-121A2921F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8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1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E0E90-95A9-49CD-8C58-11CBA2DA6C3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14EA-8BC0-40D5-AADA-6BA9AB3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1363" y="2653721"/>
            <a:ext cx="4039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E75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7500"/>
          <a:stretch/>
        </p:blipFill>
        <p:spPr>
          <a:xfrm flipH="1">
            <a:off x="3" y="0"/>
            <a:ext cx="12191997" cy="660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76" y="5733391"/>
            <a:ext cx="3258327" cy="8471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24" y="761513"/>
            <a:ext cx="7528970" cy="51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7500"/>
          <a:stretch/>
        </p:blipFill>
        <p:spPr>
          <a:xfrm flipH="1">
            <a:off x="3" y="0"/>
            <a:ext cx="12191997" cy="660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8757" y="912305"/>
            <a:ext cx="5490713" cy="9433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FFFFFF"/>
                </a:solidFill>
                <a:latin typeface="Lucida Grande"/>
              </a:rPr>
              <a:t>Michael Dillon</a:t>
            </a:r>
          </a:p>
          <a:p>
            <a:endParaRPr lang="en-US" sz="5400" dirty="0">
              <a:solidFill>
                <a:srgbClr val="FFFFFF"/>
              </a:solidFill>
              <a:latin typeface="Lucida Grande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" y="5183898"/>
            <a:ext cx="12191999" cy="12472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Innovation That Matters … For All New Yorkers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270" y="2550128"/>
            <a:ext cx="60484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Lucida Grande"/>
                <a:ea typeface="+mj-ea"/>
                <a:cs typeface="+mj-cs"/>
              </a:rPr>
              <a:t>Enterprise Monitoring</a:t>
            </a:r>
          </a:p>
        </p:txBody>
      </p:sp>
    </p:spTree>
    <p:extLst>
      <p:ext uri="{BB962C8B-B14F-4D97-AF65-F5344CB8AC3E}">
        <p14:creationId xmlns:p14="http://schemas.microsoft.com/office/powerpoint/2010/main" val="163745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04C-88F9-486A-8282-E6AABDF2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/>
          <a:p>
            <a:r>
              <a:rPr lang="en-US" dirty="0"/>
              <a:t>Splunk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37831-1330-4056-81CA-54491EF0C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0475"/>
            <a:ext cx="10515600" cy="3187076"/>
          </a:xfrm>
        </p:spPr>
      </p:pic>
      <p:sp>
        <p:nvSpPr>
          <p:cNvPr id="7" name="Rectangle 6">
            <a:extLst/>
          </p:cNvPr>
          <p:cNvSpPr/>
          <p:nvPr/>
        </p:nvSpPr>
        <p:spPr>
          <a:xfrm>
            <a:off x="2290010" y="5020332"/>
            <a:ext cx="76119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Splunk innovates monitoring and analysis by collecting real-time data and events across agencies and across platforms, giving ITS a wide and deep view of our IT environment and the services and applications it supports.</a:t>
            </a:r>
          </a:p>
        </p:txBody>
      </p:sp>
    </p:spTree>
    <p:extLst>
      <p:ext uri="{BB962C8B-B14F-4D97-AF65-F5344CB8AC3E}">
        <p14:creationId xmlns:p14="http://schemas.microsoft.com/office/powerpoint/2010/main" val="213979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27168"/>
            <a:ext cx="12192000" cy="707886"/>
          </a:xfrm>
          <a:prstGeom prst="rect">
            <a:avLst/>
          </a:prstGeom>
          <a:solidFill>
            <a:srgbClr val="E3520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ucida Grande"/>
              </a:rPr>
              <a:t>Cyber Security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80718"/>
            <a:ext cx="12192000" cy="1002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4" y="780927"/>
            <a:ext cx="9153316" cy="488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57" y="3850056"/>
            <a:ext cx="7257143" cy="3066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28559" y="1384183"/>
            <a:ext cx="2575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Intrusion detection keeps NYS data safe from the outside and within.</a:t>
            </a:r>
          </a:p>
        </p:txBody>
      </p:sp>
    </p:spTree>
    <p:extLst>
      <p:ext uri="{BB962C8B-B14F-4D97-AF65-F5344CB8AC3E}">
        <p14:creationId xmlns:p14="http://schemas.microsoft.com/office/powerpoint/2010/main" val="151838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69" y="774487"/>
            <a:ext cx="8816650" cy="442460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9094572" y="774487"/>
            <a:ext cx="300681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Excelsior Iterative Monitoring</a:t>
            </a:r>
          </a:p>
          <a:p>
            <a:endParaRPr lang="en-US" b="1" dirty="0"/>
          </a:p>
          <a:p>
            <a:r>
              <a:rPr lang="en-US" sz="2000" dirty="0"/>
              <a:t>Able to add/change additional real-time metrics to monitor </a:t>
            </a:r>
            <a:r>
              <a:rPr lang="en-US" sz="2000" i="1" dirty="0"/>
              <a:t>during</a:t>
            </a:r>
            <a:r>
              <a:rPr lang="en-US" sz="2000" dirty="0"/>
              <a:t> load test</a:t>
            </a:r>
          </a:p>
          <a:p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err="1"/>
              <a:t>Avg</a:t>
            </a:r>
            <a:r>
              <a:rPr lang="en-US" sz="2000" dirty="0"/>
              <a:t> %</a:t>
            </a:r>
            <a:r>
              <a:rPr lang="en-US" sz="2000" dirty="0" err="1"/>
              <a:t>ioWait</a:t>
            </a:r>
            <a:r>
              <a:rPr lang="en-US" sz="2000" dirty="0"/>
              <a:t> Time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% wait Threads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DB Connections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Web Hits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Top </a:t>
            </a:r>
            <a:r>
              <a:rPr lang="en-US" sz="2000" dirty="0" err="1"/>
              <a:t>Referal</a:t>
            </a:r>
            <a:r>
              <a:rPr lang="en-US" sz="2000" dirty="0"/>
              <a:t> Sites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Distinct 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Web Errors</a:t>
            </a:r>
          </a:p>
          <a:p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782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27168"/>
            <a:ext cx="12192000" cy="707886"/>
          </a:xfrm>
          <a:prstGeom prst="rect">
            <a:avLst/>
          </a:prstGeom>
          <a:solidFill>
            <a:srgbClr val="E3520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ucida Grande"/>
              </a:rPr>
              <a:t>IT Operations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80718"/>
            <a:ext cx="12192000" cy="1002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" y="1023548"/>
            <a:ext cx="11534290" cy="52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9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27168"/>
            <a:ext cx="12192000" cy="707886"/>
          </a:xfrm>
          <a:prstGeom prst="rect">
            <a:avLst/>
          </a:prstGeom>
          <a:solidFill>
            <a:srgbClr val="E3520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ucida Grande"/>
              </a:rPr>
              <a:t>IT Operations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80718"/>
            <a:ext cx="12192000" cy="1002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4" y="933174"/>
            <a:ext cx="7603496" cy="359907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44" y="2716849"/>
            <a:ext cx="8514286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38023" y="22936"/>
            <a:ext cx="12192000" cy="707886"/>
          </a:xfrm>
          <a:prstGeom prst="rect">
            <a:avLst/>
          </a:prstGeom>
          <a:solidFill>
            <a:srgbClr val="E3520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ucida Grande"/>
              </a:rPr>
              <a:t>SCOM – Zabbix - Tivoli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80718"/>
            <a:ext cx="12192000" cy="1002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67" y="2011566"/>
            <a:ext cx="8015633" cy="34390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9" y="863600"/>
            <a:ext cx="7637670" cy="365063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9D155-A65C-47D8-9699-33E3E326E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" y="5662198"/>
            <a:ext cx="8727423" cy="11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109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  <vt:lpstr>Splunk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Roddy, Rob (ITS)</dc:creator>
  <cp:lastModifiedBy>Krawchuk, Barry (ITS)</cp:lastModifiedBy>
  <cp:revision>25</cp:revision>
  <dcterms:created xsi:type="dcterms:W3CDTF">2017-11-03T14:35:19Z</dcterms:created>
  <dcterms:modified xsi:type="dcterms:W3CDTF">2017-11-07T22:33:14Z</dcterms:modified>
</cp:coreProperties>
</file>