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57" r:id="rId6"/>
    <p:sldId id="258" r:id="rId7"/>
    <p:sldId id="259" r:id="rId8"/>
    <p:sldId id="261" r:id="rId9"/>
    <p:sldId id="277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3" r:id="rId21"/>
    <p:sldId id="272" r:id="rId22"/>
    <p:sldId id="274" r:id="rId23"/>
    <p:sldId id="260" r:id="rId24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11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09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357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CFD-4BAD-8A97-8DA589F17FC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CFD-4BAD-8A97-8DA589F17FC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Random Negatives</c:v>
                </c:pt>
                <c:pt idx="1">
                  <c:v>Hard Negatives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2"/>
                <c:pt idx="0">
                  <c:v>0.66669999999999996</c:v>
                </c:pt>
                <c:pt idx="1">
                  <c:v>0.33329999999999999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0371-4232-AEA1-7969E0595A30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91C0301E-2321-4F52-B85E-5901506D265C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2020/2/23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6834459-7356-44BF-850D-8B30C4FB3B6B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29B22C3-6CB1-491B-AD00-E0837F23A3F3}" type="datetime1">
              <a:rPr lang="zh-CN" altLang="en-US" smtClean="0"/>
              <a:pPr/>
              <a:t>2020/2/23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A3C37BE-C303-496D-B5CD-85F2937540FC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  <a:pPr/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9057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6A38948-A85F-435D-9556-0006614F4324}"/>
              </a:ext>
            </a:extLst>
          </p:cNvPr>
          <p:cNvSpPr/>
          <p:nvPr userDrawn="1"/>
        </p:nvSpPr>
        <p:spPr>
          <a:xfrm>
            <a:off x="0" y="1057275"/>
            <a:ext cx="12192000" cy="47434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/>
          <a:lstStyle>
            <a:lvl1pPr algn="l" rtl="0"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  <a:prstGeom prst="rect">
            <a:avLst/>
          </a:prstGeom>
        </p:spPr>
        <p:txBody>
          <a:bodyPr tIns="1188720" rtlCol="0">
            <a:normAutofit/>
          </a:bodyPr>
          <a:lstStyle>
            <a:lvl1pPr marL="0" indent="0" algn="ctr" rtl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118C275-B304-48F5-8C4F-015CBCF4E7C1}" type="datetime1">
              <a:rPr lang="zh-CN" altLang="en-US" smtClean="0"/>
              <a:pPr/>
              <a:t>2020/2/23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fld id="{98791AA9-DDCB-4BA8-AD1D-963A3AA00622}" type="datetime1">
              <a:rPr lang="zh-CN" altLang="en-US" smtClean="0"/>
              <a:pPr/>
              <a:t>2020/2/23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  <a:prstGeom prst="rect">
            <a:avLst/>
          </a:prstGeo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  <a:prstGeom prst="rect">
            <a:avLst/>
          </a:prstGeom>
        </p:spPr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fld id="{9170426F-E661-472B-BE42-25E072CD46D9}" type="datetime1">
              <a:rPr lang="zh-CN" altLang="en-US" smtClean="0"/>
              <a:pPr/>
              <a:t>2020/2/23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grpSp>
        <p:nvGrpSpPr>
          <p:cNvPr id="7" name="组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直接连接符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​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B9BC5371-AC35-472B-AE80-C226B5670CB6}"/>
              </a:ext>
            </a:extLst>
          </p:cNvPr>
          <p:cNvSpPr/>
          <p:nvPr userDrawn="1"/>
        </p:nvSpPr>
        <p:spPr>
          <a:xfrm>
            <a:off x="0" y="0"/>
            <a:ext cx="12192000" cy="11906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865F51AD-A23B-45D1-BBED-2B4DD69F48A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138112"/>
            <a:ext cx="8191500" cy="914400"/>
          </a:xfrm>
          <a:prstGeom prst="rect">
            <a:avLst/>
          </a:prstGeom>
        </p:spPr>
        <p:txBody>
          <a:bodyPr anchor="ctr"/>
          <a:lstStyle>
            <a:lvl1pPr marL="571500" indent="-571500">
              <a:buFont typeface="Arial" panose="020B0604020202020204" pitchFamily="34" charset="0"/>
              <a:buChar char="•"/>
              <a:defRPr sz="3600"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包含图片的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直接连接符​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algn="l" rtl="0">
              <a:defRPr sz="440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pic>
        <p:nvPicPr>
          <p:cNvPr id="10" name="图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19" name="说明文字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zh-CN" altLang="en-US" sz="1200" b="1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注意：</a:t>
            </a:r>
          </a:p>
          <a:p>
            <a:pPr rtl="0"/>
            <a:r>
              <a:rPr lang="zh-CN" altLang="en-US" sz="1200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若要更改此幻灯片上的图像，请选择该图片，并将其删除。然后单击占位符中的图片图标以插入自己的图像。</a:t>
            </a: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组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直接连接符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​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矩形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组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直接连接符​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​​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algn="l" rtl="0">
              <a:defRPr sz="440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F5F6A19-70BF-4380-9A40-68C9536408C6}" type="datetime1">
              <a:rPr lang="zh-CN" altLang="en-US" smtClean="0"/>
              <a:pPr/>
              <a:t>2020/2/23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017EB90-196C-4C15-BD31-13E0E0436C73}" type="datetime1">
              <a:rPr lang="zh-CN" altLang="en-US" smtClean="0"/>
              <a:pPr/>
              <a:t>2020/2/23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1"/>
          </a:xfrm>
          <a:prstGeom prst="rect">
            <a:avLst/>
          </a:prstGeo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1"/>
          </a:xfrm>
          <a:prstGeom prst="rect">
            <a:avLst/>
          </a:prstGeo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EC0F41-B48F-4298-A7F6-618EB9D22195}" type="datetime1">
              <a:rPr lang="zh-CN" altLang="en-US" smtClean="0"/>
              <a:pPr/>
              <a:t>2020/2/23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fld id="{7DB2D836-56E8-4B15-857C-14B1A5B3B67B}" type="datetime1">
              <a:rPr lang="zh-CN" altLang="en-US" smtClean="0"/>
              <a:pPr/>
              <a:t>2020/2/23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fld id="{038D929F-7D8C-4CC3-8AC7-BB9B8FE2DEBF}" type="datetime1">
              <a:rPr lang="zh-CN" altLang="en-US" smtClean="0"/>
              <a:pPr/>
              <a:t>2020/2/23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6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fld id="{F7892ACC-8BC8-4C9E-9D2B-0669DA5038B6}" type="datetime1">
              <a:rPr lang="zh-CN" altLang="en-US" smtClean="0"/>
              <a:pPr/>
              <a:t>2020/2/23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3" Type="http://schemas.openxmlformats.org/officeDocument/2006/relationships/image" Target="../media/image150.png"/><Relationship Id="rId7" Type="http://schemas.openxmlformats.org/officeDocument/2006/relationships/image" Target="../media/image19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image" Target="../media/image170.png"/><Relationship Id="rId4" Type="http://schemas.openxmlformats.org/officeDocument/2006/relationships/image" Target="../media/image16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krJbsfu6EsLhF86QAUVxVRQjbkfWx7ZF/view" TargetMode="External"/><Relationship Id="rId2" Type="http://schemas.openxmlformats.org/officeDocument/2006/relationships/hyperlink" Target="https://github.com/zhangxiaochuan/MIRRO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381000" y="1488967"/>
            <a:ext cx="11658600" cy="2219691"/>
          </a:xfrm>
        </p:spPr>
        <p:txBody>
          <a:bodyPr rtlCol="0" anchor="ctr">
            <a:normAutofit/>
          </a:bodyPr>
          <a:lstStyle/>
          <a:p>
            <a:pPr algn="ctr"/>
            <a:r>
              <a:rPr lang="en-US" altLang="zh-CN" sz="4000" b="1" cap="none" dirty="0">
                <a:solidFill>
                  <a:schemeClr val="bg1"/>
                </a:solidFill>
              </a:rPr>
              <a:t>Similarity Metric Method for Binary Basic Blocks of Cross-Instruction Set Architecture</a:t>
            </a:r>
            <a:endParaRPr lang="en-US" sz="4000" b="1" cap="none" dirty="0">
              <a:solidFill>
                <a:schemeClr val="bg1"/>
              </a:solidFill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-104775" y="3708658"/>
            <a:ext cx="12401550" cy="1660375"/>
          </a:xfrm>
        </p:spPr>
        <p:txBody>
          <a:bodyPr rtlCol="0">
            <a:norm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Xiaochuan Zhang</a:t>
            </a:r>
          </a:p>
          <a:p>
            <a:pPr algn="ctr"/>
            <a:endParaRPr lang="en-US" altLang="zh-CN" dirty="0">
              <a:solidFill>
                <a:schemeClr val="bg1"/>
              </a:solidFill>
            </a:endParaRPr>
          </a:p>
          <a:p>
            <a:pPr algn="ctr"/>
            <a:r>
              <a:rPr lang="en-US" altLang="zh-CN" dirty="0">
                <a:solidFill>
                  <a:schemeClr val="bg1"/>
                </a:solidFill>
              </a:rPr>
              <a:t>zhangxiaochuan@outlook.com</a:t>
            </a:r>
          </a:p>
          <a:p>
            <a:pPr algn="ctr"/>
            <a:endParaRPr lang="en-US" altLang="zh-CN" dirty="0">
              <a:solidFill>
                <a:schemeClr val="bg1"/>
              </a:solidFill>
            </a:endParaRPr>
          </a:p>
          <a:p>
            <a:pPr algn="ctr"/>
            <a:r>
              <a:rPr lang="en-US" altLang="zh-CN" dirty="0">
                <a:solidFill>
                  <a:schemeClr val="bg1"/>
                </a:solidFill>
              </a:rPr>
              <a:t>Artificial Intelligence Research Center, National Innovation Institute of Defense Technology, Beijing, China</a:t>
            </a:r>
          </a:p>
        </p:txBody>
      </p:sp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4FB227C-710B-4AF2-8F7B-D62A1F2E80A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138112"/>
            <a:ext cx="10083800" cy="914400"/>
          </a:xfrm>
        </p:spPr>
        <p:txBody>
          <a:bodyPr/>
          <a:lstStyle/>
          <a:p>
            <a:r>
              <a:rPr lang="en-US" altLang="zh-CN" dirty="0"/>
              <a:t>Methodology &amp; Implementation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347E4AB-1EEF-42C2-A77F-BAF792BE49F9}"/>
              </a:ext>
            </a:extLst>
          </p:cNvPr>
          <p:cNvSpPr txBox="1"/>
          <p:nvPr/>
        </p:nvSpPr>
        <p:spPr>
          <a:xfrm>
            <a:off x="1054100" y="1308100"/>
            <a:ext cx="6431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ARM-encoder training &amp; x86-encoder fine-tuning</a:t>
            </a:r>
            <a:endParaRPr lang="zh-CN" altLang="en-US" sz="24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0DF792A-6DC7-46E7-8942-0771BA3C11F6}"/>
              </a:ext>
            </a:extLst>
          </p:cNvPr>
          <p:cNvSpPr txBox="1"/>
          <p:nvPr/>
        </p:nvSpPr>
        <p:spPr>
          <a:xfrm>
            <a:off x="1066799" y="2222500"/>
            <a:ext cx="87884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data:		basic block triplets, {anchor, positive, negative}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Optimization goal:	minimize the margin-based triplet loss</a:t>
            </a:r>
            <a:endParaRPr lang="zh-CN" altLang="en-US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A518798-AF9B-4BFF-9BD4-0FB9FA7D8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300" y="3148012"/>
            <a:ext cx="5105400" cy="5619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433602B-B83D-4C7C-B767-B70E5A1D0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287" y="4783137"/>
            <a:ext cx="6829425" cy="1838325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99777FE-881C-475C-A612-47BA76F11CE6}"/>
              </a:ext>
            </a:extLst>
          </p:cNvPr>
          <p:cNvCxnSpPr/>
          <p:nvPr/>
        </p:nvCxnSpPr>
        <p:spPr>
          <a:xfrm flipH="1" flipV="1">
            <a:off x="8267700" y="3709987"/>
            <a:ext cx="533909" cy="46831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029FBCE6-598F-4204-B3AF-68106085C9FA}"/>
              </a:ext>
            </a:extLst>
          </p:cNvPr>
          <p:cNvSpPr txBox="1"/>
          <p:nvPr/>
        </p:nvSpPr>
        <p:spPr>
          <a:xfrm>
            <a:off x="8801609" y="4111386"/>
            <a:ext cx="840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margin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F922C42-9894-4779-AAC1-4EEF75B963D7}"/>
              </a:ext>
            </a:extLst>
          </p:cNvPr>
          <p:cNvCxnSpPr>
            <a:cxnSpLocks/>
          </p:cNvCxnSpPr>
          <p:nvPr/>
        </p:nvCxnSpPr>
        <p:spPr>
          <a:xfrm flipV="1">
            <a:off x="4214030" y="3612752"/>
            <a:ext cx="1127647" cy="79930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5D359D5-CB2F-445C-88F5-B3474A6DE80D}"/>
              </a:ext>
            </a:extLst>
          </p:cNvPr>
          <p:cNvCxnSpPr>
            <a:cxnSpLocks/>
          </p:cNvCxnSpPr>
          <p:nvPr/>
        </p:nvCxnSpPr>
        <p:spPr>
          <a:xfrm flipV="1">
            <a:off x="4214030" y="3612752"/>
            <a:ext cx="2783670" cy="79930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E32F8AA8-20E2-4548-9B98-A35E4FD02BD5}"/>
              </a:ext>
            </a:extLst>
          </p:cNvPr>
          <p:cNvSpPr txBox="1"/>
          <p:nvPr/>
        </p:nvSpPr>
        <p:spPr>
          <a:xfrm>
            <a:off x="3527730" y="4292876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anchor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689D9FA-ED91-477B-8C1B-5BE8650A6062}"/>
              </a:ext>
            </a:extLst>
          </p:cNvPr>
          <p:cNvCxnSpPr>
            <a:cxnSpLocks/>
          </p:cNvCxnSpPr>
          <p:nvPr/>
        </p:nvCxnSpPr>
        <p:spPr>
          <a:xfrm flipV="1">
            <a:off x="5875586" y="3636386"/>
            <a:ext cx="0" cy="58709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889457D-609F-45BD-8CA0-2B6029EE4EAC}"/>
              </a:ext>
            </a:extLst>
          </p:cNvPr>
          <p:cNvSpPr txBox="1"/>
          <p:nvPr/>
        </p:nvSpPr>
        <p:spPr>
          <a:xfrm>
            <a:off x="5416486" y="4225230"/>
            <a:ext cx="918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positive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DC6AAE5-4ACD-488C-A25C-C04148C0BBB3}"/>
              </a:ext>
            </a:extLst>
          </p:cNvPr>
          <p:cNvCxnSpPr>
            <a:cxnSpLocks/>
          </p:cNvCxnSpPr>
          <p:nvPr/>
        </p:nvCxnSpPr>
        <p:spPr>
          <a:xfrm flipV="1">
            <a:off x="7442990" y="3591201"/>
            <a:ext cx="0" cy="58709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E7322025-EF01-4268-8EAC-B7905A367669}"/>
              </a:ext>
            </a:extLst>
          </p:cNvPr>
          <p:cNvSpPr txBox="1"/>
          <p:nvPr/>
        </p:nvSpPr>
        <p:spPr>
          <a:xfrm>
            <a:off x="6981454" y="4225230"/>
            <a:ext cx="982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negative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9821D8D-32F9-4FB3-8096-FE93F40C390A}"/>
              </a:ext>
            </a:extLst>
          </p:cNvPr>
          <p:cNvSpPr txBox="1"/>
          <p:nvPr/>
        </p:nvSpPr>
        <p:spPr>
          <a:xfrm>
            <a:off x="626202" y="3615670"/>
            <a:ext cx="2392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semantically equivalent</a:t>
            </a:r>
          </a:p>
          <a:p>
            <a:pPr algn="ctr"/>
            <a:r>
              <a:rPr lang="en-US" altLang="zh-CN" dirty="0"/>
              <a:t>basic block pair</a:t>
            </a:r>
            <a:endParaRPr lang="zh-CN" altLang="en-US" dirty="0"/>
          </a:p>
        </p:txBody>
      </p:sp>
      <p:sp>
        <p:nvSpPr>
          <p:cNvPr id="27" name="对话气泡: 椭圆形 26">
            <a:extLst>
              <a:ext uri="{FF2B5EF4-FFF2-40B4-BE49-F238E27FC236}">
                <a16:creationId xmlns:a16="http://schemas.microsoft.com/office/drawing/2014/main" id="{FEE07D3B-5D0B-4FCB-9B8F-EDBDD29C4AD5}"/>
              </a:ext>
            </a:extLst>
          </p:cNvPr>
          <p:cNvSpPr/>
          <p:nvPr/>
        </p:nvSpPr>
        <p:spPr>
          <a:xfrm rot="10800000" flipH="1">
            <a:off x="3008321" y="4105929"/>
            <a:ext cx="3749048" cy="714078"/>
          </a:xfrm>
          <a:prstGeom prst="wedgeEllipseCallout">
            <a:avLst>
              <a:gd name="adj1" fmla="val -52676"/>
              <a:gd name="adj2" fmla="val 53607"/>
            </a:avLst>
          </a:prstGeom>
          <a:noFill/>
          <a:ln cmpd="sng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996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8" grpId="0"/>
      <p:bldP spid="22" grpId="0"/>
      <p:bldP spid="24" grpId="0"/>
      <p:bldP spid="26" grpId="0"/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A22C3B0-9513-479B-A364-DD184B79D4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138112"/>
            <a:ext cx="9766300" cy="914400"/>
          </a:xfrm>
        </p:spPr>
        <p:txBody>
          <a:bodyPr/>
          <a:lstStyle/>
          <a:p>
            <a:r>
              <a:rPr lang="en-US" altLang="zh-CN" dirty="0"/>
              <a:t>Methodology &amp; Implementation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9BE4C0B-9A47-4372-BA54-E5B2DF8413A6}"/>
              </a:ext>
            </a:extLst>
          </p:cNvPr>
          <p:cNvSpPr txBox="1"/>
          <p:nvPr/>
        </p:nvSpPr>
        <p:spPr>
          <a:xfrm>
            <a:off x="1054100" y="1308100"/>
            <a:ext cx="3402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Mixed negative sampling</a:t>
            </a:r>
            <a:endParaRPr lang="zh-CN" altLang="en-US" sz="2400" b="1" dirty="0"/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305B298E-CBC4-4D55-9FC6-CA6DA24CAB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6772775"/>
              </p:ext>
            </p:extLst>
          </p:nvPr>
        </p:nvGraphicFramePr>
        <p:xfrm>
          <a:off x="863600" y="2548467"/>
          <a:ext cx="4940300" cy="32427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AC7BE149-5985-4D83-9F39-5D927BB66F64}"/>
              </a:ext>
            </a:extLst>
          </p:cNvPr>
          <p:cNvSpPr txBox="1"/>
          <p:nvPr/>
        </p:nvSpPr>
        <p:spPr>
          <a:xfrm>
            <a:off x="6096000" y="3429000"/>
            <a:ext cx="57206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Hard Negatives:</a:t>
            </a:r>
          </a:p>
          <a:p>
            <a:r>
              <a:rPr lang="en-US" altLang="zh-CN" sz="2400" b="1" dirty="0"/>
              <a:t>	Similar but not equivalent to anchor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6162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965B137-824C-40EA-9BFB-883EE00C811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138112"/>
            <a:ext cx="9220200" cy="914400"/>
          </a:xfrm>
        </p:spPr>
        <p:txBody>
          <a:bodyPr/>
          <a:lstStyle/>
          <a:p>
            <a:r>
              <a:rPr lang="en-US" altLang="zh-CN" dirty="0"/>
              <a:t>Methodology &amp; Implementation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3C2045F-36BE-4083-B65D-2EBD1161D7B4}"/>
              </a:ext>
            </a:extLst>
          </p:cNvPr>
          <p:cNvSpPr txBox="1"/>
          <p:nvPr/>
        </p:nvSpPr>
        <p:spPr>
          <a:xfrm>
            <a:off x="1054100" y="1308100"/>
            <a:ext cx="6937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Hard negative sampling: if anchor is a x86 basic block</a:t>
            </a:r>
            <a:endParaRPr lang="zh-CN" altLang="en-US" sz="24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A3C3931-F8C2-4A86-AA46-6CF8D5AACA2B}"/>
              </a:ext>
            </a:extLst>
          </p:cNvPr>
          <p:cNvSpPr txBox="1"/>
          <p:nvPr/>
        </p:nvSpPr>
        <p:spPr>
          <a:xfrm>
            <a:off x="1054100" y="2197100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anchor(x86)</a:t>
            </a:r>
            <a:endParaRPr lang="zh-CN" altLang="en-US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D58D53F-44B1-4826-BD42-3EFACAD5C135}"/>
              </a:ext>
            </a:extLst>
          </p:cNvPr>
          <p:cNvSpPr txBox="1"/>
          <p:nvPr/>
        </p:nvSpPr>
        <p:spPr>
          <a:xfrm>
            <a:off x="1054100" y="2993767"/>
            <a:ext cx="1309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rand_x86_1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D6E016B-69D4-4CC7-B401-77E10D6826AF}"/>
              </a:ext>
            </a:extLst>
          </p:cNvPr>
          <p:cNvSpPr txBox="1"/>
          <p:nvPr/>
        </p:nvSpPr>
        <p:spPr>
          <a:xfrm>
            <a:off x="1054100" y="3726934"/>
            <a:ext cx="1309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rand_x86_2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B2051F7-827C-451E-9B19-F79EA98A53B2}"/>
              </a:ext>
            </a:extLst>
          </p:cNvPr>
          <p:cNvSpPr txBox="1"/>
          <p:nvPr/>
        </p:nvSpPr>
        <p:spPr>
          <a:xfrm>
            <a:off x="1054100" y="446010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……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8B62255-412A-4664-B058-4EEEAE09DE68}"/>
              </a:ext>
            </a:extLst>
          </p:cNvPr>
          <p:cNvSpPr txBox="1"/>
          <p:nvPr/>
        </p:nvSpPr>
        <p:spPr>
          <a:xfrm>
            <a:off x="1054100" y="5193268"/>
            <a:ext cx="1316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rand_x86_n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E1903E41-B60E-4A0F-A73D-A5AFCA1181F5}"/>
              </a:ext>
            </a:extLst>
          </p:cNvPr>
          <p:cNvSpPr/>
          <p:nvPr/>
        </p:nvSpPr>
        <p:spPr>
          <a:xfrm>
            <a:off x="3429000" y="3732431"/>
            <a:ext cx="2882900" cy="363835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F0EFD8F-FA51-41BA-B825-730131CF835E}"/>
              </a:ext>
            </a:extLst>
          </p:cNvPr>
          <p:cNvSpPr txBox="1"/>
          <p:nvPr/>
        </p:nvSpPr>
        <p:spPr>
          <a:xfrm>
            <a:off x="3654796" y="3429000"/>
            <a:ext cx="2431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pretrained x86-encoder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F0AD86E-E1FC-4CAC-A145-92DABB900AB9}"/>
                  </a:ext>
                </a:extLst>
              </p:cNvPr>
              <p:cNvSpPr txBox="1"/>
              <p:nvPr/>
            </p:nvSpPr>
            <p:spPr>
              <a:xfrm>
                <a:off x="6764187" y="2197100"/>
                <a:ext cx="989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dirty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  <m:t>𝒂𝒏𝒄𝒉𝒐𝒓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F0AD86E-E1FC-4CAC-A145-92DABB900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4187" y="2197100"/>
                <a:ext cx="989310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EC5C38B-5B8E-4C0A-ABCD-A9BB1488A5CC}"/>
                  </a:ext>
                </a:extLst>
              </p:cNvPr>
              <p:cNvSpPr txBox="1"/>
              <p:nvPr/>
            </p:nvSpPr>
            <p:spPr>
              <a:xfrm>
                <a:off x="6764187" y="2993767"/>
                <a:ext cx="498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EC5C38B-5B8E-4C0A-ABCD-A9BB1488A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4187" y="2993767"/>
                <a:ext cx="49879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92F7BFB-5241-4C37-BA7A-2B2A1F100DB7}"/>
                  </a:ext>
                </a:extLst>
              </p:cNvPr>
              <p:cNvSpPr txBox="1"/>
              <p:nvPr/>
            </p:nvSpPr>
            <p:spPr>
              <a:xfrm>
                <a:off x="6764187" y="3726934"/>
                <a:ext cx="498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92F7BFB-5241-4C37-BA7A-2B2A1F100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4187" y="3726934"/>
                <a:ext cx="49879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0EDFD6F1-016E-40D2-84DF-B906808DA89C}"/>
              </a:ext>
            </a:extLst>
          </p:cNvPr>
          <p:cNvSpPr txBox="1"/>
          <p:nvPr/>
        </p:nvSpPr>
        <p:spPr>
          <a:xfrm>
            <a:off x="6764187" y="446010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……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093172C-067A-441F-A4C3-24B2AF7C22E0}"/>
                  </a:ext>
                </a:extLst>
              </p:cNvPr>
              <p:cNvSpPr txBox="1"/>
              <p:nvPr/>
            </p:nvSpPr>
            <p:spPr>
              <a:xfrm>
                <a:off x="6764187" y="5193268"/>
                <a:ext cx="506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093172C-067A-441F-A4C3-24B2AF7C2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4187" y="5193268"/>
                <a:ext cx="50680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46602F68-F28A-4F6E-9127-CD380B147398}"/>
              </a:ext>
            </a:extLst>
          </p:cNvPr>
          <p:cNvCxnSpPr>
            <a:stCxn id="13" idx="3"/>
            <a:endCxn id="14" idx="3"/>
          </p:cNvCxnSpPr>
          <p:nvPr/>
        </p:nvCxnSpPr>
        <p:spPr>
          <a:xfrm flipH="1">
            <a:off x="7262978" y="2381766"/>
            <a:ext cx="490519" cy="796667"/>
          </a:xfrm>
          <a:prstGeom prst="curvedConnector3">
            <a:avLst>
              <a:gd name="adj1" fmla="val -46604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0CE39E19-F4D7-4A87-B54D-6746921D257D}"/>
              </a:ext>
            </a:extLst>
          </p:cNvPr>
          <p:cNvCxnSpPr>
            <a:cxnSpLocks/>
            <a:stCxn id="13" idx="3"/>
            <a:endCxn id="15" idx="3"/>
          </p:cNvCxnSpPr>
          <p:nvPr/>
        </p:nvCxnSpPr>
        <p:spPr>
          <a:xfrm flipH="1">
            <a:off x="7262977" y="2381766"/>
            <a:ext cx="490520" cy="1529834"/>
          </a:xfrm>
          <a:prstGeom prst="curvedConnector3">
            <a:avLst>
              <a:gd name="adj1" fmla="val -88029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23A88D18-BE06-4B16-A904-DEF728DE8F2C}"/>
              </a:ext>
            </a:extLst>
          </p:cNvPr>
          <p:cNvCxnSpPr>
            <a:cxnSpLocks/>
            <a:stCxn id="13" idx="3"/>
            <a:endCxn id="17" idx="3"/>
          </p:cNvCxnSpPr>
          <p:nvPr/>
        </p:nvCxnSpPr>
        <p:spPr>
          <a:xfrm flipH="1">
            <a:off x="7270992" y="2381766"/>
            <a:ext cx="482505" cy="2996168"/>
          </a:xfrm>
          <a:prstGeom prst="curvedConnector3">
            <a:avLst>
              <a:gd name="adj1" fmla="val -121077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1CC4FCC9-BDE8-48A0-A28D-7270B88FCE14}"/>
                  </a:ext>
                </a:extLst>
              </p:cNvPr>
              <p:cNvSpPr txBox="1"/>
              <p:nvPr/>
            </p:nvSpPr>
            <p:spPr>
              <a:xfrm>
                <a:off x="7463532" y="2687766"/>
                <a:ext cx="521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altLang="zh-CN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1CC4FCC9-BDE8-48A0-A28D-7270B88FC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3532" y="2687766"/>
                <a:ext cx="52123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7D951033-E99F-45B1-B42D-AF3065396F53}"/>
                  </a:ext>
                </a:extLst>
              </p:cNvPr>
              <p:cNvSpPr txBox="1"/>
              <p:nvPr/>
            </p:nvSpPr>
            <p:spPr>
              <a:xfrm>
                <a:off x="7508237" y="3299767"/>
                <a:ext cx="5212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altLang="zh-CN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7D951033-E99F-45B1-B42D-AF3065396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8237" y="3299767"/>
                <a:ext cx="52123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EF4188E0-C052-4282-9EAF-60EA1C33DFD0}"/>
                  </a:ext>
                </a:extLst>
              </p:cNvPr>
              <p:cNvSpPr txBox="1"/>
              <p:nvPr/>
            </p:nvSpPr>
            <p:spPr>
              <a:xfrm>
                <a:off x="7469051" y="4583920"/>
                <a:ext cx="5212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altLang="zh-CN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EF4188E0-C052-4282-9EAF-60EA1C33DF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9051" y="4583920"/>
                <a:ext cx="52123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文本框 38">
            <a:extLst>
              <a:ext uri="{FF2B5EF4-FFF2-40B4-BE49-F238E27FC236}">
                <a16:creationId xmlns:a16="http://schemas.microsoft.com/office/drawing/2014/main" id="{EB3EA81B-6E44-43DE-A9A4-795D5DA08B59}"/>
              </a:ext>
            </a:extLst>
          </p:cNvPr>
          <p:cNvSpPr txBox="1"/>
          <p:nvPr/>
        </p:nvSpPr>
        <p:spPr>
          <a:xfrm>
            <a:off x="8704574" y="3726934"/>
            <a:ext cx="1272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rand_x86_t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166EC66-6D81-4731-B70D-641B8D5BE322}"/>
              </a:ext>
            </a:extLst>
          </p:cNvPr>
          <p:cNvSpPr txBox="1"/>
          <p:nvPr/>
        </p:nvSpPr>
        <p:spPr>
          <a:xfrm>
            <a:off x="10203174" y="3733284"/>
            <a:ext cx="1404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rgbClr val="FF0000"/>
                </a:solidFill>
              </a:rPr>
              <a:t>rand_ARM_t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95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0" grpId="0"/>
      <p:bldP spid="11" grpId="0" animBg="1"/>
      <p:bldP spid="12" grpId="0"/>
      <p:bldP spid="13" grpId="0"/>
      <p:bldP spid="14" grpId="0"/>
      <p:bldP spid="15" grpId="0"/>
      <p:bldP spid="16" grpId="0"/>
      <p:bldP spid="17" grpId="0"/>
      <p:bldP spid="33" grpId="0"/>
      <p:bldP spid="34" grpId="0"/>
      <p:bldP spid="35" grpId="0"/>
      <p:bldP spid="39" grpId="0"/>
      <p:bldP spid="4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C648E46-2955-4C0E-B9C4-696862FFBA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138112"/>
            <a:ext cx="8661400" cy="914400"/>
          </a:xfrm>
        </p:spPr>
        <p:txBody>
          <a:bodyPr/>
          <a:lstStyle/>
          <a:p>
            <a:r>
              <a:rPr lang="en-US" altLang="zh-CN" dirty="0"/>
              <a:t>Methodology &amp; Implementation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6382CC9-0F55-4C3F-99A6-AA1B39BA8A4A}"/>
              </a:ext>
            </a:extLst>
          </p:cNvPr>
          <p:cNvSpPr txBox="1"/>
          <p:nvPr/>
        </p:nvSpPr>
        <p:spPr>
          <a:xfrm>
            <a:off x="1054100" y="1308100"/>
            <a:ext cx="2308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Similarity Metric</a:t>
            </a:r>
            <a:endParaRPr lang="zh-CN" altLang="en-US" sz="24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88B0887-A35B-488A-8489-E94886FFA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512" y="2895600"/>
            <a:ext cx="6276975" cy="1066800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7868D800-E902-41F8-A6FD-F010BBCF0C59}"/>
              </a:ext>
            </a:extLst>
          </p:cNvPr>
          <p:cNvCxnSpPr/>
          <p:nvPr/>
        </p:nvCxnSpPr>
        <p:spPr>
          <a:xfrm flipV="1">
            <a:off x="7950200" y="3962400"/>
            <a:ext cx="127000" cy="115570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494FCDCA-5971-4DA0-AFA4-ECE773625888}"/>
              </a:ext>
            </a:extLst>
          </p:cNvPr>
          <p:cNvSpPr txBox="1"/>
          <p:nvPr/>
        </p:nvSpPr>
        <p:spPr>
          <a:xfrm>
            <a:off x="6731939" y="5118100"/>
            <a:ext cx="2563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embedding dimension</a:t>
            </a:r>
            <a:endParaRPr lang="zh-CN" altLang="en-US" sz="20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94E7726-4A5C-49B9-A9DA-98CE387B5183}"/>
              </a:ext>
            </a:extLst>
          </p:cNvPr>
          <p:cNvSpPr txBox="1"/>
          <p:nvPr/>
        </p:nvSpPr>
        <p:spPr>
          <a:xfrm>
            <a:off x="8013700" y="1717585"/>
            <a:ext cx="2157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Euclidean distance</a:t>
            </a:r>
            <a:endParaRPr lang="zh-CN" altLang="en-US" sz="2400" b="1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0840A90-15B3-4319-88B4-C58DC3AF104A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7391400" y="1917640"/>
            <a:ext cx="622300" cy="97796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513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8C7FA38-FE8D-40A0-BD78-E7F5E64186E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Experiment &amp; Result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B70D193-82F6-4B97-BDDE-1235B7BE918C}"/>
              </a:ext>
            </a:extLst>
          </p:cNvPr>
          <p:cNvSpPr txBox="1"/>
          <p:nvPr/>
        </p:nvSpPr>
        <p:spPr>
          <a:xfrm>
            <a:off x="1054100" y="1308100"/>
            <a:ext cx="921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Setup</a:t>
            </a:r>
            <a:endParaRPr lang="zh-CN" altLang="en-US" sz="24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C424EFF-9A47-4EE4-9D6F-7FFB2F3E4BC5}"/>
              </a:ext>
            </a:extLst>
          </p:cNvPr>
          <p:cNvSpPr txBox="1"/>
          <p:nvPr/>
        </p:nvSpPr>
        <p:spPr>
          <a:xfrm>
            <a:off x="1066799" y="2222500"/>
            <a:ext cx="103251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prototype:	MIRROR</a:t>
            </a:r>
          </a:p>
          <a:p>
            <a:r>
              <a:rPr lang="en-US" altLang="zh-CN" sz="2400" dirty="0"/>
              <a:t>		</a:t>
            </a:r>
            <a:r>
              <a:rPr lang="en-US" altLang="zh-CN" sz="2000" dirty="0">
                <a:hlinkClick r:id="rId2"/>
              </a:rPr>
              <a:t>https://github.com/zhangxiaochuan/MIRROR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Dataset: 	MISA, </a:t>
            </a:r>
            <a:r>
              <a:rPr lang="en-US" altLang="zh-CN" sz="2400" b="1" dirty="0">
                <a:solidFill>
                  <a:srgbClr val="FF0000"/>
                </a:solidFill>
              </a:rPr>
              <a:t>1,122,171</a:t>
            </a:r>
            <a:r>
              <a:rPr lang="en-US" altLang="zh-CN" sz="2400" dirty="0"/>
              <a:t> semantically equivalent x86-ARM basic block pairs		</a:t>
            </a:r>
            <a:r>
              <a:rPr lang="en-US" altLang="zh-CN" sz="2000" dirty="0">
                <a:hlinkClick r:id="rId3"/>
              </a:rPr>
              <a:t>https://drive.google.com/file/d/1krJbsfu6EsLhF86QAUVxVRQjbkfWx7ZF/view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86F7C0F-EF9B-4C47-B38D-D5723F2635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0275" y="3854450"/>
            <a:ext cx="7791450" cy="292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113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D0A5136-68B5-4820-8FA7-C34153B751B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Experiment &amp; Result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6C5F3A0-ED91-4263-9735-A367CC140B15}"/>
              </a:ext>
            </a:extLst>
          </p:cNvPr>
          <p:cNvSpPr txBox="1"/>
          <p:nvPr/>
        </p:nvSpPr>
        <p:spPr>
          <a:xfrm>
            <a:off x="1054100" y="1308100"/>
            <a:ext cx="3509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Comparison with Baseline</a:t>
            </a:r>
            <a:endParaRPr lang="zh-CN" altLang="en-US" sz="24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2C747A4-242E-46BF-A7B5-37A27ECC3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2265834"/>
            <a:ext cx="11049000" cy="302898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5F4D19E-F5D8-4499-AC56-CBEE18B46C9D}"/>
              </a:ext>
            </a:extLst>
          </p:cNvPr>
          <p:cNvSpPr txBox="1"/>
          <p:nvPr/>
        </p:nvSpPr>
        <p:spPr>
          <a:xfrm>
            <a:off x="9474200" y="6323477"/>
            <a:ext cx="1827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* Higher is better</a:t>
            </a:r>
            <a:endParaRPr lang="zh-CN" altLang="en-US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DA1D075-76B6-4413-9D9D-04BFD14B6FE2}"/>
              </a:ext>
            </a:extLst>
          </p:cNvPr>
          <p:cNvSpPr/>
          <p:nvPr/>
        </p:nvSpPr>
        <p:spPr>
          <a:xfrm>
            <a:off x="720436" y="3628082"/>
            <a:ext cx="10900064" cy="4451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16B7F67-86F6-4AAF-B4DF-E16380A72760}"/>
              </a:ext>
            </a:extLst>
          </p:cNvPr>
          <p:cNvSpPr/>
          <p:nvPr/>
        </p:nvSpPr>
        <p:spPr>
          <a:xfrm>
            <a:off x="720436" y="4656738"/>
            <a:ext cx="10900064" cy="4451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0ECB4E6-5516-48E3-A0E8-7323B274DA60}"/>
              </a:ext>
            </a:extLst>
          </p:cNvPr>
          <p:cNvSpPr/>
          <p:nvPr/>
        </p:nvSpPr>
        <p:spPr>
          <a:xfrm>
            <a:off x="720436" y="4147795"/>
            <a:ext cx="10900064" cy="4451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838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7" grpId="1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D0A5136-68B5-4820-8FA7-C34153B751B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Experiment &amp; Result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6C5F3A0-ED91-4263-9735-A367CC140B15}"/>
              </a:ext>
            </a:extLst>
          </p:cNvPr>
          <p:cNvSpPr txBox="1"/>
          <p:nvPr/>
        </p:nvSpPr>
        <p:spPr>
          <a:xfrm>
            <a:off x="1054100" y="1308100"/>
            <a:ext cx="5436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Evaluation of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negative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sampling methods</a:t>
            </a:r>
            <a:endParaRPr lang="zh-CN" altLang="en-US" sz="24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5F4D19E-F5D8-4499-AC56-CBEE18B46C9D}"/>
              </a:ext>
            </a:extLst>
          </p:cNvPr>
          <p:cNvSpPr txBox="1"/>
          <p:nvPr/>
        </p:nvSpPr>
        <p:spPr>
          <a:xfrm>
            <a:off x="9474200" y="6323477"/>
            <a:ext cx="1827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* Higher is better</a:t>
            </a:r>
            <a:endParaRPr lang="zh-CN" altLang="en-US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21A76EB-686B-401D-8EBB-817BF98AB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2025353"/>
            <a:ext cx="1026795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326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476E027-76CC-487F-8F3A-BAD1BF5229A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Experiment &amp; Result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08BD390-1B0D-4924-A7E9-83DA737AC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179" y="2022325"/>
            <a:ext cx="6237640" cy="281334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32C1475-B49B-4BA7-84E0-9D71B919450B}"/>
              </a:ext>
            </a:extLst>
          </p:cNvPr>
          <p:cNvSpPr txBox="1"/>
          <p:nvPr/>
        </p:nvSpPr>
        <p:spPr>
          <a:xfrm>
            <a:off x="1054100" y="1308100"/>
            <a:ext cx="3759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Effectiveness of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pre-training</a:t>
            </a:r>
            <a:endParaRPr lang="zh-CN" altLang="en-US" sz="24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57F3D47-8A20-4582-99DD-6F9337BBD966}"/>
              </a:ext>
            </a:extLst>
          </p:cNvPr>
          <p:cNvSpPr txBox="1"/>
          <p:nvPr/>
        </p:nvSpPr>
        <p:spPr>
          <a:xfrm>
            <a:off x="2912378" y="5549900"/>
            <a:ext cx="6367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The pre-training phase seems redundant?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231132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328FE89-AA98-41EC-BCA1-E5A36FA2A86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Experiment &amp; Result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5A922CF-612C-4A7D-B1F6-AE6F5B06F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575" y="2235200"/>
            <a:ext cx="9086850" cy="31242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A239312-2A0A-4013-BBDC-95BA7C85BA1B}"/>
              </a:ext>
            </a:extLst>
          </p:cNvPr>
          <p:cNvSpPr txBox="1"/>
          <p:nvPr/>
        </p:nvSpPr>
        <p:spPr>
          <a:xfrm>
            <a:off x="1054100" y="1308100"/>
            <a:ext cx="3759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Effectiveness of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pre-training</a:t>
            </a:r>
            <a:endParaRPr lang="zh-CN" altLang="en-US" sz="24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44B477F-D744-460A-AB76-E2FDCFA6D904}"/>
              </a:ext>
            </a:extLst>
          </p:cNvPr>
          <p:cNvSpPr txBox="1"/>
          <p:nvPr/>
        </p:nvSpPr>
        <p:spPr>
          <a:xfrm>
            <a:off x="9474200" y="6323477"/>
            <a:ext cx="1827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* Higher is better</a:t>
            </a:r>
            <a:endParaRPr lang="zh-CN" altLang="en-US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C24C1E5-6EAA-46CC-AE2E-BC28087F1873}"/>
              </a:ext>
            </a:extLst>
          </p:cNvPr>
          <p:cNvSpPr/>
          <p:nvPr/>
        </p:nvSpPr>
        <p:spPr>
          <a:xfrm>
            <a:off x="1879134" y="4365909"/>
            <a:ext cx="8665828" cy="4451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C56D709-740A-4491-A91F-DB79F392EB91}"/>
              </a:ext>
            </a:extLst>
          </p:cNvPr>
          <p:cNvSpPr/>
          <p:nvPr/>
        </p:nvSpPr>
        <p:spPr>
          <a:xfrm>
            <a:off x="1879134" y="3465461"/>
            <a:ext cx="8665828" cy="4451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29E4915-2E37-460E-BFC4-98EFC520A203}"/>
              </a:ext>
            </a:extLst>
          </p:cNvPr>
          <p:cNvSpPr/>
          <p:nvPr/>
        </p:nvSpPr>
        <p:spPr>
          <a:xfrm>
            <a:off x="1879134" y="4811063"/>
            <a:ext cx="8665828" cy="4451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1CB5879-C79E-4CDA-B16D-20BE3047B2A4}"/>
              </a:ext>
            </a:extLst>
          </p:cNvPr>
          <p:cNvSpPr/>
          <p:nvPr/>
        </p:nvSpPr>
        <p:spPr>
          <a:xfrm>
            <a:off x="1879134" y="3910615"/>
            <a:ext cx="8665828" cy="4451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63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A1C43D8-40A6-47A9-B662-DDA0E363C48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Experiment &amp; Result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AFC3F6F-5538-42FE-B44E-C95127D92DB6}"/>
              </a:ext>
            </a:extLst>
          </p:cNvPr>
          <p:cNvSpPr txBox="1"/>
          <p:nvPr/>
        </p:nvSpPr>
        <p:spPr>
          <a:xfrm>
            <a:off x="1054100" y="1308100"/>
            <a:ext cx="1814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Visualization</a:t>
            </a:r>
            <a:endParaRPr lang="zh-CN" altLang="en-US" sz="24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47DC143-B5E0-44D9-BAEA-BC8E7918C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38600"/>
            <a:ext cx="5249339" cy="3600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65F5014-CEA1-448C-9C10-46EA79266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3826" y="2238600"/>
            <a:ext cx="5249339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896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C6EA6C-1D81-48AD-A81E-877A7F73479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b="1" dirty="0"/>
              <a:t>Content</a:t>
            </a:r>
            <a:endParaRPr lang="zh-CN" altLang="en-US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E9CBAAC-4EBF-4438-AEA5-4128A3D3F525}"/>
              </a:ext>
            </a:extLst>
          </p:cNvPr>
          <p:cNvSpPr txBox="1"/>
          <p:nvPr/>
        </p:nvSpPr>
        <p:spPr>
          <a:xfrm>
            <a:off x="4038600" y="2485707"/>
            <a:ext cx="570380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Background</a:t>
            </a:r>
          </a:p>
          <a:p>
            <a:endParaRPr lang="en-US" altLang="zh-CN" sz="3200" b="1" dirty="0">
              <a:solidFill>
                <a:schemeClr val="accent3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Methodology &amp; Implementation</a:t>
            </a:r>
          </a:p>
          <a:p>
            <a:endParaRPr lang="en-US" altLang="zh-CN" sz="3200" b="1" dirty="0">
              <a:solidFill>
                <a:schemeClr val="accent3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Experiment &amp; Result</a:t>
            </a:r>
            <a:endParaRPr lang="zh-CN" altLang="en-US" sz="3200" b="1" dirty="0">
              <a:solidFill>
                <a:schemeClr val="accent3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箭头: 五边形 5">
            <a:extLst>
              <a:ext uri="{FF2B5EF4-FFF2-40B4-BE49-F238E27FC236}">
                <a16:creationId xmlns:a16="http://schemas.microsoft.com/office/drawing/2014/main" id="{AFBD61DB-8CD8-49B0-81A4-9B51720C4F45}"/>
              </a:ext>
            </a:extLst>
          </p:cNvPr>
          <p:cNvSpPr/>
          <p:nvPr/>
        </p:nvSpPr>
        <p:spPr>
          <a:xfrm>
            <a:off x="2705100" y="2511107"/>
            <a:ext cx="1009650" cy="590550"/>
          </a:xfrm>
          <a:prstGeom prst="homePlat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01</a:t>
            </a:r>
            <a:endParaRPr lang="zh-CN" altLang="en-US" sz="3200" dirty="0"/>
          </a:p>
        </p:txBody>
      </p:sp>
      <p:sp>
        <p:nvSpPr>
          <p:cNvPr id="7" name="箭头: 五边形 6">
            <a:extLst>
              <a:ext uri="{FF2B5EF4-FFF2-40B4-BE49-F238E27FC236}">
                <a16:creationId xmlns:a16="http://schemas.microsoft.com/office/drawing/2014/main" id="{B56DF343-8B6C-4A20-BE27-2B8F3FF2C202}"/>
              </a:ext>
            </a:extLst>
          </p:cNvPr>
          <p:cNvSpPr/>
          <p:nvPr/>
        </p:nvSpPr>
        <p:spPr>
          <a:xfrm>
            <a:off x="2705100" y="3476625"/>
            <a:ext cx="1009650" cy="590550"/>
          </a:xfrm>
          <a:prstGeom prst="homePlat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02</a:t>
            </a:r>
            <a:endParaRPr lang="zh-CN" altLang="en-US" sz="3200" dirty="0"/>
          </a:p>
        </p:txBody>
      </p:sp>
      <p:sp>
        <p:nvSpPr>
          <p:cNvPr id="8" name="箭头: 五边形 7">
            <a:extLst>
              <a:ext uri="{FF2B5EF4-FFF2-40B4-BE49-F238E27FC236}">
                <a16:creationId xmlns:a16="http://schemas.microsoft.com/office/drawing/2014/main" id="{418F15E0-7D97-46B8-B5F0-E3B747B31E6B}"/>
              </a:ext>
            </a:extLst>
          </p:cNvPr>
          <p:cNvSpPr/>
          <p:nvPr/>
        </p:nvSpPr>
        <p:spPr>
          <a:xfrm>
            <a:off x="2705100" y="4442143"/>
            <a:ext cx="1009650" cy="590550"/>
          </a:xfrm>
          <a:prstGeom prst="homePlat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03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1527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2EFEC9-99F4-4B15-8B3C-6B9ED5E7A1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b="1" cap="none" dirty="0">
                <a:solidFill>
                  <a:schemeClr val="bg1"/>
                </a:solidFill>
              </a:rPr>
              <a:t>Thanks!</a:t>
            </a:r>
            <a:endParaRPr lang="zh-CN" altLang="en-US" b="1" cap="none" dirty="0">
              <a:solidFill>
                <a:schemeClr val="bg1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C6DC12-4A2E-42B3-A275-D42C52E14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4898" y="5299184"/>
            <a:ext cx="10096501" cy="955565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zhangxiaochuan@outlook.com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2024A43F-0D7E-4AE6-A032-15948779E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897" y="2190750"/>
            <a:ext cx="24765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90357A1E-61D7-4500-81A4-8BD6D548C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899" y="2190750"/>
            <a:ext cx="24765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922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834E1BC-CB1D-42D9-9130-2ED045BF7D3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b="1" dirty="0"/>
              <a:t>Background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733E444-2680-4CF4-9A1E-338CD0327171}"/>
              </a:ext>
            </a:extLst>
          </p:cNvPr>
          <p:cNvSpPr txBox="1"/>
          <p:nvPr/>
        </p:nvSpPr>
        <p:spPr>
          <a:xfrm>
            <a:off x="1054100" y="1308100"/>
            <a:ext cx="6287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Binary program similarity metric can be used in:</a:t>
            </a:r>
            <a:endParaRPr lang="zh-CN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“plagiarize”的图片搜索结果">
            <a:extLst>
              <a:ext uri="{FF2B5EF4-FFF2-40B4-BE49-F238E27FC236}">
                <a16:creationId xmlns:a16="http://schemas.microsoft.com/office/drawing/2014/main" id="{F3B285DB-5879-4F24-B168-ABE346028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7180" y="2600325"/>
            <a:ext cx="276225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“malware detection”的图片搜索结果">
            <a:extLst>
              <a:ext uri="{FF2B5EF4-FFF2-40B4-BE49-F238E27FC236}">
                <a16:creationId xmlns:a16="http://schemas.microsoft.com/office/drawing/2014/main" id="{A8DB3D58-029D-47CF-BDDD-B007135B9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755" y="2514600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“vulnerability”的图片搜索结果">
            <a:extLst>
              <a:ext uri="{FF2B5EF4-FFF2-40B4-BE49-F238E27FC236}">
                <a16:creationId xmlns:a16="http://schemas.microsoft.com/office/drawing/2014/main" id="{73A0B29D-A136-4797-BFC5-485CCA454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767" y="2557462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6894355-1966-4722-B626-430FE388ED5B}"/>
              </a:ext>
            </a:extLst>
          </p:cNvPr>
          <p:cNvSpPr txBox="1"/>
          <p:nvPr/>
        </p:nvSpPr>
        <p:spPr>
          <a:xfrm>
            <a:off x="1259908" y="4796560"/>
            <a:ext cx="18246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/>
              <a:t>malware</a:t>
            </a:r>
          </a:p>
          <a:p>
            <a:pPr algn="ctr"/>
            <a:r>
              <a:rPr lang="en-US" altLang="zh-CN" sz="2400" b="1" dirty="0"/>
              <a:t>classification</a:t>
            </a:r>
            <a:endParaRPr lang="zh-CN" altLang="en-US" sz="2400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143C768-4726-4D59-AAA4-8812CD653333}"/>
              </a:ext>
            </a:extLst>
          </p:cNvPr>
          <p:cNvSpPr txBox="1"/>
          <p:nvPr/>
        </p:nvSpPr>
        <p:spPr>
          <a:xfrm>
            <a:off x="5200724" y="4796560"/>
            <a:ext cx="17905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/>
              <a:t>vulnerability</a:t>
            </a:r>
          </a:p>
          <a:p>
            <a:pPr algn="ctr"/>
            <a:r>
              <a:rPr lang="en-US" altLang="zh-CN" sz="2400" b="1" dirty="0"/>
              <a:t>detection</a:t>
            </a:r>
            <a:endParaRPr lang="zh-CN" altLang="en-US" sz="2400" b="1" dirty="0"/>
          </a:p>
        </p:txBody>
      </p:sp>
      <p:sp>
        <p:nvSpPr>
          <p:cNvPr id="13" name="文本框 7">
            <a:extLst>
              <a:ext uri="{FF2B5EF4-FFF2-40B4-BE49-F238E27FC236}">
                <a16:creationId xmlns:a16="http://schemas.microsoft.com/office/drawing/2014/main" id="{F6894355-1966-4722-B626-430FE388ED5B}"/>
              </a:ext>
            </a:extLst>
          </p:cNvPr>
          <p:cNvSpPr txBox="1"/>
          <p:nvPr/>
        </p:nvSpPr>
        <p:spPr>
          <a:xfrm>
            <a:off x="9251360" y="4796560"/>
            <a:ext cx="15738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rtl="0"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 dirty="0"/>
              <a:t>authorship</a:t>
            </a:r>
          </a:p>
          <a:p>
            <a:pPr algn="ctr"/>
            <a:r>
              <a:rPr lang="en-US" altLang="zh-CN" sz="2400" b="1" dirty="0"/>
              <a:t>analysis</a:t>
            </a:r>
            <a:endParaRPr lang="zh-CN" altLang="en-US" sz="2400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E7B4405-5CA8-41C1-B95D-CDB20A89F9EC}"/>
              </a:ext>
            </a:extLst>
          </p:cNvPr>
          <p:cNvSpPr txBox="1"/>
          <p:nvPr/>
        </p:nvSpPr>
        <p:spPr>
          <a:xfrm>
            <a:off x="2887933" y="5892747"/>
            <a:ext cx="6287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9900"/>
                </a:solidFill>
              </a:rPr>
              <a:t>The similarity between basic blocks is the basis</a:t>
            </a:r>
            <a:endParaRPr lang="zh-CN" altLang="en-US" sz="2400" b="1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447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9A07695-6116-43E9-9AA5-CFC16DEB1E0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A4BD26E7-54D5-4AEB-8347-5C9B5D428203}"/>
              </a:ext>
            </a:extLst>
          </p:cNvPr>
          <p:cNvSpPr txBox="1"/>
          <p:nvPr/>
        </p:nvSpPr>
        <p:spPr>
          <a:xfrm>
            <a:off x="1054100" y="1308100"/>
            <a:ext cx="5278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Two step of basic block similarity metric</a:t>
            </a:r>
            <a:endParaRPr lang="zh-CN" altLang="en-US" sz="2400" b="1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AEF22EAD-EF69-4348-9AC2-86CECE93B27D}"/>
              </a:ext>
            </a:extLst>
          </p:cNvPr>
          <p:cNvSpPr txBox="1"/>
          <p:nvPr/>
        </p:nvSpPr>
        <p:spPr>
          <a:xfrm>
            <a:off x="5251943" y="2755900"/>
            <a:ext cx="22220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/>
              <a:t>[0.24, 0.37,…, 0.93]</a:t>
            </a:r>
            <a:endParaRPr lang="zh-CN" altLang="en-US" sz="2000" b="1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E64AFAEC-31EC-4CEB-B7E1-2179E7AD4FBA}"/>
              </a:ext>
            </a:extLst>
          </p:cNvPr>
          <p:cNvSpPr txBox="1"/>
          <p:nvPr/>
        </p:nvSpPr>
        <p:spPr>
          <a:xfrm>
            <a:off x="5251944" y="4459288"/>
            <a:ext cx="2222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/>
              <a:t>[0.56, 0.74,…, 0.31]</a:t>
            </a:r>
            <a:endParaRPr lang="zh-CN" altLang="en-US" sz="2000" b="1" dirty="0"/>
          </a:p>
        </p:txBody>
      </p:sp>
      <p:sp>
        <p:nvSpPr>
          <p:cNvPr id="49" name="箭头: 右 48">
            <a:extLst>
              <a:ext uri="{FF2B5EF4-FFF2-40B4-BE49-F238E27FC236}">
                <a16:creationId xmlns:a16="http://schemas.microsoft.com/office/drawing/2014/main" id="{8DD95033-01FC-49D4-8A25-124D3C3C975D}"/>
              </a:ext>
            </a:extLst>
          </p:cNvPr>
          <p:cNvSpPr/>
          <p:nvPr/>
        </p:nvSpPr>
        <p:spPr>
          <a:xfrm>
            <a:off x="8102885" y="3471099"/>
            <a:ext cx="1834798" cy="673100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694031F6-663F-412B-B5A7-3D6143743C5E}"/>
              </a:ext>
            </a:extLst>
          </p:cNvPr>
          <p:cNvSpPr txBox="1"/>
          <p:nvPr/>
        </p:nvSpPr>
        <p:spPr>
          <a:xfrm>
            <a:off x="10146075" y="3432999"/>
            <a:ext cx="18347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Similarity Score</a:t>
            </a:r>
          </a:p>
          <a:p>
            <a:pPr algn="ctr"/>
            <a:r>
              <a:rPr lang="en-US" altLang="zh-CN" sz="2000" b="1" dirty="0"/>
              <a:t>[0, 1]</a:t>
            </a:r>
            <a:endParaRPr lang="zh-CN" altLang="en-US" sz="2000" dirty="0"/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C9F943C3-73FB-41E2-B386-9D5BA78A9D45}"/>
              </a:ext>
            </a:extLst>
          </p:cNvPr>
          <p:cNvCxnSpPr>
            <a:cxnSpLocks/>
          </p:cNvCxnSpPr>
          <p:nvPr/>
        </p:nvCxnSpPr>
        <p:spPr>
          <a:xfrm>
            <a:off x="6464300" y="5689600"/>
            <a:ext cx="4686585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85285CCA-1CDE-4B0A-8020-DF1646393518}"/>
              </a:ext>
            </a:extLst>
          </p:cNvPr>
          <p:cNvSpPr/>
          <p:nvPr/>
        </p:nvSpPr>
        <p:spPr>
          <a:xfrm>
            <a:off x="7768278" y="5862122"/>
            <a:ext cx="24345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0070C0"/>
                </a:solidFill>
              </a:rPr>
              <a:t>Similarity Calculation</a:t>
            </a:r>
            <a:endParaRPr lang="zh-CN" altLang="en-US" sz="2000" b="1" dirty="0">
              <a:solidFill>
                <a:srgbClr val="0070C0"/>
              </a:solidFill>
            </a:endParaRP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BD1144D1-630B-4CDD-BB06-4203800050EA}"/>
              </a:ext>
            </a:extLst>
          </p:cNvPr>
          <p:cNvCxnSpPr>
            <a:cxnSpLocks/>
          </p:cNvCxnSpPr>
          <p:nvPr/>
        </p:nvCxnSpPr>
        <p:spPr>
          <a:xfrm>
            <a:off x="1242725" y="5689600"/>
            <a:ext cx="485327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87D335D2-B20C-40DB-8544-EE846D5194C1}"/>
              </a:ext>
            </a:extLst>
          </p:cNvPr>
          <p:cNvSpPr/>
          <p:nvPr/>
        </p:nvSpPr>
        <p:spPr>
          <a:xfrm>
            <a:off x="2099070" y="5862122"/>
            <a:ext cx="26180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00B050"/>
                </a:solidFill>
              </a:rPr>
              <a:t>Basic Block Embedding</a:t>
            </a:r>
            <a:endParaRPr lang="zh-CN" altLang="en-US" sz="2000" b="1" dirty="0">
              <a:solidFill>
                <a:srgbClr val="00B050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D4957E14-BAD3-4105-B2F0-9FB9F0C46D6C}"/>
              </a:ext>
            </a:extLst>
          </p:cNvPr>
          <p:cNvSpPr txBox="1"/>
          <p:nvPr/>
        </p:nvSpPr>
        <p:spPr>
          <a:xfrm>
            <a:off x="457200" y="2355790"/>
            <a:ext cx="2331087" cy="120032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pt-BR" altLang="zh-CN" dirty="0"/>
              <a:t>sub	sp, sp, #72</a:t>
            </a:r>
          </a:p>
          <a:p>
            <a:r>
              <a:rPr lang="pt-BR" altLang="zh-CN" dirty="0"/>
              <a:t>ldr	r7, [r11, #12]</a:t>
            </a:r>
          </a:p>
          <a:p>
            <a:r>
              <a:rPr lang="pt-BR" altLang="zh-CN" dirty="0"/>
              <a:t>ldr	r8, [r11, #8]</a:t>
            </a:r>
          </a:p>
          <a:p>
            <a:r>
              <a:rPr lang="pt-BR" altLang="zh-CN" dirty="0"/>
              <a:t>ldr	r0, .LCPI0_0</a:t>
            </a:r>
            <a:endParaRPr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7AB2B179-1E9E-4FFD-B28D-4344A3DFB618}"/>
              </a:ext>
            </a:extLst>
          </p:cNvPr>
          <p:cNvSpPr txBox="1"/>
          <p:nvPr/>
        </p:nvSpPr>
        <p:spPr>
          <a:xfrm>
            <a:off x="457200" y="4059178"/>
            <a:ext cx="2331087" cy="120032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movq</a:t>
            </a:r>
            <a:r>
              <a:rPr lang="en-US" altLang="zh-CN" dirty="0"/>
              <a:t>	%</a:t>
            </a:r>
            <a:r>
              <a:rPr lang="en-US" altLang="zh-CN" dirty="0" err="1"/>
              <a:t>rdx</a:t>
            </a:r>
            <a:r>
              <a:rPr lang="en-US" altLang="zh-CN" dirty="0"/>
              <a:t>, %r14</a:t>
            </a:r>
          </a:p>
          <a:p>
            <a:r>
              <a:rPr lang="en-US" altLang="zh-CN" dirty="0" err="1"/>
              <a:t>movq</a:t>
            </a:r>
            <a:r>
              <a:rPr lang="en-US" altLang="zh-CN" dirty="0"/>
              <a:t>	%</a:t>
            </a:r>
            <a:r>
              <a:rPr lang="en-US" altLang="zh-CN" dirty="0" err="1"/>
              <a:t>rsi</a:t>
            </a:r>
            <a:r>
              <a:rPr lang="en-US" altLang="zh-CN" dirty="0"/>
              <a:t>, %r15</a:t>
            </a:r>
          </a:p>
          <a:p>
            <a:r>
              <a:rPr lang="en-US" altLang="zh-CN" dirty="0" err="1"/>
              <a:t>movq</a:t>
            </a:r>
            <a:r>
              <a:rPr lang="en-US" altLang="zh-CN" dirty="0"/>
              <a:t>	%</a:t>
            </a:r>
            <a:r>
              <a:rPr lang="en-US" altLang="zh-CN" dirty="0" err="1"/>
              <a:t>rdi</a:t>
            </a:r>
            <a:r>
              <a:rPr lang="en-US" altLang="zh-CN" dirty="0"/>
              <a:t>, %</a:t>
            </a:r>
            <a:r>
              <a:rPr lang="en-US" altLang="zh-CN" dirty="0" err="1"/>
              <a:t>rbx</a:t>
            </a:r>
            <a:endParaRPr lang="en-US" altLang="zh-CN" dirty="0"/>
          </a:p>
          <a:p>
            <a:r>
              <a:rPr lang="en-US" altLang="zh-CN" dirty="0" err="1"/>
              <a:t>movabsq</a:t>
            </a:r>
            <a:r>
              <a:rPr lang="en-US" altLang="zh-CN" dirty="0"/>
              <a:t>	$.L0, %</a:t>
            </a:r>
            <a:r>
              <a:rPr lang="en-US" altLang="zh-CN" dirty="0" err="1"/>
              <a:t>rdi</a:t>
            </a:r>
            <a:endParaRPr lang="zh-CN" altLang="en-US" dirty="0"/>
          </a:p>
        </p:txBody>
      </p:sp>
      <p:sp>
        <p:nvSpPr>
          <p:cNvPr id="59" name="箭头: 右 58">
            <a:extLst>
              <a:ext uri="{FF2B5EF4-FFF2-40B4-BE49-F238E27FC236}">
                <a16:creationId xmlns:a16="http://schemas.microsoft.com/office/drawing/2014/main" id="{EE67158B-BBC8-4551-A3D5-6ABA48C9623A}"/>
              </a:ext>
            </a:extLst>
          </p:cNvPr>
          <p:cNvSpPr/>
          <p:nvPr/>
        </p:nvSpPr>
        <p:spPr>
          <a:xfrm>
            <a:off x="3102716" y="2619404"/>
            <a:ext cx="1834798" cy="67310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/>
          </a:p>
        </p:txBody>
      </p:sp>
      <p:sp>
        <p:nvSpPr>
          <p:cNvPr id="60" name="箭头: 右 59">
            <a:extLst>
              <a:ext uri="{FF2B5EF4-FFF2-40B4-BE49-F238E27FC236}">
                <a16:creationId xmlns:a16="http://schemas.microsoft.com/office/drawing/2014/main" id="{450C13E7-2682-4218-A10B-019C29ADA35D}"/>
              </a:ext>
            </a:extLst>
          </p:cNvPr>
          <p:cNvSpPr/>
          <p:nvPr/>
        </p:nvSpPr>
        <p:spPr>
          <a:xfrm>
            <a:off x="3102716" y="4322792"/>
            <a:ext cx="1834798" cy="67310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/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8674DB0A-7DAE-4894-88D1-AA3CB582D142}"/>
              </a:ext>
            </a:extLst>
          </p:cNvPr>
          <p:cNvCxnSpPr/>
          <p:nvPr/>
        </p:nvCxnSpPr>
        <p:spPr>
          <a:xfrm>
            <a:off x="457200" y="3797300"/>
            <a:ext cx="70168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20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49" grpId="0" animBg="1"/>
      <p:bldP spid="51" grpId="0"/>
      <p:bldP spid="54" grpId="0"/>
      <p:bldP spid="56" grpId="0"/>
      <p:bldP spid="57" grpId="0" animBg="1"/>
      <p:bldP spid="58" grpId="0" animBg="1"/>
      <p:bldP spid="59" grpId="0" animBg="1"/>
      <p:bldP spid="6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5D5DB30-7A52-41E6-8B37-B76B504B5F8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003D0A-417F-49C8-A604-18FB3E8A5391}"/>
              </a:ext>
            </a:extLst>
          </p:cNvPr>
          <p:cNvSpPr txBox="1"/>
          <p:nvPr/>
        </p:nvSpPr>
        <p:spPr>
          <a:xfrm>
            <a:off x="1435100" y="2971800"/>
            <a:ext cx="1249060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2"/>
                </a:solidFill>
              </a:rPr>
              <a:t>basic block</a:t>
            </a:r>
          </a:p>
          <a:p>
            <a:pPr algn="ctr"/>
            <a:r>
              <a:rPr lang="en-US" altLang="zh-CN" dirty="0">
                <a:solidFill>
                  <a:schemeClr val="tx2"/>
                </a:solidFill>
              </a:rPr>
              <a:t>embedding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F0E7FE4-CDD7-4909-8FB9-ED1A24244B05}"/>
              </a:ext>
            </a:extLst>
          </p:cNvPr>
          <p:cNvSpPr txBox="1"/>
          <p:nvPr/>
        </p:nvSpPr>
        <p:spPr>
          <a:xfrm>
            <a:off x="5365750" y="1700490"/>
            <a:ext cx="5365750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2"/>
                </a:solidFill>
              </a:rPr>
              <a:t>each dimension corresponds to a manually selected static feature [1-3]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6194023-94F8-48EA-A79D-C68E5F807DC2}"/>
              </a:ext>
            </a:extLst>
          </p:cNvPr>
          <p:cNvSpPr txBox="1"/>
          <p:nvPr/>
        </p:nvSpPr>
        <p:spPr>
          <a:xfrm>
            <a:off x="5365750" y="3110299"/>
            <a:ext cx="5365750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2"/>
                </a:solidFill>
              </a:rPr>
              <a:t>static word representation based methods [4-7]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B356BE1-3069-4DBA-9C50-31C0AFE0AA59}"/>
              </a:ext>
            </a:extLst>
          </p:cNvPr>
          <p:cNvSpPr txBox="1"/>
          <p:nvPr/>
        </p:nvSpPr>
        <p:spPr>
          <a:xfrm>
            <a:off x="5365750" y="4865627"/>
            <a:ext cx="5365750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2"/>
                </a:solidFill>
              </a:rPr>
              <a:t>INNEREYE-BB, an RNN based method [8]</a:t>
            </a:r>
            <a:endParaRPr lang="zh-CN" altLang="en-US" dirty="0">
              <a:solidFill>
                <a:schemeClr val="tx2"/>
              </a:solidFill>
            </a:endParaRPr>
          </a:p>
        </p:txBody>
      </p: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F6F75A8A-581A-496E-B010-F48A368CEBF5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2709560" y="2023656"/>
            <a:ext cx="2656190" cy="1271310"/>
          </a:xfrm>
          <a:prstGeom prst="bentConnector3">
            <a:avLst>
              <a:gd name="adj1" fmla="val 15916"/>
            </a:avLst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7189DC58-59AE-456B-8C86-8DCB02FC2CDC}"/>
              </a:ext>
            </a:extLst>
          </p:cNvPr>
          <p:cNvCxnSpPr>
            <a:stCxn id="3" idx="3"/>
          </p:cNvCxnSpPr>
          <p:nvPr/>
        </p:nvCxnSpPr>
        <p:spPr>
          <a:xfrm>
            <a:off x="2684160" y="3294965"/>
            <a:ext cx="914400" cy="914400"/>
          </a:xfrm>
          <a:prstGeom prst="bentConnector3">
            <a:avLst>
              <a:gd name="adj1" fmla="val 49083"/>
            </a:avLst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C671EF32-546D-4A69-A1DE-E1C633512956}"/>
              </a:ext>
            </a:extLst>
          </p:cNvPr>
          <p:cNvCxnSpPr>
            <a:endCxn id="5" idx="1"/>
          </p:cNvCxnSpPr>
          <p:nvPr/>
        </p:nvCxnSpPr>
        <p:spPr>
          <a:xfrm flipV="1">
            <a:off x="3598560" y="3294965"/>
            <a:ext cx="1767190" cy="914400"/>
          </a:xfrm>
          <a:prstGeom prst="bentConnector3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DF7877DD-7EFF-4532-900E-344D2F153C91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598560" y="4209365"/>
            <a:ext cx="1767190" cy="840928"/>
          </a:xfrm>
          <a:prstGeom prst="bentConnector3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36B7C79B-E929-41DE-B6D9-503A21E79AD9}"/>
              </a:ext>
            </a:extLst>
          </p:cNvPr>
          <p:cNvSpPr txBox="1"/>
          <p:nvPr/>
        </p:nvSpPr>
        <p:spPr>
          <a:xfrm>
            <a:off x="3179167" y="170049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2"/>
                </a:solidFill>
              </a:rPr>
              <a:t>manually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BDD7596-C51C-4AFF-8D13-94DCD51F0D61}"/>
              </a:ext>
            </a:extLst>
          </p:cNvPr>
          <p:cNvSpPr/>
          <p:nvPr/>
        </p:nvSpPr>
        <p:spPr>
          <a:xfrm>
            <a:off x="2974720" y="4243109"/>
            <a:ext cx="1452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</a:rPr>
              <a:t>automatically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27E0509-02E9-4A39-92FF-7142FC2C67DD}"/>
              </a:ext>
            </a:extLst>
          </p:cNvPr>
          <p:cNvSpPr txBox="1"/>
          <p:nvPr/>
        </p:nvSpPr>
        <p:spPr>
          <a:xfrm>
            <a:off x="1054100" y="5330526"/>
            <a:ext cx="114681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tx2"/>
                </a:solidFill>
              </a:rPr>
              <a:t>[1] Qian Feng, et al. Scalable Graph-based Bug Search for Firmware Images. CCS 2016</a:t>
            </a:r>
          </a:p>
          <a:p>
            <a:r>
              <a:rPr lang="en-US" altLang="zh-CN" sz="1200" b="1" dirty="0">
                <a:solidFill>
                  <a:schemeClr val="tx2"/>
                </a:solidFill>
              </a:rPr>
              <a:t>[2] </a:t>
            </a:r>
            <a:r>
              <a:rPr lang="en-US" altLang="zh-CN" sz="1200" b="1" dirty="0" err="1">
                <a:solidFill>
                  <a:schemeClr val="tx2"/>
                </a:solidFill>
              </a:rPr>
              <a:t>Xiaojun</a:t>
            </a:r>
            <a:r>
              <a:rPr lang="en-US" altLang="zh-CN" sz="1200" b="1" dirty="0">
                <a:solidFill>
                  <a:schemeClr val="tx2"/>
                </a:solidFill>
              </a:rPr>
              <a:t> </a:t>
            </a:r>
            <a:r>
              <a:rPr lang="en-US" altLang="zh-CN" sz="1200" b="1" dirty="0" err="1">
                <a:solidFill>
                  <a:schemeClr val="tx2"/>
                </a:solidFill>
              </a:rPr>
              <a:t>Xu,et</a:t>
            </a:r>
            <a:r>
              <a:rPr lang="en-US" altLang="zh-CN" sz="1200" b="1" dirty="0">
                <a:solidFill>
                  <a:schemeClr val="tx2"/>
                </a:solidFill>
              </a:rPr>
              <a:t> al. Neural Network-based Graph Embedding for Cross-Platform Binary Code Similarity Detection. CCS 2017</a:t>
            </a:r>
          </a:p>
          <a:p>
            <a:r>
              <a:rPr lang="en-US" altLang="zh-CN" sz="1200" b="1" dirty="0">
                <a:solidFill>
                  <a:schemeClr val="tx2"/>
                </a:solidFill>
              </a:rPr>
              <a:t>[3] Gang Zhao, Jeff Huang. </a:t>
            </a:r>
            <a:r>
              <a:rPr lang="en-US" altLang="zh-CN" sz="1200" b="1" dirty="0" err="1">
                <a:solidFill>
                  <a:schemeClr val="tx2"/>
                </a:solidFill>
              </a:rPr>
              <a:t>DeepSim</a:t>
            </a:r>
            <a:r>
              <a:rPr lang="en-US" altLang="zh-CN" sz="1200" b="1" dirty="0">
                <a:solidFill>
                  <a:schemeClr val="tx2"/>
                </a:solidFill>
              </a:rPr>
              <a:t>: deep learning code functional similarity. ESEC/SIGSOFT FSE 2018</a:t>
            </a:r>
          </a:p>
          <a:p>
            <a:r>
              <a:rPr lang="en-US" altLang="zh-CN" sz="1200" b="1" dirty="0">
                <a:solidFill>
                  <a:schemeClr val="tx2"/>
                </a:solidFill>
              </a:rPr>
              <a:t>[4] </a:t>
            </a:r>
            <a:r>
              <a:rPr lang="en-US" altLang="zh-CN" sz="1200" b="1" dirty="0" err="1">
                <a:solidFill>
                  <a:schemeClr val="tx2"/>
                </a:solidFill>
              </a:rPr>
              <a:t>Yujia</a:t>
            </a:r>
            <a:r>
              <a:rPr lang="en-US" altLang="zh-CN" sz="1200" b="1" dirty="0">
                <a:solidFill>
                  <a:schemeClr val="tx2"/>
                </a:solidFill>
              </a:rPr>
              <a:t> </a:t>
            </a:r>
            <a:r>
              <a:rPr lang="en-US" altLang="zh-CN" sz="1200" b="1" dirty="0" err="1">
                <a:solidFill>
                  <a:schemeClr val="tx2"/>
                </a:solidFill>
              </a:rPr>
              <a:t>Li,et</a:t>
            </a:r>
            <a:r>
              <a:rPr lang="en-US" altLang="zh-CN" sz="1200" b="1" dirty="0">
                <a:solidFill>
                  <a:schemeClr val="tx2"/>
                </a:solidFill>
              </a:rPr>
              <a:t> </a:t>
            </a:r>
            <a:r>
              <a:rPr lang="en-US" altLang="zh-CN" sz="1200" b="1" dirty="0" err="1">
                <a:solidFill>
                  <a:schemeClr val="tx2"/>
                </a:solidFill>
              </a:rPr>
              <a:t>al.Graph</a:t>
            </a:r>
            <a:r>
              <a:rPr lang="en-US" altLang="zh-CN" sz="1200" b="1" dirty="0">
                <a:solidFill>
                  <a:schemeClr val="tx2"/>
                </a:solidFill>
              </a:rPr>
              <a:t> Matching Networks for Learning the Similarity of Graph Structured Objects. ICML 2019</a:t>
            </a:r>
          </a:p>
          <a:p>
            <a:r>
              <a:rPr lang="en-US" altLang="zh-CN" sz="1200" b="1" dirty="0">
                <a:solidFill>
                  <a:schemeClr val="tx2"/>
                </a:solidFill>
              </a:rPr>
              <a:t>[5] Luca </a:t>
            </a:r>
            <a:r>
              <a:rPr lang="en-US" altLang="zh-CN" sz="1200" b="1" dirty="0" err="1">
                <a:solidFill>
                  <a:schemeClr val="tx2"/>
                </a:solidFill>
              </a:rPr>
              <a:t>Massarelli</a:t>
            </a:r>
            <a:r>
              <a:rPr lang="en-US" altLang="zh-CN" sz="1200" b="1" dirty="0">
                <a:solidFill>
                  <a:schemeClr val="tx2"/>
                </a:solidFill>
              </a:rPr>
              <a:t>, et al. SAFE: Self-Attentive Function Embeddings for Binary Similarity. DIMVA 2019</a:t>
            </a:r>
          </a:p>
          <a:p>
            <a:r>
              <a:rPr lang="en-US" altLang="zh-CN" sz="1200" b="1" dirty="0">
                <a:solidFill>
                  <a:schemeClr val="tx2"/>
                </a:solidFill>
              </a:rPr>
              <a:t>[6] Uri Alon, et al. code2vec: learning distributed representations of code. PACMPL 3(POPL) 2019</a:t>
            </a:r>
          </a:p>
          <a:p>
            <a:r>
              <a:rPr lang="en-US" altLang="zh-CN" sz="1200" b="1" dirty="0">
                <a:solidFill>
                  <a:schemeClr val="tx2"/>
                </a:solidFill>
              </a:rPr>
              <a:t>[7] Steven H. H. Ding, et al. Asm2Vec: Boosting Static Representation Robustness for Binary Clone Search against Code Obfuscation and Compiler Optimization. S&amp;P 2019</a:t>
            </a:r>
          </a:p>
          <a:p>
            <a:r>
              <a:rPr lang="en-US" altLang="zh-CN" sz="1200" b="1" dirty="0">
                <a:solidFill>
                  <a:schemeClr val="tx2"/>
                </a:solidFill>
              </a:rPr>
              <a:t>[8] Fei </a:t>
            </a:r>
            <a:r>
              <a:rPr lang="en-US" altLang="zh-CN" sz="1200" b="1" dirty="0" err="1">
                <a:solidFill>
                  <a:schemeClr val="tx2"/>
                </a:solidFill>
              </a:rPr>
              <a:t>Zuo</a:t>
            </a:r>
            <a:r>
              <a:rPr lang="en-US" altLang="zh-CN" sz="1200" b="1" dirty="0">
                <a:solidFill>
                  <a:schemeClr val="tx2"/>
                </a:solidFill>
              </a:rPr>
              <a:t>, et al. Neural Machine Translation Inspired Binary Code Similarity Comparison beyond Function Pairs. NDSS 2019</a:t>
            </a:r>
          </a:p>
          <a:p>
            <a:endParaRPr lang="zh-CN" altLang="en-US" sz="1200" b="1" dirty="0">
              <a:solidFill>
                <a:schemeClr val="tx2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20EB192-AE79-4E8E-894B-FF75491E857B}"/>
              </a:ext>
            </a:extLst>
          </p:cNvPr>
          <p:cNvSpPr txBox="1"/>
          <p:nvPr/>
        </p:nvSpPr>
        <p:spPr>
          <a:xfrm>
            <a:off x="1054100" y="1308100"/>
            <a:ext cx="2324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Type of methods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4279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C0EA3FD-C178-485C-8842-88CB0B3586E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84A1174-BF6B-410E-986E-BF3F70C0A728}"/>
              </a:ext>
            </a:extLst>
          </p:cNvPr>
          <p:cNvSpPr txBox="1"/>
          <p:nvPr/>
        </p:nvSpPr>
        <p:spPr>
          <a:xfrm>
            <a:off x="1054100" y="1308100"/>
            <a:ext cx="2319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INNEREYE-BB [1]</a:t>
            </a:r>
            <a:endParaRPr lang="zh-CN" altLang="en-US" sz="2400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F77FDB6-D2CE-4F6F-9136-C30B07A41B87}"/>
              </a:ext>
            </a:extLst>
          </p:cNvPr>
          <p:cNvSpPr/>
          <p:nvPr/>
        </p:nvSpPr>
        <p:spPr>
          <a:xfrm>
            <a:off x="1054099" y="6396335"/>
            <a:ext cx="897572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chemeClr val="tx2"/>
                </a:solidFill>
              </a:rPr>
              <a:t>[1] Fei </a:t>
            </a:r>
            <a:r>
              <a:rPr lang="en-US" altLang="zh-CN" sz="1200" b="1" dirty="0" err="1">
                <a:solidFill>
                  <a:schemeClr val="tx2"/>
                </a:solidFill>
              </a:rPr>
              <a:t>Zuo</a:t>
            </a:r>
            <a:r>
              <a:rPr lang="en-US" altLang="zh-CN" sz="1200" b="1" dirty="0">
                <a:solidFill>
                  <a:schemeClr val="tx2"/>
                </a:solidFill>
              </a:rPr>
              <a:t>, et al. Neural Machine Translation Inspired Binary Code Similarity Comparison beyond Function Pairs. NDSS 2019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7868D00-0731-4E95-8364-325908230954}"/>
              </a:ext>
            </a:extLst>
          </p:cNvPr>
          <p:cNvSpPr/>
          <p:nvPr/>
        </p:nvSpPr>
        <p:spPr>
          <a:xfrm>
            <a:off x="544345" y="5235567"/>
            <a:ext cx="439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ldr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1F3E45-AE5A-4DFC-A849-1AD18E5E0F54}"/>
              </a:ext>
            </a:extLst>
          </p:cNvPr>
          <p:cNvSpPr/>
          <p:nvPr/>
        </p:nvSpPr>
        <p:spPr>
          <a:xfrm>
            <a:off x="1905120" y="5235567"/>
            <a:ext cx="381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r0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1719359-2D9C-477E-8FDF-3EFAA7B1F5F6}"/>
              </a:ext>
            </a:extLst>
          </p:cNvPr>
          <p:cNvSpPr/>
          <p:nvPr/>
        </p:nvSpPr>
        <p:spPr>
          <a:xfrm>
            <a:off x="2814602" y="5235567"/>
            <a:ext cx="12209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.LCPI0_115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C1A826E-CFFE-45D6-AB52-24B87ABD21BB}"/>
              </a:ext>
            </a:extLst>
          </p:cNvPr>
          <p:cNvSpPr/>
          <p:nvPr/>
        </p:nvSpPr>
        <p:spPr>
          <a:xfrm>
            <a:off x="4580182" y="5235567"/>
            <a:ext cx="35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bl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8297E31-2232-468F-8A9F-1A199EFE2005}"/>
              </a:ext>
            </a:extLst>
          </p:cNvPr>
          <p:cNvSpPr/>
          <p:nvPr/>
        </p:nvSpPr>
        <p:spPr>
          <a:xfrm>
            <a:off x="5738433" y="5235567"/>
            <a:ext cx="706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printf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19CC20B-0543-4C9A-9725-A014AD2DAF41}"/>
              </a:ext>
            </a:extLst>
          </p:cNvPr>
          <p:cNvSpPr/>
          <p:nvPr/>
        </p:nvSpPr>
        <p:spPr>
          <a:xfrm>
            <a:off x="615138" y="4937614"/>
            <a:ext cx="297959" cy="29795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376397E-DAF8-4B25-A302-7123DBB489B4}"/>
              </a:ext>
            </a:extLst>
          </p:cNvPr>
          <p:cNvSpPr/>
          <p:nvPr/>
        </p:nvSpPr>
        <p:spPr>
          <a:xfrm>
            <a:off x="1947059" y="4937613"/>
            <a:ext cx="297959" cy="29795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A41EF277-2EED-4986-A0B6-58F03E7AE3C8}"/>
              </a:ext>
            </a:extLst>
          </p:cNvPr>
          <p:cNvSpPr/>
          <p:nvPr/>
        </p:nvSpPr>
        <p:spPr>
          <a:xfrm>
            <a:off x="3278980" y="4937612"/>
            <a:ext cx="297959" cy="29795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5E2E74CE-553C-4ECD-8F7F-B265C4215E3F}"/>
              </a:ext>
            </a:extLst>
          </p:cNvPr>
          <p:cNvSpPr/>
          <p:nvPr/>
        </p:nvSpPr>
        <p:spPr>
          <a:xfrm>
            <a:off x="4610900" y="4937611"/>
            <a:ext cx="297959" cy="29795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979C8B92-9F8F-4904-88E1-8E2945344CD7}"/>
              </a:ext>
            </a:extLst>
          </p:cNvPr>
          <p:cNvSpPr/>
          <p:nvPr/>
        </p:nvSpPr>
        <p:spPr>
          <a:xfrm>
            <a:off x="5942820" y="4937610"/>
            <a:ext cx="297959" cy="29795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7F53C91B-4659-4580-8004-8FF0B0ED6ACA}"/>
              </a:ext>
            </a:extLst>
          </p:cNvPr>
          <p:cNvSpPr/>
          <p:nvPr/>
        </p:nvSpPr>
        <p:spPr>
          <a:xfrm>
            <a:off x="615138" y="3625139"/>
            <a:ext cx="297959" cy="29795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EE9BC7CF-E616-4801-A532-8BC5FB2A81C4}"/>
              </a:ext>
            </a:extLst>
          </p:cNvPr>
          <p:cNvSpPr/>
          <p:nvPr/>
        </p:nvSpPr>
        <p:spPr>
          <a:xfrm>
            <a:off x="1947059" y="3625138"/>
            <a:ext cx="297959" cy="29795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57A634E0-3DB6-4732-9536-8270760CD8E7}"/>
              </a:ext>
            </a:extLst>
          </p:cNvPr>
          <p:cNvSpPr/>
          <p:nvPr/>
        </p:nvSpPr>
        <p:spPr>
          <a:xfrm>
            <a:off x="3278980" y="3625137"/>
            <a:ext cx="297959" cy="29795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95F26BFD-7A5C-4A23-B219-A88FBD448AC6}"/>
              </a:ext>
            </a:extLst>
          </p:cNvPr>
          <p:cNvSpPr/>
          <p:nvPr/>
        </p:nvSpPr>
        <p:spPr>
          <a:xfrm>
            <a:off x="4610900" y="3625136"/>
            <a:ext cx="297959" cy="29795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A4F308E7-F935-4A46-8CAA-7202CD5510A0}"/>
              </a:ext>
            </a:extLst>
          </p:cNvPr>
          <p:cNvSpPr/>
          <p:nvPr/>
        </p:nvSpPr>
        <p:spPr>
          <a:xfrm>
            <a:off x="5942820" y="3625135"/>
            <a:ext cx="297959" cy="29795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2" name="直线箭头连接符 22">
            <a:extLst>
              <a:ext uri="{FF2B5EF4-FFF2-40B4-BE49-F238E27FC236}">
                <a16:creationId xmlns:a16="http://schemas.microsoft.com/office/drawing/2014/main" id="{C799AABA-7B74-4C23-958D-4494E58D7995}"/>
              </a:ext>
            </a:extLst>
          </p:cNvPr>
          <p:cNvCxnSpPr>
            <a:cxnSpLocks/>
            <a:stCxn id="12" idx="0"/>
            <a:endCxn id="17" idx="4"/>
          </p:cNvCxnSpPr>
          <p:nvPr/>
        </p:nvCxnSpPr>
        <p:spPr>
          <a:xfrm flipV="1">
            <a:off x="764118" y="3923098"/>
            <a:ext cx="0" cy="1014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7">
            <a:extLst>
              <a:ext uri="{FF2B5EF4-FFF2-40B4-BE49-F238E27FC236}">
                <a16:creationId xmlns:a16="http://schemas.microsoft.com/office/drawing/2014/main" id="{55D2D826-29F3-404C-A433-45C33F772BDC}"/>
              </a:ext>
            </a:extLst>
          </p:cNvPr>
          <p:cNvCxnSpPr>
            <a:cxnSpLocks/>
            <a:stCxn id="17" idx="6"/>
            <a:endCxn id="18" idx="2"/>
          </p:cNvCxnSpPr>
          <p:nvPr/>
        </p:nvCxnSpPr>
        <p:spPr>
          <a:xfrm flipV="1">
            <a:off x="913097" y="3774118"/>
            <a:ext cx="10339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32">
            <a:extLst>
              <a:ext uri="{FF2B5EF4-FFF2-40B4-BE49-F238E27FC236}">
                <a16:creationId xmlns:a16="http://schemas.microsoft.com/office/drawing/2014/main" id="{931248DB-FA52-413A-9A75-CEC8F06C0344}"/>
              </a:ext>
            </a:extLst>
          </p:cNvPr>
          <p:cNvCxnSpPr>
            <a:cxnSpLocks/>
            <a:stCxn id="13" idx="0"/>
            <a:endCxn id="18" idx="4"/>
          </p:cNvCxnSpPr>
          <p:nvPr/>
        </p:nvCxnSpPr>
        <p:spPr>
          <a:xfrm flipV="1">
            <a:off x="2096039" y="3923097"/>
            <a:ext cx="0" cy="1014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35">
            <a:extLst>
              <a:ext uri="{FF2B5EF4-FFF2-40B4-BE49-F238E27FC236}">
                <a16:creationId xmlns:a16="http://schemas.microsoft.com/office/drawing/2014/main" id="{97740BC1-EBA4-4EC4-B93B-487EA536234D}"/>
              </a:ext>
            </a:extLst>
          </p:cNvPr>
          <p:cNvCxnSpPr>
            <a:cxnSpLocks/>
          </p:cNvCxnSpPr>
          <p:nvPr/>
        </p:nvCxnSpPr>
        <p:spPr>
          <a:xfrm flipV="1">
            <a:off x="2237423" y="3780320"/>
            <a:ext cx="10339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36">
            <a:extLst>
              <a:ext uri="{FF2B5EF4-FFF2-40B4-BE49-F238E27FC236}">
                <a16:creationId xmlns:a16="http://schemas.microsoft.com/office/drawing/2014/main" id="{1ADD055F-FA90-4B48-9147-DA812D8D6835}"/>
              </a:ext>
            </a:extLst>
          </p:cNvPr>
          <p:cNvCxnSpPr>
            <a:cxnSpLocks/>
          </p:cNvCxnSpPr>
          <p:nvPr/>
        </p:nvCxnSpPr>
        <p:spPr>
          <a:xfrm flipV="1">
            <a:off x="3584534" y="3774114"/>
            <a:ext cx="10339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37">
            <a:extLst>
              <a:ext uri="{FF2B5EF4-FFF2-40B4-BE49-F238E27FC236}">
                <a16:creationId xmlns:a16="http://schemas.microsoft.com/office/drawing/2014/main" id="{C871B0B5-5D25-4EEF-8A0E-F0ED1AEA44E8}"/>
              </a:ext>
            </a:extLst>
          </p:cNvPr>
          <p:cNvCxnSpPr>
            <a:cxnSpLocks/>
          </p:cNvCxnSpPr>
          <p:nvPr/>
        </p:nvCxnSpPr>
        <p:spPr>
          <a:xfrm flipV="1">
            <a:off x="4912489" y="3774113"/>
            <a:ext cx="10339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38">
            <a:extLst>
              <a:ext uri="{FF2B5EF4-FFF2-40B4-BE49-F238E27FC236}">
                <a16:creationId xmlns:a16="http://schemas.microsoft.com/office/drawing/2014/main" id="{BADD37F3-0DCB-486C-BE66-787D7081D3C7}"/>
              </a:ext>
            </a:extLst>
          </p:cNvPr>
          <p:cNvCxnSpPr>
            <a:cxnSpLocks/>
          </p:cNvCxnSpPr>
          <p:nvPr/>
        </p:nvCxnSpPr>
        <p:spPr>
          <a:xfrm flipV="1">
            <a:off x="3417587" y="3923094"/>
            <a:ext cx="0" cy="1014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39">
            <a:extLst>
              <a:ext uri="{FF2B5EF4-FFF2-40B4-BE49-F238E27FC236}">
                <a16:creationId xmlns:a16="http://schemas.microsoft.com/office/drawing/2014/main" id="{8656D0AA-AFD2-4A68-AD60-E029BE7B705E}"/>
              </a:ext>
            </a:extLst>
          </p:cNvPr>
          <p:cNvCxnSpPr>
            <a:cxnSpLocks/>
          </p:cNvCxnSpPr>
          <p:nvPr/>
        </p:nvCxnSpPr>
        <p:spPr>
          <a:xfrm flipV="1">
            <a:off x="4731143" y="3923094"/>
            <a:ext cx="0" cy="1014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40">
            <a:extLst>
              <a:ext uri="{FF2B5EF4-FFF2-40B4-BE49-F238E27FC236}">
                <a16:creationId xmlns:a16="http://schemas.microsoft.com/office/drawing/2014/main" id="{C4128267-2383-41D8-971A-327D018EDCB9}"/>
              </a:ext>
            </a:extLst>
          </p:cNvPr>
          <p:cNvCxnSpPr>
            <a:cxnSpLocks/>
          </p:cNvCxnSpPr>
          <p:nvPr/>
        </p:nvCxnSpPr>
        <p:spPr>
          <a:xfrm flipV="1">
            <a:off x="6091799" y="3923094"/>
            <a:ext cx="0" cy="1014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48AA3A95-7DFB-4F6A-B319-03A1620A3DED}"/>
              </a:ext>
            </a:extLst>
          </p:cNvPr>
          <p:cNvSpPr/>
          <p:nvPr/>
        </p:nvSpPr>
        <p:spPr>
          <a:xfrm>
            <a:off x="5755842" y="5533524"/>
            <a:ext cx="671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err="1"/>
              <a:t>scanf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52B1215-6BE8-4559-B2AF-A3DCAA7BFD90}"/>
              </a:ext>
            </a:extLst>
          </p:cNvPr>
          <p:cNvSpPr/>
          <p:nvPr/>
        </p:nvSpPr>
        <p:spPr>
          <a:xfrm>
            <a:off x="5596085" y="5841408"/>
            <a:ext cx="991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err="1"/>
              <a:t>memcpy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FC69342-55F7-4CC1-BD8B-BF52E6A4BA57}"/>
              </a:ext>
            </a:extLst>
          </p:cNvPr>
          <p:cNvSpPr/>
          <p:nvPr/>
        </p:nvSpPr>
        <p:spPr>
          <a:xfrm>
            <a:off x="5833555" y="6142067"/>
            <a:ext cx="516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6C246E7-D8C2-43E3-A28F-DADFAF3AE953}"/>
              </a:ext>
            </a:extLst>
          </p:cNvPr>
          <p:cNvSpPr/>
          <p:nvPr/>
        </p:nvSpPr>
        <p:spPr>
          <a:xfrm>
            <a:off x="5732717" y="5235567"/>
            <a:ext cx="710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FUNC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65FCDE45-C592-4687-BF48-5B49DE7DF5A0}"/>
                  </a:ext>
                </a:extLst>
              </p:cNvPr>
              <p:cNvSpPr txBox="1"/>
              <p:nvPr/>
            </p:nvSpPr>
            <p:spPr>
              <a:xfrm>
                <a:off x="2513012" y="2324100"/>
                <a:ext cx="18091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65FCDE45-C592-4687-BF48-5B49DE7DF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3012" y="2324100"/>
                <a:ext cx="1809150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EB69B2A2-0430-4AED-9C89-A23CCEBDBEB5}"/>
                  </a:ext>
                </a:extLst>
              </p:cNvPr>
              <p:cNvSpPr/>
              <p:nvPr/>
            </p:nvSpPr>
            <p:spPr>
              <a:xfrm>
                <a:off x="880360" y="4866235"/>
                <a:ext cx="4413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EB69B2A2-0430-4AED-9C89-A23CCEBDBE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360" y="4866235"/>
                <a:ext cx="44133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2C056060-D3FB-4EE2-9566-A2FFA0F991CF}"/>
                  </a:ext>
                </a:extLst>
              </p:cNvPr>
              <p:cNvSpPr/>
              <p:nvPr/>
            </p:nvSpPr>
            <p:spPr>
              <a:xfrm>
                <a:off x="2213912" y="4866235"/>
                <a:ext cx="4466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2C056060-D3FB-4EE2-9566-A2FFA0F991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912" y="4866235"/>
                <a:ext cx="4466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1FA4923E-E6A8-474F-B1CE-B381738CEBEC}"/>
                  </a:ext>
                </a:extLst>
              </p:cNvPr>
              <p:cNvSpPr/>
              <p:nvPr/>
            </p:nvSpPr>
            <p:spPr>
              <a:xfrm>
                <a:off x="3584534" y="4866235"/>
                <a:ext cx="4466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1FA4923E-E6A8-474F-B1CE-B381738CEB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534" y="4866235"/>
                <a:ext cx="44666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C186E21C-10E4-4ECB-AB5E-736FA278541F}"/>
                  </a:ext>
                </a:extLst>
              </p:cNvPr>
              <p:cNvSpPr/>
              <p:nvPr/>
            </p:nvSpPr>
            <p:spPr>
              <a:xfrm>
                <a:off x="4890494" y="4866235"/>
                <a:ext cx="4421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C186E21C-10E4-4ECB-AB5E-736FA27854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494" y="4866235"/>
                <a:ext cx="44217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E29D7D11-FCB6-46FF-B7F9-317CEE60B6BC}"/>
                  </a:ext>
                </a:extLst>
              </p:cNvPr>
              <p:cNvSpPr/>
              <p:nvPr/>
            </p:nvSpPr>
            <p:spPr>
              <a:xfrm>
                <a:off x="6241431" y="4866235"/>
                <a:ext cx="4466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E29D7D11-FCB6-46FF-B7F9-317CEE60B6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1431" y="4866235"/>
                <a:ext cx="44666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5598325D-AD97-4887-9ABB-06AC29A487A2}"/>
                  </a:ext>
                </a:extLst>
              </p:cNvPr>
              <p:cNvSpPr/>
              <p:nvPr/>
            </p:nvSpPr>
            <p:spPr>
              <a:xfrm>
                <a:off x="544345" y="3266858"/>
                <a:ext cx="4678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5598325D-AD97-4887-9ABB-06AC29A487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345" y="3266858"/>
                <a:ext cx="46782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578ED307-FF9B-40D1-82D4-883BE528EAD8}"/>
                  </a:ext>
                </a:extLst>
              </p:cNvPr>
              <p:cNvSpPr/>
              <p:nvPr/>
            </p:nvSpPr>
            <p:spPr>
              <a:xfrm>
                <a:off x="1877897" y="3266858"/>
                <a:ext cx="4731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578ED307-FF9B-40D1-82D4-883BE528EA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7897" y="3266858"/>
                <a:ext cx="47314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AB2CED50-9A6F-4A95-8C4E-E57D54721E5D}"/>
                  </a:ext>
                </a:extLst>
              </p:cNvPr>
              <p:cNvSpPr/>
              <p:nvPr/>
            </p:nvSpPr>
            <p:spPr>
              <a:xfrm>
                <a:off x="3248519" y="3266858"/>
                <a:ext cx="4731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AB2CED50-9A6F-4A95-8C4E-E57D54721E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519" y="3266858"/>
                <a:ext cx="47314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E90DA405-A270-47AE-B81D-534B2DA18E0A}"/>
                  </a:ext>
                </a:extLst>
              </p:cNvPr>
              <p:cNvSpPr/>
              <p:nvPr/>
            </p:nvSpPr>
            <p:spPr>
              <a:xfrm>
                <a:off x="4554479" y="3266858"/>
                <a:ext cx="4731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E90DA405-A270-47AE-B81D-534B2DA18E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479" y="3266858"/>
                <a:ext cx="47314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02CC5511-BDDC-44A7-974F-802C5C2BAA15}"/>
                  </a:ext>
                </a:extLst>
              </p:cNvPr>
              <p:cNvSpPr/>
              <p:nvPr/>
            </p:nvSpPr>
            <p:spPr>
              <a:xfrm>
                <a:off x="5905416" y="3266858"/>
                <a:ext cx="4731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02CC5511-BDDC-44A7-974F-802C5C2BAA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416" y="3266858"/>
                <a:ext cx="47314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7" name="图片 46">
            <a:extLst>
              <a:ext uri="{FF2B5EF4-FFF2-40B4-BE49-F238E27FC236}">
                <a16:creationId xmlns:a16="http://schemas.microsoft.com/office/drawing/2014/main" id="{CC0E4F31-CA80-4056-8394-980215C8A61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856772" y="3266858"/>
            <a:ext cx="5086458" cy="2127628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53731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500"/>
                            </p:stCondLst>
                            <p:childTnLst>
                              <p:par>
                                <p:cTn id="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0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45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0"/>
                            </p:stCondLst>
                            <p:childTnLst>
                              <p:par>
                                <p:cTn id="10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5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000"/>
                            </p:stCondLst>
                            <p:childTnLst>
                              <p:par>
                                <p:cTn id="1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6500"/>
                            </p:stCondLst>
                            <p:childTnLst>
                              <p:par>
                                <p:cTn id="1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700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7500"/>
                            </p:stCondLst>
                            <p:childTnLst>
                              <p:par>
                                <p:cTn id="130" presetID="1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000"/>
                            </p:stCondLst>
                            <p:childTnLst>
                              <p:par>
                                <p:cTn id="1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1" grpId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1" grpId="1" animBg="1"/>
      <p:bldP spid="31" grpId="0"/>
      <p:bldP spid="31" grpId="1"/>
      <p:bldP spid="32" grpId="0"/>
      <p:bldP spid="32" grpId="1"/>
      <p:bldP spid="33" grpId="0"/>
      <p:bldP spid="33" grpId="1"/>
      <p:bldP spid="34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5CCDCDC-EC8F-4CB9-B143-4C1A997054B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138112"/>
            <a:ext cx="9359900" cy="914400"/>
          </a:xfrm>
        </p:spPr>
        <p:txBody>
          <a:bodyPr/>
          <a:lstStyle/>
          <a:p>
            <a:r>
              <a:rPr lang="en-US" altLang="zh-CN" dirty="0"/>
              <a:t>Methodology &amp; Implementation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0AB0E87-7026-419C-9C36-A4995ABF8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660" y="2513018"/>
            <a:ext cx="1118361" cy="1080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D69C49A-E054-4A7E-AB2F-D468C40B5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9275" y="2513018"/>
            <a:ext cx="1118361" cy="1080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C9756E0-9BA9-4050-990F-7F35FEAE04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0617" y="2553440"/>
            <a:ext cx="3201285" cy="1080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A7C6C6C-DE06-40D1-B167-0E051B7C55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0617" y="5115248"/>
            <a:ext cx="2899035" cy="74753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898581E-507B-4448-A1F6-93279E6C63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2126" y="4949014"/>
            <a:ext cx="3201285" cy="1080000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65BD0C21-9AE3-4A5D-ADFC-B303B833F07C}"/>
              </a:ext>
            </a:extLst>
          </p:cNvPr>
          <p:cNvGrpSpPr/>
          <p:nvPr/>
        </p:nvGrpSpPr>
        <p:grpSpPr>
          <a:xfrm>
            <a:off x="3370521" y="2652908"/>
            <a:ext cx="5316279" cy="400110"/>
            <a:chOff x="3370521" y="2988468"/>
            <a:chExt cx="5316279" cy="400110"/>
          </a:xfrm>
        </p:grpSpPr>
        <p:cxnSp>
          <p:nvCxnSpPr>
            <p:cNvPr id="9" name="直线箭头连接符 13">
              <a:extLst>
                <a:ext uri="{FF2B5EF4-FFF2-40B4-BE49-F238E27FC236}">
                  <a16:creationId xmlns:a16="http://schemas.microsoft.com/office/drawing/2014/main" id="{AEEE1EF2-9FCC-4AB9-9F94-74F59A078EFA}"/>
                </a:ext>
              </a:extLst>
            </p:cNvPr>
            <p:cNvCxnSpPr/>
            <p:nvPr/>
          </p:nvCxnSpPr>
          <p:spPr>
            <a:xfrm>
              <a:off x="3370521" y="3327991"/>
              <a:ext cx="531627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A17B2FB-8B63-4D2B-92AD-A6041D7D4C44}"/>
                </a:ext>
              </a:extLst>
            </p:cNvPr>
            <p:cNvSpPr txBox="1"/>
            <p:nvPr/>
          </p:nvSpPr>
          <p:spPr>
            <a:xfrm>
              <a:off x="4569749" y="2988468"/>
              <a:ext cx="31170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000" b="1" dirty="0"/>
                <a:t>Neural</a:t>
              </a:r>
              <a:r>
                <a:rPr kumimoji="1" lang="zh-CN" altLang="en-US" sz="2000" b="1" dirty="0"/>
                <a:t> </a:t>
              </a:r>
              <a:r>
                <a:rPr kumimoji="1" lang="en-US" altLang="zh-CN" sz="2000" b="1" dirty="0"/>
                <a:t>Machine</a:t>
              </a:r>
              <a:r>
                <a:rPr kumimoji="1" lang="zh-CN" altLang="en-US" sz="2000" b="1" dirty="0"/>
                <a:t> </a:t>
              </a:r>
              <a:r>
                <a:rPr kumimoji="1" lang="en-US" altLang="zh-CN" sz="2000" b="1" dirty="0"/>
                <a:t>Translation</a:t>
              </a:r>
              <a:endParaRPr kumimoji="1" lang="zh-CN" altLang="en-US" sz="2000" b="1" dirty="0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52CD9153-3934-4AE6-8121-C530E6178317}"/>
              </a:ext>
            </a:extLst>
          </p:cNvPr>
          <p:cNvGrpSpPr/>
          <p:nvPr/>
        </p:nvGrpSpPr>
        <p:grpSpPr>
          <a:xfrm>
            <a:off x="3099245" y="2623818"/>
            <a:ext cx="1041952" cy="369332"/>
            <a:chOff x="3099245" y="2959378"/>
            <a:chExt cx="1041952" cy="369332"/>
          </a:xfrm>
        </p:grpSpPr>
        <p:cxnSp>
          <p:nvCxnSpPr>
            <p:cNvPr id="12" name="直线箭头连接符 16">
              <a:extLst>
                <a:ext uri="{FF2B5EF4-FFF2-40B4-BE49-F238E27FC236}">
                  <a16:creationId xmlns:a16="http://schemas.microsoft.com/office/drawing/2014/main" id="{A80A1E31-1E79-4669-8954-E2008AEE49D6}"/>
                </a:ext>
              </a:extLst>
            </p:cNvPr>
            <p:cNvCxnSpPr>
              <a:cxnSpLocks/>
            </p:cNvCxnSpPr>
            <p:nvPr/>
          </p:nvCxnSpPr>
          <p:spPr>
            <a:xfrm>
              <a:off x="3125972" y="3327991"/>
              <a:ext cx="101464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91D8C5A5-3279-461C-B343-81929BBC416F}"/>
                </a:ext>
              </a:extLst>
            </p:cNvPr>
            <p:cNvSpPr txBox="1"/>
            <p:nvPr/>
          </p:nvSpPr>
          <p:spPr>
            <a:xfrm>
              <a:off x="3099245" y="2959378"/>
              <a:ext cx="1041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/>
                <a:t>Encoding</a:t>
              </a:r>
              <a:endParaRPr kumimoji="1" lang="zh-CN" altLang="en-US" b="1" dirty="0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4CFCEFA-9A3B-44AE-A64D-0078F1CF094B}"/>
              </a:ext>
            </a:extLst>
          </p:cNvPr>
          <p:cNvGrpSpPr/>
          <p:nvPr/>
        </p:nvGrpSpPr>
        <p:grpSpPr>
          <a:xfrm>
            <a:off x="7641741" y="2652908"/>
            <a:ext cx="1065997" cy="369332"/>
            <a:chOff x="7641741" y="2988468"/>
            <a:chExt cx="1065997" cy="369332"/>
          </a:xfrm>
        </p:grpSpPr>
        <p:cxnSp>
          <p:nvCxnSpPr>
            <p:cNvPr id="15" name="直线箭头连接符 20">
              <a:extLst>
                <a:ext uri="{FF2B5EF4-FFF2-40B4-BE49-F238E27FC236}">
                  <a16:creationId xmlns:a16="http://schemas.microsoft.com/office/drawing/2014/main" id="{B2D0AE13-97E6-4744-9753-9F6874E99974}"/>
                </a:ext>
              </a:extLst>
            </p:cNvPr>
            <p:cNvCxnSpPr>
              <a:cxnSpLocks/>
            </p:cNvCxnSpPr>
            <p:nvPr/>
          </p:nvCxnSpPr>
          <p:spPr>
            <a:xfrm>
              <a:off x="7672155" y="3327991"/>
              <a:ext cx="101464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5B74A4F0-3C64-458A-859E-C1A3FE92C6FF}"/>
                </a:ext>
              </a:extLst>
            </p:cNvPr>
            <p:cNvSpPr txBox="1"/>
            <p:nvPr/>
          </p:nvSpPr>
          <p:spPr>
            <a:xfrm>
              <a:off x="7641741" y="2988468"/>
              <a:ext cx="1065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/>
                <a:t>Decoding</a:t>
              </a:r>
              <a:endParaRPr kumimoji="1" lang="zh-CN" altLang="en-US" b="1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12F021D-0221-414D-B50C-812778483742}"/>
                  </a:ext>
                </a:extLst>
              </p:cNvPr>
              <p:cNvSpPr txBox="1"/>
              <p:nvPr/>
            </p:nvSpPr>
            <p:spPr>
              <a:xfrm>
                <a:off x="7001873" y="3481225"/>
                <a:ext cx="15768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kumimoji="1" lang="zh-CN" altLang="en-US" b="1" i="1">
                        <a:latin typeface="Cambria Math" panose="02040503050406030204" pitchFamily="18" charset="0"/>
                      </a:rPr>
                      <m:t>×</m:t>
                    </m:r>
                    <m:r>
                      <a:rPr kumimoji="1" lang="en-US" altLang="zh-CN" b="1" i="1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kumimoji="1" lang="zh-CN" altLang="en-US" b="1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 </a:t>
                </a:r>
                <a:r>
                  <a:rPr kumimoji="1" lang="en-US" altLang="zh-CN" b="1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matrix</a:t>
                </a:r>
                <a:endParaRPr kumimoji="1" lang="zh-CN" altLang="en-US" b="1" dirty="0"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12F021D-0221-414D-B50C-812778483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1873" y="3481225"/>
                <a:ext cx="1576842" cy="369332"/>
              </a:xfrm>
              <a:prstGeom prst="rect">
                <a:avLst/>
              </a:prstGeom>
              <a:blipFill>
                <a:blip r:embed="rId6"/>
                <a:stretch>
                  <a:fillRect t="-8197" r="-2713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组合 18">
            <a:extLst>
              <a:ext uri="{FF2B5EF4-FFF2-40B4-BE49-F238E27FC236}">
                <a16:creationId xmlns:a16="http://schemas.microsoft.com/office/drawing/2014/main" id="{ADC01A5B-D8DD-48C9-8FA2-3A13AF05F415}"/>
              </a:ext>
            </a:extLst>
          </p:cNvPr>
          <p:cNvGrpSpPr/>
          <p:nvPr/>
        </p:nvGrpSpPr>
        <p:grpSpPr>
          <a:xfrm>
            <a:off x="9568455" y="3593018"/>
            <a:ext cx="1041952" cy="1283123"/>
            <a:chOff x="9568455" y="3928578"/>
            <a:chExt cx="1041952" cy="1283123"/>
          </a:xfrm>
        </p:grpSpPr>
        <p:cxnSp>
          <p:nvCxnSpPr>
            <p:cNvPr id="20" name="直线箭头连接符 28">
              <a:extLst>
                <a:ext uri="{FF2B5EF4-FFF2-40B4-BE49-F238E27FC236}">
                  <a16:creationId xmlns:a16="http://schemas.microsoft.com/office/drawing/2014/main" id="{ED013605-0373-4385-9E6D-76A6E786F1E4}"/>
                </a:ext>
              </a:extLst>
            </p:cNvPr>
            <p:cNvCxnSpPr/>
            <p:nvPr/>
          </p:nvCxnSpPr>
          <p:spPr>
            <a:xfrm>
              <a:off x="9568455" y="3928578"/>
              <a:ext cx="0" cy="12831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C07D11AC-CD8D-4D2F-9BCA-A9C22EF51C2A}"/>
                </a:ext>
              </a:extLst>
            </p:cNvPr>
            <p:cNvSpPr txBox="1"/>
            <p:nvPr/>
          </p:nvSpPr>
          <p:spPr>
            <a:xfrm>
              <a:off x="9568455" y="4385473"/>
              <a:ext cx="1041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/>
                <a:t>Encoding</a:t>
              </a:r>
              <a:endParaRPr kumimoji="1" lang="zh-CN" altLang="en-US" b="1" dirty="0"/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F24E280D-9C86-4341-B2FD-8186CFDCEAEC}"/>
              </a:ext>
            </a:extLst>
          </p:cNvPr>
          <p:cNvSpPr txBox="1"/>
          <p:nvPr/>
        </p:nvSpPr>
        <p:spPr>
          <a:xfrm>
            <a:off x="671175" y="2908774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x86</a:t>
            </a:r>
            <a:r>
              <a:rPr kumimoji="1" lang="zh-CN" altLang="en-US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BB</a:t>
            </a:r>
            <a:endParaRPr kumimoji="1" lang="zh-CN" altLang="en-US" b="1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6590BA2-1A8A-46DC-AD5F-41650B1135B3}"/>
              </a:ext>
            </a:extLst>
          </p:cNvPr>
          <p:cNvSpPr txBox="1"/>
          <p:nvPr/>
        </p:nvSpPr>
        <p:spPr>
          <a:xfrm>
            <a:off x="10055718" y="2908774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ARM</a:t>
            </a:r>
            <a:r>
              <a:rPr kumimoji="1" lang="zh-CN" altLang="en-US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BB</a:t>
            </a:r>
            <a:endParaRPr kumimoji="1" lang="zh-CN" altLang="en-US" b="1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DBFE52BB-6882-4102-B513-FEE44578DA42}"/>
              </a:ext>
            </a:extLst>
          </p:cNvPr>
          <p:cNvGrpSpPr/>
          <p:nvPr/>
        </p:nvGrpSpPr>
        <p:grpSpPr>
          <a:xfrm>
            <a:off x="4273042" y="3665891"/>
            <a:ext cx="1338508" cy="1283123"/>
            <a:chOff x="4273042" y="4001451"/>
            <a:chExt cx="1338508" cy="1283123"/>
          </a:xfrm>
        </p:grpSpPr>
        <p:cxnSp>
          <p:nvCxnSpPr>
            <p:cNvPr id="25" name="直线箭头连接符 26">
              <a:extLst>
                <a:ext uri="{FF2B5EF4-FFF2-40B4-BE49-F238E27FC236}">
                  <a16:creationId xmlns:a16="http://schemas.microsoft.com/office/drawing/2014/main" id="{D92A6FE1-162B-43DC-98D8-A749F78AB1B1}"/>
                </a:ext>
              </a:extLst>
            </p:cNvPr>
            <p:cNvCxnSpPr/>
            <p:nvPr/>
          </p:nvCxnSpPr>
          <p:spPr>
            <a:xfrm>
              <a:off x="5590134" y="4001451"/>
              <a:ext cx="0" cy="12831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43CD73C1-ED34-4C14-B479-06273153C0BF}"/>
                </a:ext>
              </a:extLst>
            </p:cNvPr>
            <p:cNvSpPr txBox="1"/>
            <p:nvPr/>
          </p:nvSpPr>
          <p:spPr>
            <a:xfrm>
              <a:off x="4273042" y="4385473"/>
              <a:ext cx="13385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/>
                <a:t>Aggregation</a:t>
              </a:r>
              <a:endParaRPr kumimoji="1" lang="zh-CN" altLang="en-US" b="1" dirty="0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C72B16DD-BBF7-4136-ABDE-980B9F8B660F}"/>
              </a:ext>
            </a:extLst>
          </p:cNvPr>
          <p:cNvGrpSpPr/>
          <p:nvPr/>
        </p:nvGrpSpPr>
        <p:grpSpPr>
          <a:xfrm>
            <a:off x="6878511" y="4804770"/>
            <a:ext cx="1338508" cy="369332"/>
            <a:chOff x="6878511" y="5140330"/>
            <a:chExt cx="1338508" cy="369332"/>
          </a:xfrm>
        </p:grpSpPr>
        <p:cxnSp>
          <p:nvCxnSpPr>
            <p:cNvPr id="28" name="直线箭头连接符 32">
              <a:extLst>
                <a:ext uri="{FF2B5EF4-FFF2-40B4-BE49-F238E27FC236}">
                  <a16:creationId xmlns:a16="http://schemas.microsoft.com/office/drawing/2014/main" id="{D94EE434-3459-4BF1-A072-C5EA3BBC85A6}"/>
                </a:ext>
              </a:extLst>
            </p:cNvPr>
            <p:cNvCxnSpPr>
              <a:stCxn id="7" idx="1"/>
              <a:endCxn id="6" idx="3"/>
            </p:cNvCxnSpPr>
            <p:nvPr/>
          </p:nvCxnSpPr>
          <p:spPr>
            <a:xfrm flipH="1">
              <a:off x="7039652" y="5489014"/>
              <a:ext cx="782474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095B9796-83A3-458C-98DE-F5C316AA71D7}"/>
                </a:ext>
              </a:extLst>
            </p:cNvPr>
            <p:cNvSpPr txBox="1"/>
            <p:nvPr/>
          </p:nvSpPr>
          <p:spPr>
            <a:xfrm>
              <a:off x="6878511" y="5140330"/>
              <a:ext cx="13385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/>
                <a:t>Aggregation</a:t>
              </a:r>
              <a:endParaRPr kumimoji="1" lang="zh-CN" altLang="en-US" b="1" dirty="0"/>
            </a:p>
          </p:txBody>
        </p: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35FF21EE-D35F-4D05-B544-6241CE1EE024}"/>
              </a:ext>
            </a:extLst>
          </p:cNvPr>
          <p:cNvSpPr txBox="1"/>
          <p:nvPr/>
        </p:nvSpPr>
        <p:spPr>
          <a:xfrm>
            <a:off x="4641797" y="5862781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BB embedding</a:t>
            </a:r>
            <a:endParaRPr kumimoji="1" lang="zh-CN" altLang="en-US" b="1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0DAD47D2-A57A-4274-BBD8-AA215A42E7A5}"/>
              </a:ext>
            </a:extLst>
          </p:cNvPr>
          <p:cNvSpPr txBox="1"/>
          <p:nvPr/>
        </p:nvSpPr>
        <p:spPr>
          <a:xfrm>
            <a:off x="1054100" y="1308100"/>
            <a:ext cx="8467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Idealized Solution (based on </a:t>
            </a:r>
            <a:r>
              <a:rPr lang="en-US" altLang="zh-CN" sz="2400" b="1" cap="all" dirty="0">
                <a:solidFill>
                  <a:srgbClr val="FF0000"/>
                </a:solidFill>
              </a:rPr>
              <a:t>perfect translation</a:t>
            </a:r>
            <a:r>
              <a:rPr lang="en-US" altLang="zh-CN" sz="2400" b="1" dirty="0"/>
              <a:t> assumption)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8352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22" grpId="0"/>
      <p:bldP spid="23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F0F81FB-48E8-4368-8D6B-D0FD85D4486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138112"/>
            <a:ext cx="9944100" cy="914400"/>
          </a:xfrm>
        </p:spPr>
        <p:txBody>
          <a:bodyPr/>
          <a:lstStyle/>
          <a:p>
            <a:r>
              <a:rPr lang="en-US" altLang="zh-CN" dirty="0"/>
              <a:t>Methodology &amp; Implementation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48E34F9-8C88-4E54-9CB6-DDAB4DB9A0E7}"/>
              </a:ext>
            </a:extLst>
          </p:cNvPr>
          <p:cNvSpPr txBox="1"/>
          <p:nvPr/>
        </p:nvSpPr>
        <p:spPr>
          <a:xfrm>
            <a:off x="1054100" y="1308100"/>
            <a:ext cx="2401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Practical Solution</a:t>
            </a:r>
            <a:endParaRPr lang="zh-CN" altLang="en-US" sz="2400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0AB2CE9-A659-4E41-A154-30871906C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412" y="2274887"/>
            <a:ext cx="787717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373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D8049D2-F7FB-4B3C-B4A3-4F8FC6DB96C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138112"/>
            <a:ext cx="10020300" cy="914400"/>
          </a:xfrm>
        </p:spPr>
        <p:txBody>
          <a:bodyPr/>
          <a:lstStyle/>
          <a:p>
            <a:r>
              <a:rPr lang="en-US" altLang="zh-CN" dirty="0"/>
              <a:t>Methodology &amp; Implementation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C947C3B-087F-4D6D-8FEF-B0E8A056EB6C}"/>
              </a:ext>
            </a:extLst>
          </p:cNvPr>
          <p:cNvSpPr txBox="1"/>
          <p:nvPr/>
        </p:nvSpPr>
        <p:spPr>
          <a:xfrm>
            <a:off x="1054100" y="1308100"/>
            <a:ext cx="3351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x86-encoder pre-training</a:t>
            </a:r>
            <a:endParaRPr lang="zh-CN" altLang="en-US" sz="24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DA1DA10-32C7-4472-B018-C43572629E6C}"/>
              </a:ext>
            </a:extLst>
          </p:cNvPr>
          <p:cNvSpPr txBox="1"/>
          <p:nvPr/>
        </p:nvSpPr>
        <p:spPr>
          <a:xfrm>
            <a:off x="1066799" y="2222500"/>
            <a:ext cx="86525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data:		x86-ARM basic block pairs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NMT model: 	Transformer [1], other NMT models also work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Optimization goal:	minimize the translation loss</a:t>
            </a:r>
            <a:endParaRPr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15447B-E71F-407E-9789-46E6BF7208D2}"/>
              </a:ext>
            </a:extLst>
          </p:cNvPr>
          <p:cNvSpPr txBox="1"/>
          <p:nvPr/>
        </p:nvSpPr>
        <p:spPr>
          <a:xfrm>
            <a:off x="1054100" y="6442889"/>
            <a:ext cx="11468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tx2"/>
                </a:solidFill>
              </a:rPr>
              <a:t>[1] Ashish Vaswani, et al. Attention is All you Need. NIPS 2017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E9BFA83-7423-4EE9-9D1B-BDDBDE864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1731" y="3823196"/>
            <a:ext cx="4808537" cy="144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691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学术文献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自定义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9411639_TF03431380_TF03431380" id="{9AE2BD50-F2AD-48C6-8A81-F7D7390F9E40}" vid="{822244C9-F44A-41EE-AAAB-DAE7A533DA64}"/>
    </a:ext>
  </a:extLst>
</a:theme>
</file>

<file path=ppt/theme/theme2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790F0710B43344A05D4B917F8A10A3" ma:contentTypeVersion="2" ma:contentTypeDescription="Create a new document." ma:contentTypeScope="" ma:versionID="5e5b356466aff651c07638aac9773572">
  <xsd:schema xmlns:xsd="http://www.w3.org/2001/XMLSchema" xmlns:xs="http://www.w3.org/2001/XMLSchema" xmlns:p="http://schemas.microsoft.com/office/2006/metadata/properties" xmlns:ns3="4d851101-b0a4-44e8-9694-f01be7e05ab6" targetNamespace="http://schemas.microsoft.com/office/2006/metadata/properties" ma:root="true" ma:fieldsID="1e5ab6316ec6291f9f0a5ff353970a26" ns3:_="">
    <xsd:import namespace="4d851101-b0a4-44e8-9694-f01be7e05ab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851101-b0a4-44e8-9694-f01be7e05a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CDDBB83-77C1-4099-A0AA-289882E745E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38A80BE-B634-4180-B7D8-8DC0D5C69A5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d851101-b0a4-44e8-9694-f01be7e05ab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D4DC659-23E3-4DC7-BF97-E560EF4E389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学术演示文稿、细条纹和丝带设计（宽屏）</Template>
  <TotalTime>0</TotalTime>
  <Words>595</Words>
  <Application>Microsoft Office PowerPoint</Application>
  <PresentationFormat>宽屏</PresentationFormat>
  <Paragraphs>158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PingFang SC</vt:lpstr>
      <vt:lpstr>微软雅黑</vt:lpstr>
      <vt:lpstr>Arial</vt:lpstr>
      <vt:lpstr>Calibri</vt:lpstr>
      <vt:lpstr>Cambria Math</vt:lpstr>
      <vt:lpstr>Wingdings</vt:lpstr>
      <vt:lpstr>学术文献 16x9</vt:lpstr>
      <vt:lpstr>Similarity Metric Method for Binary Basic Blocks of Cross-Instruction Set Architecture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2020-02-20T06:25:59Z</dcterms:created>
  <dcterms:modified xsi:type="dcterms:W3CDTF">2020-02-23T03:22:39Z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0x01010031790F0710B43344A05D4B917F8A10A3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