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f676099fc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f676099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f676099fc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f676099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52072a7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52072a7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2a895e1c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2a895e1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2a895e1c6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2a895e1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2a895e1c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2a895e1c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2a895e1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2a895e1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2a895e1c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2a895e1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3fe728f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3fe728f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3fe728f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3fe728f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3fe728f33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3fe728f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3fe728f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3fe728f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fe728f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fe728f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30ad7d78e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30ad7d7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30ad7d7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30ad7d7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6114835a7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6114835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6114835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6114835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6114835a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6114835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6114835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6114835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16e1000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16e1000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30ad7d78e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30ad7d7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6d3935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6d3935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f676099fc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f676099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rive.google.com/file/d/1KCdx_kHzZ2yuVqsMtfW699_A_teP4wMn/view?usp=drivesdk" TargetMode="External"/><Relationship Id="rId4" Type="http://schemas.openxmlformats.org/officeDocument/2006/relationships/hyperlink" Target="https://drive.google.com/file/d/1KSTK_krGEiFQ6VWlycCweJvCkMmLbgpy/view?usp=drivesdk" TargetMode="External"/><Relationship Id="rId5" Type="http://schemas.openxmlformats.org/officeDocument/2006/relationships/hyperlink" Target="https://drive.google.com/file/d/1KSTK_krGEiFQ6VWlycCweJvCkMmLbgpy/view?usp=drivesd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rive.google.com/file/d/1KJOMIp6alb_uPFPaaaIBlQVNsPNIB3vu/view?usp=drivesdk" TargetMode="External"/><Relationship Id="rId4" Type="http://schemas.openxmlformats.org/officeDocument/2006/relationships/hyperlink" Target="https://drive.google.com/file/d/1KgKxu84tikv_HZl84V_m2yH0d_CGBGp2/view?usp=drivesd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98175" y="1593375"/>
            <a:ext cx="8404800" cy="1159500"/>
          </a:xfrm>
          <a:prstGeom prst="rect">
            <a:avLst/>
          </a:prstGeom>
        </p:spPr>
        <p:txBody>
          <a:bodyPr anchorCtr="0" anchor="b" bIns="91425" lIns="91425" spcFirstLastPara="1" rIns="91425" wrap="square" tIns="91425">
            <a:noAutofit/>
          </a:bodyPr>
          <a:lstStyle/>
          <a:p>
            <a:pPr indent="0" lvl="0" marL="0" rtl="0" algn="l">
              <a:spcBef>
                <a:spcPts val="424"/>
              </a:spcBef>
              <a:spcAft>
                <a:spcPts val="0"/>
              </a:spcAft>
              <a:buNone/>
            </a:pPr>
            <a:r>
              <a:rPr b="1" lang="en" sz="2100">
                <a:latin typeface="Times New Roman"/>
                <a:ea typeface="Times New Roman"/>
                <a:cs typeface="Times New Roman"/>
                <a:sym typeface="Times New Roman"/>
              </a:rPr>
              <a:t>Data acquisition &amp; IOT enabled weather monitoring/forecasting system</a:t>
            </a:r>
            <a:r>
              <a:rPr lang="en" sz="2100">
                <a:latin typeface="Times New Roman"/>
                <a:ea typeface="Times New Roman"/>
                <a:cs typeface="Times New Roman"/>
                <a:sym typeface="Times New Roman"/>
              </a:rPr>
              <a:t> </a:t>
            </a:r>
            <a:endParaRPr sz="21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MINI PROJECT - 1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sz="1650">
              <a:solidFill>
                <a:srgbClr val="C62020"/>
              </a:solidFill>
              <a:highlight>
                <a:srgbClr val="FFFFFF"/>
              </a:highlight>
            </a:endParaRPr>
          </a:p>
          <a:p>
            <a:pPr indent="0" lvl="0" marL="0" rtl="0" algn="ctr">
              <a:spcBef>
                <a:spcPts val="800"/>
              </a:spcBef>
              <a:spcAft>
                <a:spcPts val="0"/>
              </a:spcAft>
              <a:buNone/>
            </a:pPr>
            <a:r>
              <a:rPr lang="en" sz="3000"/>
              <a:t>Specifications</a:t>
            </a:r>
            <a:endParaRPr sz="3000"/>
          </a:p>
          <a:p>
            <a:pPr indent="0" lvl="0" marL="0" rtl="0" algn="ctr">
              <a:spcBef>
                <a:spcPts val="0"/>
              </a:spcBef>
              <a:spcAft>
                <a:spcPts val="0"/>
              </a:spcAft>
              <a:buNone/>
            </a:pPr>
            <a:r>
              <a:rPr lang="en" sz="3000"/>
              <a:t>&amp;</a:t>
            </a:r>
            <a:endParaRPr sz="3000"/>
          </a:p>
          <a:p>
            <a:pPr indent="0" lvl="0" marL="0" rtl="0" algn="ctr">
              <a:spcBef>
                <a:spcPts val="0"/>
              </a:spcBef>
              <a:spcAft>
                <a:spcPts val="0"/>
              </a:spcAft>
              <a:buNone/>
            </a:pPr>
            <a:r>
              <a:rPr lang="en" sz="3000"/>
              <a:t>Features</a:t>
            </a:r>
            <a:endParaRPr sz="3000"/>
          </a:p>
        </p:txBody>
      </p:sp>
      <p:sp>
        <p:nvSpPr>
          <p:cNvPr id="151" name="Google Shape;151;p22"/>
          <p:cNvSpPr txBox="1"/>
          <p:nvPr>
            <p:ph idx="2" type="body"/>
          </p:nvPr>
        </p:nvSpPr>
        <p:spPr>
          <a:xfrm>
            <a:off x="4939500" y="724200"/>
            <a:ext cx="3837000" cy="41085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highlight>
                  <a:schemeClr val="dk1"/>
                </a:highlight>
              </a:rPr>
              <a:t>Microcontroller: Tensilica 32-bit RISC CPU Xtensa LX106</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Operating Voltage: 3.3V</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Input Voltage: 7-12V</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Digital I/O Pins (DIO): 16</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Analog Input Pins (ADC): 1</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UARTs: 1</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SPIs: 1</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I2Cs: 1</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Flash Memory: 4 MB</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SRAM: 64 KB</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Clock Speed: 80 MHz</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USB-TTL based on CP2102 is included onboard, Enabling Plug n Play</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PCB Antenna</a:t>
            </a:r>
            <a:endParaRPr sz="1300">
              <a:highlight>
                <a:schemeClr val="dk1"/>
              </a:highlight>
            </a:endParaRPr>
          </a:p>
          <a:p>
            <a:pPr indent="-311150" lvl="0" marL="457200" rtl="0" algn="l">
              <a:spcBef>
                <a:spcPts val="0"/>
              </a:spcBef>
              <a:spcAft>
                <a:spcPts val="0"/>
              </a:spcAft>
              <a:buSzPts val="1300"/>
              <a:buChar char="●"/>
            </a:pPr>
            <a:r>
              <a:rPr lang="en" sz="1300">
                <a:highlight>
                  <a:schemeClr val="dk1"/>
                </a:highlight>
              </a:rPr>
              <a:t>Small Sized module to fit smartly inside your IoT projects</a:t>
            </a:r>
            <a:endParaRPr sz="1300">
              <a:highlight>
                <a:schemeClr val="dk1"/>
              </a:highlight>
            </a:endParaRPr>
          </a:p>
          <a:p>
            <a:pPr indent="0" lvl="0" marL="45720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ESP8266 WIFI MODULE</a:t>
            </a:r>
            <a:r>
              <a:rPr lang="en" sz="2800"/>
              <a:t> </a:t>
            </a:r>
            <a:endParaRPr sz="2800"/>
          </a:p>
        </p:txBody>
      </p:sp>
      <p:sp>
        <p:nvSpPr>
          <p:cNvPr id="157" name="Google Shape;157;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8" name="Google Shape;158;p23"/>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The built in wifi module enables us to use its key features to connect it to the cloud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i="1" lang="en" u="sng">
                <a:solidFill>
                  <a:srgbClr val="000000"/>
                </a:solidFill>
                <a:highlight>
                  <a:srgbClr val="FFFFFF"/>
                </a:highlight>
                <a:latin typeface="Arial"/>
                <a:ea typeface="Arial"/>
                <a:cs typeface="Arial"/>
                <a:sym typeface="Arial"/>
              </a:rPr>
              <a:t>Features</a:t>
            </a:r>
            <a:r>
              <a:rPr i="1" lang="en" u="sng">
                <a:solidFill>
                  <a:srgbClr val="000000"/>
                </a:solidFill>
                <a:highlight>
                  <a:srgbClr val="FFFFFF"/>
                </a:highlight>
                <a:latin typeface="Arial"/>
                <a:ea typeface="Arial"/>
                <a:cs typeface="Arial"/>
                <a:sym typeface="Arial"/>
              </a:rPr>
              <a:t>:</a:t>
            </a:r>
            <a:endParaRPr i="1" u="sng">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000000"/>
                </a:solidFill>
                <a:highlight>
                  <a:srgbClr val="FFFFFF"/>
                </a:highlight>
                <a:latin typeface="Arial"/>
                <a:ea typeface="Arial"/>
                <a:cs typeface="Arial"/>
                <a:sym typeface="Arial"/>
              </a:rPr>
              <a:t>1.Antenna operates at 2.4GHz frequency</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000000"/>
                </a:solidFill>
                <a:highlight>
                  <a:srgbClr val="FFFFFF"/>
                </a:highlight>
                <a:latin typeface="Arial"/>
                <a:ea typeface="Arial"/>
                <a:cs typeface="Arial"/>
                <a:sym typeface="Arial"/>
              </a:rPr>
              <a:t>2.Integrated TCP/IP protocol stack.</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highlight>
                <a:srgbClr val="FFFFFF"/>
              </a:highlight>
              <a:latin typeface="Arial"/>
              <a:ea typeface="Arial"/>
              <a:cs typeface="Arial"/>
              <a:sym typeface="Arial"/>
            </a:endParaRPr>
          </a:p>
        </p:txBody>
      </p:sp>
      <p:pic>
        <p:nvPicPr>
          <p:cNvPr id="159" name="Google Shape;159;p23"/>
          <p:cNvPicPr preferRelativeResize="0"/>
          <p:nvPr/>
        </p:nvPicPr>
        <p:blipFill>
          <a:blip r:embed="rId3">
            <a:alphaModFix/>
          </a:blip>
          <a:stretch>
            <a:fillRect/>
          </a:stretch>
        </p:blipFill>
        <p:spPr>
          <a:xfrm>
            <a:off x="829125" y="1720425"/>
            <a:ext cx="3423075" cy="342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Arduino IDE programming</a:t>
            </a:r>
            <a:endParaRPr/>
          </a:p>
        </p:txBody>
      </p:sp>
      <p:sp>
        <p:nvSpPr>
          <p:cNvPr id="165" name="Google Shape;165;p24"/>
          <p:cNvSpPr txBox="1"/>
          <p:nvPr/>
        </p:nvSpPr>
        <p:spPr>
          <a:xfrm>
            <a:off x="316050" y="1550525"/>
            <a:ext cx="851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void setup()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put your setup code here, to run once: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//all pin configurations are done here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void loop()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put your main code here, to run repeatedly:</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//It mainly involves the coding part for the sensors &amp; actuators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66" name="Google Shape;166;p24"/>
          <p:cNvSpPr txBox="1"/>
          <p:nvPr/>
        </p:nvSpPr>
        <p:spPr>
          <a:xfrm>
            <a:off x="395650" y="855475"/>
            <a:ext cx="806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//including libraries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//global variables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DHT11</a:t>
            </a:r>
            <a:r>
              <a:rPr lang="en" sz="2800"/>
              <a:t> </a:t>
            </a:r>
            <a:endParaRPr sz="2800"/>
          </a:p>
        </p:txBody>
      </p:sp>
      <p:sp>
        <p:nvSpPr>
          <p:cNvPr id="172" name="Google Shape;172;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3" name="Google Shape;173;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DHT11 sensor gives humidity &amp; temperature data.</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000000"/>
                </a:solidFill>
                <a:highlight>
                  <a:srgbClr val="FFFFFF"/>
                </a:highlight>
                <a:latin typeface="Arial"/>
                <a:ea typeface="Arial"/>
                <a:cs typeface="Arial"/>
                <a:sym typeface="Arial"/>
              </a:rPr>
              <a:t>The DHT11 is </a:t>
            </a:r>
            <a:r>
              <a:rPr lang="en">
                <a:solidFill>
                  <a:srgbClr val="000000"/>
                </a:solidFill>
                <a:highlight>
                  <a:srgbClr val="FFFFFF"/>
                </a:highlight>
                <a:latin typeface="Arial"/>
                <a:ea typeface="Arial"/>
                <a:cs typeface="Arial"/>
                <a:sym typeface="Arial"/>
              </a:rPr>
              <a:t>chosen</a:t>
            </a:r>
            <a:r>
              <a:rPr lang="en">
                <a:solidFill>
                  <a:srgbClr val="000000"/>
                </a:solidFill>
                <a:highlight>
                  <a:srgbClr val="FFFFFF"/>
                </a:highlight>
                <a:latin typeface="Arial"/>
                <a:ea typeface="Arial"/>
                <a:cs typeface="Arial"/>
                <a:sym typeface="Arial"/>
              </a:rPr>
              <a:t> because it is </a:t>
            </a:r>
            <a:r>
              <a:rPr lang="en">
                <a:solidFill>
                  <a:srgbClr val="000000"/>
                </a:solidFill>
                <a:highlight>
                  <a:srgbClr val="FFFFFF"/>
                </a:highlight>
                <a:latin typeface="Arial"/>
                <a:ea typeface="Arial"/>
                <a:cs typeface="Arial"/>
                <a:sym typeface="Arial"/>
              </a:rPr>
              <a:t>calibrated</a:t>
            </a:r>
            <a:r>
              <a:rPr lang="en">
                <a:solidFill>
                  <a:srgbClr val="000000"/>
                </a:solidFill>
                <a:highlight>
                  <a:srgbClr val="FFFFFF"/>
                </a:highlight>
                <a:latin typeface="Arial"/>
                <a:ea typeface="Arial"/>
                <a:cs typeface="Arial"/>
                <a:sym typeface="Arial"/>
              </a:rPr>
              <a:t> , accurate and stable and its single output is digital.</a:t>
            </a:r>
            <a:endParaRPr>
              <a:solidFill>
                <a:srgbClr val="000000"/>
              </a:solidFill>
              <a:highlight>
                <a:srgbClr val="FFFFFF"/>
              </a:highlight>
              <a:latin typeface="Arial"/>
              <a:ea typeface="Arial"/>
              <a:cs typeface="Arial"/>
              <a:sym typeface="Arial"/>
            </a:endParaRPr>
          </a:p>
        </p:txBody>
      </p:sp>
      <p:pic>
        <p:nvPicPr>
          <p:cNvPr id="174" name="Google Shape;174;p25"/>
          <p:cNvPicPr preferRelativeResize="0"/>
          <p:nvPr/>
        </p:nvPicPr>
        <p:blipFill>
          <a:blip r:embed="rId3">
            <a:alphaModFix/>
          </a:blip>
          <a:stretch>
            <a:fillRect/>
          </a:stretch>
        </p:blipFill>
        <p:spPr>
          <a:xfrm>
            <a:off x="572099" y="2146100"/>
            <a:ext cx="3999900" cy="2391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Pin interfacing</a:t>
            </a:r>
            <a:r>
              <a:rPr lang="en" sz="2800"/>
              <a:t> </a:t>
            </a:r>
            <a:endParaRPr sz="2800"/>
          </a:p>
        </p:txBody>
      </p:sp>
      <p:sp>
        <p:nvSpPr>
          <p:cNvPr id="180" name="Google Shape;180;p2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1" name="Google Shape;181;p26"/>
          <p:cNvPicPr preferRelativeResize="0"/>
          <p:nvPr/>
        </p:nvPicPr>
        <p:blipFill>
          <a:blip r:embed="rId3">
            <a:alphaModFix/>
          </a:blip>
          <a:stretch>
            <a:fillRect/>
          </a:stretch>
        </p:blipFill>
        <p:spPr>
          <a:xfrm>
            <a:off x="1683711" y="1672150"/>
            <a:ext cx="5798475" cy="3471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acquisition from DHT11</a:t>
            </a:r>
            <a:endParaRPr/>
          </a:p>
        </p:txBody>
      </p:sp>
      <p:sp>
        <p:nvSpPr>
          <p:cNvPr id="187" name="Google Shape;187;p27"/>
          <p:cNvSpPr txBox="1"/>
          <p:nvPr/>
        </p:nvSpPr>
        <p:spPr>
          <a:xfrm>
            <a:off x="476450" y="705750"/>
            <a:ext cx="8511900" cy="50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5E6D03"/>
                </a:solidFill>
                <a:highlight>
                  <a:srgbClr val="F2F2F2"/>
                </a:highlight>
                <a:latin typeface="Courier New"/>
                <a:ea typeface="Courier New"/>
                <a:cs typeface="Courier New"/>
                <a:sym typeface="Courier New"/>
              </a:rPr>
              <a:t>#include</a:t>
            </a:r>
            <a:r>
              <a:rPr lang="en" sz="1100">
                <a:solidFill>
                  <a:srgbClr val="686868"/>
                </a:solidFill>
                <a:highlight>
                  <a:srgbClr val="F2F2F2"/>
                </a:highlight>
                <a:latin typeface="Courier New"/>
                <a:ea typeface="Courier New"/>
                <a:cs typeface="Courier New"/>
                <a:sym typeface="Courier New"/>
              </a:rPr>
              <a:t> </a:t>
            </a:r>
            <a:r>
              <a:rPr lang="en" sz="1100">
                <a:solidFill>
                  <a:srgbClr val="005C5F"/>
                </a:solidFill>
                <a:highlight>
                  <a:srgbClr val="F2F2F2"/>
                </a:highlight>
                <a:latin typeface="Courier New"/>
                <a:ea typeface="Courier New"/>
                <a:cs typeface="Courier New"/>
                <a:sym typeface="Courier New"/>
              </a:rPr>
              <a:t>"DHT.h"</a:t>
            </a:r>
            <a:r>
              <a:rPr lang="en" sz="1100">
                <a:solidFill>
                  <a:srgbClr val="686868"/>
                </a:solidFill>
                <a:highlight>
                  <a:srgbClr val="F2F2F2"/>
                </a:highlight>
                <a:latin typeface="Courier New"/>
                <a:ea typeface="Courier New"/>
                <a:cs typeface="Courier New"/>
                <a:sym typeface="Courier New"/>
              </a:rPr>
              <a:t>        </a:t>
            </a:r>
            <a:r>
              <a:rPr lang="en" sz="1100">
                <a:solidFill>
                  <a:srgbClr val="434F54"/>
                </a:solidFill>
                <a:highlight>
                  <a:srgbClr val="F2F2F2"/>
                </a:highlight>
                <a:latin typeface="Courier New"/>
                <a:ea typeface="Courier New"/>
                <a:cs typeface="Courier New"/>
                <a:sym typeface="Courier New"/>
              </a:rPr>
              <a:t>// including the library of DHT11 temperature and humidity sensor</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E6D03"/>
                </a:solidFill>
                <a:highlight>
                  <a:srgbClr val="F2F2F2"/>
                </a:highlight>
                <a:latin typeface="Courier New"/>
                <a:ea typeface="Courier New"/>
                <a:cs typeface="Courier New"/>
                <a:sym typeface="Courier New"/>
              </a:rPr>
              <a:t>#define</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DHTTYPE</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DHT11</a:t>
            </a:r>
            <a:r>
              <a:rPr lang="en" sz="1100">
                <a:solidFill>
                  <a:srgbClr val="686868"/>
                </a:solidFill>
                <a:highlight>
                  <a:srgbClr val="F2F2F2"/>
                </a:highlight>
                <a:latin typeface="Courier New"/>
                <a:ea typeface="Courier New"/>
                <a:cs typeface="Courier New"/>
                <a:sym typeface="Courier New"/>
              </a:rPr>
              <a:t>   </a:t>
            </a:r>
            <a:r>
              <a:rPr lang="en" sz="1100">
                <a:solidFill>
                  <a:srgbClr val="434F54"/>
                </a:solidFill>
                <a:highlight>
                  <a:srgbClr val="F2F2F2"/>
                </a:highlight>
                <a:latin typeface="Courier New"/>
                <a:ea typeface="Courier New"/>
                <a:cs typeface="Courier New"/>
                <a:sym typeface="Courier New"/>
              </a:rPr>
              <a:t>// DHT 11</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E6D03"/>
                </a:solidFill>
                <a:highlight>
                  <a:srgbClr val="F2F2F2"/>
                </a:highlight>
                <a:latin typeface="Courier New"/>
                <a:ea typeface="Courier New"/>
                <a:cs typeface="Courier New"/>
                <a:sym typeface="Courier New"/>
              </a:rPr>
              <a:t>#define</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dht_dpin</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0</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D35400"/>
                </a:solidFill>
                <a:highlight>
                  <a:srgbClr val="F2F2F2"/>
                </a:highlight>
                <a:latin typeface="Courier New"/>
                <a:ea typeface="Courier New"/>
                <a:cs typeface="Courier New"/>
                <a:sym typeface="Courier New"/>
              </a:rPr>
              <a:t>DHT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dht(dht_dpin</a:t>
            </a:r>
            <a:r>
              <a:rPr lang="en" sz="1100">
                <a:solidFill>
                  <a:srgbClr val="434F54"/>
                </a:solidFill>
                <a:highlight>
                  <a:srgbClr val="F2F2F2"/>
                </a:highlight>
                <a:latin typeface="Courier New"/>
                <a:ea typeface="Courier New"/>
                <a:cs typeface="Courier New"/>
                <a:sym typeface="Courier New"/>
              </a:rPr>
              <a: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DHTTYPE);</a:t>
            </a:r>
            <a:r>
              <a:rPr lang="en" sz="1100">
                <a:solidFill>
                  <a:srgbClr val="686868"/>
                </a:solidFill>
                <a:highlight>
                  <a:srgbClr val="F2F2F2"/>
                </a:highlight>
                <a:latin typeface="Courier New"/>
                <a:ea typeface="Courier New"/>
                <a:cs typeface="Courier New"/>
                <a:sym typeface="Courier New"/>
              </a:rPr>
              <a:t> </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979C"/>
                </a:solidFill>
                <a:highlight>
                  <a:srgbClr val="F2F2F2"/>
                </a:highlight>
                <a:latin typeface="Courier New"/>
                <a:ea typeface="Courier New"/>
                <a:cs typeface="Courier New"/>
                <a:sym typeface="Courier New"/>
              </a:rPr>
              <a:t>void</a:t>
            </a:r>
            <a:r>
              <a:rPr lang="en" sz="1100">
                <a:solidFill>
                  <a:srgbClr val="686868"/>
                </a:solidFill>
                <a:highlight>
                  <a:srgbClr val="F2F2F2"/>
                </a:highlight>
                <a:latin typeface="Courier New"/>
                <a:ea typeface="Courier New"/>
                <a:cs typeface="Courier New"/>
                <a:sym typeface="Courier New"/>
              </a:rPr>
              <a:t> </a:t>
            </a:r>
            <a:r>
              <a:rPr lang="en" sz="1100">
                <a:solidFill>
                  <a:srgbClr val="5E6D03"/>
                </a:solidFill>
                <a:highlight>
                  <a:srgbClr val="F2F2F2"/>
                </a:highlight>
                <a:latin typeface="Courier New"/>
                <a:ea typeface="Courier New"/>
                <a:cs typeface="Courier New"/>
                <a:sym typeface="Courier New"/>
              </a:rPr>
              <a:t>setup</a:t>
            </a:r>
            <a:r>
              <a:rPr lang="en" sz="1100">
                <a:highlight>
                  <a:srgbClr val="F2F2F2"/>
                </a:highlight>
                <a:latin typeface="Courier New"/>
                <a:ea typeface="Courier New"/>
                <a:cs typeface="Courier New"/>
                <a:sym typeface="Courier New"/>
              </a:rPr>
              <a:t>(</a:t>
            </a:r>
            <a:r>
              <a:rPr lang="en" sz="1100">
                <a:solidFill>
                  <a:srgbClr val="00979C"/>
                </a:solidFill>
                <a:highlight>
                  <a:srgbClr val="F2F2F2"/>
                </a:highlight>
                <a:latin typeface="Courier New"/>
                <a:ea typeface="Courier New"/>
                <a:cs typeface="Courier New"/>
                <a:sym typeface="Courier New"/>
              </a:rPr>
              <a:t>void</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highlight>
                  <a:srgbClr val="F2F2F2"/>
                </a:highlight>
                <a:latin typeface="Courier New"/>
                <a:ea typeface="Courier New"/>
                <a:cs typeface="Courier New"/>
                <a:sym typeface="Courier New"/>
              </a:rPr>
              <a:t>{</a:t>
            </a:r>
            <a:r>
              <a:rPr lang="en" sz="1100">
                <a:solidFill>
                  <a:srgbClr val="686868"/>
                </a:solidFill>
                <a:highlight>
                  <a:srgbClr val="F2F2F2"/>
                </a:highlight>
                <a:latin typeface="Courier New"/>
                <a:ea typeface="Courier New"/>
                <a:cs typeface="Courier New"/>
                <a:sym typeface="Courier New"/>
              </a:rPr>
              <a:t> </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begin</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begin</a:t>
            </a:r>
            <a:r>
              <a:rPr lang="en" sz="1100">
                <a:highlight>
                  <a:srgbClr val="F2F2F2"/>
                </a:highlight>
                <a:latin typeface="Courier New"/>
                <a:ea typeface="Courier New"/>
                <a:cs typeface="Courier New"/>
                <a:sym typeface="Courier New"/>
              </a:rPr>
              <a:t>(9600);</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println</a:t>
            </a:r>
            <a:r>
              <a:rPr lang="en" sz="1100">
                <a:highlight>
                  <a:srgbClr val="F2F2F2"/>
                </a:highlight>
                <a:latin typeface="Courier New"/>
                <a:ea typeface="Courier New"/>
                <a:cs typeface="Courier New"/>
                <a:sym typeface="Courier New"/>
              </a:rPr>
              <a:t>(</a:t>
            </a:r>
            <a:r>
              <a:rPr lang="en" sz="1100">
                <a:solidFill>
                  <a:srgbClr val="005C5F"/>
                </a:solidFill>
                <a:highlight>
                  <a:srgbClr val="F2F2F2"/>
                </a:highlight>
                <a:latin typeface="Courier New"/>
                <a:ea typeface="Courier New"/>
                <a:cs typeface="Courier New"/>
                <a:sym typeface="Courier New"/>
              </a:rPr>
              <a:t>"Humidity and temperature\n\n"</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delay</a:t>
            </a:r>
            <a:r>
              <a:rPr lang="en" sz="1100">
                <a:highlight>
                  <a:srgbClr val="F2F2F2"/>
                </a:highlight>
                <a:latin typeface="Courier New"/>
                <a:ea typeface="Courier New"/>
                <a:cs typeface="Courier New"/>
                <a:sym typeface="Courier New"/>
              </a:rPr>
              <a:t>(700);</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979C"/>
                </a:solidFill>
                <a:highlight>
                  <a:srgbClr val="F2F2F2"/>
                </a:highlight>
                <a:latin typeface="Courier New"/>
                <a:ea typeface="Courier New"/>
                <a:cs typeface="Courier New"/>
                <a:sym typeface="Courier New"/>
              </a:rPr>
              <a:t>void</a:t>
            </a:r>
            <a:r>
              <a:rPr lang="en" sz="1100">
                <a:solidFill>
                  <a:srgbClr val="686868"/>
                </a:solidFill>
                <a:highlight>
                  <a:srgbClr val="F2F2F2"/>
                </a:highlight>
                <a:latin typeface="Courier New"/>
                <a:ea typeface="Courier New"/>
                <a:cs typeface="Courier New"/>
                <a:sym typeface="Courier New"/>
              </a:rPr>
              <a:t> </a:t>
            </a:r>
            <a:r>
              <a:rPr lang="en" sz="1100">
                <a:solidFill>
                  <a:srgbClr val="5E6D03"/>
                </a:solidFill>
                <a:highlight>
                  <a:srgbClr val="F2F2F2"/>
                </a:highlight>
                <a:latin typeface="Courier New"/>
                <a:ea typeface="Courier New"/>
                <a:cs typeface="Courier New"/>
                <a:sym typeface="Courier New"/>
              </a:rPr>
              <a:t>loop</a:t>
            </a:r>
            <a:r>
              <a:rPr lang="en" sz="1100">
                <a:highlight>
                  <a:srgbClr val="F2F2F2"/>
                </a:highlight>
                <a:latin typeface="Courier New"/>
                <a:ea typeface="Courier New"/>
                <a:cs typeface="Courier New"/>
                <a:sym typeface="Courier New"/>
              </a:rPr>
              <a: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00979C"/>
                </a:solidFill>
                <a:highlight>
                  <a:srgbClr val="F2F2F2"/>
                </a:highlight>
                <a:latin typeface="Courier New"/>
                <a:ea typeface="Courier New"/>
                <a:cs typeface="Courier New"/>
                <a:sym typeface="Courier New"/>
              </a:rPr>
              <a:t>float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h</a:t>
            </a:r>
            <a:r>
              <a:rPr lang="en" sz="1100">
                <a:solidFill>
                  <a:srgbClr val="686868"/>
                </a:solidFill>
                <a:highlight>
                  <a:srgbClr val="F2F2F2"/>
                </a:highlight>
                <a:latin typeface="Courier New"/>
                <a:ea typeface="Courier New"/>
                <a:cs typeface="Courier New"/>
                <a:sym typeface="Courier New"/>
              </a:rPr>
              <a:t> </a:t>
            </a:r>
            <a:r>
              <a:rPr lang="en" sz="1100">
                <a:solidFill>
                  <a:srgbClr val="434F54"/>
                </a:solidFill>
                <a:highlight>
                  <a:srgbClr val="F2F2F2"/>
                </a:highlight>
                <a:latin typeface="Courier New"/>
                <a:ea typeface="Courier New"/>
                <a:cs typeface="Courier New"/>
                <a:sym typeface="Courier New"/>
              </a:rPr>
              <a: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a:t>
            </a:r>
            <a:r>
              <a:rPr lang="en" sz="1100">
                <a:solidFill>
                  <a:srgbClr val="434F54"/>
                </a:solidFill>
                <a:highlight>
                  <a:srgbClr val="F2F2F2"/>
                </a:highlight>
                <a:latin typeface="Courier New"/>
                <a:ea typeface="Courier New"/>
                <a:cs typeface="Courier New"/>
                <a:sym typeface="Courier New"/>
              </a:rPr>
              <a:t>.</a:t>
            </a:r>
            <a:r>
              <a:rPr lang="en" sz="1100">
                <a:highlight>
                  <a:srgbClr val="F2F2F2"/>
                </a:highlight>
                <a:latin typeface="Courier New"/>
                <a:ea typeface="Courier New"/>
                <a:cs typeface="Courier New"/>
                <a:sym typeface="Courier New"/>
              </a:rPr>
              <a:t>readHumidity();</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00979C"/>
                </a:solidFill>
                <a:highlight>
                  <a:srgbClr val="F2F2F2"/>
                </a:highlight>
                <a:latin typeface="Courier New"/>
                <a:ea typeface="Courier New"/>
                <a:cs typeface="Courier New"/>
                <a:sym typeface="Courier New"/>
              </a:rPr>
              <a:t>float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t</a:t>
            </a:r>
            <a:r>
              <a:rPr lang="en" sz="1100">
                <a:solidFill>
                  <a:srgbClr val="686868"/>
                </a:solidFill>
                <a:highlight>
                  <a:srgbClr val="F2F2F2"/>
                </a:highlight>
                <a:latin typeface="Courier New"/>
                <a:ea typeface="Courier New"/>
                <a:cs typeface="Courier New"/>
                <a:sym typeface="Courier New"/>
              </a:rPr>
              <a:t> </a:t>
            </a:r>
            <a:r>
              <a:rPr lang="en" sz="1100">
                <a:solidFill>
                  <a:srgbClr val="434F54"/>
                </a:solidFill>
                <a:highlight>
                  <a:srgbClr val="F2F2F2"/>
                </a:highlight>
                <a:latin typeface="Courier New"/>
                <a:ea typeface="Courier New"/>
                <a:cs typeface="Courier New"/>
                <a:sym typeface="Courier New"/>
              </a:rPr>
              <a:t>=</a:t>
            </a:r>
            <a:r>
              <a:rPr lang="en" sz="1100">
                <a:solidFill>
                  <a:srgbClr val="686868"/>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dht</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readTemperature</a:t>
            </a:r>
            <a:r>
              <a:rPr lang="en" sz="1100">
                <a:highlight>
                  <a:srgbClr val="F2F2F2"/>
                </a:highlight>
                <a:latin typeface="Courier New"/>
                <a:ea typeface="Courier New"/>
                <a:cs typeface="Courier New"/>
                <a:sym typeface="Courier New"/>
              </a:rPr>
              <a:t>();</a:t>
            </a:r>
            <a:r>
              <a:rPr lang="en" sz="1100">
                <a:solidFill>
                  <a:srgbClr val="686868"/>
                </a:solidFill>
                <a:highlight>
                  <a:srgbClr val="F2F2F2"/>
                </a:highlight>
                <a:latin typeface="Courier New"/>
                <a:ea typeface="Courier New"/>
                <a:cs typeface="Courier New"/>
                <a:sym typeface="Courier New"/>
              </a:rPr>
              <a:t>         </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a:t>
            </a:r>
            <a:r>
              <a:rPr lang="en" sz="1100">
                <a:highlight>
                  <a:srgbClr val="F2F2F2"/>
                </a:highlight>
                <a:latin typeface="Courier New"/>
                <a:ea typeface="Courier New"/>
                <a:cs typeface="Courier New"/>
                <a:sym typeface="Courier New"/>
              </a:rPr>
              <a:t>(</a:t>
            </a:r>
            <a:r>
              <a:rPr lang="en" sz="1100">
                <a:solidFill>
                  <a:srgbClr val="005C5F"/>
                </a:solidFill>
                <a:highlight>
                  <a:srgbClr val="F2F2F2"/>
                </a:highlight>
                <a:latin typeface="Courier New"/>
                <a:ea typeface="Courier New"/>
                <a:cs typeface="Courier New"/>
                <a:sym typeface="Courier New"/>
              </a:rPr>
              <a:t>"Current humidity = "</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a:t>
            </a:r>
            <a:r>
              <a:rPr lang="en" sz="1100">
                <a:highlight>
                  <a:srgbClr val="F2F2F2"/>
                </a:highlight>
                <a:latin typeface="Courier New"/>
                <a:ea typeface="Courier New"/>
                <a:cs typeface="Courier New"/>
                <a:sym typeface="Courier New"/>
              </a:rPr>
              <a:t>(h);</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a:t>
            </a:r>
            <a:r>
              <a:rPr lang="en" sz="1100">
                <a:highlight>
                  <a:srgbClr val="F2F2F2"/>
                </a:highlight>
                <a:latin typeface="Courier New"/>
                <a:ea typeface="Courier New"/>
                <a:cs typeface="Courier New"/>
                <a:sym typeface="Courier New"/>
              </a:rPr>
              <a:t>(</a:t>
            </a:r>
            <a:r>
              <a:rPr lang="en" sz="1100">
                <a:solidFill>
                  <a:srgbClr val="005C5F"/>
                </a:solidFill>
                <a:highlight>
                  <a:srgbClr val="F2F2F2"/>
                </a:highlight>
                <a:latin typeface="Courier New"/>
                <a:ea typeface="Courier New"/>
                <a:cs typeface="Courier New"/>
                <a:sym typeface="Courier New"/>
              </a:rPr>
              <a:t>"%  "</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a:t>
            </a:r>
            <a:r>
              <a:rPr lang="en" sz="1100">
                <a:highlight>
                  <a:srgbClr val="F2F2F2"/>
                </a:highlight>
                <a:latin typeface="Courier New"/>
                <a:ea typeface="Courier New"/>
                <a:cs typeface="Courier New"/>
                <a:sym typeface="Courier New"/>
              </a:rPr>
              <a:t>(</a:t>
            </a:r>
            <a:r>
              <a:rPr lang="en" sz="1100">
                <a:solidFill>
                  <a:srgbClr val="005C5F"/>
                </a:solidFill>
                <a:highlight>
                  <a:srgbClr val="F2F2F2"/>
                </a:highlight>
                <a:latin typeface="Courier New"/>
                <a:ea typeface="Courier New"/>
                <a:cs typeface="Courier New"/>
                <a:sym typeface="Courier New"/>
              </a:rPr>
              <a:t>"temperature = "</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a:t>
            </a:r>
            <a:r>
              <a:rPr lang="en" sz="1100">
                <a:highlight>
                  <a:srgbClr val="F2F2F2"/>
                </a:highlight>
                <a:latin typeface="Courier New"/>
                <a:ea typeface="Courier New"/>
                <a:cs typeface="Courier New"/>
                <a:sym typeface="Courier New"/>
              </a:rPr>
              <a:t>(t);</a:t>
            </a:r>
            <a:r>
              <a:rPr lang="en" sz="1100">
                <a:solidFill>
                  <a:srgbClr val="686868"/>
                </a:solidFill>
                <a:highlight>
                  <a:srgbClr val="F2F2F2"/>
                </a:highlight>
                <a:latin typeface="Courier New"/>
                <a:ea typeface="Courier New"/>
                <a:cs typeface="Courier New"/>
                <a:sym typeface="Courier New"/>
              </a:rPr>
              <a:t> </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Serial</a:t>
            </a:r>
            <a:r>
              <a:rPr lang="en" sz="1100">
                <a:solidFill>
                  <a:srgbClr val="434F54"/>
                </a:solidFill>
                <a:highlight>
                  <a:srgbClr val="F2F2F2"/>
                </a:highlight>
                <a:latin typeface="Courier New"/>
                <a:ea typeface="Courier New"/>
                <a:cs typeface="Courier New"/>
                <a:sym typeface="Courier New"/>
              </a:rPr>
              <a:t>.</a:t>
            </a:r>
            <a:r>
              <a:rPr lang="en" sz="1100">
                <a:solidFill>
                  <a:srgbClr val="D35400"/>
                </a:solidFill>
                <a:highlight>
                  <a:srgbClr val="F2F2F2"/>
                </a:highlight>
                <a:latin typeface="Courier New"/>
                <a:ea typeface="Courier New"/>
                <a:cs typeface="Courier New"/>
                <a:sym typeface="Courier New"/>
              </a:rPr>
              <a:t>println</a:t>
            </a:r>
            <a:r>
              <a:rPr lang="en" sz="1100">
                <a:highlight>
                  <a:srgbClr val="F2F2F2"/>
                </a:highlight>
                <a:latin typeface="Courier New"/>
                <a:ea typeface="Courier New"/>
                <a:cs typeface="Courier New"/>
                <a:sym typeface="Courier New"/>
              </a:rPr>
              <a:t>(</a:t>
            </a:r>
            <a:r>
              <a:rPr lang="en" sz="1100">
                <a:solidFill>
                  <a:srgbClr val="005C5F"/>
                </a:solidFill>
                <a:highlight>
                  <a:srgbClr val="F2F2F2"/>
                </a:highlight>
                <a:latin typeface="Courier New"/>
                <a:ea typeface="Courier New"/>
                <a:cs typeface="Courier New"/>
                <a:sym typeface="Courier New"/>
              </a:rPr>
              <a:t>"C  "</a:t>
            </a:r>
            <a:r>
              <a:rPr lang="en" sz="1100">
                <a:highlight>
                  <a:srgbClr val="F2F2F2"/>
                </a:highlight>
                <a:latin typeface="Courier New"/>
                <a:ea typeface="Courier New"/>
                <a:cs typeface="Courier New"/>
                <a:sym typeface="Courier New"/>
              </a:rPr>
              <a:t>);</a:t>
            </a:r>
            <a:endParaRPr sz="1100">
              <a:solidFill>
                <a:srgbClr val="686868"/>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86868"/>
                </a:solidFill>
                <a:highlight>
                  <a:srgbClr val="F2F2F2"/>
                </a:highlight>
                <a:latin typeface="Courier New"/>
                <a:ea typeface="Courier New"/>
                <a:cs typeface="Courier New"/>
                <a:sym typeface="Courier New"/>
              </a:rPr>
              <a:t>  </a:t>
            </a:r>
            <a:r>
              <a:rPr lang="en" sz="1100">
                <a:solidFill>
                  <a:srgbClr val="D35400"/>
                </a:solidFill>
                <a:highlight>
                  <a:srgbClr val="F2F2F2"/>
                </a:highlight>
                <a:latin typeface="Courier New"/>
                <a:ea typeface="Courier New"/>
                <a:cs typeface="Courier New"/>
                <a:sym typeface="Courier New"/>
              </a:rPr>
              <a:t>delay</a:t>
            </a:r>
            <a:r>
              <a:rPr lang="en" sz="1100">
                <a:highlight>
                  <a:srgbClr val="F2F2F2"/>
                </a:highlight>
                <a:latin typeface="Courier New"/>
                <a:ea typeface="Courier New"/>
                <a:cs typeface="Courier New"/>
                <a:sym typeface="Courier New"/>
              </a:rPr>
              <a:t>(800);</a:t>
            </a:r>
            <a:endParaRPr sz="1100">
              <a:solidFill>
                <a:srgbClr val="686868"/>
              </a:solidFill>
              <a:highlight>
                <a:srgbClr val="F2F2F2"/>
              </a:highlight>
              <a:latin typeface="Courier New"/>
              <a:ea typeface="Courier New"/>
              <a:cs typeface="Courier New"/>
              <a:sym typeface="Courier New"/>
            </a:endParaRPr>
          </a:p>
          <a:p>
            <a:pPr indent="0" lvl="0" marL="228600" marR="228600" rtl="0" algn="l">
              <a:lnSpc>
                <a:spcPct val="115000"/>
              </a:lnSpc>
              <a:spcBef>
                <a:spcPts val="0"/>
              </a:spcBef>
              <a:spcAft>
                <a:spcPts val="0"/>
              </a:spcAft>
              <a:buNone/>
            </a:pPr>
            <a:r>
              <a:rPr lang="en" sz="1100">
                <a:highlight>
                  <a:srgbClr val="F2F2F2"/>
                </a:highlight>
                <a:latin typeface="Courier New"/>
                <a:ea typeface="Courier New"/>
                <a:cs typeface="Courier New"/>
                <a:sym typeface="Courier New"/>
              </a:rPr>
              <a:t>}</a:t>
            </a:r>
            <a:endParaRPr sz="1100">
              <a:highlight>
                <a:srgbClr val="F2F2F2"/>
              </a:highlight>
              <a:latin typeface="Courier New"/>
              <a:ea typeface="Courier New"/>
              <a:cs typeface="Courier New"/>
              <a:sym typeface="Courier New"/>
            </a:endParaRPr>
          </a:p>
          <a:p>
            <a:pPr indent="0" lvl="0" marL="0" rtl="0" algn="l">
              <a:spcBef>
                <a:spcPts val="250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OBSERVED</a:t>
            </a:r>
            <a:endParaRPr/>
          </a:p>
        </p:txBody>
      </p:sp>
      <p:sp>
        <p:nvSpPr>
          <p:cNvPr id="193" name="Google Shape;193;p28"/>
          <p:cNvSpPr txBox="1"/>
          <p:nvPr/>
        </p:nvSpPr>
        <p:spPr>
          <a:xfrm>
            <a:off x="316050" y="1550525"/>
            <a:ext cx="8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94" name="Google Shape;194;p28"/>
          <p:cNvPicPr preferRelativeResize="0"/>
          <p:nvPr/>
        </p:nvPicPr>
        <p:blipFill>
          <a:blip r:embed="rId3">
            <a:alphaModFix/>
          </a:blip>
          <a:stretch>
            <a:fillRect/>
          </a:stretch>
        </p:blipFill>
        <p:spPr>
          <a:xfrm>
            <a:off x="463150" y="678425"/>
            <a:ext cx="7937899" cy="4465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MQ05</a:t>
            </a:r>
            <a:r>
              <a:rPr lang="en" sz="2800"/>
              <a:t> </a:t>
            </a:r>
            <a:endParaRPr sz="2800"/>
          </a:p>
        </p:txBody>
      </p:sp>
      <p:sp>
        <p:nvSpPr>
          <p:cNvPr id="200" name="Google Shape;200;p2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1" name="Google Shape;201;p2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Open Sans"/>
                <a:ea typeface="Open Sans"/>
                <a:cs typeface="Open Sans"/>
                <a:sym typeface="Open Sans"/>
              </a:rPr>
              <a:t>It is also called as smoke sensor.</a:t>
            </a:r>
            <a:endParaRPr sz="1200">
              <a:solidFill>
                <a:srgbClr val="000000"/>
              </a:solidFill>
              <a:highlight>
                <a:srgbClr val="FFFFFF"/>
              </a:highlight>
              <a:latin typeface="Open Sans"/>
              <a:ea typeface="Open Sans"/>
              <a:cs typeface="Open Sans"/>
              <a:sym typeface="Open Sans"/>
            </a:endParaRPr>
          </a:p>
          <a:p>
            <a:pPr indent="0" lvl="0" marL="0" rtl="0" algn="l">
              <a:spcBef>
                <a:spcPts val="1600"/>
              </a:spcBef>
              <a:spcAft>
                <a:spcPts val="1600"/>
              </a:spcAft>
              <a:buNone/>
            </a:pPr>
            <a:r>
              <a:rPr lang="en" sz="1200">
                <a:solidFill>
                  <a:srgbClr val="000000"/>
                </a:solidFill>
                <a:highlight>
                  <a:srgbClr val="FFFFFF"/>
                </a:highlight>
                <a:latin typeface="Open Sans"/>
                <a:ea typeface="Open Sans"/>
                <a:cs typeface="Open Sans"/>
                <a:sym typeface="Open Sans"/>
              </a:rPr>
              <a:t>They are used in gas leakage detecting equipments in family , industry and </a:t>
            </a:r>
            <a:r>
              <a:rPr lang="en" sz="1200">
                <a:solidFill>
                  <a:srgbClr val="000000"/>
                </a:solidFill>
                <a:highlight>
                  <a:srgbClr val="FFFFFF"/>
                </a:highlight>
                <a:latin typeface="Open Sans"/>
                <a:ea typeface="Open Sans"/>
                <a:cs typeface="Open Sans"/>
                <a:sym typeface="Open Sans"/>
              </a:rPr>
              <a:t>forest</a:t>
            </a:r>
            <a:r>
              <a:rPr lang="en" sz="1200">
                <a:solidFill>
                  <a:srgbClr val="000000"/>
                </a:solidFill>
                <a:highlight>
                  <a:srgbClr val="FFFFFF"/>
                </a:highlight>
                <a:latin typeface="Open Sans"/>
                <a:ea typeface="Open Sans"/>
                <a:cs typeface="Open Sans"/>
                <a:sym typeface="Open Sans"/>
              </a:rPr>
              <a:t> , are suitable for detecting of smoke , LPG, natural gas , town gas.</a:t>
            </a:r>
            <a:endParaRPr sz="1700">
              <a:solidFill>
                <a:srgbClr val="000000"/>
              </a:solidFill>
              <a:highlight>
                <a:srgbClr val="FFFFFF"/>
              </a:highlight>
              <a:latin typeface="Arial"/>
              <a:ea typeface="Arial"/>
              <a:cs typeface="Arial"/>
              <a:sym typeface="Arial"/>
            </a:endParaRPr>
          </a:p>
        </p:txBody>
      </p:sp>
      <p:pic>
        <p:nvPicPr>
          <p:cNvPr id="202" name="Google Shape;202;p29"/>
          <p:cNvPicPr preferRelativeResize="0"/>
          <p:nvPr/>
        </p:nvPicPr>
        <p:blipFill>
          <a:blip r:embed="rId3">
            <a:alphaModFix/>
          </a:blip>
          <a:stretch>
            <a:fillRect/>
          </a:stretch>
        </p:blipFill>
        <p:spPr>
          <a:xfrm>
            <a:off x="574263" y="1841988"/>
            <a:ext cx="4048125" cy="303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acquisition from MQ05</a:t>
            </a:r>
            <a:endParaRPr/>
          </a:p>
        </p:txBody>
      </p:sp>
      <p:sp>
        <p:nvSpPr>
          <p:cNvPr id="208" name="Google Shape;208;p30"/>
          <p:cNvSpPr txBox="1"/>
          <p:nvPr/>
        </p:nvSpPr>
        <p:spPr>
          <a:xfrm>
            <a:off x="476450" y="705750"/>
            <a:ext cx="8511900" cy="463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define MQpin A0                    //MQ module pin is connected to analog pin A0 of NodeMCU</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void setup()  //This executes only once in a Program Execution</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None/>
            </a:pPr>
            <a:r>
              <a:rPr lang="en" sz="1100"/>
              <a:t>  pinMode(MQpin, INPUT);      //MQ pin has made input in NodeMCU</a:t>
            </a:r>
            <a:endParaRPr sz="1100"/>
          </a:p>
          <a:p>
            <a:pPr indent="0" lvl="0" marL="0" rtl="0" algn="l">
              <a:lnSpc>
                <a:spcPct val="115000"/>
              </a:lnSpc>
              <a:spcBef>
                <a:spcPts val="0"/>
              </a:spcBef>
              <a:spcAft>
                <a:spcPts val="0"/>
              </a:spcAft>
              <a:buNone/>
            </a:pPr>
            <a:r>
              <a:rPr lang="en" sz="1100"/>
              <a:t>  Serial.begin(115200);       //Serial Monitor starts with 115200 buad rate</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void loop()</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None/>
            </a:pPr>
            <a:r>
              <a:rPr lang="en" sz="1100"/>
              <a:t>  float MQvoltage = (analogRead(MQpin) * (5.00 / 1023));   //To calculate the voltage read from ADC</a:t>
            </a:r>
            <a:endParaRPr sz="1100"/>
          </a:p>
          <a:p>
            <a:pPr indent="0" lvl="0" marL="0" rtl="0" algn="l">
              <a:lnSpc>
                <a:spcPct val="115000"/>
              </a:lnSpc>
              <a:spcBef>
                <a:spcPts val="0"/>
              </a:spcBef>
              <a:spcAft>
                <a:spcPts val="0"/>
              </a:spcAft>
              <a:buNone/>
            </a:pPr>
            <a:r>
              <a:rPr lang="en" sz="1100"/>
              <a:t>  Serial.print("MQ - 05 Sensor = ");        </a:t>
            </a:r>
            <a:endParaRPr sz="1100"/>
          </a:p>
          <a:p>
            <a:pPr indent="0" lvl="0" marL="0" rtl="0" algn="l">
              <a:lnSpc>
                <a:spcPct val="115000"/>
              </a:lnSpc>
              <a:spcBef>
                <a:spcPts val="0"/>
              </a:spcBef>
              <a:spcAft>
                <a:spcPts val="0"/>
              </a:spcAft>
              <a:buNone/>
            </a:pPr>
            <a:r>
              <a:rPr lang="en" sz="1100"/>
              <a:t>  Serial.print(MQvoltage);            //Printing the voltage value</a:t>
            </a:r>
            <a:endParaRPr sz="1100"/>
          </a:p>
          <a:p>
            <a:pPr indent="0" lvl="0" marL="0" rtl="0" algn="l">
              <a:lnSpc>
                <a:spcPct val="115000"/>
              </a:lnSpc>
              <a:spcBef>
                <a:spcPts val="0"/>
              </a:spcBef>
              <a:spcAft>
                <a:spcPts val="0"/>
              </a:spcAft>
              <a:buNone/>
            </a:pPr>
            <a:r>
              <a:rPr lang="en" sz="1100"/>
              <a:t>  Serial.println("Volts");</a:t>
            </a:r>
            <a:endParaRPr sz="1100"/>
          </a:p>
          <a:p>
            <a:pPr indent="0" lvl="0" marL="0" rtl="0" algn="l">
              <a:lnSpc>
                <a:spcPct val="115000"/>
              </a:lnSpc>
              <a:spcBef>
                <a:spcPts val="0"/>
              </a:spcBef>
              <a:spcAft>
                <a:spcPts val="0"/>
              </a:spcAft>
              <a:buNone/>
            </a:pPr>
            <a:r>
              <a:rPr lang="en" sz="1100"/>
              <a:t>  delay(1000);                        //Delay of 1 second</a:t>
            </a:r>
            <a:endParaRPr sz="1100"/>
          </a:p>
          <a:p>
            <a:pPr indent="0" lvl="0" marL="0" rtl="0" algn="l">
              <a:lnSpc>
                <a:spcPct val="115000"/>
              </a:lnSpc>
              <a:spcBef>
                <a:spcPts val="0"/>
              </a:spcBef>
              <a:spcAft>
                <a:spcPts val="0"/>
              </a:spcAft>
              <a:buNone/>
            </a:pPr>
            <a:r>
              <a:rPr lang="en" sz="1100"/>
              <a:t>}</a:t>
            </a:r>
            <a:endParaRPr sz="1100"/>
          </a:p>
          <a:p>
            <a:pPr indent="0" lvl="0" marL="228600" marR="228600" rtl="0" algn="l">
              <a:lnSpc>
                <a:spcPct val="115000"/>
              </a:lnSpc>
              <a:spcBef>
                <a:spcPts val="0"/>
              </a:spcBef>
              <a:spcAft>
                <a:spcPts val="0"/>
              </a:spcAft>
              <a:buNone/>
            </a:pPr>
            <a:r>
              <a:t/>
            </a:r>
            <a:endParaRPr sz="1100">
              <a:solidFill>
                <a:srgbClr val="5E6D03"/>
              </a:solidFill>
              <a:highlight>
                <a:srgbClr val="F2F2F2"/>
              </a:highlight>
              <a:latin typeface="Courier New"/>
              <a:ea typeface="Courier New"/>
              <a:cs typeface="Courier New"/>
              <a:sym typeface="Courier New"/>
            </a:endParaRPr>
          </a:p>
          <a:p>
            <a:pPr indent="0" lvl="0" marL="0" rtl="0" algn="l">
              <a:spcBef>
                <a:spcPts val="250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OBSERVED</a:t>
            </a:r>
            <a:endParaRPr/>
          </a:p>
        </p:txBody>
      </p:sp>
      <p:sp>
        <p:nvSpPr>
          <p:cNvPr id="214" name="Google Shape;214;p31"/>
          <p:cNvSpPr txBox="1"/>
          <p:nvPr/>
        </p:nvSpPr>
        <p:spPr>
          <a:xfrm>
            <a:off x="316050" y="1550525"/>
            <a:ext cx="8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15" name="Google Shape;215;p31"/>
          <p:cNvPicPr preferRelativeResize="0"/>
          <p:nvPr/>
        </p:nvPicPr>
        <p:blipFill>
          <a:blip r:embed="rId3">
            <a:alphaModFix/>
          </a:blip>
          <a:stretch>
            <a:fillRect/>
          </a:stretch>
        </p:blipFill>
        <p:spPr>
          <a:xfrm>
            <a:off x="550250" y="672625"/>
            <a:ext cx="7948230" cy="4470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Members</a:t>
            </a:r>
            <a:endParaRPr sz="3600"/>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Bathina Anudeep</a:t>
            </a:r>
            <a:endParaRPr/>
          </a:p>
          <a:p>
            <a:pPr indent="-342900" lvl="0" marL="457200" rtl="0" algn="l">
              <a:spcBef>
                <a:spcPts val="1600"/>
              </a:spcBef>
              <a:spcAft>
                <a:spcPts val="0"/>
              </a:spcAft>
              <a:buSzPts val="1800"/>
              <a:buChar char="●"/>
            </a:pPr>
            <a:r>
              <a:rPr lang="en"/>
              <a:t>Naveen Nischal </a:t>
            </a:r>
            <a:endParaRPr/>
          </a:p>
          <a:p>
            <a:pPr indent="-342900" lvl="0" marL="457200" rtl="0" algn="l">
              <a:spcBef>
                <a:spcPts val="1600"/>
              </a:spcBef>
              <a:spcAft>
                <a:spcPts val="0"/>
              </a:spcAft>
              <a:buSzPts val="1800"/>
              <a:buChar char="●"/>
            </a:pPr>
            <a:r>
              <a:rPr lang="en"/>
              <a:t>Nikhil Kumar</a:t>
            </a:r>
            <a:endParaRPr/>
          </a:p>
          <a:p>
            <a:pPr indent="-342900" lvl="0" marL="457200" rtl="0" algn="l">
              <a:spcBef>
                <a:spcPts val="1600"/>
              </a:spcBef>
              <a:spcAft>
                <a:spcPts val="1600"/>
              </a:spcAft>
              <a:buSzPts val="1800"/>
              <a:buChar char="●"/>
            </a:pPr>
            <a:r>
              <a:rPr lang="en"/>
              <a:t>Shaik Mastan Shariff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Rain Sensor</a:t>
            </a:r>
            <a:endParaRPr sz="2800"/>
          </a:p>
        </p:txBody>
      </p:sp>
      <p:sp>
        <p:nvSpPr>
          <p:cNvPr id="221" name="Google Shape;221;p3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2" name="Google Shape;222;p3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latin typeface="Arial"/>
                <a:ea typeface="Arial"/>
                <a:cs typeface="Arial"/>
                <a:sym typeface="Arial"/>
              </a:rPr>
              <a:t>Raindrop Sensor is a tool used for sensing rain. It consists of two modules, a rain board that detects the rain and a control module, which compares the analog value, and converts it to a digital value</a:t>
            </a:r>
            <a:endParaRPr>
              <a:solidFill>
                <a:srgbClr val="000000"/>
              </a:solidFill>
              <a:highlight>
                <a:srgbClr val="FFFFFF"/>
              </a:highlight>
              <a:latin typeface="Arial"/>
              <a:ea typeface="Arial"/>
              <a:cs typeface="Arial"/>
              <a:sym typeface="Arial"/>
            </a:endParaRPr>
          </a:p>
        </p:txBody>
      </p:sp>
      <p:pic>
        <p:nvPicPr>
          <p:cNvPr id="223" name="Google Shape;223;p32"/>
          <p:cNvPicPr preferRelativeResize="0"/>
          <p:nvPr/>
        </p:nvPicPr>
        <p:blipFill>
          <a:blip r:embed="rId3">
            <a:alphaModFix/>
          </a:blip>
          <a:stretch>
            <a:fillRect/>
          </a:stretch>
        </p:blipFill>
        <p:spPr>
          <a:xfrm>
            <a:off x="1195325" y="1760450"/>
            <a:ext cx="3276475" cy="3276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acquisition from rain sensor</a:t>
            </a:r>
            <a:endParaRPr/>
          </a:p>
        </p:txBody>
      </p:sp>
      <p:sp>
        <p:nvSpPr>
          <p:cNvPr id="229" name="Google Shape;229;p33"/>
          <p:cNvSpPr txBox="1"/>
          <p:nvPr/>
        </p:nvSpPr>
        <p:spPr>
          <a:xfrm>
            <a:off x="476450" y="705750"/>
            <a:ext cx="8511900" cy="427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t>int sensorPin = A0;    // input for LDR and rain sensor</a:t>
            </a:r>
            <a:endParaRPr sz="800"/>
          </a:p>
          <a:p>
            <a:pPr indent="0" lvl="0" marL="0" rtl="0" algn="l">
              <a:lnSpc>
                <a:spcPct val="115000"/>
              </a:lnSpc>
              <a:spcBef>
                <a:spcPts val="0"/>
              </a:spcBef>
              <a:spcAft>
                <a:spcPts val="0"/>
              </a:spcAft>
              <a:buNone/>
            </a:pPr>
            <a:r>
              <a:rPr lang="en" sz="800"/>
              <a:t>int enable2 = 13;      // enable reading Rain sensor</a:t>
            </a:r>
            <a:endParaRPr sz="800"/>
          </a:p>
          <a:p>
            <a:pPr indent="0" lvl="0" marL="0" rtl="0" algn="l">
              <a:lnSpc>
                <a:spcPct val="115000"/>
              </a:lnSpc>
              <a:spcBef>
                <a:spcPts val="0"/>
              </a:spcBef>
              <a:spcAft>
                <a:spcPts val="0"/>
              </a:spcAft>
              <a:buNone/>
            </a:pPr>
            <a:r>
              <a:rPr lang="en" sz="800"/>
              <a:t>int sensorValue2 = 0;  // variable to store the value coming from sensor Rain sensor</a:t>
            </a:r>
            <a:endParaRPr sz="800"/>
          </a:p>
          <a:p>
            <a:pPr indent="0" lvl="0" marL="0" rtl="0" algn="l">
              <a:lnSpc>
                <a:spcPct val="115000"/>
              </a:lnSpc>
              <a:spcBef>
                <a:spcPts val="0"/>
              </a:spcBef>
              <a:spcAft>
                <a:spcPts val="0"/>
              </a:spcAft>
              <a:buNone/>
            </a:pPr>
            <a:r>
              <a:rPr lang="en" sz="800"/>
              <a:t>void setup() </a:t>
            </a:r>
            <a:endParaRPr sz="800"/>
          </a:p>
          <a:p>
            <a:pPr indent="0" lvl="0" marL="0" rtl="0" algn="l">
              <a:lnSpc>
                <a:spcPct val="115000"/>
              </a:lnSpc>
              <a:spcBef>
                <a:spcPts val="0"/>
              </a:spcBef>
              <a:spcAft>
                <a:spcPts val="0"/>
              </a:spcAft>
              <a:buNone/>
            </a:pPr>
            <a:r>
              <a:rPr lang="en" sz="800"/>
              <a:t>{	// declare the enable and ledPin as a</a:t>
            </a:r>
            <a:endParaRPr sz="800"/>
          </a:p>
          <a:p>
            <a:pPr indent="457200" lvl="0" marL="0" rtl="0" algn="l">
              <a:lnSpc>
                <a:spcPct val="115000"/>
              </a:lnSpc>
              <a:spcBef>
                <a:spcPts val="0"/>
              </a:spcBef>
              <a:spcAft>
                <a:spcPts val="0"/>
              </a:spcAft>
              <a:buNone/>
            </a:pPr>
            <a:r>
              <a:rPr lang="en" sz="800"/>
              <a:t>pinMode(enable2, OUTPUT);</a:t>
            </a:r>
            <a:endParaRPr sz="800"/>
          </a:p>
          <a:p>
            <a:pPr indent="457200" lvl="0" marL="0" rtl="0" algn="l">
              <a:lnSpc>
                <a:spcPct val="115000"/>
              </a:lnSpc>
              <a:spcBef>
                <a:spcPts val="0"/>
              </a:spcBef>
              <a:spcAft>
                <a:spcPts val="0"/>
              </a:spcAft>
              <a:buNone/>
            </a:pPr>
            <a:r>
              <a:rPr lang="en" sz="800"/>
              <a:t>Serial.begin(115200);</a:t>
            </a:r>
            <a:endParaRPr sz="800"/>
          </a:p>
          <a:p>
            <a:pPr indent="0" lvl="0" marL="0" rtl="0" algn="l">
              <a:lnSpc>
                <a:spcPct val="115000"/>
              </a:lnSpc>
              <a:spcBef>
                <a:spcPts val="0"/>
              </a:spcBef>
              <a:spcAft>
                <a:spcPts val="0"/>
              </a:spcAft>
              <a:buNone/>
            </a:pPr>
            <a:r>
              <a:rPr lang="en" sz="800"/>
              <a:t>}</a:t>
            </a:r>
            <a:endParaRPr sz="800"/>
          </a:p>
          <a:p>
            <a:pPr indent="0" lvl="0" marL="0" rtl="0" algn="l">
              <a:lnSpc>
                <a:spcPct val="115000"/>
              </a:lnSpc>
              <a:spcBef>
                <a:spcPts val="0"/>
              </a:spcBef>
              <a:spcAft>
                <a:spcPts val="0"/>
              </a:spcAft>
              <a:buNone/>
            </a:pPr>
            <a:r>
              <a:rPr lang="en" sz="800"/>
              <a:t>void loop()</a:t>
            </a:r>
            <a:endParaRPr sz="800"/>
          </a:p>
          <a:p>
            <a:pPr indent="0" lvl="0" marL="0" rtl="0" algn="l">
              <a:lnSpc>
                <a:spcPct val="115000"/>
              </a:lnSpc>
              <a:spcBef>
                <a:spcPts val="0"/>
              </a:spcBef>
              <a:spcAft>
                <a:spcPts val="0"/>
              </a:spcAft>
              <a:buNone/>
            </a:pPr>
            <a:r>
              <a:rPr lang="en" sz="800"/>
              <a:t>{//--------------------------Rain Sensor-------------------------</a:t>
            </a:r>
            <a:endParaRPr sz="800"/>
          </a:p>
          <a:p>
            <a:pPr indent="457200" lvl="0" marL="0" rtl="0" algn="l">
              <a:lnSpc>
                <a:spcPct val="115000"/>
              </a:lnSpc>
              <a:spcBef>
                <a:spcPts val="0"/>
              </a:spcBef>
              <a:spcAft>
                <a:spcPts val="0"/>
              </a:spcAft>
              <a:buNone/>
            </a:pPr>
            <a:r>
              <a:rPr lang="en" sz="800"/>
              <a:t>delay(500);</a:t>
            </a:r>
            <a:endParaRPr sz="800"/>
          </a:p>
          <a:p>
            <a:pPr indent="457200" lvl="0" marL="0" rtl="0" algn="l">
              <a:lnSpc>
                <a:spcPct val="115000"/>
              </a:lnSpc>
              <a:spcBef>
                <a:spcPts val="0"/>
              </a:spcBef>
              <a:spcAft>
                <a:spcPts val="0"/>
              </a:spcAft>
              <a:buNone/>
            </a:pPr>
            <a:r>
              <a:rPr lang="en" sz="800"/>
              <a:t>sensorValue2 = analogRead(sensorPin);</a:t>
            </a:r>
            <a:endParaRPr sz="800"/>
          </a:p>
          <a:p>
            <a:pPr indent="457200" lvl="0" marL="0" rtl="0" algn="l">
              <a:lnSpc>
                <a:spcPct val="115000"/>
              </a:lnSpc>
              <a:spcBef>
                <a:spcPts val="0"/>
              </a:spcBef>
              <a:spcAft>
                <a:spcPts val="0"/>
              </a:spcAft>
              <a:buNone/>
            </a:pPr>
            <a:r>
              <a:rPr lang="en" sz="800"/>
              <a:t>sensorValue2 = constrain(sensorValue2, 150, 440); </a:t>
            </a:r>
            <a:endParaRPr sz="800"/>
          </a:p>
          <a:p>
            <a:pPr indent="457200" lvl="0" marL="0" rtl="0" algn="l">
              <a:lnSpc>
                <a:spcPct val="115000"/>
              </a:lnSpc>
              <a:spcBef>
                <a:spcPts val="0"/>
              </a:spcBef>
              <a:spcAft>
                <a:spcPts val="0"/>
              </a:spcAft>
              <a:buNone/>
            </a:pPr>
            <a:r>
              <a:rPr lang="en" sz="800"/>
              <a:t>sensorValue2 = map(sensorValue2, 150, 440, 1023, 0); </a:t>
            </a:r>
            <a:endParaRPr sz="800"/>
          </a:p>
          <a:p>
            <a:pPr indent="457200" lvl="0" marL="0" rtl="0" algn="l">
              <a:lnSpc>
                <a:spcPct val="115000"/>
              </a:lnSpc>
              <a:spcBef>
                <a:spcPts val="0"/>
              </a:spcBef>
              <a:spcAft>
                <a:spcPts val="0"/>
              </a:spcAft>
              <a:buNone/>
            </a:pPr>
            <a:r>
              <a:rPr lang="en" sz="800"/>
              <a:t>if (sensorValue2&gt;= 20)</a:t>
            </a:r>
            <a:endParaRPr sz="800"/>
          </a:p>
          <a:p>
            <a:pPr indent="0" lvl="0" marL="0" rtl="0" algn="l">
              <a:lnSpc>
                <a:spcPct val="115000"/>
              </a:lnSpc>
              <a:spcBef>
                <a:spcPts val="0"/>
              </a:spcBef>
              <a:spcAft>
                <a:spcPts val="0"/>
              </a:spcAft>
              <a:buNone/>
            </a:pPr>
            <a:r>
              <a:rPr lang="en" sz="800"/>
              <a:t>{</a:t>
            </a:r>
            <a:endParaRPr sz="800"/>
          </a:p>
          <a:p>
            <a:pPr indent="0" lvl="0" marL="0" rtl="0" algn="l">
              <a:lnSpc>
                <a:spcPct val="115000"/>
              </a:lnSpc>
              <a:spcBef>
                <a:spcPts val="0"/>
              </a:spcBef>
              <a:spcAft>
                <a:spcPts val="0"/>
              </a:spcAft>
              <a:buNone/>
            </a:pPr>
            <a:r>
              <a:rPr lang="en" sz="800"/>
              <a:t>  	Serial.print("rain is detected");</a:t>
            </a:r>
            <a:endParaRPr sz="800"/>
          </a:p>
          <a:p>
            <a:pPr indent="0" lvl="0" marL="0" rtl="0" algn="l">
              <a:lnSpc>
                <a:spcPct val="115000"/>
              </a:lnSpc>
              <a:spcBef>
                <a:spcPts val="0"/>
              </a:spcBef>
              <a:spcAft>
                <a:spcPts val="0"/>
              </a:spcAft>
              <a:buNone/>
            </a:pPr>
            <a:r>
              <a:rPr lang="en" sz="800"/>
              <a:t> 	digitalWrite(enable2, HIGH);</a:t>
            </a:r>
            <a:endParaRPr sz="800"/>
          </a:p>
          <a:p>
            <a:pPr indent="0" lvl="0" marL="0" rtl="0" algn="l">
              <a:lnSpc>
                <a:spcPct val="115000"/>
              </a:lnSpc>
              <a:spcBef>
                <a:spcPts val="0"/>
              </a:spcBef>
              <a:spcAft>
                <a:spcPts val="0"/>
              </a:spcAft>
              <a:buNone/>
            </a:pPr>
            <a:r>
              <a:rPr lang="en" sz="800"/>
              <a:t>  }</a:t>
            </a:r>
            <a:endParaRPr sz="800"/>
          </a:p>
          <a:p>
            <a:pPr indent="0" lvl="0" marL="0" rtl="0" algn="l">
              <a:lnSpc>
                <a:spcPct val="115000"/>
              </a:lnSpc>
              <a:spcBef>
                <a:spcPts val="0"/>
              </a:spcBef>
              <a:spcAft>
                <a:spcPts val="0"/>
              </a:spcAft>
              <a:buNone/>
            </a:pPr>
            <a:r>
              <a:rPr lang="en" sz="800"/>
              <a:t>  else</a:t>
            </a:r>
            <a:endParaRPr sz="800"/>
          </a:p>
          <a:p>
            <a:pPr indent="0" lvl="0" marL="0" rtl="0" algn="l">
              <a:lnSpc>
                <a:spcPct val="115000"/>
              </a:lnSpc>
              <a:spcBef>
                <a:spcPts val="0"/>
              </a:spcBef>
              <a:spcAft>
                <a:spcPts val="0"/>
              </a:spcAft>
              <a:buNone/>
            </a:pPr>
            <a:r>
              <a:rPr lang="en" sz="800"/>
              <a:t>{</a:t>
            </a:r>
            <a:endParaRPr sz="800"/>
          </a:p>
          <a:p>
            <a:pPr indent="0" lvl="0" marL="0" rtl="0" algn="l">
              <a:lnSpc>
                <a:spcPct val="115000"/>
              </a:lnSpc>
              <a:spcBef>
                <a:spcPts val="0"/>
              </a:spcBef>
              <a:spcAft>
                <a:spcPts val="0"/>
              </a:spcAft>
              <a:buNone/>
            </a:pPr>
            <a:r>
              <a:rPr lang="en" sz="800"/>
              <a:t>  Serial.print("rain not detected");</a:t>
            </a:r>
            <a:endParaRPr sz="800"/>
          </a:p>
          <a:p>
            <a:pPr indent="0" lvl="0" marL="0" rtl="0" algn="l">
              <a:lnSpc>
                <a:spcPct val="115000"/>
              </a:lnSpc>
              <a:spcBef>
                <a:spcPts val="0"/>
              </a:spcBef>
              <a:spcAft>
                <a:spcPts val="0"/>
              </a:spcAft>
              <a:buNone/>
            </a:pPr>
            <a:r>
              <a:rPr lang="en" sz="800"/>
              <a:t>  digitalWrite(enable2, LOW); </a:t>
            </a:r>
            <a:endParaRPr sz="800"/>
          </a:p>
          <a:p>
            <a:pPr indent="0" lvl="0" marL="0" rtl="0" algn="l">
              <a:lnSpc>
                <a:spcPct val="115000"/>
              </a:lnSpc>
              <a:spcBef>
                <a:spcPts val="0"/>
              </a:spcBef>
              <a:spcAft>
                <a:spcPts val="0"/>
              </a:spcAft>
              <a:buNone/>
            </a:pPr>
            <a:r>
              <a:rPr lang="en" sz="800"/>
              <a:t>  }</a:t>
            </a:r>
            <a:endParaRPr sz="800"/>
          </a:p>
          <a:p>
            <a:pPr indent="0" lvl="0" marL="0" rtl="0" algn="l">
              <a:lnSpc>
                <a:spcPct val="115000"/>
              </a:lnSpc>
              <a:spcBef>
                <a:spcPts val="0"/>
              </a:spcBef>
              <a:spcAft>
                <a:spcPts val="0"/>
              </a:spcAft>
              <a:buNone/>
            </a:pPr>
            <a:r>
              <a:rPr lang="en" sz="800"/>
              <a:t>//Serial.print("Rain value:       ");</a:t>
            </a:r>
            <a:endParaRPr sz="800"/>
          </a:p>
          <a:p>
            <a:pPr indent="0" lvl="0" marL="0" rtl="0" algn="l">
              <a:lnSpc>
                <a:spcPct val="115000"/>
              </a:lnSpc>
              <a:spcBef>
                <a:spcPts val="0"/>
              </a:spcBef>
              <a:spcAft>
                <a:spcPts val="0"/>
              </a:spcAft>
              <a:buNone/>
            </a:pPr>
            <a:r>
              <a:rPr lang="en" sz="800"/>
              <a:t>//Serial.println(sensorValue2);</a:t>
            </a:r>
            <a:endParaRPr sz="800"/>
          </a:p>
          <a:p>
            <a:pPr indent="0" lvl="0" marL="0" rtl="0" algn="l">
              <a:lnSpc>
                <a:spcPct val="115000"/>
              </a:lnSpc>
              <a:spcBef>
                <a:spcPts val="0"/>
              </a:spcBef>
              <a:spcAft>
                <a:spcPts val="0"/>
              </a:spcAft>
              <a:buNone/>
            </a:pPr>
            <a:r>
              <a:rPr lang="en" sz="800"/>
              <a:t>Serial.println();</a:t>
            </a:r>
            <a:endParaRPr sz="800"/>
          </a:p>
          <a:p>
            <a:pPr indent="0" lvl="0" marL="0" rtl="0" algn="l">
              <a:lnSpc>
                <a:spcPct val="115000"/>
              </a:lnSpc>
              <a:spcBef>
                <a:spcPts val="0"/>
              </a:spcBef>
              <a:spcAft>
                <a:spcPts val="0"/>
              </a:spcAft>
              <a:buNone/>
            </a:pPr>
            <a:r>
              <a:rPr lang="en" sz="800"/>
              <a:t>delay(100);</a:t>
            </a:r>
            <a:endParaRPr sz="800"/>
          </a:p>
          <a:p>
            <a:pPr indent="0" lvl="0" marL="0" rtl="0" algn="l">
              <a:lnSpc>
                <a:spcPct val="115000"/>
              </a:lnSpc>
              <a:spcBef>
                <a:spcPts val="0"/>
              </a:spcBef>
              <a:spcAft>
                <a:spcPts val="0"/>
              </a:spcAft>
              <a:buNone/>
            </a:pPr>
            <a:r>
              <a:rPr lang="en" sz="800"/>
              <a:t>}</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OBSERVED</a:t>
            </a:r>
            <a:endParaRPr/>
          </a:p>
        </p:txBody>
      </p:sp>
      <p:sp>
        <p:nvSpPr>
          <p:cNvPr id="235" name="Google Shape;235;p34"/>
          <p:cNvSpPr txBox="1"/>
          <p:nvPr/>
        </p:nvSpPr>
        <p:spPr>
          <a:xfrm>
            <a:off x="316050" y="1550525"/>
            <a:ext cx="8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36" name="Google Shape;236;p34"/>
          <p:cNvPicPr preferRelativeResize="0"/>
          <p:nvPr/>
        </p:nvPicPr>
        <p:blipFill>
          <a:blip r:embed="rId3">
            <a:alphaModFix/>
          </a:blip>
          <a:stretch>
            <a:fillRect/>
          </a:stretch>
        </p:blipFill>
        <p:spPr>
          <a:xfrm>
            <a:off x="634600" y="724950"/>
            <a:ext cx="7855210" cy="441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CONNECTING 2 SENSORS AT A TIME</a:t>
            </a:r>
            <a:r>
              <a:rPr lang="en" sz="2400"/>
              <a: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OBSERVED</a:t>
            </a:r>
            <a:endParaRPr/>
          </a:p>
        </p:txBody>
      </p:sp>
      <p:sp>
        <p:nvSpPr>
          <p:cNvPr id="247" name="Google Shape;247;p36"/>
          <p:cNvSpPr txBox="1"/>
          <p:nvPr/>
        </p:nvSpPr>
        <p:spPr>
          <a:xfrm>
            <a:off x="316050" y="1550525"/>
            <a:ext cx="8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48" name="Google Shape;248;p36"/>
          <p:cNvPicPr preferRelativeResize="0"/>
          <p:nvPr/>
        </p:nvPicPr>
        <p:blipFill>
          <a:blip r:embed="rId3">
            <a:alphaModFix/>
          </a:blip>
          <a:stretch>
            <a:fillRect/>
          </a:stretch>
        </p:blipFill>
        <p:spPr>
          <a:xfrm>
            <a:off x="647725" y="685800"/>
            <a:ext cx="7848550" cy="4414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BLYNK</a:t>
            </a:r>
            <a:r>
              <a:rPr lang="en" sz="2400"/>
              <a:t>:</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OBSERVED</a:t>
            </a:r>
            <a:endParaRPr/>
          </a:p>
        </p:txBody>
      </p:sp>
      <p:sp>
        <p:nvSpPr>
          <p:cNvPr id="259" name="Google Shape;259;p38"/>
          <p:cNvSpPr txBox="1"/>
          <p:nvPr/>
        </p:nvSpPr>
        <p:spPr>
          <a:xfrm>
            <a:off x="316050" y="1550525"/>
            <a:ext cx="8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60" name="Google Shape;260;p38"/>
          <p:cNvPicPr preferRelativeResize="0"/>
          <p:nvPr/>
        </p:nvPicPr>
        <p:blipFill>
          <a:blip r:embed="rId3">
            <a:alphaModFix/>
          </a:blip>
          <a:stretch>
            <a:fillRect/>
          </a:stretch>
        </p:blipFill>
        <p:spPr>
          <a:xfrm>
            <a:off x="3223963" y="1127763"/>
            <a:ext cx="2575171" cy="2887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Weather prediction</a:t>
            </a:r>
            <a:r>
              <a:rPr lang="en" sz="2400"/>
              <a:t>:</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271" name="Google Shape;271;p40"/>
          <p:cNvSpPr txBox="1"/>
          <p:nvPr/>
        </p:nvSpPr>
        <p:spPr>
          <a:xfrm>
            <a:off x="664375" y="801525"/>
            <a:ext cx="8068800" cy="535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Key points observed after making various literature surveys about weather prediction techniques :</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A tool was built to parse all </a:t>
            </a:r>
            <a:r>
              <a:rPr lang="en"/>
              <a:t>weather</a:t>
            </a:r>
            <a:r>
              <a:rPr lang="en"/>
              <a:t> related information form </a:t>
            </a:r>
            <a:r>
              <a:rPr lang="en"/>
              <a:t>different</a:t>
            </a:r>
            <a:r>
              <a:rPr lang="en"/>
              <a:t> websites that stores such information. Data mining and AI algorithms were used for future forecasting based on historical data</a:t>
            </a:r>
            <a:endParaRPr/>
          </a:p>
          <a:p>
            <a:pPr indent="0" lvl="0" marL="457200" rtl="0" algn="l">
              <a:lnSpc>
                <a:spcPct val="115000"/>
              </a:lnSpc>
              <a:spcBef>
                <a:spcPts val="0"/>
              </a:spcBef>
              <a:spcAft>
                <a:spcPts val="0"/>
              </a:spcAft>
              <a:buNone/>
            </a:pPr>
            <a:r>
              <a:rPr lang="en" u="sng">
                <a:solidFill>
                  <a:schemeClr val="hlink"/>
                </a:solidFill>
                <a:hlinkClick r:id="rId3"/>
              </a:rPr>
              <a:t>https://drive.google.com/file/d/1KCdx_kHzZ2yuVqsMtfW699_A_teP4wMn/view?usp=drivesdk</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The proposed  system serves as tool that takes in the rainfall data from large amount of data as input and predicts the future rainfall in an efficient manner. Predictive analytic models capture relationships among many factors in a data set to assess risk with particular set of conditions to assign a score or weight. These patterns of score/weight found in historical data can be used to predict future values</a:t>
            </a:r>
            <a:endParaRPr/>
          </a:p>
          <a:p>
            <a:pPr indent="0" lvl="0" marL="457200" rtl="0" algn="l">
              <a:lnSpc>
                <a:spcPct val="115000"/>
              </a:lnSpc>
              <a:spcBef>
                <a:spcPts val="0"/>
              </a:spcBef>
              <a:spcAft>
                <a:spcPts val="0"/>
              </a:spcAft>
              <a:buNone/>
            </a:pPr>
            <a:r>
              <a:rPr lang="en" u="sng">
                <a:solidFill>
                  <a:schemeClr val="hlink"/>
                </a:solidFill>
                <a:hlinkClick r:id="rId4"/>
              </a:rPr>
              <a:t>https://drive.google.com/file/d/1KSTK_krGEiFQ6VWlycCweJvCkMmLbgpy/view?usp=drivesdk</a:t>
            </a:r>
            <a:endParaRPr u="sng">
              <a:solidFill>
                <a:schemeClr val="hlink"/>
              </a:solidFill>
              <a:hlinkClick r:id="rId5"/>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471900" y="738725"/>
            <a:ext cx="8222100" cy="677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t/>
            </a:r>
            <a:endParaRPr/>
          </a:p>
        </p:txBody>
      </p:sp>
      <p:sp>
        <p:nvSpPr>
          <p:cNvPr id="277" name="Google Shape;277;p41"/>
          <p:cNvSpPr txBox="1"/>
          <p:nvPr>
            <p:ph idx="1" type="body"/>
          </p:nvPr>
        </p:nvSpPr>
        <p:spPr>
          <a:xfrm>
            <a:off x="471900" y="1789500"/>
            <a:ext cx="8222100" cy="31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Some of the machine learning algorithms </a:t>
            </a:r>
            <a:r>
              <a:rPr lang="en" sz="1300"/>
              <a:t>like Linear regression, Support vector machine, Decision tree algorithm are used of  accurate and appropriate prediction future values of weather data.</a:t>
            </a:r>
            <a:endParaRPr sz="1300"/>
          </a:p>
          <a:p>
            <a:pPr indent="0" lvl="0" marL="457200" rtl="0" algn="l">
              <a:spcBef>
                <a:spcPts val="1600"/>
              </a:spcBef>
              <a:spcAft>
                <a:spcPts val="0"/>
              </a:spcAft>
              <a:buNone/>
            </a:pPr>
            <a:r>
              <a:rPr lang="en" sz="1300" u="sng">
                <a:solidFill>
                  <a:schemeClr val="hlink"/>
                </a:solidFill>
                <a:hlinkClick r:id="rId3"/>
              </a:rPr>
              <a:t>https://drive.google.com/file/d/1KJOMIp6alb_uPFPaaaIBlQVNsPNIB3vu/view?usp=drivesdk</a:t>
            </a:r>
            <a:endParaRPr sz="1300"/>
          </a:p>
          <a:p>
            <a:pPr indent="-311150" lvl="0" marL="457200" rtl="0" algn="l">
              <a:spcBef>
                <a:spcPts val="1600"/>
              </a:spcBef>
              <a:spcAft>
                <a:spcPts val="0"/>
              </a:spcAft>
              <a:buSzPts val="1300"/>
              <a:buChar char="➔"/>
            </a:pPr>
            <a:r>
              <a:rPr lang="en" sz="1300"/>
              <a:t> Linear regression and logistic regression were used to predict the future values of weather data.</a:t>
            </a:r>
            <a:endParaRPr sz="1300"/>
          </a:p>
          <a:p>
            <a:pPr indent="0" lvl="0" marL="457200" rtl="0" algn="l">
              <a:spcBef>
                <a:spcPts val="1600"/>
              </a:spcBef>
              <a:spcAft>
                <a:spcPts val="0"/>
              </a:spcAft>
              <a:buNone/>
            </a:pPr>
            <a:r>
              <a:rPr lang="en" sz="1300" u="sng">
                <a:solidFill>
                  <a:schemeClr val="hlink"/>
                </a:solidFill>
                <a:hlinkClick r:id="rId4"/>
              </a:rPr>
              <a:t>https://drive.google.com/file/d/1KgKxu84tikv_HZl84V_m2yH0d_CGBGp2/view?usp=drivesdk</a:t>
            </a:r>
            <a:endParaRPr sz="1300"/>
          </a:p>
          <a:p>
            <a:pPr indent="0" lvl="0" marL="45720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471900" y="150025"/>
            <a:ext cx="8222100" cy="13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and implementation from literature survey</a:t>
            </a:r>
            <a:endParaRPr/>
          </a:p>
        </p:txBody>
      </p:sp>
      <p:sp>
        <p:nvSpPr>
          <p:cNvPr id="283" name="Google Shape;283;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After our literature survey, we found many of them used large amount so that they get accurate predictions.</a:t>
            </a:r>
            <a:endParaRPr sz="1400"/>
          </a:p>
          <a:p>
            <a:pPr indent="-317500" lvl="0" marL="457200" rtl="0" algn="l">
              <a:spcBef>
                <a:spcPts val="0"/>
              </a:spcBef>
              <a:spcAft>
                <a:spcPts val="0"/>
              </a:spcAft>
              <a:buSzPts val="1400"/>
              <a:buChar char="➔"/>
            </a:pPr>
            <a:r>
              <a:rPr lang="en" sz="1400"/>
              <a:t>Machine learning Algorithms like linear regression, logistic regression and Random forest, SVM etc. were used.</a:t>
            </a:r>
            <a:endParaRPr sz="1400"/>
          </a:p>
          <a:p>
            <a:pPr indent="-317500" lvl="0" marL="457200" rtl="0" algn="l">
              <a:spcBef>
                <a:spcPts val="0"/>
              </a:spcBef>
              <a:spcAft>
                <a:spcPts val="0"/>
              </a:spcAft>
              <a:buSzPts val="1400"/>
              <a:buChar char="➔"/>
            </a:pPr>
            <a:r>
              <a:rPr lang="en" sz="1400"/>
              <a:t>Majority of them used temperature and humidity for predictions.</a:t>
            </a:r>
            <a:endParaRPr sz="1400"/>
          </a:p>
          <a:p>
            <a:pPr indent="0" lvl="0" marL="457200" rtl="0" algn="l">
              <a:spcBef>
                <a:spcPts val="1600"/>
              </a:spcBef>
              <a:spcAft>
                <a:spcPts val="16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objective of the project is to collect the data(weather) from sensors through microcontroller and send the information to the cloud and try to access it anywhere from the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Materials</a:t>
            </a:r>
            <a:endParaRPr/>
          </a:p>
        </p:txBody>
      </p:sp>
      <p:sp>
        <p:nvSpPr>
          <p:cNvPr id="91" name="Google Shape;91;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Nodemcu Esp8266</a:t>
            </a:r>
            <a:endParaRPr/>
          </a:p>
          <a:p>
            <a:pPr indent="-342900" lvl="0" marL="457200" rtl="0" algn="l">
              <a:spcBef>
                <a:spcPts val="1600"/>
              </a:spcBef>
              <a:spcAft>
                <a:spcPts val="0"/>
              </a:spcAft>
              <a:buSzPts val="1800"/>
              <a:buChar char="●"/>
            </a:pPr>
            <a:r>
              <a:rPr lang="en"/>
              <a:t>DHT11-</a:t>
            </a:r>
            <a:r>
              <a:rPr lang="en"/>
              <a:t>temperature &amp; humidity</a:t>
            </a:r>
            <a:endParaRPr/>
          </a:p>
          <a:p>
            <a:pPr indent="-342900" lvl="0" marL="457200" rtl="0" algn="l">
              <a:spcBef>
                <a:spcPts val="1600"/>
              </a:spcBef>
              <a:spcAft>
                <a:spcPts val="0"/>
              </a:spcAft>
              <a:buSzPts val="1800"/>
              <a:buChar char="●"/>
            </a:pPr>
            <a:r>
              <a:rPr lang="en"/>
              <a:t>MQ05-Gas sensor</a:t>
            </a:r>
            <a:endParaRPr/>
          </a:p>
          <a:p>
            <a:pPr indent="-342900" lvl="0" marL="457200" rtl="0" algn="l">
              <a:spcBef>
                <a:spcPts val="1600"/>
              </a:spcBef>
              <a:spcAft>
                <a:spcPts val="0"/>
              </a:spcAft>
              <a:buSzPts val="1800"/>
              <a:buChar char="●"/>
            </a:pPr>
            <a:r>
              <a:rPr lang="en"/>
              <a:t>Rain drop sensor</a:t>
            </a:r>
            <a:endParaRPr/>
          </a:p>
          <a:p>
            <a:pPr indent="-342900" lvl="0" marL="457200" rtl="0" algn="l">
              <a:spcBef>
                <a:spcPts val="1600"/>
              </a:spcBef>
              <a:spcAft>
                <a:spcPts val="1600"/>
              </a:spcAft>
              <a:buSzPts val="1800"/>
              <a:buChar char="●"/>
            </a:pPr>
            <a:r>
              <a:rPr lang="en"/>
              <a:t>Blynk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9"/>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Data acquisition</a:t>
            </a:r>
            <a:endParaRPr>
              <a:solidFill>
                <a:schemeClr val="lt1"/>
              </a:solidFill>
            </a:endParaRPr>
          </a:p>
        </p:txBody>
      </p:sp>
      <p:grpSp>
        <p:nvGrpSpPr>
          <p:cNvPr id="103" name="Google Shape;103;p19"/>
          <p:cNvGrpSpPr/>
          <p:nvPr/>
        </p:nvGrpSpPr>
        <p:grpSpPr>
          <a:xfrm>
            <a:off x="912820" y="1610215"/>
            <a:ext cx="198900" cy="593656"/>
            <a:chOff x="777447" y="1610215"/>
            <a:chExt cx="198900" cy="593656"/>
          </a:xfrm>
        </p:grpSpPr>
        <p:cxnSp>
          <p:nvCxnSpPr>
            <p:cNvPr id="104" name="Google Shape;104;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5" name="Google Shape;105;p19"/>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9"/>
          <p:cNvSpPr txBox="1"/>
          <p:nvPr>
            <p:ph idx="4294967295" type="body"/>
          </p:nvPr>
        </p:nvSpPr>
        <p:spPr>
          <a:xfrm>
            <a:off x="318375"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Collecting the data from sensors through Node mcu</a:t>
            </a:r>
            <a:endParaRPr sz="1600"/>
          </a:p>
        </p:txBody>
      </p:sp>
      <p:sp>
        <p:nvSpPr>
          <p:cNvPr id="107" name="Google Shape;107;p1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9"/>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Sending data</a:t>
            </a:r>
            <a:endParaRPr>
              <a:solidFill>
                <a:schemeClr val="lt1"/>
              </a:solidFill>
            </a:endParaRPr>
          </a:p>
        </p:txBody>
      </p:sp>
      <p:grpSp>
        <p:nvGrpSpPr>
          <p:cNvPr id="109" name="Google Shape;109;p19"/>
          <p:cNvGrpSpPr/>
          <p:nvPr/>
        </p:nvGrpSpPr>
        <p:grpSpPr>
          <a:xfrm>
            <a:off x="2266282" y="2938958"/>
            <a:ext cx="198900" cy="593656"/>
            <a:chOff x="2223534" y="2938958"/>
            <a:chExt cx="198900" cy="593656"/>
          </a:xfrm>
        </p:grpSpPr>
        <p:cxnSp>
          <p:nvCxnSpPr>
            <p:cNvPr id="110" name="Google Shape;110;p1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1" name="Google Shape;111;p19"/>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9"/>
          <p:cNvSpPr txBox="1"/>
          <p:nvPr>
            <p:ph idx="4294967295" type="body"/>
          </p:nvPr>
        </p:nvSpPr>
        <p:spPr>
          <a:xfrm>
            <a:off x="1160775" y="3757725"/>
            <a:ext cx="2707500" cy="10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data collected at </a:t>
            </a:r>
            <a:r>
              <a:rPr lang="en" sz="1600"/>
              <a:t>Nodemcu</a:t>
            </a:r>
            <a:r>
              <a:rPr lang="en" sz="1600"/>
              <a:t> will be sent to the cloud using WIFI protocol</a:t>
            </a:r>
            <a:endParaRPr sz="1600"/>
          </a:p>
        </p:txBody>
      </p:sp>
      <p:sp>
        <p:nvSpPr>
          <p:cNvPr id="113" name="Google Shape;113;p1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9"/>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Receiving</a:t>
            </a:r>
            <a:r>
              <a:rPr lang="en">
                <a:solidFill>
                  <a:schemeClr val="lt1"/>
                </a:solidFill>
              </a:rPr>
              <a:t> data</a:t>
            </a:r>
            <a:endParaRPr>
              <a:solidFill>
                <a:schemeClr val="lt1"/>
              </a:solidFill>
            </a:endParaRPr>
          </a:p>
        </p:txBody>
      </p:sp>
      <p:grpSp>
        <p:nvGrpSpPr>
          <p:cNvPr id="115" name="Google Shape;115;p19"/>
          <p:cNvGrpSpPr/>
          <p:nvPr/>
        </p:nvGrpSpPr>
        <p:grpSpPr>
          <a:xfrm>
            <a:off x="4058732" y="1610215"/>
            <a:ext cx="198900" cy="593656"/>
            <a:chOff x="3918084" y="1610215"/>
            <a:chExt cx="198900" cy="593656"/>
          </a:xfrm>
        </p:grpSpPr>
        <p:cxnSp>
          <p:nvCxnSpPr>
            <p:cNvPr id="116" name="Google Shape;116;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7" name="Google Shape;117;p19"/>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9"/>
          <p:cNvSpPr txBox="1"/>
          <p:nvPr>
            <p:ph idx="4294967295" type="body"/>
          </p:nvPr>
        </p:nvSpPr>
        <p:spPr>
          <a:xfrm>
            <a:off x="3304094"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data sent will be </a:t>
            </a:r>
            <a:r>
              <a:rPr lang="en" sz="1600"/>
              <a:t>received</a:t>
            </a:r>
            <a:r>
              <a:rPr lang="en" sz="1600"/>
              <a:t> in our cloud platform : Blynk</a:t>
            </a:r>
            <a:endParaRPr sz="1600"/>
          </a:p>
        </p:txBody>
      </p:sp>
      <p:sp>
        <p:nvSpPr>
          <p:cNvPr id="119" name="Google Shape;119;p1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9"/>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Accessing data</a:t>
            </a:r>
            <a:endParaRPr>
              <a:solidFill>
                <a:schemeClr val="lt1"/>
              </a:solidFill>
            </a:endParaRPr>
          </a:p>
        </p:txBody>
      </p:sp>
      <p:grpSp>
        <p:nvGrpSpPr>
          <p:cNvPr id="121" name="Google Shape;121;p19"/>
          <p:cNvGrpSpPr/>
          <p:nvPr/>
        </p:nvGrpSpPr>
        <p:grpSpPr>
          <a:xfrm>
            <a:off x="5973070" y="2938958"/>
            <a:ext cx="198900" cy="593656"/>
            <a:chOff x="5958946" y="2938958"/>
            <a:chExt cx="198900" cy="593656"/>
          </a:xfrm>
        </p:grpSpPr>
        <p:cxnSp>
          <p:nvCxnSpPr>
            <p:cNvPr id="122" name="Google Shape;122;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3" name="Google Shape;123;p19"/>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9"/>
          <p:cNvSpPr txBox="1"/>
          <p:nvPr>
            <p:ph idx="4294967295" type="body"/>
          </p:nvPr>
        </p:nvSpPr>
        <p:spPr>
          <a:xfrm>
            <a:off x="5126900" y="3664625"/>
            <a:ext cx="2542800" cy="117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data will be accessed through phone app blynk anywhere from the world</a:t>
            </a:r>
            <a:endParaRPr sz="1600"/>
          </a:p>
        </p:txBody>
      </p:sp>
      <p:sp>
        <p:nvSpPr>
          <p:cNvPr id="125" name="Google Shape;125;p1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9"/>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Prediction</a:t>
            </a:r>
            <a:endParaRPr>
              <a:solidFill>
                <a:schemeClr val="lt1"/>
              </a:solidFill>
            </a:endParaRPr>
          </a:p>
        </p:txBody>
      </p:sp>
      <p:grpSp>
        <p:nvGrpSpPr>
          <p:cNvPr id="127" name="Google Shape;127;p19"/>
          <p:cNvGrpSpPr/>
          <p:nvPr/>
        </p:nvGrpSpPr>
        <p:grpSpPr>
          <a:xfrm>
            <a:off x="7669807" y="1610215"/>
            <a:ext cx="198900" cy="593656"/>
            <a:chOff x="3918084" y="1610215"/>
            <a:chExt cx="198900" cy="593656"/>
          </a:xfrm>
        </p:grpSpPr>
        <p:cxnSp>
          <p:nvCxnSpPr>
            <p:cNvPr id="128" name="Google Shape;128;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9" name="Google Shape;129;p19"/>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9"/>
          <p:cNvSpPr txBox="1"/>
          <p:nvPr>
            <p:ph idx="4294967295" type="body"/>
          </p:nvPr>
        </p:nvSpPr>
        <p:spPr>
          <a:xfrm>
            <a:off x="6685979"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future data will predicted using the recorded data</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Nodemcu </a:t>
            </a:r>
            <a:endParaRPr/>
          </a:p>
        </p:txBody>
      </p:sp>
      <p:sp>
        <p:nvSpPr>
          <p:cNvPr id="136" name="Google Shape;136;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7" name="Google Shape;137;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NodeMCU is an open source development board and firmware based in the widely used ESP8266 wifi module.</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000000"/>
                </a:solidFill>
                <a:highlight>
                  <a:srgbClr val="FFFFFF"/>
                </a:highlight>
                <a:latin typeface="Arial"/>
                <a:ea typeface="Arial"/>
                <a:cs typeface="Arial"/>
                <a:sym typeface="Arial"/>
              </a:rPr>
              <a:t>Can be programmed with the simple and powerful Lua programming language or Arduino IDE.</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highlight>
                <a:srgbClr val="FFFFFF"/>
              </a:highlight>
              <a:latin typeface="Arial"/>
              <a:ea typeface="Arial"/>
              <a:cs typeface="Arial"/>
              <a:sym typeface="Arial"/>
            </a:endParaRPr>
          </a:p>
        </p:txBody>
      </p:sp>
      <p:pic>
        <p:nvPicPr>
          <p:cNvPr id="138" name="Google Shape;138;p20"/>
          <p:cNvPicPr preferRelativeResize="0"/>
          <p:nvPr/>
        </p:nvPicPr>
        <p:blipFill>
          <a:blip r:embed="rId3">
            <a:alphaModFix/>
          </a:blip>
          <a:stretch>
            <a:fillRect/>
          </a:stretch>
        </p:blipFill>
        <p:spPr>
          <a:xfrm>
            <a:off x="885225" y="1700500"/>
            <a:ext cx="3443001" cy="3443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Pin configuration</a:t>
            </a:r>
            <a:endParaRPr sz="4000"/>
          </a:p>
        </p:txBody>
      </p:sp>
      <p:sp>
        <p:nvSpPr>
          <p:cNvPr id="144" name="Google Shape;14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t/>
            </a:r>
            <a:endParaRPr/>
          </a:p>
        </p:txBody>
      </p:sp>
      <p:pic>
        <p:nvPicPr>
          <p:cNvPr id="145" name="Google Shape;145;p21"/>
          <p:cNvPicPr preferRelativeResize="0"/>
          <p:nvPr/>
        </p:nvPicPr>
        <p:blipFill>
          <a:blip r:embed="rId3">
            <a:alphaModFix/>
          </a:blip>
          <a:stretch>
            <a:fillRect/>
          </a:stretch>
        </p:blipFill>
        <p:spPr>
          <a:xfrm>
            <a:off x="4939500" y="628625"/>
            <a:ext cx="3837000" cy="383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