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0"/>
    <p:restoredTop sz="94663"/>
  </p:normalViewPr>
  <p:slideViewPr>
    <p:cSldViewPr snapToGrid="0" snapToObjects="1">
      <p:cViewPr>
        <p:scale>
          <a:sx n="108" d="100"/>
          <a:sy n="108" d="100"/>
        </p:scale>
        <p:origin x="10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CC20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DE" dirty="0">
                <a:solidFill>
                  <a:srgbClr val="CC202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1114"/>
          </a:xfrm>
          <a:ln>
            <a:noFill/>
          </a:ln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195354"/>
          </a:xfrm>
        </p:spPr>
        <p:txBody>
          <a:bodyPr/>
          <a:lstStyle>
            <a:lvl1pPr marL="384048" indent="-384048">
              <a:buFont typeface="Systemschrift"/>
              <a:buChar char="\"/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133C9CC9-B98B-B541-8849-6C3638BE7FD1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942CDD9A-A6D2-DA4D-9DF2-5340DF3DFBAA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 marL="384048" indent="-384048">
              <a:buFont typeface="Systemschrift"/>
              <a:buChar char="\"/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 marL="342900" indent="-342900">
              <a:buFont typeface="Systemschrift"/>
              <a:buChar char="\"/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2151A130-6BF3-9F49-93BC-83D3A567AE95}"/>
              </a:ext>
            </a:extLst>
          </p:cNvPr>
          <p:cNvCxnSpPr/>
          <p:nvPr userDrawn="1"/>
        </p:nvCxnSpPr>
        <p:spPr>
          <a:xfrm>
            <a:off x="1377587" y="1345473"/>
            <a:ext cx="9582150" cy="0"/>
          </a:xfrm>
          <a:prstGeom prst="line">
            <a:avLst/>
          </a:prstGeom>
          <a:ln w="25400">
            <a:solidFill>
              <a:srgbClr val="CC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rgbClr val="CC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5A756-A419-384E-97D6-F35D17292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66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SSL / TLS, Zertifikate, </a:t>
            </a:r>
            <a:r>
              <a:rPr lang="de-DE" sz="6600" b="1" cap="none" dirty="0" err="1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Let's</a:t>
            </a:r>
            <a:r>
              <a:rPr lang="de-DE" sz="6600" b="1" cap="none" dirty="0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 </a:t>
            </a:r>
            <a:r>
              <a:rPr lang="de-DE" sz="6600" b="1" cap="none" dirty="0" err="1">
                <a:latin typeface="Candara" panose="020E0502030303020204" pitchFamily="34" charset="0"/>
                <a:ea typeface="Ayuthaya" pitchFamily="2" charset="-34"/>
                <a:cs typeface="Ayuthaya" pitchFamily="2" charset="-34"/>
              </a:rPr>
              <a:t>Encrypt</a:t>
            </a:r>
            <a:endParaRPr lang="de-DE" sz="6600" b="1" cap="none" dirty="0">
              <a:latin typeface="Candara" panose="020E050203030302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418D18-A9E1-8E4B-96CC-12CD10CC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215" y="3956279"/>
            <a:ext cx="9383056" cy="1086237"/>
          </a:xfrm>
        </p:spPr>
        <p:txBody>
          <a:bodyPr/>
          <a:lstStyle/>
          <a:p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Thomas </a:t>
            </a:r>
            <a:r>
              <a:rPr lang="de-DE" dirty="0" err="1">
                <a:latin typeface="Candara" panose="020E0502030303020204" pitchFamily="34" charset="0"/>
                <a:cs typeface="Mina" panose="02000503000000000000" pitchFamily="2" charset="0"/>
              </a:rPr>
              <a:t>Frossard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Marcel Gertsch </a:t>
            </a:r>
            <a:r>
              <a:rPr lang="de-DE" dirty="0">
                <a:solidFill>
                  <a:srgbClr val="CC2020"/>
                </a:solidFill>
                <a:latin typeface="Candara" panose="020E0502030303020204" pitchFamily="34" charset="0"/>
                <a:cs typeface="Mina" panose="02000503000000000000" pitchFamily="2" charset="0"/>
              </a:rPr>
              <a:t>| |</a:t>
            </a:r>
            <a:r>
              <a:rPr lang="de-DE" dirty="0">
                <a:latin typeface="Candara" panose="020E0502030303020204" pitchFamily="34" charset="0"/>
                <a:cs typeface="Mina" panose="02000503000000000000" pitchFamily="2" charset="0"/>
              </a:rPr>
              <a:t> Richard Dietrich</a:t>
            </a:r>
          </a:p>
        </p:txBody>
      </p:sp>
    </p:spTree>
    <p:extLst>
      <p:ext uri="{BB962C8B-B14F-4D97-AF65-F5344CB8AC3E}">
        <p14:creationId xmlns:p14="http://schemas.microsoft.com/office/powerpoint/2010/main" val="50950080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D5CBBA-24C9-47E9-8859-EF26D14C0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73415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363B73-B591-4140-BCD4-884700714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Ende</a:t>
            </a:r>
            <a:endParaRPr lang="de-CH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063D4CD-B606-44E3-B145-E9BD7104E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fürs Zuhören.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610465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5242C-3BC9-F440-AE79-728C39D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DE" b="1" dirty="0"/>
              <a:t>SSL / 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DC4-E5B7-0941-A4CD-83083E74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3 Hauptgründe: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Die Vertraulichkeit durch Verschlüsselung</a:t>
            </a:r>
          </a:p>
          <a:p>
            <a:r>
              <a:rPr lang="de-DE" dirty="0"/>
              <a:t>Die Datenintegrität</a:t>
            </a:r>
          </a:p>
          <a:p>
            <a:r>
              <a:rPr lang="de-DE" dirty="0"/>
              <a:t>Die Authentizität</a:t>
            </a:r>
          </a:p>
        </p:txBody>
      </p:sp>
    </p:spTree>
    <p:extLst>
      <p:ext uri="{BB962C8B-B14F-4D97-AF65-F5344CB8AC3E}">
        <p14:creationId xmlns:p14="http://schemas.microsoft.com/office/powerpoint/2010/main" val="23805773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5242C-3BC9-F440-AE79-728C39D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8863"/>
          </a:xfrm>
        </p:spPr>
        <p:txBody>
          <a:bodyPr/>
          <a:lstStyle/>
          <a:p>
            <a:r>
              <a:rPr lang="de-DE" b="1" dirty="0"/>
              <a:t>SSL / TLS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DC4-E5B7-0941-A4CD-83083E74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6549"/>
            <a:ext cx="9601200" cy="4090851"/>
          </a:xfrm>
        </p:spPr>
        <p:txBody>
          <a:bodyPr>
            <a:normAutofit/>
          </a:bodyPr>
          <a:lstStyle/>
          <a:p>
            <a:r>
              <a:rPr lang="de-CH" dirty="0"/>
              <a:t>SSL = Secure Sockets Layer</a:t>
            </a:r>
          </a:p>
          <a:p>
            <a:r>
              <a:rPr lang="de-CH" dirty="0"/>
              <a:t>TLS = Transport Layer Security</a:t>
            </a:r>
          </a:p>
          <a:p>
            <a:endParaRPr lang="de-CH" dirty="0"/>
          </a:p>
          <a:p>
            <a:r>
              <a:rPr lang="de-CH" dirty="0"/>
              <a:t>SSL wurde von Netscape entwickelt.</a:t>
            </a:r>
          </a:p>
          <a:p>
            <a:r>
              <a:rPr lang="de-CH" dirty="0"/>
              <a:t>Netscape wurde durch Microsoft verdrängt.</a:t>
            </a:r>
          </a:p>
          <a:p>
            <a:r>
              <a:rPr lang="de-CH" dirty="0"/>
              <a:t>Schwachstellen wurden in SSL entdeckt und durch TLS ersetzt.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997955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1F05-54BF-4244-AA1F-E623A30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SSL / TLS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2118E-AF11-5945-B036-CECE70B9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069393" cy="35814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Hauptziele erklärt: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u="sng" dirty="0"/>
              <a:t>Die Vertraulichkeit durch Verschlüsselung</a:t>
            </a:r>
          </a:p>
          <a:p>
            <a:pPr lvl="1"/>
            <a:r>
              <a:rPr lang="de-DE" dirty="0"/>
              <a:t>Eingaben im Internet können gelesen werden.</a:t>
            </a:r>
          </a:p>
          <a:p>
            <a:pPr lvl="1"/>
            <a:r>
              <a:rPr lang="de-DE" dirty="0"/>
              <a:t>Daten können durch MITM-Angriff manipuliert werden.</a:t>
            </a:r>
            <a:endParaRPr lang="de-CH" dirty="0"/>
          </a:p>
          <a:p>
            <a:endParaRPr lang="de-DE" dirty="0"/>
          </a:p>
        </p:txBody>
      </p:sp>
      <p:pic>
        <p:nvPicPr>
          <p:cNvPr id="6" name="Inhaltsplatzhalter 9">
            <a:extLst>
              <a:ext uri="{FF2B5EF4-FFF2-40B4-BE49-F238E27FC236}">
                <a16:creationId xmlns:a16="http://schemas.microsoft.com/office/drawing/2014/main" id="{CC286156-1B96-7645-9923-663AEB3564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489200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23776972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1F05-54BF-4244-AA1F-E623A30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SSL / TLS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2118E-AF11-5945-B036-CECE70B9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069393" cy="35814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Hauptziele erklärt: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u="sng" dirty="0"/>
              <a:t>Die Datenintegrität</a:t>
            </a:r>
          </a:p>
          <a:p>
            <a:pPr lvl="1"/>
            <a:r>
              <a:rPr lang="de-DE" dirty="0"/>
              <a:t>Die Integrität ist durch eine Manipulationsgefahr nicht sichergestellt.</a:t>
            </a:r>
          </a:p>
          <a:p>
            <a:pPr lvl="1"/>
            <a:r>
              <a:rPr lang="de-DE" dirty="0"/>
              <a:t>Eigene Angab en können verändert werden.</a:t>
            </a:r>
            <a:endParaRPr lang="de-CH" dirty="0"/>
          </a:p>
        </p:txBody>
      </p:sp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614E7328-3232-F24F-8711-D64D1D6ED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489200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27840299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1F05-54BF-4244-AA1F-E623A306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SSL / TLS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2118E-AF11-5945-B036-CECE70B9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069393" cy="358140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Hauptziele erklärt: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u="sng" dirty="0"/>
              <a:t>Die Authentizität</a:t>
            </a:r>
          </a:p>
          <a:p>
            <a:pPr lvl="1"/>
            <a:r>
              <a:rPr lang="de-DE" dirty="0"/>
              <a:t>Die Webseite könnte gefälscht eine falsche sein.</a:t>
            </a:r>
          </a:p>
          <a:p>
            <a:pPr lvl="1"/>
            <a:r>
              <a:rPr lang="de-DE" dirty="0"/>
              <a:t>Die Anfälligkeit für </a:t>
            </a:r>
            <a:r>
              <a:rPr lang="de-DE" dirty="0" err="1"/>
              <a:t>Social</a:t>
            </a:r>
            <a:r>
              <a:rPr lang="de-DE" dirty="0"/>
              <a:t> Engineering steigt.</a:t>
            </a:r>
            <a:endParaRPr lang="de-CH" dirty="0"/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026DC534-5CE5-8341-B4E3-6550546635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2489200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38155058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D0C5-B814-B742-8E5C-86C4B2BD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Zertifikate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556B45-CE09-D749-863C-B0219BF74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Anerkannte Zertifikate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EF5F12-25D3-1F4F-A5D6-10BE98698B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Eine Zertifizierungsstelle stellt diese aus.</a:t>
            </a:r>
          </a:p>
          <a:p>
            <a:r>
              <a:rPr lang="de-DE" dirty="0"/>
              <a:t>Wegen der Bekanntheit werden sie gleich akzeptiert.</a:t>
            </a:r>
            <a:endParaRPr lang="de-CH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07E2C3-C422-AE46-B3DC-52EB9E08B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/>
              <a:t>Eigene Zertifikate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CEF662-850E-6D4E-A161-7E90524D76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Diese müssen vom Benutzer akzeptiert werden.</a:t>
            </a:r>
          </a:p>
          <a:p>
            <a:r>
              <a:rPr lang="de-DE" dirty="0"/>
              <a:t>Diese sind nicht unbedingt vertrauenswürdig.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1924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BB7D2-0CBE-6241-80B2-94D40EC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Zertifikate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475CE-C145-A04C-B975-C962B734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500154"/>
          </a:xfrm>
        </p:spPr>
        <p:txBody>
          <a:bodyPr/>
          <a:lstStyle/>
          <a:p>
            <a:r>
              <a:rPr lang="de-DE" b="1" dirty="0"/>
              <a:t>Was bringt ein Zertifikat ?</a:t>
            </a:r>
          </a:p>
          <a:p>
            <a:pPr lvl="1"/>
            <a:r>
              <a:rPr lang="de-DE" dirty="0"/>
              <a:t>Sicherstellen, dass zwischen Benutzern und Webseiten übertragene Dateien nicht gelesen werden können.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Kosten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swisssign.com</a:t>
            </a:r>
            <a:r>
              <a:rPr lang="de-DE" dirty="0"/>
              <a:t> – zwischen 170.- und 600.- pro Jahr</a:t>
            </a:r>
          </a:p>
          <a:p>
            <a:pPr lvl="1"/>
            <a:r>
              <a:rPr lang="de-DE" dirty="0" err="1"/>
              <a:t>sslmarket.ch</a:t>
            </a:r>
            <a:r>
              <a:rPr lang="de-DE" dirty="0"/>
              <a:t> – ab 50.- pro Jahr</a:t>
            </a:r>
          </a:p>
          <a:p>
            <a:pPr lvl="1"/>
            <a:r>
              <a:rPr lang="de-DE" dirty="0" err="1"/>
              <a:t>hostpoint.ch</a:t>
            </a:r>
            <a:r>
              <a:rPr lang="de-DE" dirty="0"/>
              <a:t> – 144.- pro Jahr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b="1" dirty="0"/>
              <a:t>Zusammenfassung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Eine Webseite mit einem SSL / TLS Zertifikat sind HTTPS Seiten.</a:t>
            </a:r>
          </a:p>
        </p:txBody>
      </p:sp>
    </p:spTree>
    <p:extLst>
      <p:ext uri="{BB962C8B-B14F-4D97-AF65-F5344CB8AC3E}">
        <p14:creationId xmlns:p14="http://schemas.microsoft.com/office/powerpoint/2010/main" val="106898465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BB7D2-0CBE-6241-80B2-94D40EC5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Let's</a:t>
            </a:r>
            <a:r>
              <a:rPr lang="de-DE" b="1" dirty="0"/>
              <a:t> </a:t>
            </a:r>
            <a:r>
              <a:rPr lang="de-DE" b="1" dirty="0" err="1"/>
              <a:t>Encrypt</a:t>
            </a:r>
            <a:r>
              <a:rPr lang="de-DE" b="1" dirty="0"/>
              <a:t> </a:t>
            </a:r>
            <a:r>
              <a:rPr lang="de-DE" sz="2000" b="1" dirty="0"/>
              <a:t>– </a:t>
            </a:r>
            <a:r>
              <a:rPr lang="de-DE" sz="2000" b="1" dirty="0" err="1"/>
              <a:t>encrypt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web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475CE-C145-A04C-B975-C962B734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2046"/>
            <a:ext cx="9601200" cy="4500154"/>
          </a:xfrm>
        </p:spPr>
        <p:txBody>
          <a:bodyPr>
            <a:noAutofit/>
          </a:bodyPr>
          <a:lstStyle/>
          <a:p>
            <a:r>
              <a:rPr lang="de-CH" sz="1900" b="1" dirty="0"/>
              <a:t>Ziel</a:t>
            </a:r>
            <a:r>
              <a:rPr lang="de-CH" sz="1900" dirty="0"/>
              <a:t>: Verschlüsselte Verbindungen als Normalfall</a:t>
            </a:r>
          </a:p>
          <a:p>
            <a:pPr marL="0" indent="0">
              <a:buNone/>
            </a:pPr>
            <a:endParaRPr lang="de-CH" sz="1050" dirty="0"/>
          </a:p>
          <a:p>
            <a:r>
              <a:rPr lang="de-CH" sz="1900" b="1" dirty="0"/>
              <a:t>Beteiligte</a:t>
            </a:r>
            <a:r>
              <a:rPr lang="de-CH" sz="1900" dirty="0"/>
              <a:t>:</a:t>
            </a:r>
          </a:p>
          <a:p>
            <a:pPr lvl="1"/>
            <a:r>
              <a:rPr lang="de-CH" sz="1900" dirty="0"/>
              <a:t>Internet Security Research Group, Linux </a:t>
            </a:r>
            <a:r>
              <a:rPr lang="de-CH" sz="1900" dirty="0" err="1"/>
              <a:t>Foundation</a:t>
            </a:r>
            <a:r>
              <a:rPr lang="de-CH" sz="1900" dirty="0"/>
              <a:t>,</a:t>
            </a:r>
            <a:br>
              <a:rPr lang="de-CH" sz="1900" dirty="0"/>
            </a:br>
            <a:r>
              <a:rPr lang="de-CH" sz="1900" dirty="0"/>
              <a:t>Google Chrome, Firefox </a:t>
            </a:r>
            <a:r>
              <a:rPr lang="de-CH" sz="1900" dirty="0" err="1"/>
              <a:t>Foundation</a:t>
            </a:r>
            <a:r>
              <a:rPr lang="de-CH" sz="1900" dirty="0"/>
              <a:t>, Cisco, etc.</a:t>
            </a:r>
          </a:p>
          <a:p>
            <a:pPr lvl="1"/>
            <a:r>
              <a:rPr lang="de-CH" sz="1900" dirty="0"/>
              <a:t>Budget von 6.3 Mio. USD</a:t>
            </a:r>
          </a:p>
          <a:p>
            <a:pPr marL="0" indent="0">
              <a:buNone/>
            </a:pPr>
            <a:endParaRPr lang="de-CH" sz="1000" dirty="0"/>
          </a:p>
          <a:p>
            <a:r>
              <a:rPr lang="de-CH" sz="1900" b="1" dirty="0"/>
              <a:t>Vorteile</a:t>
            </a:r>
            <a:r>
              <a:rPr lang="de-CH" sz="1900" dirty="0"/>
              <a:t>:</a:t>
            </a:r>
          </a:p>
          <a:p>
            <a:pPr lvl="1"/>
            <a:r>
              <a:rPr lang="de-CH" sz="1900" dirty="0"/>
              <a:t>Schnelle und einfache Konfiguration</a:t>
            </a:r>
          </a:p>
          <a:p>
            <a:pPr lvl="1"/>
            <a:r>
              <a:rPr lang="de-CH" sz="1900" dirty="0"/>
              <a:t>Kostenlos</a:t>
            </a:r>
          </a:p>
          <a:p>
            <a:pPr marL="457200" lvl="1" indent="0">
              <a:buNone/>
            </a:pPr>
            <a:endParaRPr lang="de-CH" sz="1050" dirty="0"/>
          </a:p>
          <a:p>
            <a:r>
              <a:rPr lang="de-CH" sz="1900" b="1" dirty="0"/>
              <a:t>Nachteil</a:t>
            </a:r>
            <a:r>
              <a:rPr lang="de-CH" sz="1900" dirty="0"/>
              <a:t>:</a:t>
            </a:r>
          </a:p>
          <a:p>
            <a:pPr lvl="1"/>
            <a:r>
              <a:rPr lang="de-CH" sz="1900" dirty="0"/>
              <a:t>Jeder kann ein Zertifikat beantragen</a:t>
            </a:r>
          </a:p>
        </p:txBody>
      </p:sp>
    </p:spTree>
    <p:extLst>
      <p:ext uri="{BB962C8B-B14F-4D97-AF65-F5344CB8AC3E}">
        <p14:creationId xmlns:p14="http://schemas.microsoft.com/office/powerpoint/2010/main" val="33382625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266</Words>
  <Application>Microsoft Macintosh PowerPoint</Application>
  <PresentationFormat>Breitbild</PresentationFormat>
  <Paragraphs>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Candara</vt:lpstr>
      <vt:lpstr>Franklin Gothic Book</vt:lpstr>
      <vt:lpstr>Systemschrift</vt:lpstr>
      <vt:lpstr>Ausschnitt</vt:lpstr>
      <vt:lpstr>SSL / TLS, Zertifikate, Let's Encrypt</vt:lpstr>
      <vt:lpstr>SSL / TLS</vt:lpstr>
      <vt:lpstr>SSL / TLS</vt:lpstr>
      <vt:lpstr>SSL / TLS</vt:lpstr>
      <vt:lpstr>SSL / TLS</vt:lpstr>
      <vt:lpstr>SSL / TLS</vt:lpstr>
      <vt:lpstr>Zertifikate</vt:lpstr>
      <vt:lpstr>Zertifikate</vt:lpstr>
      <vt:lpstr>Let's Encrypt – encrypt the entire web</vt:lpstr>
      <vt:lpstr>Fragen?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E-SHOP</dc:title>
  <dc:creator>Marcel Gertsch</dc:creator>
  <cp:lastModifiedBy>Marcel Gertsch</cp:lastModifiedBy>
  <cp:revision>38</cp:revision>
  <dcterms:created xsi:type="dcterms:W3CDTF">2019-02-18T10:58:06Z</dcterms:created>
  <dcterms:modified xsi:type="dcterms:W3CDTF">2019-03-11T13:38:22Z</dcterms:modified>
</cp:coreProperties>
</file>