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588A"/>
    <a:srgbClr val="117300"/>
    <a:srgbClr val="3899EC"/>
    <a:srgbClr val="CC2020"/>
    <a:srgbClr val="FAAD4D"/>
    <a:srgbClr val="F4F6F8"/>
    <a:srgbClr val="1B21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79"/>
    <p:restoredTop sz="94663"/>
  </p:normalViewPr>
  <p:slideViewPr>
    <p:cSldViewPr snapToGrid="0" snapToObjects="1">
      <p:cViewPr>
        <p:scale>
          <a:sx n="96" d="100"/>
          <a:sy n="96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248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7059D-1042-A34C-A641-B247EF041193}" type="datetimeFigureOut">
              <a:rPr lang="de-DE" smtClean="0"/>
              <a:t>25.02.19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A85A48-5B78-B74E-BDB9-95C6EC31A2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62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A85A48-5B78-B74E-BDB9-95C6EC31A24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9493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rgbClr val="CC2020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rgbClr val="CC202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de-DE" dirty="0">
                <a:solidFill>
                  <a:srgbClr val="CC2020"/>
                </a:solidFill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1114"/>
          </a:xfrm>
          <a:ln>
            <a:noFill/>
          </a:ln>
        </p:spPr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72046"/>
            <a:ext cx="9601200" cy="4195354"/>
          </a:xfrm>
        </p:spPr>
        <p:txBody>
          <a:bodyPr/>
          <a:lstStyle>
            <a:lvl1pPr marL="384048" indent="-384048">
              <a:buFont typeface="Systemschrift"/>
              <a:buChar char="\"/>
              <a:defRPr/>
            </a:lvl1pPr>
          </a:lstStyle>
          <a:p>
            <a:pPr lvl="0"/>
            <a:r>
              <a:rPr lang="de-DE" dirty="0"/>
              <a:t>Mastertextformat bearbeiten</a:t>
            </a:r>
          </a:p>
          <a:p>
            <a:pPr lvl="0"/>
            <a:r>
              <a:rPr lang="de-DE" dirty="0"/>
              <a:t>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133C9CC9-B98B-B541-8849-6C3638BE7FD1}"/>
              </a:ext>
            </a:extLst>
          </p:cNvPr>
          <p:cNvCxnSpPr/>
          <p:nvPr userDrawn="1"/>
        </p:nvCxnSpPr>
        <p:spPr>
          <a:xfrm>
            <a:off x="1377587" y="1345473"/>
            <a:ext cx="9582150" cy="0"/>
          </a:xfrm>
          <a:prstGeom prst="line">
            <a:avLst/>
          </a:prstGeom>
          <a:ln w="25400">
            <a:solidFill>
              <a:srgbClr val="CC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rgbClr val="CC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F5A756-A419-384E-97D6-F35D17292E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cap="none" dirty="0">
                <a:latin typeface="Candara" panose="020E0502030303020204" pitchFamily="34" charset="0"/>
                <a:ea typeface="Ayuthaya" pitchFamily="2" charset="-34"/>
                <a:cs typeface="Ayuthaya" pitchFamily="2" charset="-34"/>
              </a:rPr>
              <a:t>E-SHOP Software</a:t>
            </a:r>
            <a:br>
              <a:rPr lang="de-DE" b="1" cap="none" dirty="0">
                <a:latin typeface="Candara" panose="020E0502030303020204" pitchFamily="34" charset="0"/>
                <a:ea typeface="Ayuthaya" pitchFamily="2" charset="-34"/>
                <a:cs typeface="Ayuthaya" pitchFamily="2" charset="-34"/>
              </a:rPr>
            </a:br>
            <a:r>
              <a:rPr lang="de-DE" sz="2400" b="1" cap="none" dirty="0">
                <a:latin typeface="Candara" panose="020E0502030303020204" pitchFamily="34" charset="0"/>
                <a:ea typeface="Ayuthaya" pitchFamily="2" charset="-34"/>
                <a:cs typeface="Ayuthaya" pitchFamily="2" charset="-34"/>
              </a:rPr>
              <a:t>Welche ist die Beste?</a:t>
            </a:r>
            <a:endParaRPr lang="de-DE" b="1" cap="none" dirty="0">
              <a:latin typeface="Candara" panose="020E0502030303020204" pitchFamily="34" charset="0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F418D18-A9E1-8E4B-96CC-12CD10CC2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4215" y="3956279"/>
            <a:ext cx="9383056" cy="1086237"/>
          </a:xfrm>
        </p:spPr>
        <p:txBody>
          <a:bodyPr/>
          <a:lstStyle/>
          <a:p>
            <a:r>
              <a:rPr lang="de-DE" dirty="0">
                <a:latin typeface="Candara" panose="020E0502030303020204" pitchFamily="34" charset="0"/>
                <a:cs typeface="Mina" panose="02000503000000000000" pitchFamily="2" charset="0"/>
              </a:rPr>
              <a:t>Thomas </a:t>
            </a:r>
            <a:r>
              <a:rPr lang="de-DE" dirty="0" err="1">
                <a:latin typeface="Candara" panose="020E0502030303020204" pitchFamily="34" charset="0"/>
                <a:cs typeface="Mina" panose="02000503000000000000" pitchFamily="2" charset="0"/>
              </a:rPr>
              <a:t>Frossard</a:t>
            </a:r>
            <a:r>
              <a:rPr lang="de-DE" dirty="0">
                <a:latin typeface="Candara" panose="020E0502030303020204" pitchFamily="34" charset="0"/>
                <a:cs typeface="Mina" panose="02000503000000000000" pitchFamily="2" charset="0"/>
              </a:rPr>
              <a:t> </a:t>
            </a:r>
            <a:r>
              <a:rPr lang="de-DE" dirty="0">
                <a:solidFill>
                  <a:srgbClr val="CC2020"/>
                </a:solidFill>
                <a:latin typeface="Candara" panose="020E0502030303020204" pitchFamily="34" charset="0"/>
                <a:cs typeface="Mina" panose="02000503000000000000" pitchFamily="2" charset="0"/>
              </a:rPr>
              <a:t>| |</a:t>
            </a:r>
            <a:r>
              <a:rPr lang="de-DE" dirty="0">
                <a:latin typeface="Candara" panose="020E0502030303020204" pitchFamily="34" charset="0"/>
                <a:cs typeface="Mina" panose="02000503000000000000" pitchFamily="2" charset="0"/>
              </a:rPr>
              <a:t> Marcel Gertsch </a:t>
            </a:r>
            <a:r>
              <a:rPr lang="de-DE" dirty="0">
                <a:solidFill>
                  <a:srgbClr val="CC2020"/>
                </a:solidFill>
                <a:latin typeface="Candara" panose="020E0502030303020204" pitchFamily="34" charset="0"/>
                <a:cs typeface="Mina" panose="02000503000000000000" pitchFamily="2" charset="0"/>
              </a:rPr>
              <a:t>| |</a:t>
            </a:r>
            <a:r>
              <a:rPr lang="de-DE" dirty="0">
                <a:latin typeface="Candara" panose="020E0502030303020204" pitchFamily="34" charset="0"/>
                <a:cs typeface="Mina" panose="02000503000000000000" pitchFamily="2" charset="0"/>
              </a:rPr>
              <a:t> Richard Dietrich</a:t>
            </a:r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C577A2A0-375F-7C47-90EA-08CCEA8FDD59}"/>
              </a:ext>
            </a:extLst>
          </p:cNvPr>
          <p:cNvCxnSpPr/>
          <p:nvPr/>
        </p:nvCxnSpPr>
        <p:spPr>
          <a:xfrm>
            <a:off x="4372708" y="3429000"/>
            <a:ext cx="34465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50080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512534A8-E16D-6F45-8E2C-2CF1D2E951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4F6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45242C-3BC9-F440-AE79-728C39D96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8863"/>
          </a:xfrm>
        </p:spPr>
        <p:txBody>
          <a:bodyPr/>
          <a:lstStyle/>
          <a:p>
            <a:r>
              <a:rPr lang="de-DE" b="1" dirty="0" err="1"/>
              <a:t>Shopify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E28DC4-E5B7-0941-A4CD-83083E748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776549"/>
            <a:ext cx="7755719" cy="4090851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>
                <a:solidFill>
                  <a:schemeClr val="tx1"/>
                </a:solidFill>
              </a:rPr>
              <a:t>Fakten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CH" i="0" dirty="0">
                <a:solidFill>
                  <a:schemeClr val="tx1"/>
                </a:solidFill>
              </a:rPr>
              <a:t>Drag &amp; Drop Oberfläche ( keine Code-Kenntnisse notwendig 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CH" i="0" dirty="0">
                <a:solidFill>
                  <a:schemeClr val="tx1"/>
                </a:solidFill>
              </a:rPr>
              <a:t>29.- pro Monat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CH" i="0" dirty="0">
                <a:solidFill>
                  <a:schemeClr val="tx1"/>
                </a:solidFill>
              </a:rPr>
              <a:t>Domain kostet zusätzlich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CH" i="0" dirty="0">
                <a:solidFill>
                  <a:schemeClr val="tx1"/>
                </a:solidFill>
              </a:rPr>
              <a:t>Produkteimport mittels CSV-Datei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CH" i="0" dirty="0">
                <a:solidFill>
                  <a:schemeClr val="tx1"/>
                </a:solidFill>
              </a:rPr>
              <a:t>Webseite passt sich an das Gerät an ( </a:t>
            </a:r>
            <a:r>
              <a:rPr lang="de-CH" i="0" dirty="0" err="1">
                <a:solidFill>
                  <a:schemeClr val="tx1"/>
                </a:solidFill>
              </a:rPr>
              <a:t>responsive</a:t>
            </a:r>
            <a:r>
              <a:rPr lang="de-CH" i="0" dirty="0">
                <a:solidFill>
                  <a:schemeClr val="tx1"/>
                </a:solidFill>
              </a:rPr>
              <a:t> )</a:t>
            </a:r>
            <a:endParaRPr lang="de-CH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de-CH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>
                <a:solidFill>
                  <a:schemeClr val="tx1"/>
                </a:solidFill>
              </a:rPr>
              <a:t>Vorteile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CH" i="0" dirty="0">
                <a:solidFill>
                  <a:schemeClr val="tx1"/>
                </a:solidFill>
              </a:rPr>
              <a:t>Übersichtliches Dashboard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CH" i="0" dirty="0">
                <a:solidFill>
                  <a:schemeClr val="tx1"/>
                </a:solidFill>
              </a:rPr>
              <a:t>Einfache Kontrolle über</a:t>
            </a:r>
          </a:p>
          <a:p>
            <a:pPr marL="987552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i="0" dirty="0">
                <a:solidFill>
                  <a:schemeClr val="tx1"/>
                </a:solidFill>
              </a:rPr>
              <a:t>Bestellungen </a:t>
            </a:r>
            <a:r>
              <a:rPr lang="de-CH" i="0" dirty="0">
                <a:solidFill>
                  <a:srgbClr val="CC2020"/>
                </a:solidFill>
              </a:rPr>
              <a:t>/</a:t>
            </a:r>
            <a:r>
              <a:rPr lang="de-CH" i="0" dirty="0">
                <a:solidFill>
                  <a:schemeClr val="tx1"/>
                </a:solidFill>
              </a:rPr>
              <a:t> Kunden </a:t>
            </a:r>
            <a:r>
              <a:rPr lang="de-CH" dirty="0">
                <a:solidFill>
                  <a:srgbClr val="CC2020"/>
                </a:solidFill>
              </a:rPr>
              <a:t>/</a:t>
            </a:r>
            <a:r>
              <a:rPr lang="de-CH" i="0" dirty="0">
                <a:solidFill>
                  <a:schemeClr val="tx1"/>
                </a:solidFill>
              </a:rPr>
              <a:t> Lieferungen </a:t>
            </a:r>
            <a:r>
              <a:rPr lang="de-CH" dirty="0">
                <a:solidFill>
                  <a:srgbClr val="CC2020"/>
                </a:solidFill>
              </a:rPr>
              <a:t>/ </a:t>
            </a:r>
            <a:r>
              <a:rPr lang="de-CH" dirty="0">
                <a:solidFill>
                  <a:schemeClr val="tx1"/>
                </a:solidFill>
              </a:rPr>
              <a:t>Statistik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de-CH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>
                <a:solidFill>
                  <a:schemeClr val="tx1"/>
                </a:solidFill>
              </a:rPr>
              <a:t>Nachteile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CH" i="0" dirty="0">
                <a:solidFill>
                  <a:schemeClr val="tx1"/>
                </a:solidFill>
              </a:rPr>
              <a:t>2% Provision an </a:t>
            </a:r>
            <a:r>
              <a:rPr lang="de-CH" i="0" dirty="0" err="1">
                <a:solidFill>
                  <a:schemeClr val="tx1"/>
                </a:solidFill>
              </a:rPr>
              <a:t>Shopify</a:t>
            </a:r>
            <a:r>
              <a:rPr lang="de-CH" i="0" dirty="0">
                <a:solidFill>
                  <a:schemeClr val="tx1"/>
                </a:solidFill>
              </a:rPr>
              <a:t> pro Bestellung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CH" i="0" dirty="0">
                <a:solidFill>
                  <a:schemeClr val="tx1"/>
                </a:solidFill>
              </a:rPr>
              <a:t>Mehrsprachig nur mit </a:t>
            </a:r>
            <a:r>
              <a:rPr lang="de-CH" i="0" dirty="0" err="1">
                <a:solidFill>
                  <a:schemeClr val="tx1"/>
                </a:solidFill>
              </a:rPr>
              <a:t>Plugins</a:t>
            </a:r>
            <a:r>
              <a:rPr lang="de-CH" i="0" dirty="0">
                <a:solidFill>
                  <a:schemeClr val="tx1"/>
                </a:solidFill>
              </a:rPr>
              <a:t> möglich</a:t>
            </a:r>
          </a:p>
        </p:txBody>
      </p:sp>
      <p:sp>
        <p:nvSpPr>
          <p:cNvPr id="5" name="Rectangle 8" title="Side bar">
            <a:extLst>
              <a:ext uri="{FF2B5EF4-FFF2-40B4-BE49-F238E27FC236}">
                <a16:creationId xmlns:a16="http://schemas.microsoft.com/office/drawing/2014/main" id="{AEF13D8F-56AF-6C43-A7D8-95DD8182ED1D}"/>
              </a:ext>
            </a:extLst>
          </p:cNvPr>
          <p:cNvSpPr/>
          <p:nvPr/>
        </p:nvSpPr>
        <p:spPr>
          <a:xfrm>
            <a:off x="478094" y="-73152"/>
            <a:ext cx="229041" cy="6980296"/>
          </a:xfrm>
          <a:prstGeom prst="rect">
            <a:avLst/>
          </a:prstGeom>
          <a:solidFill>
            <a:srgbClr val="1B2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E0BAB3F7-C2A3-E843-B03C-CC1E45F21B42}"/>
              </a:ext>
            </a:extLst>
          </p:cNvPr>
          <p:cNvCxnSpPr/>
          <p:nvPr/>
        </p:nvCxnSpPr>
        <p:spPr>
          <a:xfrm>
            <a:off x="1377587" y="1345473"/>
            <a:ext cx="9582150" cy="0"/>
          </a:xfrm>
          <a:prstGeom prst="line">
            <a:avLst/>
          </a:prstGeom>
          <a:ln w="38100">
            <a:solidFill>
              <a:srgbClr val="1B21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419EC3EC-0A52-154F-92EC-09585B6C4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7319" y="105664"/>
            <a:ext cx="2794254" cy="6617238"/>
          </a:xfrm>
          <a:prstGeom prst="rect">
            <a:avLst/>
          </a:prstGeom>
          <a:ln w="19050">
            <a:solidFill>
              <a:srgbClr val="1B2160"/>
            </a:solidFill>
          </a:ln>
        </p:spPr>
      </p:pic>
    </p:spTree>
    <p:extLst>
      <p:ext uri="{BB962C8B-B14F-4D97-AF65-F5344CB8AC3E}">
        <p14:creationId xmlns:p14="http://schemas.microsoft.com/office/powerpoint/2010/main" val="23805773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592FA1FC-5109-5B42-AA66-FBD89B8DCA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4F6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45242C-3BC9-F440-AE79-728C39D96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8863"/>
          </a:xfrm>
        </p:spPr>
        <p:txBody>
          <a:bodyPr/>
          <a:lstStyle/>
          <a:p>
            <a:r>
              <a:rPr lang="de-DE" b="1" dirty="0"/>
              <a:t>Wix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E28DC4-E5B7-0941-A4CD-83083E748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76549"/>
            <a:ext cx="9601200" cy="4090851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Fakten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de-CH" i="0" dirty="0">
                <a:solidFill>
                  <a:schemeClr val="tx1"/>
                </a:solidFill>
              </a:rPr>
              <a:t>Drag &amp; Drop Oberfläche ( keine Code-Kenntnisse notwendig 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de-CH" i="0" dirty="0">
                <a:solidFill>
                  <a:schemeClr val="tx1"/>
                </a:solidFill>
              </a:rPr>
              <a:t>27.80.- pro Monat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de-CH" i="0" dirty="0">
                <a:solidFill>
                  <a:schemeClr val="tx1"/>
                </a:solidFill>
              </a:rPr>
              <a:t>Domain erstes Jahr gratis – danach kostenpflichtig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de-CH" i="0" dirty="0">
                <a:solidFill>
                  <a:schemeClr val="tx1"/>
                </a:solidFill>
              </a:rPr>
              <a:t>Produkteimport mittels CSV-Datei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de-CH" i="0" dirty="0">
                <a:solidFill>
                  <a:schemeClr val="tx1"/>
                </a:solidFill>
              </a:rPr>
              <a:t>Webseite passt sich an das Gerät an ( </a:t>
            </a:r>
            <a:r>
              <a:rPr lang="de-CH" i="0" dirty="0" err="1">
                <a:solidFill>
                  <a:schemeClr val="tx1"/>
                </a:solidFill>
              </a:rPr>
              <a:t>responsive</a:t>
            </a:r>
            <a:r>
              <a:rPr lang="de-CH" i="0" dirty="0">
                <a:solidFill>
                  <a:schemeClr val="tx1"/>
                </a:solidFill>
              </a:rPr>
              <a:t> )</a:t>
            </a:r>
            <a:endParaRPr lang="de-DE" i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Vorteile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de-DE" i="0" dirty="0"/>
              <a:t>Erklärungsvideo wie alles funktioniert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de-DE" i="0" dirty="0"/>
              <a:t>Keine Provisionskosten an Wix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Nachteile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de-DE" i="0" dirty="0"/>
              <a:t>Schlechter Kundensupport von Wix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de-CH" i="0" dirty="0">
                <a:solidFill>
                  <a:schemeClr val="tx1"/>
                </a:solidFill>
              </a:rPr>
              <a:t>Statistik nur mittels Google Analytics</a:t>
            </a:r>
          </a:p>
        </p:txBody>
      </p:sp>
      <p:sp>
        <p:nvSpPr>
          <p:cNvPr id="4" name="Rectangle 8" title="Side bar">
            <a:extLst>
              <a:ext uri="{FF2B5EF4-FFF2-40B4-BE49-F238E27FC236}">
                <a16:creationId xmlns:a16="http://schemas.microsoft.com/office/drawing/2014/main" id="{83B8BF37-1B53-D340-9549-27AD78EE1228}"/>
              </a:ext>
            </a:extLst>
          </p:cNvPr>
          <p:cNvSpPr/>
          <p:nvPr/>
        </p:nvSpPr>
        <p:spPr>
          <a:xfrm>
            <a:off x="478094" y="0"/>
            <a:ext cx="229041" cy="6858000"/>
          </a:xfrm>
          <a:prstGeom prst="rect">
            <a:avLst/>
          </a:prstGeom>
          <a:solidFill>
            <a:srgbClr val="3899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E65D1150-BECE-154F-B899-A76037CF8076}"/>
              </a:ext>
            </a:extLst>
          </p:cNvPr>
          <p:cNvCxnSpPr/>
          <p:nvPr/>
        </p:nvCxnSpPr>
        <p:spPr>
          <a:xfrm>
            <a:off x="1377587" y="1345473"/>
            <a:ext cx="9582150" cy="0"/>
          </a:xfrm>
          <a:prstGeom prst="line">
            <a:avLst/>
          </a:prstGeom>
          <a:ln w="38100">
            <a:solidFill>
              <a:srgbClr val="3899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9EA39732-F52F-4B4A-9D1E-2DAB1D4FA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2892" y="687805"/>
            <a:ext cx="2983421" cy="5482390"/>
          </a:xfrm>
          <a:prstGeom prst="rect">
            <a:avLst/>
          </a:prstGeom>
          <a:ln w="19050">
            <a:solidFill>
              <a:srgbClr val="3899EC"/>
            </a:solidFill>
          </a:ln>
        </p:spPr>
      </p:pic>
    </p:spTree>
    <p:extLst>
      <p:ext uri="{BB962C8B-B14F-4D97-AF65-F5344CB8AC3E}">
        <p14:creationId xmlns:p14="http://schemas.microsoft.com/office/powerpoint/2010/main" val="20970541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A1E9E5FF-068F-0F4D-AFD7-964F013C5C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4F6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E008827-2075-8D44-ABD6-9CBE5ED4B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WooCommerce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B1077F-CBCF-3943-8540-520FC8776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72046"/>
            <a:ext cx="8401050" cy="4195354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>
                <a:solidFill>
                  <a:schemeClr val="tx1"/>
                </a:solidFill>
              </a:rPr>
              <a:t>Fakten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CH" i="0" dirty="0">
                <a:solidFill>
                  <a:schemeClr val="tx1"/>
                </a:solidFill>
              </a:rPr>
              <a:t>Keine Drag &amp; Drop Oberfläche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CH" i="0" dirty="0" err="1">
                <a:solidFill>
                  <a:schemeClr val="tx1"/>
                </a:solidFill>
              </a:rPr>
              <a:t>WooCommerce</a:t>
            </a:r>
            <a:r>
              <a:rPr lang="de-CH" i="0" dirty="0">
                <a:solidFill>
                  <a:schemeClr val="tx1"/>
                </a:solidFill>
              </a:rPr>
              <a:t> ist gratis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CH" i="0" dirty="0">
                <a:solidFill>
                  <a:schemeClr val="tx1"/>
                </a:solidFill>
              </a:rPr>
              <a:t>Domain kostet zusätzlich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CH" i="0" dirty="0">
                <a:solidFill>
                  <a:schemeClr val="tx1"/>
                </a:solidFill>
              </a:rPr>
              <a:t>Produkteimport mittels CSV-Datei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CH" i="0" dirty="0" err="1">
                <a:solidFill>
                  <a:schemeClr val="tx1"/>
                </a:solidFill>
              </a:rPr>
              <a:t>WooCommerce</a:t>
            </a:r>
            <a:r>
              <a:rPr lang="de-CH" i="0" dirty="0">
                <a:solidFill>
                  <a:schemeClr val="tx1"/>
                </a:solidFill>
              </a:rPr>
              <a:t> ist ein </a:t>
            </a:r>
            <a:r>
              <a:rPr lang="de-CH" i="0" dirty="0" err="1">
                <a:solidFill>
                  <a:schemeClr val="tx1"/>
                </a:solidFill>
              </a:rPr>
              <a:t>Plugin</a:t>
            </a:r>
            <a:r>
              <a:rPr lang="de-CH" i="0" dirty="0">
                <a:solidFill>
                  <a:schemeClr val="tx1"/>
                </a:solidFill>
              </a:rPr>
              <a:t>, die anderen sind all-in-</a:t>
            </a:r>
            <a:r>
              <a:rPr lang="de-CH" i="0" dirty="0" err="1">
                <a:solidFill>
                  <a:schemeClr val="tx1"/>
                </a:solidFill>
              </a:rPr>
              <a:t>one</a:t>
            </a:r>
            <a:endParaRPr lang="de-CH" i="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CH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>
                <a:solidFill>
                  <a:schemeClr val="tx1"/>
                </a:solidFill>
              </a:rPr>
              <a:t>Vorteile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CH" i="0" dirty="0">
                <a:solidFill>
                  <a:schemeClr val="tx1"/>
                </a:solidFill>
              </a:rPr>
              <a:t>Kostenlos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CH" i="0" dirty="0">
                <a:solidFill>
                  <a:schemeClr val="tx1"/>
                </a:solidFill>
              </a:rPr>
              <a:t>Überschaubare Statistik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CH" i="0" dirty="0">
                <a:solidFill>
                  <a:schemeClr val="tx1"/>
                </a:solidFill>
              </a:rPr>
              <a:t>Keine Provisionskosten an </a:t>
            </a:r>
            <a:r>
              <a:rPr lang="de-CH" i="0" dirty="0" err="1">
                <a:solidFill>
                  <a:schemeClr val="tx1"/>
                </a:solidFill>
              </a:rPr>
              <a:t>WooCommerce</a:t>
            </a:r>
            <a:r>
              <a:rPr lang="de-CH" dirty="0">
                <a:solidFill>
                  <a:schemeClr val="tx1"/>
                </a:solidFill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de-CH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>
                <a:solidFill>
                  <a:schemeClr val="tx1"/>
                </a:solidFill>
              </a:rPr>
              <a:t>Nachteile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CH" i="0" dirty="0">
                <a:solidFill>
                  <a:schemeClr val="tx1"/>
                </a:solidFill>
              </a:rPr>
              <a:t>Webseiten </a:t>
            </a:r>
            <a:r>
              <a:rPr lang="de-CH" i="0" dirty="0" err="1">
                <a:solidFill>
                  <a:schemeClr val="tx1"/>
                </a:solidFill>
              </a:rPr>
              <a:t>Theme</a:t>
            </a:r>
            <a:r>
              <a:rPr lang="de-CH" i="0" dirty="0">
                <a:solidFill>
                  <a:schemeClr val="tx1"/>
                </a:solidFill>
              </a:rPr>
              <a:t> veränderbar – Shop </a:t>
            </a:r>
            <a:r>
              <a:rPr lang="de-CH" i="0" dirty="0" err="1">
                <a:solidFill>
                  <a:schemeClr val="tx1"/>
                </a:solidFill>
              </a:rPr>
              <a:t>Theme</a:t>
            </a:r>
            <a:r>
              <a:rPr lang="de-CH" i="0" dirty="0">
                <a:solidFill>
                  <a:schemeClr val="tx1"/>
                </a:solidFill>
              </a:rPr>
              <a:t> nur kostenpflichtig!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CH" i="0" dirty="0">
                <a:solidFill>
                  <a:schemeClr val="tx1"/>
                </a:solidFill>
              </a:rPr>
              <a:t>Kompliziertes Dashboard zur Verwaltung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CH" i="0" dirty="0">
                <a:solidFill>
                  <a:schemeClr val="tx1"/>
                </a:solidFill>
              </a:rPr>
              <a:t>Erweiterungen sind kostenpflichtig</a:t>
            </a:r>
          </a:p>
        </p:txBody>
      </p:sp>
      <p:sp>
        <p:nvSpPr>
          <p:cNvPr id="5" name="Rectangle 8" title="Side bar">
            <a:extLst>
              <a:ext uri="{FF2B5EF4-FFF2-40B4-BE49-F238E27FC236}">
                <a16:creationId xmlns:a16="http://schemas.microsoft.com/office/drawing/2014/main" id="{4E2F6661-996B-7249-8C78-1A5F815D8B92}"/>
              </a:ext>
            </a:extLst>
          </p:cNvPr>
          <p:cNvSpPr/>
          <p:nvPr/>
        </p:nvSpPr>
        <p:spPr>
          <a:xfrm>
            <a:off x="478094" y="0"/>
            <a:ext cx="229041" cy="6858000"/>
          </a:xfrm>
          <a:prstGeom prst="rect">
            <a:avLst/>
          </a:prstGeom>
          <a:solidFill>
            <a:srgbClr val="9658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F897940C-248F-8F41-8B26-7F4889975002}"/>
              </a:ext>
            </a:extLst>
          </p:cNvPr>
          <p:cNvCxnSpPr/>
          <p:nvPr/>
        </p:nvCxnSpPr>
        <p:spPr>
          <a:xfrm>
            <a:off x="1377587" y="1345473"/>
            <a:ext cx="9582150" cy="0"/>
          </a:xfrm>
          <a:prstGeom prst="line">
            <a:avLst/>
          </a:prstGeom>
          <a:ln w="44450">
            <a:solidFill>
              <a:srgbClr val="9658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3C0B1274-79E1-884C-A577-498498501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2650" y="124884"/>
            <a:ext cx="2222500" cy="6608233"/>
          </a:xfrm>
          <a:prstGeom prst="rect">
            <a:avLst/>
          </a:prstGeom>
          <a:ln w="28575">
            <a:solidFill>
              <a:srgbClr val="96588A"/>
            </a:solidFill>
          </a:ln>
        </p:spPr>
      </p:pic>
    </p:spTree>
    <p:extLst>
      <p:ext uri="{BB962C8B-B14F-4D97-AF65-F5344CB8AC3E}">
        <p14:creationId xmlns:p14="http://schemas.microsoft.com/office/powerpoint/2010/main" val="100031732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C698D8-8B97-F041-ACE9-6A31F2AB4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Übersicht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75F60BFA-6016-BB4E-9C24-DFF6BDF53D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9976542"/>
              </p:ext>
            </p:extLst>
          </p:nvPr>
        </p:nvGraphicFramePr>
        <p:xfrm>
          <a:off x="1371599" y="1671638"/>
          <a:ext cx="9601200" cy="272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val="1320409774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1173372260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953619187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598165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Shopify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WooCommerce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6953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Drag &amp; Drop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117300"/>
                          </a:solidFill>
                        </a:rPr>
                        <a:t>Verfügbar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117300"/>
                          </a:solidFill>
                        </a:rPr>
                        <a:t>Verfügbar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C00000"/>
                          </a:solidFill>
                        </a:rPr>
                        <a:t>Nicht Verfügbar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019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Preis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29.- CHF pro Monat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27.80 CHF pro Monat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117300"/>
                          </a:solidFill>
                        </a:rPr>
                        <a:t>gratis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06003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Produkteimport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117300"/>
                          </a:solidFill>
                        </a:rPr>
                        <a:t>Verfügbar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117300"/>
                          </a:solidFill>
                        </a:rPr>
                        <a:t>Verfügbar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rgbClr val="117300"/>
                          </a:solidFill>
                          <a:latin typeface="+mn-lt"/>
                          <a:ea typeface="+mn-ea"/>
                          <a:cs typeface="+mn-cs"/>
                        </a:rPr>
                        <a:t>Verfügbar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81048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Speicherlimit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kein Limit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 GB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Speicherlimit der Website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21056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 err="1"/>
                        <a:t>Rankierung</a:t>
                      </a:r>
                      <a:r>
                        <a:rPr lang="de-DE" dirty="0"/>
                        <a:t> bestes Dashboard</a:t>
                      </a:r>
                    </a:p>
                    <a:p>
                      <a:r>
                        <a:rPr lang="de-DE" sz="1600" dirty="0"/>
                        <a:t>(unsere Meinung)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1863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777340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1D76BF-FEFA-4642-8302-0F70F9323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Unsere Empfehlung -</a:t>
            </a:r>
            <a:r>
              <a:rPr lang="de-DE" dirty="0"/>
              <a:t> </a:t>
            </a:r>
            <a:r>
              <a:rPr lang="de-DE" dirty="0" err="1"/>
              <a:t>Shopify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8DD88B-AB51-0242-BDF1-0EE17B91E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Shopify</a:t>
            </a:r>
            <a:r>
              <a:rPr lang="de-DE" dirty="0"/>
              <a:t> ist nur für E-Shops ausgelegt – andere Anbieter nur nebensächlich</a:t>
            </a:r>
          </a:p>
          <a:p>
            <a:r>
              <a:rPr lang="de-DE" dirty="0"/>
              <a:t>Kein Speicherlimit – So viele Produkte wie Sie wollen / haben</a:t>
            </a:r>
          </a:p>
          <a:p>
            <a:r>
              <a:rPr lang="de-DE" dirty="0"/>
              <a:t>Übersichtliches Dashboard</a:t>
            </a:r>
          </a:p>
          <a:p>
            <a:r>
              <a:rPr lang="de-DE" dirty="0" err="1"/>
              <a:t>Grosse</a:t>
            </a:r>
            <a:r>
              <a:rPr lang="de-DE" dirty="0"/>
              <a:t> Individualisierbarkeit der Webseite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2111401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Ausschnitt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Ausschnitt</Template>
  <TotalTime>0</TotalTime>
  <Words>250</Words>
  <Application>Microsoft Macintosh PowerPoint</Application>
  <PresentationFormat>Breitbild</PresentationFormat>
  <Paragraphs>81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Calibri</vt:lpstr>
      <vt:lpstr>Candara</vt:lpstr>
      <vt:lpstr>Franklin Gothic Book</vt:lpstr>
      <vt:lpstr>Systemschrift</vt:lpstr>
      <vt:lpstr>Ausschnitt</vt:lpstr>
      <vt:lpstr>E-SHOP Software Welche ist die Beste?</vt:lpstr>
      <vt:lpstr>Shopify</vt:lpstr>
      <vt:lpstr>Wix</vt:lpstr>
      <vt:lpstr>WooCommerce</vt:lpstr>
      <vt:lpstr>Übersicht</vt:lpstr>
      <vt:lpstr>Unsere Empfehlung - Shopify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 E-SHOP</dc:title>
  <dc:creator>Marcel Gertsch</dc:creator>
  <cp:lastModifiedBy>Marcel Gertsch</cp:lastModifiedBy>
  <cp:revision>97</cp:revision>
  <dcterms:created xsi:type="dcterms:W3CDTF">2019-02-18T10:58:06Z</dcterms:created>
  <dcterms:modified xsi:type="dcterms:W3CDTF">2019-02-25T12:21:28Z</dcterms:modified>
</cp:coreProperties>
</file>