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300"/>
    <a:srgbClr val="B77013"/>
    <a:srgbClr val="CC2020"/>
    <a:srgbClr val="96588A"/>
    <a:srgbClr val="3899EC"/>
    <a:srgbClr val="FAAD4D"/>
    <a:srgbClr val="F4F6F8"/>
    <a:srgbClr val="1B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9"/>
    <p:restoredTop sz="94663"/>
  </p:normalViewPr>
  <p:slideViewPr>
    <p:cSldViewPr snapToGrid="0" snapToObjects="1">
      <p:cViewPr>
        <p:scale>
          <a:sx n="96" d="100"/>
          <a:sy n="96" d="100"/>
        </p:scale>
        <p:origin x="40" y="3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7059D-1042-A34C-A641-B247EF041193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85A48-5B78-B74E-BDB9-95C6EC31A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CC202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CC20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 dirty="0">
                <a:solidFill>
                  <a:srgbClr val="CC2020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  <a:ln>
            <a:noFill/>
          </a:ln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2046"/>
            <a:ext cx="9601200" cy="4195354"/>
          </a:xfrm>
        </p:spPr>
        <p:txBody>
          <a:bodyPr/>
          <a:lstStyle>
            <a:lvl1pPr marL="384048" indent="-384048">
              <a:buFont typeface="Systemschrift"/>
              <a:buChar char="\"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133C9CC9-B98B-B541-8849-6C3638BE7FD1}"/>
              </a:ext>
            </a:extLst>
          </p:cNvPr>
          <p:cNvCxnSpPr/>
          <p:nvPr userDrawn="1"/>
        </p:nvCxnSpPr>
        <p:spPr>
          <a:xfrm>
            <a:off x="1377587" y="1345473"/>
            <a:ext cx="9582150" cy="0"/>
          </a:xfrm>
          <a:prstGeom prst="line">
            <a:avLst/>
          </a:prstGeom>
          <a:ln w="25400">
            <a:solidFill>
              <a:srgbClr val="CC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CC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5A756-A419-384E-97D6-F35D17292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b="1" cap="none" dirty="0">
                <a:latin typeface="+mn-lt"/>
                <a:ea typeface="Ayuthaya" pitchFamily="2" charset="-34"/>
                <a:cs typeface="Ayuthaya" pitchFamily="2" charset="-34"/>
              </a:rPr>
              <a:t>Arbeitslosigkeit</a:t>
            </a:r>
            <a:br>
              <a:rPr lang="de-DE" b="1" cap="none" dirty="0">
                <a:latin typeface="+mn-lt"/>
                <a:ea typeface="Ayuthaya" pitchFamily="2" charset="-34"/>
                <a:cs typeface="Ayuthaya" pitchFamily="2" charset="-34"/>
              </a:rPr>
            </a:br>
            <a:r>
              <a:rPr lang="de-DE" sz="6600" b="1" cap="none" dirty="0">
                <a:latin typeface="+mn-lt"/>
                <a:ea typeface="Ayuthaya" pitchFamily="2" charset="-34"/>
                <a:cs typeface="Ayuthaya" pitchFamily="2" charset="-34"/>
              </a:rPr>
              <a:t>bei Jugendlichen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418D18-A9E1-8E4B-96CC-12CD10CC2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8503" y="5334928"/>
            <a:ext cx="4303858" cy="1086237"/>
          </a:xfrm>
        </p:spPr>
        <p:txBody>
          <a:bodyPr>
            <a:normAutofit/>
          </a:bodyPr>
          <a:lstStyle/>
          <a:p>
            <a:pPr algn="r"/>
            <a:r>
              <a:rPr lang="de-DE" sz="1700" dirty="0">
                <a:cs typeface="Mina" panose="02000503000000000000" pitchFamily="2" charset="0"/>
              </a:rPr>
              <a:t>Noé Lüthold </a:t>
            </a:r>
            <a:r>
              <a:rPr lang="de-DE" sz="1700" dirty="0">
                <a:solidFill>
                  <a:srgbClr val="CC2020"/>
                </a:solidFill>
                <a:cs typeface="Mina" panose="02000503000000000000" pitchFamily="2" charset="0"/>
              </a:rPr>
              <a:t>||</a:t>
            </a:r>
            <a:r>
              <a:rPr lang="de-DE" sz="1700" dirty="0">
                <a:cs typeface="Mina" panose="02000503000000000000" pitchFamily="2" charset="0"/>
              </a:rPr>
              <a:t> Marcel Gertsch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D95F8987-6282-1047-B8AC-295D27A164E8}"/>
              </a:ext>
            </a:extLst>
          </p:cNvPr>
          <p:cNvCxnSpPr>
            <a:cxnSpLocks/>
          </p:cNvCxnSpPr>
          <p:nvPr/>
        </p:nvCxnSpPr>
        <p:spPr>
          <a:xfrm>
            <a:off x="3584864" y="3983665"/>
            <a:ext cx="50222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0080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81D3C-052E-ED49-B6EE-EDCE28F9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26816-9F45-D04E-B895-BD639826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Jugendarbeitslosigkeit nach </a:t>
            </a:r>
            <a:r>
              <a:rPr lang="de-DE" b="1" dirty="0"/>
              <a:t>Nationalität</a:t>
            </a:r>
          </a:p>
          <a:p>
            <a:pPr>
              <a:lnSpc>
                <a:spcPct val="150000"/>
              </a:lnSpc>
            </a:pPr>
            <a:r>
              <a:rPr lang="de-DE" dirty="0"/>
              <a:t>Jugendarbeitslosigkeit nach </a:t>
            </a:r>
            <a:r>
              <a:rPr lang="de-DE" b="1" dirty="0"/>
              <a:t>Geschlecht</a:t>
            </a:r>
          </a:p>
          <a:p>
            <a:pPr>
              <a:lnSpc>
                <a:spcPct val="150000"/>
              </a:lnSpc>
            </a:pPr>
            <a:r>
              <a:rPr lang="de-DE" dirty="0"/>
              <a:t>Jugendarbeitslosigkeit nach </a:t>
            </a:r>
            <a:r>
              <a:rPr lang="de-DE" b="1" dirty="0"/>
              <a:t>Kantone</a:t>
            </a:r>
          </a:p>
          <a:p>
            <a:pPr>
              <a:lnSpc>
                <a:spcPct val="150000"/>
              </a:lnSpc>
            </a:pPr>
            <a:r>
              <a:rPr lang="de-DE" dirty="0"/>
              <a:t>Mögliche </a:t>
            </a:r>
            <a:r>
              <a:rPr lang="de-DE" b="1" dirty="0"/>
              <a:t>Gründe </a:t>
            </a:r>
            <a:r>
              <a:rPr lang="de-DE" dirty="0"/>
              <a:t>für die Jugendarbeitslosigkeit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73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F7D8D-F97B-F942-B70F-17009990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Jugendarbeitslosenquote </a:t>
            </a:r>
            <a:r>
              <a:rPr lang="de-DE" dirty="0"/>
              <a:t>- Nationalität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28933-7DD2-A64D-8B1B-EE315F3D7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2046"/>
            <a:ext cx="5312979" cy="4195354"/>
          </a:xfrm>
        </p:spPr>
        <p:txBody>
          <a:bodyPr>
            <a:normAutofit/>
          </a:bodyPr>
          <a:lstStyle/>
          <a:p>
            <a:r>
              <a:rPr lang="de-DE" b="1" dirty="0"/>
              <a:t>Gesamtschweizerisch</a:t>
            </a:r>
          </a:p>
          <a:p>
            <a:pPr lvl="1"/>
            <a:r>
              <a:rPr lang="de-DE" dirty="0"/>
              <a:t>Ausländer: 4.2% (4'508 Personen)</a:t>
            </a:r>
          </a:p>
          <a:p>
            <a:pPr lvl="1"/>
            <a:r>
              <a:rPr lang="de-DE" dirty="0"/>
              <a:t>Schweizer: 1.9% (8'271 Personen)</a:t>
            </a:r>
          </a:p>
          <a:p>
            <a:pPr lvl="1"/>
            <a:endParaRPr lang="de-DE" sz="500" dirty="0"/>
          </a:p>
          <a:p>
            <a:r>
              <a:rPr lang="de-DE" b="1" dirty="0"/>
              <a:t>Westschweiz + Tessin</a:t>
            </a:r>
          </a:p>
          <a:p>
            <a:pPr lvl="1"/>
            <a:r>
              <a:rPr lang="de-DE" dirty="0"/>
              <a:t>Ausländer: 4.4%</a:t>
            </a:r>
          </a:p>
          <a:p>
            <a:pPr lvl="1"/>
            <a:r>
              <a:rPr lang="de-DE" dirty="0"/>
              <a:t>Schweizer: 2.9%</a:t>
            </a:r>
          </a:p>
          <a:p>
            <a:endParaRPr lang="de-DE" sz="500" dirty="0"/>
          </a:p>
          <a:p>
            <a:r>
              <a:rPr lang="de-DE" b="1" dirty="0"/>
              <a:t>Deutschschweiz</a:t>
            </a:r>
          </a:p>
          <a:p>
            <a:pPr lvl="1"/>
            <a:r>
              <a:rPr lang="de-DE" dirty="0"/>
              <a:t>Ausländer: 4.2%</a:t>
            </a:r>
          </a:p>
          <a:p>
            <a:pPr lvl="1"/>
            <a:r>
              <a:rPr lang="de-DE" dirty="0"/>
              <a:t>Schweizer: 1.5%</a:t>
            </a:r>
          </a:p>
          <a:p>
            <a:endParaRPr lang="de-DE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C282D5F-7359-A64F-A8D7-A847A2A86D4A}"/>
              </a:ext>
            </a:extLst>
          </p:cNvPr>
          <p:cNvCxnSpPr/>
          <p:nvPr/>
        </p:nvCxnSpPr>
        <p:spPr>
          <a:xfrm>
            <a:off x="1377587" y="6097583"/>
            <a:ext cx="9582150" cy="0"/>
          </a:xfrm>
          <a:prstGeom prst="line">
            <a:avLst/>
          </a:prstGeom>
          <a:ln w="25400">
            <a:solidFill>
              <a:srgbClr val="CC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58B3B8D5-C387-1345-A34A-E826317315AD}"/>
              </a:ext>
            </a:extLst>
          </p:cNvPr>
          <p:cNvSpPr txBox="1">
            <a:spLocks/>
          </p:cNvSpPr>
          <p:nvPr/>
        </p:nvSpPr>
        <p:spPr>
          <a:xfrm>
            <a:off x="1285535" y="6144475"/>
            <a:ext cx="9601200" cy="4790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/>
              <a:t>Februar 2019 </a:t>
            </a:r>
            <a:r>
              <a:rPr lang="de-DE" sz="1600" dirty="0"/>
              <a:t>– </a:t>
            </a:r>
            <a:r>
              <a:rPr lang="de-DE" sz="1600" dirty="0" err="1"/>
              <a:t>www.amstat.ch</a:t>
            </a:r>
            <a:endParaRPr lang="de-DE" sz="16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80BCA9C-DB04-5D48-ADC1-7A81EA41E23E}"/>
              </a:ext>
            </a:extLst>
          </p:cNvPr>
          <p:cNvSpPr txBox="1">
            <a:spLocks/>
          </p:cNvSpPr>
          <p:nvPr/>
        </p:nvSpPr>
        <p:spPr>
          <a:xfrm>
            <a:off x="6411311" y="1667097"/>
            <a:ext cx="5312979" cy="4195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Systemschrift"/>
              <a:buChar char="\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Vergleich Vorjahresmonat (Feb 2018)</a:t>
            </a:r>
          </a:p>
          <a:p>
            <a:pPr lvl="1"/>
            <a:r>
              <a:rPr lang="de-DE" dirty="0"/>
              <a:t>Ausländer: 5.3% (5'489 Personen)</a:t>
            </a:r>
          </a:p>
          <a:p>
            <a:pPr lvl="1"/>
            <a:r>
              <a:rPr lang="de-DE" dirty="0"/>
              <a:t>Schweizer: 2.3% (10'302 Personen)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2FA0D0B8-599D-7B4F-A049-1F90F7461DC2}"/>
              </a:ext>
            </a:extLst>
          </p:cNvPr>
          <p:cNvSpPr txBox="1">
            <a:spLocks/>
          </p:cNvSpPr>
          <p:nvPr/>
        </p:nvSpPr>
        <p:spPr>
          <a:xfrm>
            <a:off x="7570288" y="6146870"/>
            <a:ext cx="3486271" cy="5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Systemschrift"/>
              <a:buChar char="\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cs typeface="Mina" panose="02000503000000000000" pitchFamily="2" charset="0"/>
              </a:rPr>
              <a:t>Noé Lüthold </a:t>
            </a:r>
            <a:r>
              <a:rPr lang="de-DE" sz="1600" dirty="0">
                <a:solidFill>
                  <a:srgbClr val="CC2020"/>
                </a:solidFill>
                <a:cs typeface="Mina" panose="02000503000000000000" pitchFamily="2" charset="0"/>
              </a:rPr>
              <a:t>||</a:t>
            </a:r>
            <a:r>
              <a:rPr lang="de-DE" sz="1600" dirty="0">
                <a:cs typeface="Mina" panose="02000503000000000000" pitchFamily="2" charset="0"/>
              </a:rPr>
              <a:t> Marcel Gertsch</a:t>
            </a:r>
          </a:p>
        </p:txBody>
      </p:sp>
    </p:spTree>
    <p:extLst>
      <p:ext uri="{BB962C8B-B14F-4D97-AF65-F5344CB8AC3E}">
        <p14:creationId xmlns:p14="http://schemas.microsoft.com/office/powerpoint/2010/main" val="367146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F7D8D-F97B-F942-B70F-17009990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Jugendarbeitslosenquote </a:t>
            </a:r>
            <a:r>
              <a:rPr lang="de-DE" dirty="0"/>
              <a:t>- Geschlecht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28933-7DD2-A64D-8B1B-EE315F3D7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2046"/>
            <a:ext cx="5312979" cy="4195354"/>
          </a:xfrm>
        </p:spPr>
        <p:txBody>
          <a:bodyPr>
            <a:normAutofit/>
          </a:bodyPr>
          <a:lstStyle/>
          <a:p>
            <a:r>
              <a:rPr lang="de-DE" b="1" dirty="0"/>
              <a:t>Gesamtschweizerisch</a:t>
            </a:r>
          </a:p>
          <a:p>
            <a:pPr lvl="1"/>
            <a:r>
              <a:rPr lang="de-DE" dirty="0"/>
              <a:t>Männer: 2.6% (7'471 Personen)</a:t>
            </a:r>
          </a:p>
          <a:p>
            <a:pPr lvl="1"/>
            <a:r>
              <a:rPr lang="de-DE" dirty="0"/>
              <a:t>Frauen:  2.0% (5'308 Personen)</a:t>
            </a:r>
          </a:p>
          <a:p>
            <a:pPr lvl="1"/>
            <a:endParaRPr lang="de-DE" sz="500" dirty="0"/>
          </a:p>
          <a:p>
            <a:r>
              <a:rPr lang="de-DE" b="1" dirty="0"/>
              <a:t>Westschweiz + Tessin</a:t>
            </a:r>
          </a:p>
          <a:p>
            <a:pPr lvl="1"/>
            <a:r>
              <a:rPr lang="de-DE" dirty="0"/>
              <a:t>Männer: 3.6% (2'682 Personen)</a:t>
            </a:r>
          </a:p>
          <a:p>
            <a:pPr lvl="1"/>
            <a:r>
              <a:rPr lang="de-DE" dirty="0"/>
              <a:t>Frauen:  2.8% (1'868 Personen)</a:t>
            </a:r>
          </a:p>
          <a:p>
            <a:endParaRPr lang="de-DE" sz="500" dirty="0"/>
          </a:p>
          <a:p>
            <a:r>
              <a:rPr lang="de-DE" b="1" dirty="0"/>
              <a:t>Deutschschweiz</a:t>
            </a:r>
          </a:p>
          <a:p>
            <a:pPr lvl="1"/>
            <a:r>
              <a:rPr lang="de-DE" dirty="0"/>
              <a:t>Männer: 2.3% (4'789 Personen)</a:t>
            </a:r>
          </a:p>
          <a:p>
            <a:pPr lvl="1"/>
            <a:r>
              <a:rPr lang="de-DE" dirty="0"/>
              <a:t>Frauen:  1.7% (3'440 Personen)</a:t>
            </a:r>
          </a:p>
          <a:p>
            <a:endParaRPr lang="de-DE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C282D5F-7359-A64F-A8D7-A847A2A86D4A}"/>
              </a:ext>
            </a:extLst>
          </p:cNvPr>
          <p:cNvCxnSpPr/>
          <p:nvPr/>
        </p:nvCxnSpPr>
        <p:spPr>
          <a:xfrm>
            <a:off x="1377587" y="6097583"/>
            <a:ext cx="9582150" cy="0"/>
          </a:xfrm>
          <a:prstGeom prst="line">
            <a:avLst/>
          </a:prstGeom>
          <a:ln w="25400">
            <a:solidFill>
              <a:srgbClr val="CC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58B3B8D5-C387-1345-A34A-E826317315AD}"/>
              </a:ext>
            </a:extLst>
          </p:cNvPr>
          <p:cNvSpPr txBox="1">
            <a:spLocks/>
          </p:cNvSpPr>
          <p:nvPr/>
        </p:nvSpPr>
        <p:spPr>
          <a:xfrm>
            <a:off x="1285535" y="6144475"/>
            <a:ext cx="9601200" cy="4790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/>
              <a:t>Februar 2019 </a:t>
            </a:r>
            <a:r>
              <a:rPr lang="de-DE" sz="1600" dirty="0"/>
              <a:t>– </a:t>
            </a:r>
            <a:r>
              <a:rPr lang="de-DE" sz="1600" dirty="0" err="1"/>
              <a:t>www.amstat.ch</a:t>
            </a:r>
            <a:endParaRPr lang="de-DE" sz="16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80BCA9C-DB04-5D48-ADC1-7A81EA41E23E}"/>
              </a:ext>
            </a:extLst>
          </p:cNvPr>
          <p:cNvSpPr txBox="1">
            <a:spLocks/>
          </p:cNvSpPr>
          <p:nvPr/>
        </p:nvSpPr>
        <p:spPr>
          <a:xfrm>
            <a:off x="6411311" y="1667097"/>
            <a:ext cx="5312979" cy="4195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Systemschrift"/>
              <a:buChar char="\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Vergleich Vorjahresmonat (Feb 2018)</a:t>
            </a:r>
          </a:p>
          <a:p>
            <a:pPr lvl="1"/>
            <a:r>
              <a:rPr lang="de-DE" dirty="0"/>
              <a:t>Männer: 3.2% (9'082 Personen)</a:t>
            </a:r>
          </a:p>
          <a:p>
            <a:pPr lvl="1"/>
            <a:r>
              <a:rPr lang="de-DE" dirty="0"/>
              <a:t>Frauen:  2.5% (6'709 Personen)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7F4BAE6D-EDD4-EA4C-8985-8C9C584DF2C8}"/>
              </a:ext>
            </a:extLst>
          </p:cNvPr>
          <p:cNvSpPr txBox="1">
            <a:spLocks/>
          </p:cNvSpPr>
          <p:nvPr/>
        </p:nvSpPr>
        <p:spPr>
          <a:xfrm>
            <a:off x="7570288" y="6146870"/>
            <a:ext cx="3486271" cy="5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Systemschrift"/>
              <a:buChar char="\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cs typeface="Mina" panose="02000503000000000000" pitchFamily="2" charset="0"/>
              </a:rPr>
              <a:t>Noé Lüthold </a:t>
            </a:r>
            <a:r>
              <a:rPr lang="de-DE" sz="1600" dirty="0">
                <a:solidFill>
                  <a:srgbClr val="CC2020"/>
                </a:solidFill>
                <a:cs typeface="Mina" panose="02000503000000000000" pitchFamily="2" charset="0"/>
              </a:rPr>
              <a:t>||</a:t>
            </a:r>
            <a:r>
              <a:rPr lang="de-DE" sz="1600" dirty="0">
                <a:cs typeface="Mina" panose="02000503000000000000" pitchFamily="2" charset="0"/>
              </a:rPr>
              <a:t> Marcel Gertsch</a:t>
            </a:r>
          </a:p>
        </p:txBody>
      </p:sp>
    </p:spTree>
    <p:extLst>
      <p:ext uri="{BB962C8B-B14F-4D97-AF65-F5344CB8AC3E}">
        <p14:creationId xmlns:p14="http://schemas.microsoft.com/office/powerpoint/2010/main" val="6232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F7D8D-F97B-F942-B70F-17009990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Jugendarbeitslosenquote </a:t>
            </a:r>
            <a:r>
              <a:rPr lang="de-DE" dirty="0"/>
              <a:t>- Kantone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28933-7DD2-A64D-8B1B-EE315F3D7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2046"/>
            <a:ext cx="9601199" cy="4195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C00000"/>
                </a:solidFill>
              </a:rPr>
              <a:t>&gt; 3%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dirty="0"/>
              <a:t>Tessin (3.9%), Neuenburg, Schaffhausen, Genf, Jura, Wallis, Basel, Waadt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>
                <a:solidFill>
                  <a:srgbClr val="B77013"/>
                </a:solidFill>
              </a:rPr>
              <a:t>zwischen 3% und 1%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dirty="0"/>
              <a:t>Aargau, Freiburg, Zürich, Thurgau, Solothurn, Bern, Luzern, Zug, St. Gallen, Uri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>
                <a:solidFill>
                  <a:schemeClr val="accent4">
                    <a:lumMod val="75000"/>
                  </a:schemeClr>
                </a:solidFill>
              </a:rPr>
              <a:t>&lt; 1%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dirty="0"/>
              <a:t>Schwyz, Graubünden, Glarus, Nidwalden, Obwalden (0.5%)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C282D5F-7359-A64F-A8D7-A847A2A86D4A}"/>
              </a:ext>
            </a:extLst>
          </p:cNvPr>
          <p:cNvCxnSpPr/>
          <p:nvPr/>
        </p:nvCxnSpPr>
        <p:spPr>
          <a:xfrm>
            <a:off x="1377587" y="6097583"/>
            <a:ext cx="9582150" cy="0"/>
          </a:xfrm>
          <a:prstGeom prst="line">
            <a:avLst/>
          </a:prstGeom>
          <a:ln w="25400">
            <a:solidFill>
              <a:srgbClr val="CC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58B3B8D5-C387-1345-A34A-E826317315AD}"/>
              </a:ext>
            </a:extLst>
          </p:cNvPr>
          <p:cNvSpPr txBox="1">
            <a:spLocks/>
          </p:cNvSpPr>
          <p:nvPr/>
        </p:nvSpPr>
        <p:spPr>
          <a:xfrm>
            <a:off x="1285536" y="6144475"/>
            <a:ext cx="9601200" cy="4790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/>
              <a:t>Februar 2019 </a:t>
            </a:r>
            <a:r>
              <a:rPr lang="de-DE" sz="1600" dirty="0"/>
              <a:t>– </a:t>
            </a:r>
            <a:r>
              <a:rPr lang="de-DE" sz="1600" dirty="0" err="1"/>
              <a:t>www.amstat.ch</a:t>
            </a:r>
            <a:endParaRPr lang="de-DE" sz="16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80BCA9C-DB04-5D48-ADC1-7A81EA41E23E}"/>
              </a:ext>
            </a:extLst>
          </p:cNvPr>
          <p:cNvSpPr txBox="1">
            <a:spLocks/>
          </p:cNvSpPr>
          <p:nvPr/>
        </p:nvSpPr>
        <p:spPr>
          <a:xfrm>
            <a:off x="6411311" y="1667097"/>
            <a:ext cx="5312979" cy="4195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Systemschrift"/>
              <a:buChar char="\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365B239C-4A63-E746-AC23-41EA862CDADB}"/>
              </a:ext>
            </a:extLst>
          </p:cNvPr>
          <p:cNvCxnSpPr/>
          <p:nvPr/>
        </p:nvCxnSpPr>
        <p:spPr>
          <a:xfrm>
            <a:off x="1371599" y="2030356"/>
            <a:ext cx="764772" cy="0"/>
          </a:xfrm>
          <a:prstGeom prst="line">
            <a:avLst/>
          </a:prstGeom>
          <a:ln w="25400">
            <a:solidFill>
              <a:srgbClr val="CC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9B08BD21-C33D-5E4A-9E56-A58719E50017}"/>
              </a:ext>
            </a:extLst>
          </p:cNvPr>
          <p:cNvCxnSpPr/>
          <p:nvPr/>
        </p:nvCxnSpPr>
        <p:spPr>
          <a:xfrm>
            <a:off x="1371599" y="3273773"/>
            <a:ext cx="764772" cy="0"/>
          </a:xfrm>
          <a:prstGeom prst="line">
            <a:avLst/>
          </a:prstGeom>
          <a:ln w="25400">
            <a:solidFill>
              <a:srgbClr val="B77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60882CA0-DD6D-6E44-B41F-8F4F4CC820CE}"/>
              </a:ext>
            </a:extLst>
          </p:cNvPr>
          <p:cNvCxnSpPr/>
          <p:nvPr/>
        </p:nvCxnSpPr>
        <p:spPr>
          <a:xfrm>
            <a:off x="1371599" y="4519354"/>
            <a:ext cx="764772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Untertitel 2">
            <a:extLst>
              <a:ext uri="{FF2B5EF4-FFF2-40B4-BE49-F238E27FC236}">
                <a16:creationId xmlns:a16="http://schemas.microsoft.com/office/drawing/2014/main" id="{1B1BCF25-8505-B343-B305-1376F3D8F18B}"/>
              </a:ext>
            </a:extLst>
          </p:cNvPr>
          <p:cNvSpPr txBox="1">
            <a:spLocks/>
          </p:cNvSpPr>
          <p:nvPr/>
        </p:nvSpPr>
        <p:spPr>
          <a:xfrm>
            <a:off x="7570288" y="6146870"/>
            <a:ext cx="3486271" cy="5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Systemschrift"/>
              <a:buChar char="\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cs typeface="Mina" panose="02000503000000000000" pitchFamily="2" charset="0"/>
              </a:rPr>
              <a:t>Noé Lüthold </a:t>
            </a:r>
            <a:r>
              <a:rPr lang="de-DE" sz="1600" dirty="0">
                <a:solidFill>
                  <a:srgbClr val="CC2020"/>
                </a:solidFill>
                <a:cs typeface="Mina" panose="02000503000000000000" pitchFamily="2" charset="0"/>
              </a:rPr>
              <a:t>||</a:t>
            </a:r>
            <a:r>
              <a:rPr lang="de-DE" sz="1600" dirty="0">
                <a:cs typeface="Mina" panose="02000503000000000000" pitchFamily="2" charset="0"/>
              </a:rPr>
              <a:t> Marcel Gertsch</a:t>
            </a:r>
          </a:p>
        </p:txBody>
      </p:sp>
    </p:spTree>
    <p:extLst>
      <p:ext uri="{BB962C8B-B14F-4D97-AF65-F5344CB8AC3E}">
        <p14:creationId xmlns:p14="http://schemas.microsoft.com/office/powerpoint/2010/main" val="160037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7DB3B-D2C0-F647-92F3-F20F3F03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Gründe </a:t>
            </a:r>
            <a:r>
              <a:rPr lang="de-DE" dirty="0"/>
              <a:t>für die Jugendarbeitslosigkeit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55A2C-19F2-C24C-9237-6B3BCE47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Mehrjährige Berufserfahrung erforderlich</a:t>
            </a:r>
          </a:p>
          <a:p>
            <a:pPr>
              <a:lnSpc>
                <a:spcPct val="150000"/>
              </a:lnSpc>
            </a:pPr>
            <a:r>
              <a:rPr lang="de-DE" dirty="0"/>
              <a:t>Jugendliche sollten sich von "unrealistischem" Traumberuf trennen</a:t>
            </a:r>
          </a:p>
          <a:p>
            <a:pPr>
              <a:lnSpc>
                <a:spcPct val="150000"/>
              </a:lnSpc>
            </a:pPr>
            <a:r>
              <a:rPr lang="de-DE" dirty="0"/>
              <a:t>Diskriminierung aufgrund Migrationshintergrund / Namen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3956C88-FF56-AC4B-AD08-EE4139C6DE84}"/>
              </a:ext>
            </a:extLst>
          </p:cNvPr>
          <p:cNvCxnSpPr/>
          <p:nvPr/>
        </p:nvCxnSpPr>
        <p:spPr>
          <a:xfrm>
            <a:off x="1377587" y="6097583"/>
            <a:ext cx="9582150" cy="0"/>
          </a:xfrm>
          <a:prstGeom prst="line">
            <a:avLst/>
          </a:prstGeom>
          <a:ln w="25400">
            <a:solidFill>
              <a:srgbClr val="CC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066B14E-87E0-924E-AF94-BA94411A91A6}"/>
              </a:ext>
            </a:extLst>
          </p:cNvPr>
          <p:cNvSpPr txBox="1">
            <a:spLocks/>
          </p:cNvSpPr>
          <p:nvPr/>
        </p:nvSpPr>
        <p:spPr>
          <a:xfrm>
            <a:off x="1285536" y="6144475"/>
            <a:ext cx="9601200" cy="4790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/>
              <a:t>2014 </a:t>
            </a:r>
            <a:r>
              <a:rPr lang="de-DE" sz="1600" dirty="0"/>
              <a:t>– Universität Bern; Institut für Soziologie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0C39754F-0975-C74A-8420-E4D8C59F7613}"/>
              </a:ext>
            </a:extLst>
          </p:cNvPr>
          <p:cNvSpPr txBox="1">
            <a:spLocks/>
          </p:cNvSpPr>
          <p:nvPr/>
        </p:nvSpPr>
        <p:spPr>
          <a:xfrm>
            <a:off x="7570288" y="6146870"/>
            <a:ext cx="3486271" cy="5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Systemschrift"/>
              <a:buChar char="\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cs typeface="Mina" panose="02000503000000000000" pitchFamily="2" charset="0"/>
              </a:rPr>
              <a:t>Noé Lüthold </a:t>
            </a:r>
            <a:r>
              <a:rPr lang="de-DE" sz="1600" dirty="0">
                <a:solidFill>
                  <a:srgbClr val="CC2020"/>
                </a:solidFill>
                <a:cs typeface="Mina" panose="02000503000000000000" pitchFamily="2" charset="0"/>
              </a:rPr>
              <a:t>||</a:t>
            </a:r>
            <a:r>
              <a:rPr lang="de-DE" sz="1600" dirty="0">
                <a:cs typeface="Mina" panose="02000503000000000000" pitchFamily="2" charset="0"/>
              </a:rPr>
              <a:t> Marcel Gertsch</a:t>
            </a:r>
          </a:p>
        </p:txBody>
      </p:sp>
    </p:spTree>
    <p:extLst>
      <p:ext uri="{BB962C8B-B14F-4D97-AF65-F5344CB8AC3E}">
        <p14:creationId xmlns:p14="http://schemas.microsoft.com/office/powerpoint/2010/main" val="3688647769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299</Words>
  <Application>Microsoft Macintosh PowerPoint</Application>
  <PresentationFormat>Breitbild</PresentationFormat>
  <Paragraphs>58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Systemschrift</vt:lpstr>
      <vt:lpstr>Ausschnitt</vt:lpstr>
      <vt:lpstr>Arbeitslosigkeit bei Jugendlichen</vt:lpstr>
      <vt:lpstr>Ablauf</vt:lpstr>
      <vt:lpstr>Jugendarbeitslosenquote - Nationalität</vt:lpstr>
      <vt:lpstr>Jugendarbeitslosenquote - Geschlecht</vt:lpstr>
      <vt:lpstr>Jugendarbeitslosenquote - Kantone</vt:lpstr>
      <vt:lpstr>Gründe für die Jugendarbeitslosigkeit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E-SHOP</dc:title>
  <dc:creator>Marcel Gertsch</dc:creator>
  <cp:lastModifiedBy>Marcel Gertsch</cp:lastModifiedBy>
  <cp:revision>127</cp:revision>
  <dcterms:created xsi:type="dcterms:W3CDTF">2019-02-18T10:58:06Z</dcterms:created>
  <dcterms:modified xsi:type="dcterms:W3CDTF">2019-04-14T13:09:12Z</dcterms:modified>
</cp:coreProperties>
</file>