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8" name="theta2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28942" y="-781150"/>
            <a:ext cx="13662684" cy="10247014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5050790" y="7886700"/>
            <a:ext cx="290322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6FFFF"/>
                </a:solidFill>
              </a:defRPr>
            </a:lvl1pPr>
          </a:lstStyle>
          <a:p>
            <a:pPr/>
            <a:r>
              <a:t>the bayesian conspiracy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Devices</a:t>
            </a:r>
          </a:p>
        </p:txBody>
      </p:sp>
      <p:pic>
        <p:nvPicPr>
          <p:cNvPr id="172" name="15416841_10154282852983074_20870516_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192" y="1682859"/>
            <a:ext cx="7136305" cy="5352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15435726_10154282852858074_1866686916_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09016" y="1590691"/>
            <a:ext cx="4152425" cy="5536566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2803398" y="7429500"/>
            <a:ext cx="113258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Device 1</a:t>
            </a:r>
          </a:p>
        </p:txBody>
      </p:sp>
      <p:sp>
        <p:nvSpPr>
          <p:cNvPr id="175" name="Shape 175"/>
          <p:cNvSpPr/>
          <p:nvPr/>
        </p:nvSpPr>
        <p:spPr>
          <a:xfrm>
            <a:off x="9381997" y="7416800"/>
            <a:ext cx="113258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Device 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</a:t>
            </a:r>
          </a:p>
        </p:txBody>
      </p:sp>
      <p:pic>
        <p:nvPicPr>
          <p:cNvPr id="178" name="15417068_10210800523911354_1755442067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1377" y="1642034"/>
            <a:ext cx="3477373" cy="6181996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</p:pic>
      <p:pic>
        <p:nvPicPr>
          <p:cNvPr id="179" name="15423748_10210800523871353_523698308_n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7484"/>
          <a:stretch>
            <a:fillRect/>
          </a:stretch>
        </p:blipFill>
        <p:spPr>
          <a:xfrm>
            <a:off x="7883714" y="1645284"/>
            <a:ext cx="3754745" cy="6175486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SYSTEM DESIGN</a:t>
            </a:r>
          </a:p>
        </p:txBody>
      </p:sp>
      <p:sp>
        <p:nvSpPr>
          <p:cNvPr id="182" name="Shape 182"/>
          <p:cNvSpPr/>
          <p:nvPr/>
        </p:nvSpPr>
        <p:spPr>
          <a:xfrm>
            <a:off x="2519509" y="2512836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183" name="Shape 183"/>
          <p:cNvSpPr/>
          <p:nvPr/>
        </p:nvSpPr>
        <p:spPr>
          <a:xfrm>
            <a:off x="8737600" y="2512836"/>
            <a:ext cx="1270000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D2</a:t>
            </a:r>
          </a:p>
        </p:txBody>
      </p:sp>
      <p:pic>
        <p:nvPicPr>
          <p:cNvPr id="184" name="phon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5974" y="7150577"/>
            <a:ext cx="1551852" cy="19895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79792" y="4166672"/>
            <a:ext cx="1864216" cy="173084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/>
        </p:nvSpPr>
        <p:spPr>
          <a:xfrm flipV="1">
            <a:off x="6273800" y="6028800"/>
            <a:ext cx="1" cy="98795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7" name="Shape 187"/>
          <p:cNvSpPr/>
          <p:nvPr/>
        </p:nvSpPr>
        <p:spPr>
          <a:xfrm flipV="1">
            <a:off x="7099299" y="3330780"/>
            <a:ext cx="1427759" cy="70171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3987799" y="3382376"/>
            <a:ext cx="1271099" cy="56893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6575297" y="6301795"/>
            <a:ext cx="268020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SETUP and MONITOR</a:t>
            </a:r>
          </a:p>
        </p:txBody>
      </p:sp>
      <p:sp>
        <p:nvSpPr>
          <p:cNvPr id="190" name="Shape 190"/>
          <p:cNvSpPr/>
          <p:nvPr/>
        </p:nvSpPr>
        <p:spPr>
          <a:xfrm>
            <a:off x="7476997" y="4809842"/>
            <a:ext cx="198297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MQTT CLUSTER</a:t>
            </a:r>
          </a:p>
        </p:txBody>
      </p:sp>
      <p:sp>
        <p:nvSpPr>
          <p:cNvPr id="191" name="Shape 191"/>
          <p:cNvSpPr/>
          <p:nvPr/>
        </p:nvSpPr>
        <p:spPr>
          <a:xfrm>
            <a:off x="10219103" y="2882900"/>
            <a:ext cx="135585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MEDICINE</a:t>
            </a:r>
          </a:p>
        </p:txBody>
      </p:sp>
      <p:sp>
        <p:nvSpPr>
          <p:cNvPr id="192" name="Shape 192"/>
          <p:cNvSpPr/>
          <p:nvPr/>
        </p:nvSpPr>
        <p:spPr>
          <a:xfrm>
            <a:off x="1227503" y="2882900"/>
            <a:ext cx="88315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FOOD</a:t>
            </a:r>
          </a:p>
        </p:txBody>
      </p:sp>
      <p:sp>
        <p:nvSpPr>
          <p:cNvPr id="193" name="Shape 193"/>
          <p:cNvSpPr/>
          <p:nvPr/>
        </p:nvSpPr>
        <p:spPr>
          <a:xfrm>
            <a:off x="5394959" y="2925586"/>
            <a:ext cx="183388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WEIGHT DATA</a:t>
            </a:r>
          </a:p>
        </p:txBody>
      </p:sp>
      <p:pic>
        <p:nvPicPr>
          <p:cNvPr id="194" name="hx711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09111" y="1404104"/>
            <a:ext cx="1090797" cy="619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load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8736" y="1590508"/>
            <a:ext cx="1340693" cy="985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sbc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835483" y="1467546"/>
            <a:ext cx="1355853" cy="13558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</a:t>
            </a:r>
          </a:p>
        </p:txBody>
      </p:sp>
      <p:sp>
        <p:nvSpPr>
          <p:cNvPr id="199" name="Shape 199"/>
          <p:cNvSpPr/>
          <p:nvPr>
            <p:ph type="title"/>
          </p:nvPr>
        </p:nvSpPr>
        <p:spPr>
          <a:xfrm>
            <a:off x="406400" y="1536700"/>
            <a:ext cx="12192000" cy="7030840"/>
          </a:xfrm>
          <a:prstGeom prst="rect">
            <a:avLst/>
          </a:prstGeom>
        </p:spPr>
        <p:txBody>
          <a:bodyPr/>
          <a:lstStyle/>
          <a:p>
            <a:pPr marL="784411" indent="-784411">
              <a:buClr>
                <a:schemeClr val="accent1"/>
              </a:buClr>
              <a:buSzPct val="104999"/>
              <a:buFont typeface="Avenir Next"/>
              <a:buChar char="‣"/>
            </a:pPr>
            <a:r>
              <a:t>Track consumption of any item</a:t>
            </a:r>
          </a:p>
          <a:p>
            <a:pPr marL="784411" indent="-784411">
              <a:buClr>
                <a:schemeClr val="accent1"/>
              </a:buClr>
              <a:buSzPct val="104999"/>
              <a:buFont typeface="Avenir Next"/>
            </a:pPr>
            <a:r>
              <a:t>Auto-replenish items running out</a:t>
            </a:r>
          </a:p>
          <a:p>
            <a:pPr marL="784411" indent="-784411">
              <a:buClr>
                <a:schemeClr val="accent1"/>
              </a:buClr>
              <a:buSzPct val="104999"/>
              <a:buFont typeface="Avenir Next"/>
            </a:pPr>
            <a:r>
              <a:t>Set reminders for intake</a:t>
            </a:r>
          </a:p>
          <a:p>
            <a:pPr marL="784411" indent="-784411">
              <a:buClr>
                <a:schemeClr val="accent1"/>
              </a:buClr>
              <a:buSzPct val="104999"/>
              <a:buFont typeface="Avenir Next"/>
            </a:pPr>
            <a:r>
              <a:t>Get notifications on consumption</a:t>
            </a:r>
          </a:p>
          <a:p>
            <a:pPr marL="784411" indent="-784411">
              <a:buClr>
                <a:schemeClr val="accent1"/>
              </a:buClr>
              <a:buSzPct val="104999"/>
              <a:buFont typeface="Avenir Next"/>
            </a:pPr>
            <a:r>
              <a:t>Monitor nutrition intake</a:t>
            </a:r>
          </a:p>
          <a:p>
            <a:pPr marL="784411" indent="-784411">
              <a:buClr>
                <a:schemeClr val="accent1"/>
              </a:buClr>
              <a:buSzPct val="104999"/>
              <a:buFont typeface="Avenir Next"/>
            </a:pPr>
            <a:r>
              <a:t>LOW COST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Vision</a:t>
            </a:r>
          </a:p>
        </p:txBody>
      </p:sp>
      <p:sp>
        <p:nvSpPr>
          <p:cNvPr id="202" name="Shape 202"/>
          <p:cNvSpPr/>
          <p:nvPr>
            <p:ph type="title"/>
          </p:nvPr>
        </p:nvSpPr>
        <p:spPr>
          <a:xfrm>
            <a:off x="406400" y="1536700"/>
            <a:ext cx="12192000" cy="7491661"/>
          </a:xfrm>
          <a:prstGeom prst="rect">
            <a:avLst/>
          </a:prstGeom>
        </p:spPr>
        <p:txBody>
          <a:bodyPr/>
          <a:lstStyle/>
          <a:p>
            <a:pPr marL="784411" indent="-784411">
              <a:buClr>
                <a:schemeClr val="accent1"/>
              </a:buClr>
              <a:buSzPct val="104999"/>
              <a:buFont typeface="Avenir Next"/>
              <a:buChar char="‣"/>
            </a:pPr>
            <a:r>
              <a:t>Smart shelves for homes/shopping malls/offices to track and auto replenish items</a:t>
            </a:r>
          </a:p>
          <a:p>
            <a:pPr marL="784411" indent="-784411">
              <a:buClr>
                <a:schemeClr val="accent1"/>
              </a:buClr>
              <a:buSzPct val="104999"/>
              <a:buFont typeface="Avenir Next"/>
            </a:pPr>
            <a:r>
              <a:t>Doctors’ assistant tool to monitor medicine intake in patients</a:t>
            </a:r>
          </a:p>
          <a:p>
            <a:pPr marL="784411" indent="-784411">
              <a:buClr>
                <a:schemeClr val="accent1"/>
              </a:buClr>
              <a:buSzPct val="104999"/>
              <a:buFont typeface="Avenir Next"/>
            </a:pPr>
            <a:r>
              <a:t>Smart containers by grocers and sellers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C1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xfrm>
            <a:off x="2857500" y="4191000"/>
            <a:ext cx="12192000" cy="4521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