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7"/>
  </p:notesMasterIdLst>
  <p:sldIdLst>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9144000" cy="6858000" type="screen4x3"/>
  <p:notesSz cx="7010400" cy="9296400"/>
  <p:custDataLst>
    <p:tags r:id="rId18"/>
  </p:custDataLst>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168" y="56"/>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504"/>
    </p:cViewPr>
  </p:sorterViewPr>
  <p:notesViewPr>
    <p:cSldViewPr>
      <p:cViewPr varScale="1">
        <p:scale>
          <a:sx n="63" d="100"/>
          <a:sy n="63" d="100"/>
        </p:scale>
        <p:origin x="-3086" y="-6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27FA3C50-F024-46FE-B63C-EFEFCD0FF189}" type="datetimeFigureOut">
              <a:rPr lang="en-US" altLang="en-US"/>
              <a:pPr>
                <a:defRPr/>
              </a:pPr>
              <a:t>1/13/2022</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F31C029E-34B3-4B2F-8C4C-ECE6A5D2F3A4}" type="slidenum">
              <a:rPr lang="en-US" altLang="en-US"/>
              <a:pPr>
                <a:defRPr/>
              </a:pPr>
              <a:t>‹#›</a:t>
            </a:fld>
            <a:endParaRPr lang="en-US" altLang="en-US"/>
          </a:p>
        </p:txBody>
      </p:sp>
    </p:spTree>
    <p:extLst>
      <p:ext uri="{BB962C8B-B14F-4D97-AF65-F5344CB8AC3E}">
        <p14:creationId xmlns:p14="http://schemas.microsoft.com/office/powerpoint/2010/main" val="3990114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ＭＳ Ｐゴシック" pitchFamily="34" charset="-128"/>
              </a:defRPr>
            </a:lvl1pPr>
            <a:lvl2pPr marL="742950" indent="-285750">
              <a:defRPr sz="1200">
                <a:solidFill>
                  <a:schemeClr val="tx1"/>
                </a:solidFill>
                <a:latin typeface="Calibri" pitchFamily="34" charset="0"/>
                <a:ea typeface="ＭＳ Ｐゴシック" pitchFamily="34" charset="-128"/>
              </a:defRPr>
            </a:lvl2pPr>
            <a:lvl3pPr marL="1143000" indent="-228600">
              <a:defRPr sz="1200">
                <a:solidFill>
                  <a:schemeClr val="tx1"/>
                </a:solidFill>
                <a:latin typeface="Calibri" pitchFamily="34" charset="0"/>
                <a:ea typeface="ＭＳ Ｐゴシック" pitchFamily="34" charset="-128"/>
              </a:defRPr>
            </a:lvl3pPr>
            <a:lvl4pPr marL="1600200" indent="-228600">
              <a:defRPr sz="1200">
                <a:solidFill>
                  <a:schemeClr val="tx1"/>
                </a:solidFill>
                <a:latin typeface="Calibri" pitchFamily="34" charset="0"/>
                <a:ea typeface="ＭＳ Ｐゴシック" pitchFamily="34" charset="-128"/>
              </a:defRPr>
            </a:lvl4pPr>
            <a:lvl5pPr marL="2057400" indent="-228600">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fld id="{25CA3603-A4C2-4B04-9688-F338E552157B}" type="slidenum">
              <a:rPr lang="en-US" altLang="en-US">
                <a:latin typeface="Arial" charset="0"/>
              </a:rPr>
              <a:pPr/>
              <a:t>1</a:t>
            </a:fld>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The fifth step is teaching a general principle.</a:t>
            </a:r>
          </a:p>
          <a:p>
            <a:r>
              <a:rPr lang="en-US"/>
              <a:t>One of the most important and challenging tasks for the learner is to take information from an individual situation and accurately generalize it to other situations.</a:t>
            </a:r>
          </a:p>
          <a:p>
            <a:r>
              <a:rPr lang="en-US"/>
              <a:t>This can be about how a symptom usually manifests, treatment options, what resources are available in your community -- or what references to look something up in.</a:t>
            </a:r>
          </a:p>
          <a:p>
            <a:r>
              <a:rPr lang="en-US"/>
              <a:t>This isn’t a major teaching session -- but 1or 2 statements can have a significant impact on the learner.  (This microskill can be skipped if the learner has performed well and you have no new information to add.)</a:t>
            </a:r>
          </a:p>
          <a:p>
            <a:r>
              <a:rPr lang="en-US"/>
              <a:t>Examples you could use with me about Mrs. Winkler’s case? </a:t>
            </a:r>
            <a:r>
              <a:rPr lang="en-US" b="1"/>
              <a:t>[Wait for a response]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t>The concluding step is to wrap up the teaching session with directions to the learner about what is needed to resolve the case.  Time management is a critical function of clinical teaching, and it’s helpful to signal the end of the interaction so that you can move on to the next patient.  </a:t>
            </a:r>
          </a:p>
          <a:p>
            <a:r>
              <a:rPr lang="en-US"/>
              <a:t>The learner’s and preceptor’s roles may need definition at this point.  In some cases you may wish to observe as the learner performs the physical or reviews the treatment plan with the patient.  In other cases, you may wish to go in an confirm physical findings and then review the case with the patient yourself.  In either case, it helps the learner to know what is expected of them once you go in to see the patient together.</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545254" y="4415911"/>
            <a:ext cx="5919893" cy="4182817"/>
          </a:xfrm>
        </p:spPr>
        <p:txBody>
          <a:bodyPr/>
          <a:lstStyle/>
          <a:p>
            <a:r>
              <a:rPr lang="en-US"/>
              <a:t>To help you remember the steps of this model, here are cards that you can keep in your pocket during a rotation.  </a:t>
            </a:r>
            <a:r>
              <a:rPr lang="en-US" b="1"/>
              <a:t>[Distribute cards]</a:t>
            </a:r>
          </a:p>
          <a:p>
            <a:r>
              <a:rPr lang="en-US"/>
              <a:t>Let’s apply this model to another case.  </a:t>
            </a:r>
          </a:p>
          <a:p>
            <a:r>
              <a:rPr lang="en-US"/>
              <a:t>A nurse practitioner student is in your office and has just seen a patient of yours for a follow up visit.  Here is her presentation:</a:t>
            </a:r>
          </a:p>
          <a:p>
            <a:r>
              <a:rPr lang="en-US"/>
              <a:t>“I just saw Mrs. Bodman for a 2-month follow up visit for her diabetes.  She is a 60-year-old woman who has had Type 2 diabetes for 5 years.  She states she has felt well except for a cold that she just got over.  She tests her blood sugar at home about twice a week and says her fasting sugars have been between 120 and 160.  She didn’t bring in her logbook, though.  She denies polyuria and polydypsia, but says she has gained some weight because she went on a cruise last month.  She did have one episode of shakiness and sweating which got better when she ate.</a:t>
            </a:r>
          </a:p>
          <a:p>
            <a:r>
              <a:rPr lang="en-US"/>
              <a:t>“Her current regimen is glyburide 5mg BID and glucophage 500 mg BID.  She also takes an occasional dose of 25mg hydrochlorothiazide about once a week for foot swelling.  Other meds are calcium and Premarin.</a:t>
            </a:r>
          </a:p>
          <a:p>
            <a:r>
              <a:rPr lang="en-US"/>
              <a:t>“On physical, her weight is 165 (up from 160 last time), BP is 140/80, pulse is 84 and temp is normal.  Her fundi were hard to see but looked normal to me.  Lungs are clear, heart regular without murmur and abdomen slightly obese but normal.  She had a blood sugar checked when she came in and it was 180 but she had lunch two hours ago.”  </a:t>
            </a:r>
          </a:p>
          <a:p>
            <a:r>
              <a:rPr lang="en-US"/>
              <a:t>Learner pauses and waits for your comments.</a:t>
            </a:r>
          </a:p>
          <a:p>
            <a:r>
              <a:rPr lang="en-US"/>
              <a:t>So, the first step is getting a commitment from the learner.  What kinds of questions might we ask to get a commitment in this case?  </a:t>
            </a:r>
            <a:r>
              <a:rPr lang="en-US" b="1"/>
              <a:t>[Go through all 6 steps]</a:t>
            </a:r>
            <a:endParaRPr lang="en-US"/>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t>Now that we’ve gone over the model, think about it in the context of your practice and teaching.  What of this model would work in your teaching?  The 5 skills can be used separately -- how can you fit them in?  </a:t>
            </a:r>
            <a:r>
              <a:rPr lang="en-US" b="1"/>
              <a:t>[Encourage individuals to describe their particular settings and application of the model]</a:t>
            </a:r>
            <a:endParaRPr lang="en-US"/>
          </a:p>
          <a:p>
            <a:r>
              <a:rPr lang="en-US"/>
              <a:t>The One Minute Preceptor strategy is designed to maximize efficiency and effectiveness of teaching about an individual patient encounter.  It should be used in conjunction with your other teaching strategies.  </a:t>
            </a:r>
          </a:p>
          <a:p>
            <a:r>
              <a:rPr lang="en-US"/>
              <a:t>Thank you for all of your precepting.  We hope this model and this seminar is helpful in integrating teaching into your practice. </a:t>
            </a:r>
          </a:p>
          <a:p>
            <a:r>
              <a:rPr lang="en-US" b="1"/>
              <a:t>[Have participants complete evaluations and any necessary CME paperwork]</a:t>
            </a:r>
            <a:endParaRPr lang="en-US"/>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Rot="1" noChangeAspect="1" noChangeArrowheads="1" noTextEdit="1"/>
          </p:cNvSpPr>
          <p:nvPr>
            <p:ph type="sldImg"/>
          </p:nvPr>
        </p:nvSpPr>
        <p:spPr>
          <a:ln/>
        </p:spPr>
      </p:sp>
      <p:sp>
        <p:nvSpPr>
          <p:cNvPr id="100355" name="Rectangle 1027"/>
          <p:cNvSpPr>
            <a:spLocks noGrp="1" noChangeArrowheads="1"/>
          </p:cNvSpPr>
          <p:nvPr>
            <p:ph type="body" idx="1"/>
          </p:nvPr>
        </p:nvSpPr>
        <p:spPr/>
        <p:txBody>
          <a:bodyPr/>
          <a:lstStyle/>
          <a:p>
            <a:r>
              <a:rPr lang="en-US"/>
              <a:t>The One Minute Preceptor teaching model was developed at the Department of Family Medicine at the University of Washington several years ago, and it has been used in a variety of settings with a variety of learners.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First, a disclaimer:  Is the “One Minute Preceptor” model going to help you do all your precepting in one minute?  No.</a:t>
            </a:r>
          </a:p>
          <a:p>
            <a:r>
              <a:rPr lang="en-US"/>
              <a:t>Studies have shown that the average teaching encounter takes 10 minutes:</a:t>
            </a:r>
          </a:p>
          <a:p>
            <a:pPr lvl="1"/>
            <a:r>
              <a:rPr lang="en-US"/>
              <a:t>6 minutes for the learner to present. </a:t>
            </a:r>
          </a:p>
          <a:p>
            <a:pPr lvl="1"/>
            <a:r>
              <a:rPr lang="en-US"/>
              <a:t>3 minutes for the preceptor to ask questions and clarify information.</a:t>
            </a:r>
          </a:p>
          <a:p>
            <a:pPr lvl="1"/>
            <a:r>
              <a:rPr lang="en-US"/>
              <a:t>This leaves 1 minutes of discussion and teaching time.</a:t>
            </a:r>
          </a:p>
          <a:p>
            <a:r>
              <a:rPr lang="en-US"/>
              <a:t>The One Minute Preceptor strategy still takes longer than a minute.  But it provides a structure to the encounter that helps you maximize the amount of time for teaching.</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701040" y="4415911"/>
            <a:ext cx="5686213" cy="4182817"/>
          </a:xfrm>
        </p:spPr>
        <p:txBody>
          <a:bodyPr/>
          <a:lstStyle/>
          <a:p>
            <a:r>
              <a:rPr lang="en-US"/>
              <a:t>There are a lot of different styles of responding to case presentations.  What’s your style?</a:t>
            </a:r>
          </a:p>
          <a:p>
            <a:r>
              <a:rPr lang="en-US" b="1"/>
              <a:t>[Use some prop to indicate you’re becoming a learner]  </a:t>
            </a:r>
            <a:r>
              <a:rPr lang="en-US"/>
              <a:t>I’m a third year medical student presenting to you with the following case:</a:t>
            </a:r>
          </a:p>
          <a:p>
            <a:r>
              <a:rPr lang="en-US"/>
              <a:t>“Mrs. Winkler is a 67 year-old woman who has come in today with a complaint of fever, cough, and shortness of breath.  As you may know, she has a 30-year smoking history and carries the diagnosis of mild COPD.  She began getting sick about 2 days ago with what she thought was a cold, but by yesterday she had more chest congestion and a temperature of 101 orally.  She also noted that she was more winded than usual in her activities at home.  Yesterday her cough was productive with whitish sputum, but by this morning it had become yellow to tan with streaks of blood.  She noted chills this morning and her temperature was 100.5, and she called to come in.  She has noted some increase in her wheezing but denies chest pain, except when she coughs.  </a:t>
            </a:r>
          </a:p>
          <a:p>
            <a:r>
              <a:rPr lang="en-US"/>
              <a:t>“She is on Capoten and HCTZ for high blood pressure.  She uses an albuterol inhaler &amp; has been using this about every 2 hours since last evening.  She has no allergies, got a flu shot this year, and had the Pneumovax 2 years ago.  </a:t>
            </a:r>
          </a:p>
          <a:p>
            <a:r>
              <a:rPr lang="en-US"/>
              <a:t>“On physical she is working hard at breathing with wheezes heard without a stethoscope.  HEENT is basically normal but her lung exam reveals diffuse expiratory wheezes and decreased breath sounds in the area of the right middle lobe…”   At this point, I stop and wait for your response.</a:t>
            </a:r>
          </a:p>
          <a:p>
            <a:r>
              <a:rPr lang="en-US"/>
              <a:t>How would you answer?  </a:t>
            </a:r>
            <a:r>
              <a:rPr lang="en-US" b="1"/>
              <a:t>[Discuss different answers.  Expert: answer what you think is going on, ask  questions about the patient.  Socratic: ask questions of the learner.]</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a:t>The “One Minute Preceptor” strategy is based on 5 steps that build on each other.  </a:t>
            </a:r>
            <a:r>
              <a:rPr lang="en-US" b="1"/>
              <a:t>[read them]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The first step is to get a “commitment” from the learner about what they thing is going on, what they think the plan should be, or how they think the case should be followed up.</a:t>
            </a:r>
          </a:p>
          <a:p>
            <a:r>
              <a:rPr lang="en-US"/>
              <a:t>This commitment helps invest the learner further in the case.  And it helps you assess their problem-solving skills.</a:t>
            </a:r>
          </a:p>
          <a:p>
            <a:r>
              <a:rPr lang="en-US"/>
              <a:t>What you ask the learner to commit to depends on their level -- you want to encourage them to stretch beyond their current comfort level and problem solve.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Step 2 is to probe the learner for supporting evidence of what they’ve just committed to -- explore the basis of their opinion. Was it a lucky guess, or was it a well-reasoned, logical answer?</a:t>
            </a:r>
          </a:p>
          <a:p>
            <a:r>
              <a:rPr lang="en-US"/>
              <a:t>This step gives you insight into their clinical reasoning skills.</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t>Starting with step 3, you can give the learner some feedback.  Start with positive feedback, and reinforce what was done well.</a:t>
            </a:r>
          </a:p>
          <a:p>
            <a:r>
              <a:rPr lang="en-US"/>
              <a:t>Skills and positive behaviors need repeated reinforcement to become firmly established.  With a few sentences, you increase the likelihood that these behaviors will be incorporated into further clinical encounters.</a:t>
            </a:r>
          </a:p>
          <a:p>
            <a:r>
              <a:rPr lang="en-US"/>
              <a:t>Describe </a:t>
            </a:r>
            <a:r>
              <a:rPr lang="en-US" u="sng"/>
              <a:t>specific</a:t>
            </a:r>
            <a:r>
              <a:rPr lang="en-US"/>
              <a:t> actions the learner took (“good job” is too vague), and describe the likely outcomes of these actions.</a:t>
            </a:r>
          </a:p>
          <a:p>
            <a:r>
              <a:rPr lang="en-US"/>
              <a:t>What are some examples of positive reinforcement you could give me on my presentation of Mrs. Winkler?  </a:t>
            </a:r>
            <a:r>
              <a:rPr lang="en-US" b="1"/>
              <a:t>[Wait for a response]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t>Step 4 is correcting the learner’s mistakes or omissions.</a:t>
            </a:r>
          </a:p>
          <a:p>
            <a:r>
              <a:rPr lang="en-US"/>
              <a:t>Again, describe </a:t>
            </a:r>
            <a:r>
              <a:rPr lang="en-US" u="sng"/>
              <a:t>specific</a:t>
            </a:r>
            <a:r>
              <a:rPr lang="en-US"/>
              <a:t> actions and potential negative outcomes.  It’s important to also suggest ways the learner can improve.  Think about your wording -- if you focus on actions and ways of changing, and avoid negative labels such as “bad” or “poor”, the learner is less likely to feel judged and more likely to see the criticism as constructive.</a:t>
            </a:r>
          </a:p>
          <a:p>
            <a:r>
              <a:rPr lang="en-US"/>
              <a:t>It’s important to notice and provide feedback to the learner on </a:t>
            </a:r>
            <a:r>
              <a:rPr lang="en-US" u="sng"/>
              <a:t>both</a:t>
            </a:r>
            <a:r>
              <a:rPr lang="en-US"/>
              <a:t> the things they do well </a:t>
            </a:r>
            <a:r>
              <a:rPr lang="en-US" u="sng"/>
              <a:t>and</a:t>
            </a:r>
            <a:r>
              <a:rPr lang="en-US"/>
              <a:t> the areas they need to work on.</a:t>
            </a:r>
          </a:p>
          <a:p>
            <a:r>
              <a:rPr lang="en-US"/>
              <a:t>What are some examples of constructive criticism you could give me about my case presentation of Mrs. Winkler? </a:t>
            </a:r>
            <a:r>
              <a:rPr lang="en-US" b="1"/>
              <a:t>[Wait for a response]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p:nvSpPr>
        <p:spPr>
          <a:xfrm>
            <a:off x="0" y="0"/>
            <a:ext cx="9144000" cy="5638800"/>
          </a:xfrm>
          <a:prstGeom prst="rect">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effectLst>
                <a:outerShdw blurRad="38100" dist="38100" dir="2700000" algn="tl">
                  <a:srgbClr val="000000">
                    <a:alpha val="43137"/>
                  </a:srgbClr>
                </a:outerShdw>
              </a:effectLst>
            </a:endParaRPr>
          </a:p>
        </p:txBody>
      </p:sp>
      <p:cxnSp>
        <p:nvCxnSpPr>
          <p:cNvPr id="5" name="Straight Connector 4"/>
          <p:cNvCxnSpPr/>
          <p:nvPr/>
        </p:nvCxnSpPr>
        <p:spPr>
          <a:xfrm>
            <a:off x="0" y="56388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13" descr="V.SOM.IU..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29000" y="5791200"/>
            <a:ext cx="21717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a:xfrm>
            <a:off x="685800" y="2130425"/>
            <a:ext cx="7772400" cy="1470025"/>
          </a:xfrm>
        </p:spPr>
        <p:txBody>
          <a:bodyPr/>
          <a:lstStyle>
            <a:lvl1pPr>
              <a:defRPr>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19" name="Subtitle 2"/>
          <p:cNvSpPr>
            <a:spLocks noGrp="1"/>
          </p:cNvSpPr>
          <p:nvPr>
            <p:ph type="subTitle" idx="1"/>
          </p:nvPr>
        </p:nvSpPr>
        <p:spPr>
          <a:xfrm>
            <a:off x="1371600" y="3886200"/>
            <a:ext cx="6400800" cy="762000"/>
          </a:xfrm>
        </p:spPr>
        <p:txBody>
          <a:bodyPr/>
          <a:lstStyle>
            <a:lvl1pPr marL="0" indent="0" algn="ctr">
              <a:buNone/>
              <a:defRPr>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15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B4DE05-EF2C-4BEA-861B-65F516915875}" type="datetimeFigureOut">
              <a:rPr lang="en-US" altLang="en-US"/>
              <a:pPr>
                <a:defRPr/>
              </a:pPr>
              <a:t>1/13/2022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022D6F-6653-4E39-B636-60D3D4B92BB7}" type="slidenum">
              <a:rPr lang="en-US" altLang="en-US"/>
              <a:pPr>
                <a:defRPr/>
              </a:pPr>
              <a:t>‹#›</a:t>
            </a:fld>
            <a:endParaRPr lang="en-US" altLang="en-US"/>
          </a:p>
        </p:txBody>
      </p:sp>
    </p:spTree>
    <p:extLst>
      <p:ext uri="{BB962C8B-B14F-4D97-AF65-F5344CB8AC3E}">
        <p14:creationId xmlns:p14="http://schemas.microsoft.com/office/powerpoint/2010/main" val="372813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199"/>
            <a:ext cx="2057400" cy="5334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199"/>
            <a:ext cx="6019800"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5C72395-BC98-45B7-B782-CFF9381BB0BA}" type="datetimeFigureOut">
              <a:rPr lang="en-US" altLang="en-US"/>
              <a:pPr>
                <a:defRPr/>
              </a:pPr>
              <a:t>1/13/2022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5F06A7-B541-499E-BBEB-ABD16C52CFF1}" type="slidenum">
              <a:rPr lang="en-US" altLang="en-US"/>
              <a:pPr>
                <a:defRPr/>
              </a:pPr>
              <a:t>‹#›</a:t>
            </a:fld>
            <a:endParaRPr lang="en-US" altLang="en-US"/>
          </a:p>
        </p:txBody>
      </p:sp>
    </p:spTree>
    <p:extLst>
      <p:ext uri="{BB962C8B-B14F-4D97-AF65-F5344CB8AC3E}">
        <p14:creationId xmlns:p14="http://schemas.microsoft.com/office/powerpoint/2010/main" val="1207882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209550"/>
            <a:ext cx="7772400" cy="1085850"/>
          </a:xfrm>
        </p:spPr>
        <p:txBody>
          <a:bodyPr/>
          <a:lstStyle/>
          <a:p>
            <a:r>
              <a:rPr lang="en-US"/>
              <a:t>Click to edit Master title style</a:t>
            </a:r>
          </a:p>
        </p:txBody>
      </p:sp>
      <p:sp>
        <p:nvSpPr>
          <p:cNvPr id="3" name="Chart Placeholder 2"/>
          <p:cNvSpPr>
            <a:spLocks noGrp="1"/>
          </p:cNvSpPr>
          <p:nvPr>
            <p:ph type="chart" idx="1"/>
          </p:nvPr>
        </p:nvSpPr>
        <p:spPr>
          <a:xfrm>
            <a:off x="1066800" y="2057400"/>
            <a:ext cx="7772400" cy="4114800"/>
          </a:xfrm>
        </p:spPr>
        <p:txBody>
          <a:bodyPr/>
          <a:lstStyle/>
          <a:p>
            <a:endParaRPr lang="en-US"/>
          </a:p>
        </p:txBody>
      </p:sp>
    </p:spTree>
    <p:extLst>
      <p:ext uri="{BB962C8B-B14F-4D97-AF65-F5344CB8AC3E}">
        <p14:creationId xmlns:p14="http://schemas.microsoft.com/office/powerpoint/2010/main" val="223228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D1FD1A1-E6D1-4DCB-AD25-751A76015B89}" type="datetimeFigureOut">
              <a:rPr lang="en-US" altLang="en-US"/>
              <a:pPr>
                <a:defRPr/>
              </a:pPr>
              <a:t>1/13/2022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1577CB-9CF9-4797-8667-5941DE3701E1}" type="slidenum">
              <a:rPr lang="en-US" altLang="en-US"/>
              <a:pPr>
                <a:defRPr/>
              </a:pPr>
              <a:t>‹#›</a:t>
            </a:fld>
            <a:endParaRPr lang="en-US" altLang="en-US"/>
          </a:p>
        </p:txBody>
      </p:sp>
    </p:spTree>
    <p:extLst>
      <p:ext uri="{BB962C8B-B14F-4D97-AF65-F5344CB8AC3E}">
        <p14:creationId xmlns:p14="http://schemas.microsoft.com/office/powerpoint/2010/main" val="404193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414587"/>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914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2B8AD8D-98DE-4AB1-86FA-3370BF60BD2C}" type="datetimeFigureOut">
              <a:rPr lang="en-US" altLang="en-US"/>
              <a:pPr>
                <a:defRPr/>
              </a:pPr>
              <a:t>1/13/2022</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C0BA13-BD7D-400F-8FE3-455274134890}" type="slidenum">
              <a:rPr lang="en-US" altLang="en-US"/>
              <a:pPr>
                <a:defRPr/>
              </a:pPr>
              <a:t>‹#›</a:t>
            </a:fld>
            <a:endParaRPr lang="en-US" altLang="en-US"/>
          </a:p>
        </p:txBody>
      </p:sp>
    </p:spTree>
    <p:extLst>
      <p:ext uri="{BB962C8B-B14F-4D97-AF65-F5344CB8AC3E}">
        <p14:creationId xmlns:p14="http://schemas.microsoft.com/office/powerpoint/2010/main" val="372797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128B9BD-7BE5-4FA1-985A-957B79D80072}" type="datetimeFigureOut">
              <a:rPr lang="en-US" altLang="en-US"/>
              <a:pPr>
                <a:defRPr/>
              </a:pPr>
              <a:t>1/13/2022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7E502F-4DD6-4A63-9544-CC391DBE45AE}" type="slidenum">
              <a:rPr lang="en-US" altLang="en-US"/>
              <a:pPr>
                <a:defRPr/>
              </a:pPr>
              <a:t>‹#›</a:t>
            </a:fld>
            <a:endParaRPr lang="en-US" altLang="en-US"/>
          </a:p>
        </p:txBody>
      </p:sp>
    </p:spTree>
    <p:extLst>
      <p:ext uri="{BB962C8B-B14F-4D97-AF65-F5344CB8AC3E}">
        <p14:creationId xmlns:p14="http://schemas.microsoft.com/office/powerpoint/2010/main" val="390326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616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616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B95A11F-3B47-44A8-B408-F1409854D4A2}" type="datetimeFigureOut">
              <a:rPr lang="en-US" altLang="en-US"/>
              <a:pPr>
                <a:defRPr/>
              </a:pPr>
              <a:t>1/13/2022</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B9FC896-46A9-4A4B-A6E9-2EC46185DC10}" type="slidenum">
              <a:rPr lang="en-US" altLang="en-US"/>
              <a:pPr>
                <a:defRPr/>
              </a:pPr>
              <a:t>‹#›</a:t>
            </a:fld>
            <a:endParaRPr lang="en-US" altLang="en-US"/>
          </a:p>
        </p:txBody>
      </p:sp>
    </p:spTree>
    <p:extLst>
      <p:ext uri="{BB962C8B-B14F-4D97-AF65-F5344CB8AC3E}">
        <p14:creationId xmlns:p14="http://schemas.microsoft.com/office/powerpoint/2010/main" val="196432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690E5B8-F6B9-4F07-8AE8-AA3F29A18DB0}" type="datetimeFigureOut">
              <a:rPr lang="en-US" altLang="en-US"/>
              <a:pPr>
                <a:defRPr/>
              </a:pPr>
              <a:t>1/13/2022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76FD3DB-00F3-4AF0-A252-7681D39DC1E8}" type="slidenum">
              <a:rPr lang="en-US" altLang="en-US"/>
              <a:pPr>
                <a:defRPr/>
              </a:pPr>
              <a:t>‹#›</a:t>
            </a:fld>
            <a:endParaRPr lang="en-US" altLang="en-US"/>
          </a:p>
        </p:txBody>
      </p:sp>
    </p:spTree>
    <p:extLst>
      <p:ext uri="{BB962C8B-B14F-4D97-AF65-F5344CB8AC3E}">
        <p14:creationId xmlns:p14="http://schemas.microsoft.com/office/powerpoint/2010/main" val="316579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5E80AA2-CCEB-4918-81B5-29FEC89868AC}" type="datetimeFigureOut">
              <a:rPr lang="en-US" altLang="en-US"/>
              <a:pPr>
                <a:defRPr/>
              </a:pPr>
              <a:t>1/13/2022</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D22BE35-97AC-405F-A9C5-BA0DE9A81381}" type="slidenum">
              <a:rPr lang="en-US" altLang="en-US"/>
              <a:pPr>
                <a:defRPr/>
              </a:pPr>
              <a:t>‹#›</a:t>
            </a:fld>
            <a:endParaRPr lang="en-US" altLang="en-US"/>
          </a:p>
        </p:txBody>
      </p:sp>
    </p:spTree>
    <p:extLst>
      <p:ext uri="{BB962C8B-B14F-4D97-AF65-F5344CB8AC3E}">
        <p14:creationId xmlns:p14="http://schemas.microsoft.com/office/powerpoint/2010/main" val="388447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008313" cy="9779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457201"/>
            <a:ext cx="5111750" cy="5333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1"/>
            <a:ext cx="3008313" cy="4356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4C11DF4-1BCD-4CA6-B4B4-209937BEA49E}" type="datetimeFigureOut">
              <a:rPr lang="en-US" altLang="en-US"/>
              <a:pPr>
                <a:defRPr/>
              </a:pPr>
              <a:t>1/13/2022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524E0D-B02F-4521-B23A-D2EE7E974D48}" type="slidenum">
              <a:rPr lang="en-US" altLang="en-US"/>
              <a:pPr>
                <a:defRPr/>
              </a:pPr>
              <a:t>‹#›</a:t>
            </a:fld>
            <a:endParaRPr lang="en-US" altLang="en-US"/>
          </a:p>
        </p:txBody>
      </p:sp>
    </p:spTree>
    <p:extLst>
      <p:ext uri="{BB962C8B-B14F-4D97-AF65-F5344CB8AC3E}">
        <p14:creationId xmlns:p14="http://schemas.microsoft.com/office/powerpoint/2010/main" val="381924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423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6422274-4AD0-4F1C-996E-62F511E8FCD7}" type="datetimeFigureOut">
              <a:rPr lang="en-US" altLang="en-US"/>
              <a:pPr>
                <a:defRPr/>
              </a:pPr>
              <a:t>1/13/2022</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6E5390-B22C-4CDD-BE17-6DF4EAD15826}" type="slidenum">
              <a:rPr lang="en-US" altLang="en-US"/>
              <a:pPr>
                <a:defRPr/>
              </a:pPr>
              <a:t>‹#›</a:t>
            </a:fld>
            <a:endParaRPr lang="en-US" altLang="en-US"/>
          </a:p>
        </p:txBody>
      </p:sp>
    </p:spTree>
    <p:extLst>
      <p:ext uri="{BB962C8B-B14F-4D97-AF65-F5344CB8AC3E}">
        <p14:creationId xmlns:p14="http://schemas.microsoft.com/office/powerpoint/2010/main" val="72569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7620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25532A2A-3996-4604-949D-BE336874D5DB}" type="datetimeFigureOut">
              <a:rPr lang="en-US" altLang="en-US"/>
              <a:pPr>
                <a:defRPr/>
              </a:pPr>
              <a:t>1/13/2022</a:t>
            </a:fld>
            <a:endParaRPr lang="en-US" altLang="en-US"/>
          </a:p>
        </p:txBody>
      </p:sp>
      <p:sp>
        <p:nvSpPr>
          <p:cNvPr id="5" name="Footer Placeholder 4"/>
          <p:cNvSpPr>
            <a:spLocks noGrp="1"/>
          </p:cNvSpPr>
          <p:nvPr>
            <p:ph type="ftr" sz="quarter" idx="3"/>
          </p:nvPr>
        </p:nvSpPr>
        <p:spPr>
          <a:xfrm>
            <a:off x="3124200" y="7620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762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itchFamily="34" charset="0"/>
              </a:defRPr>
            </a:lvl1pPr>
          </a:lstStyle>
          <a:p>
            <a:pPr>
              <a:defRPr/>
            </a:pPr>
            <a:fld id="{864C50AB-639E-416D-89D5-486D01E6A0A4}" type="slidenum">
              <a:rPr lang="en-US" altLang="en-US"/>
              <a:pPr>
                <a:defRPr/>
              </a:pPr>
              <a:t>‹#›</a:t>
            </a:fld>
            <a:endParaRPr lang="en-US" altLang="en-US"/>
          </a:p>
        </p:txBody>
      </p:sp>
      <p:sp>
        <p:nvSpPr>
          <p:cNvPr id="9" name="Rectangle 8"/>
          <p:cNvSpPr/>
          <p:nvPr/>
        </p:nvSpPr>
        <p:spPr>
          <a:xfrm>
            <a:off x="0" y="5867400"/>
            <a:ext cx="9144000" cy="990600"/>
          </a:xfrm>
          <a:prstGeom prst="rect">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1" name="Straight Connector 10"/>
          <p:cNvCxnSpPr/>
          <p:nvPr/>
        </p:nvCxnSpPr>
        <p:spPr>
          <a:xfrm>
            <a:off x="0" y="58674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33" name="Picture 9" descr="H.SOM.IU.rev.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6096000"/>
            <a:ext cx="3733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9"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20" r:id="rId12"/>
  </p:sldLayoutIdLst>
  <p:txStyles>
    <p:titleStyle>
      <a:lvl1pPr algn="ctr" rtl="0" eaLnBrk="0" fontAlgn="base" hangingPunct="0">
        <a:spcBef>
          <a:spcPct val="0"/>
        </a:spcBef>
        <a:spcAft>
          <a:spcPct val="0"/>
        </a:spcAft>
        <a:defRPr sz="4400" kern="1200">
          <a:solidFill>
            <a:schemeClr val="tx1"/>
          </a:solidFill>
          <a:effectLst>
            <a:outerShdw blurRad="50800" dist="38100" dir="2700000" algn="tl" rotWithShape="0">
              <a:prstClr val="black">
                <a:alpha val="40000"/>
              </a:prstClr>
            </a:outerShdw>
          </a:effectLst>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914400"/>
            <a:ext cx="7772400" cy="1676400"/>
          </a:xfrm>
        </p:spPr>
        <p:txBody>
          <a:bodyPr wrap="square" numCol="1" anchorCtr="0" compatLnSpc="1">
            <a:prstTxWarp prst="textNoShape">
              <a:avLst/>
            </a:prstTxWarp>
          </a:bodyPr>
          <a:lstStyle/>
          <a:p>
            <a:pPr eaLnBrk="1" hangingPunct="1">
              <a:defRPr/>
            </a:pPr>
            <a:r>
              <a:rPr lang="en-US" altLang="en-US" dirty="0">
                <a:effectLst>
                  <a:outerShdw blurRad="38100" dist="38100" dir="2700000" algn="tl">
                    <a:srgbClr val="C0C0C0"/>
                  </a:outerShdw>
                </a:effectLst>
                <a:ea typeface="ＭＳ Ｐゴシック" panose="020B0600070205080204" pitchFamily="34" charset="-128"/>
              </a:rPr>
              <a:t>The One Minute Preceptor</a:t>
            </a:r>
          </a:p>
        </p:txBody>
      </p:sp>
      <p:sp>
        <p:nvSpPr>
          <p:cNvPr id="3075" name="Subtitle 4"/>
          <p:cNvSpPr>
            <a:spLocks noGrp="1"/>
          </p:cNvSpPr>
          <p:nvPr>
            <p:ph type="subTitle" idx="1"/>
          </p:nvPr>
        </p:nvSpPr>
        <p:spPr>
          <a:xfrm>
            <a:off x="601663" y="2971800"/>
            <a:ext cx="7304087" cy="1273175"/>
          </a:xfrm>
        </p:spPr>
        <p:txBody>
          <a:bodyPr/>
          <a:lstStyle/>
          <a:p>
            <a:pPr eaLnBrk="1" hangingPunct="1"/>
            <a:r>
              <a:rPr lang="en-US" altLang="en-US" dirty="0">
                <a:ea typeface="ＭＳ Ｐゴシック" pitchFamily="34" charset="-128"/>
              </a:rPr>
              <a:t>November 17, 2016</a:t>
            </a:r>
          </a:p>
          <a:p>
            <a:pPr eaLnBrk="1" hangingPunct="1"/>
            <a:endParaRPr lang="en-US" altLang="en-US" sz="1600" dirty="0">
              <a:ea typeface="ＭＳ Ｐゴシック" pitchFamily="34" charset="-128"/>
            </a:endParaRPr>
          </a:p>
          <a:p>
            <a:pPr eaLnBrk="1" hangingPunct="1"/>
            <a:r>
              <a:rPr lang="en-US" altLang="en-US" sz="2200" dirty="0">
                <a:ea typeface="ＭＳ Ｐゴシック" pitchFamily="34" charset="-128"/>
              </a:rPr>
              <a:t>J. Matthew Neal, MD, MBA, CPE, FACP, FACE, FAAPL</a:t>
            </a:r>
          </a:p>
          <a:p>
            <a:pPr eaLnBrk="1" hangingPunct="1"/>
            <a:r>
              <a:rPr lang="en-US" altLang="en-US" sz="2200" dirty="0">
                <a:ea typeface="ＭＳ Ｐゴシック" pitchFamily="34" charset="-128"/>
              </a:rPr>
              <a:t>Assistant Dean, Educational Affairs and Faculty Development</a:t>
            </a:r>
          </a:p>
          <a:p>
            <a:pPr eaLnBrk="1" hangingPunct="1"/>
            <a:r>
              <a:rPr lang="en-US" altLang="en-US" sz="2200" dirty="0">
                <a:ea typeface="ＭＳ Ｐゴシック" pitchFamily="34" charset="-128"/>
              </a:rPr>
              <a:t>Professor of Clinical Medicine</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a:xfrm>
            <a:off x="609600" y="152400"/>
            <a:ext cx="7772400" cy="1085850"/>
          </a:xfrm>
          <a:noFill/>
          <a:ln/>
        </p:spPr>
        <p:txBody>
          <a:bodyPr/>
          <a:lstStyle/>
          <a:p>
            <a:r>
              <a:rPr lang="en-US" dirty="0"/>
              <a:t>Teach a General Principle</a:t>
            </a:r>
          </a:p>
        </p:txBody>
      </p:sp>
      <p:sp>
        <p:nvSpPr>
          <p:cNvPr id="67587" name="Rectangle 1027"/>
          <p:cNvSpPr>
            <a:spLocks noGrp="1" noChangeArrowheads="1"/>
          </p:cNvSpPr>
          <p:nvPr>
            <p:ph type="body" idx="1"/>
          </p:nvPr>
        </p:nvSpPr>
        <p:spPr>
          <a:xfrm>
            <a:off x="1066800" y="1600200"/>
            <a:ext cx="7772400" cy="4114800"/>
          </a:xfrm>
          <a:noFill/>
          <a:ln/>
        </p:spPr>
        <p:txBody>
          <a:bodyPr/>
          <a:lstStyle/>
          <a:p>
            <a:pPr>
              <a:buFont typeface="Monotype Sorts" pitchFamily="2" charset="2"/>
              <a:buChar char=" "/>
            </a:pPr>
            <a:r>
              <a:rPr lang="en-US"/>
              <a:t>Symptoms, treatment options, or resources to look information up</a:t>
            </a:r>
          </a:p>
          <a:p>
            <a:pPr>
              <a:buFont typeface="Monotype Sorts" pitchFamily="2" charset="2"/>
              <a:buChar char=" "/>
            </a:pPr>
            <a:endParaRPr lang="en-US" sz="1200">
              <a:solidFill>
                <a:schemeClr val="tx2"/>
              </a:solidFill>
            </a:endParaRPr>
          </a:p>
          <a:p>
            <a:pPr>
              <a:buFont typeface="Monotype Sorts" pitchFamily="2" charset="2"/>
              <a:buChar char=" "/>
            </a:pPr>
            <a:r>
              <a:rPr lang="en-US">
                <a:solidFill>
                  <a:schemeClr val="tx2"/>
                </a:solidFill>
              </a:rPr>
              <a:t>Why?… </a:t>
            </a:r>
            <a:r>
              <a:rPr lang="en-US"/>
              <a:t>Allows learning to be more easily transferred to other situations.</a:t>
            </a:r>
          </a:p>
          <a:p>
            <a:pPr>
              <a:buFont typeface="Monotype Sorts" pitchFamily="2" charset="2"/>
              <a:buChar char=" "/>
            </a:pPr>
            <a:endParaRPr lang="en-US" sz="1200"/>
          </a:p>
          <a:p>
            <a:pPr>
              <a:lnSpc>
                <a:spcPct val="90000"/>
              </a:lnSpc>
              <a:buFont typeface="Monotype Sorts" pitchFamily="2" charset="2"/>
              <a:buChar char=" "/>
            </a:pPr>
            <a:r>
              <a:rPr lang="en-US">
                <a:solidFill>
                  <a:schemeClr val="tx2"/>
                </a:solidFill>
              </a:rPr>
              <a:t>Examples… </a:t>
            </a:r>
            <a:r>
              <a:rPr lang="en-US"/>
              <a:t>“Remember 10-15% people are carriers of strep, which can lead to false positive strep tests.”</a:t>
            </a:r>
          </a:p>
        </p:txBody>
      </p:sp>
    </p:spTree>
    <p:extLst>
      <p:ext uri="{BB962C8B-B14F-4D97-AF65-F5344CB8AC3E}">
        <p14:creationId xmlns:p14="http://schemas.microsoft.com/office/powerpoint/2010/main" val="37583551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447800" y="16933"/>
            <a:ext cx="5181600" cy="1143000"/>
          </a:xfrm>
          <a:noFill/>
          <a:ln/>
        </p:spPr>
        <p:txBody>
          <a:bodyPr/>
          <a:lstStyle/>
          <a:p>
            <a:r>
              <a:rPr lang="en-US" dirty="0"/>
              <a:t>Conclusion</a:t>
            </a:r>
          </a:p>
        </p:txBody>
      </p:sp>
      <p:sp>
        <p:nvSpPr>
          <p:cNvPr id="69635" name="Rectangle 3"/>
          <p:cNvSpPr>
            <a:spLocks noGrp="1" noChangeArrowheads="1"/>
          </p:cNvSpPr>
          <p:nvPr>
            <p:ph type="body" idx="1"/>
          </p:nvPr>
        </p:nvSpPr>
        <p:spPr>
          <a:xfrm>
            <a:off x="381000" y="1371600"/>
            <a:ext cx="7772400" cy="4114800"/>
          </a:xfrm>
          <a:noFill/>
          <a:ln/>
        </p:spPr>
        <p:txBody>
          <a:bodyPr/>
          <a:lstStyle/>
          <a:p>
            <a:pPr>
              <a:buFont typeface="Monotype Sorts" pitchFamily="2" charset="2"/>
              <a:buChar char=" "/>
            </a:pPr>
            <a:r>
              <a:rPr lang="en-US" dirty="0"/>
              <a:t>Why?...</a:t>
            </a:r>
          </a:p>
          <a:p>
            <a:pPr>
              <a:buFont typeface="Monotype Sorts" pitchFamily="2" charset="2"/>
              <a:buChar char=" "/>
            </a:pPr>
            <a:r>
              <a:rPr lang="en-US" dirty="0"/>
              <a:t>Limits Time.</a:t>
            </a:r>
          </a:p>
          <a:p>
            <a:pPr>
              <a:buFont typeface="Monotype Sorts" pitchFamily="2" charset="2"/>
              <a:buChar char=" "/>
            </a:pPr>
            <a:r>
              <a:rPr lang="en-US" dirty="0"/>
              <a:t>Directs remainder of the encounter.</a:t>
            </a:r>
          </a:p>
          <a:p>
            <a:pPr>
              <a:buFont typeface="Monotype Sorts" pitchFamily="2" charset="2"/>
              <a:buChar char=" "/>
            </a:pPr>
            <a:endParaRPr lang="en-US" sz="1200" dirty="0"/>
          </a:p>
          <a:p>
            <a:pPr>
              <a:spcBef>
                <a:spcPct val="0"/>
              </a:spcBef>
              <a:buFont typeface="Monotype Sorts" pitchFamily="2" charset="2"/>
              <a:buChar char=" "/>
            </a:pPr>
            <a:r>
              <a:rPr lang="en-US" dirty="0"/>
              <a:t>Example…“Let’s go back in the room and I’ll show you how to get a good throat swab.  Tell me when we have the results, and I’ll watch you review the treatment plan.”</a:t>
            </a:r>
          </a:p>
        </p:txBody>
      </p:sp>
    </p:spTree>
    <p:extLst>
      <p:ext uri="{BB962C8B-B14F-4D97-AF65-F5344CB8AC3E}">
        <p14:creationId xmlns:p14="http://schemas.microsoft.com/office/powerpoint/2010/main" val="627577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p:spPr>
        <p:txBody>
          <a:bodyPr/>
          <a:lstStyle/>
          <a:p>
            <a:r>
              <a:rPr lang="en-US"/>
              <a:t>“5” Step Microskills Method</a:t>
            </a:r>
            <a:endParaRPr lang="en-US" sz="3600"/>
          </a:p>
        </p:txBody>
      </p:sp>
      <p:sp>
        <p:nvSpPr>
          <p:cNvPr id="74755" name="Rectangle 3"/>
          <p:cNvSpPr>
            <a:spLocks noGrp="1" noChangeArrowheads="1"/>
          </p:cNvSpPr>
          <p:nvPr>
            <p:ph type="body" idx="1"/>
          </p:nvPr>
        </p:nvSpPr>
        <p:spPr>
          <a:xfrm>
            <a:off x="1371600" y="1981200"/>
            <a:ext cx="7753350" cy="4191000"/>
          </a:xfrm>
          <a:noFill/>
          <a:ln/>
        </p:spPr>
        <p:txBody>
          <a:bodyPr/>
          <a:lstStyle/>
          <a:p>
            <a:pPr marL="609600" indent="-609600">
              <a:buSzPct val="100000"/>
              <a:buFont typeface="Monotype Sorts" pitchFamily="2" charset="2"/>
              <a:buAutoNum type="arabicPeriod"/>
            </a:pPr>
            <a:r>
              <a:rPr lang="en-US"/>
              <a:t> Get a Commitment</a:t>
            </a:r>
          </a:p>
          <a:p>
            <a:pPr marL="609600" indent="-609600">
              <a:buSzPct val="100000"/>
              <a:buFont typeface="Monotype Sorts" pitchFamily="2" charset="2"/>
              <a:buAutoNum type="arabicPeriod"/>
            </a:pPr>
            <a:r>
              <a:rPr lang="en-US"/>
              <a:t> Probe for Supporting Evidence</a:t>
            </a:r>
          </a:p>
          <a:p>
            <a:pPr marL="609600" indent="-609600">
              <a:buSzPct val="100000"/>
              <a:buFont typeface="Monotype Sorts" pitchFamily="2" charset="2"/>
              <a:buAutoNum type="arabicPeriod"/>
            </a:pPr>
            <a:r>
              <a:rPr lang="en-US"/>
              <a:t>  Reinforce What Was Done Well</a:t>
            </a:r>
          </a:p>
          <a:p>
            <a:pPr marL="609600" indent="-609600">
              <a:buSzPct val="100000"/>
              <a:buFont typeface="Monotype Sorts" pitchFamily="2" charset="2"/>
              <a:buAutoNum type="arabicPeriod"/>
            </a:pPr>
            <a:r>
              <a:rPr lang="en-US"/>
              <a:t>  Give Guidance About Errors or Omissions</a:t>
            </a:r>
          </a:p>
          <a:p>
            <a:pPr marL="609600" indent="-609600">
              <a:buSzPct val="100000"/>
              <a:buFont typeface="Monotype Sorts" pitchFamily="2" charset="2"/>
              <a:buAutoNum type="arabicPeriod"/>
            </a:pPr>
            <a:r>
              <a:rPr lang="en-US"/>
              <a:t>  Teach a General Principle</a:t>
            </a:r>
          </a:p>
          <a:p>
            <a:pPr marL="609600" indent="-609600">
              <a:buSzPct val="100000"/>
              <a:buFont typeface="Monotype Sorts" pitchFamily="2" charset="2"/>
              <a:buNone/>
            </a:pPr>
            <a:r>
              <a:rPr lang="en-US"/>
              <a:t>  </a:t>
            </a:r>
          </a:p>
        </p:txBody>
      </p:sp>
    </p:spTree>
    <p:extLst>
      <p:ext uri="{BB962C8B-B14F-4D97-AF65-F5344CB8AC3E}">
        <p14:creationId xmlns:p14="http://schemas.microsoft.com/office/powerpoint/2010/main" val="30904436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a:xfrm>
            <a:off x="1143000" y="533400"/>
            <a:ext cx="7772400" cy="628650"/>
          </a:xfrm>
          <a:ln/>
        </p:spPr>
        <p:txBody>
          <a:bodyPr>
            <a:normAutofit fontScale="90000"/>
          </a:bodyPr>
          <a:lstStyle/>
          <a:p>
            <a:pPr algn="ctr"/>
            <a:endParaRPr lang="en-US" sz="3600"/>
          </a:p>
        </p:txBody>
      </p:sp>
      <p:sp>
        <p:nvSpPr>
          <p:cNvPr id="82947" name="Rectangle 1027"/>
          <p:cNvSpPr>
            <a:spLocks noGrp="1" noChangeArrowheads="1"/>
          </p:cNvSpPr>
          <p:nvPr>
            <p:ph type="body" idx="1"/>
          </p:nvPr>
        </p:nvSpPr>
        <p:spPr>
          <a:xfrm>
            <a:off x="2133600" y="1981200"/>
            <a:ext cx="6705600" cy="4191000"/>
          </a:xfrm>
          <a:noFill/>
          <a:ln/>
        </p:spPr>
        <p:txBody>
          <a:bodyPr/>
          <a:lstStyle/>
          <a:p>
            <a:pPr>
              <a:buSzPct val="100000"/>
              <a:buFont typeface="Monotype Sorts" pitchFamily="2" charset="2"/>
              <a:buNone/>
            </a:pPr>
            <a:r>
              <a:rPr lang="en-US"/>
              <a:t>		</a:t>
            </a:r>
          </a:p>
          <a:p>
            <a:pPr>
              <a:buSzPct val="100000"/>
              <a:buFont typeface="Monotype Sorts" pitchFamily="2" charset="2"/>
              <a:buNone/>
            </a:pPr>
            <a:r>
              <a:rPr lang="en-US"/>
              <a:t> </a:t>
            </a:r>
            <a:r>
              <a:rPr lang="en-US" sz="4800">
                <a:solidFill>
                  <a:schemeClr val="tx2"/>
                </a:solidFill>
              </a:rPr>
              <a:t>What makes sense </a:t>
            </a:r>
            <a:br>
              <a:rPr lang="en-US" sz="4800">
                <a:solidFill>
                  <a:schemeClr val="tx2"/>
                </a:solidFill>
              </a:rPr>
            </a:br>
            <a:r>
              <a:rPr lang="en-US" sz="4800">
                <a:solidFill>
                  <a:schemeClr val="tx2"/>
                </a:solidFill>
              </a:rPr>
              <a:t>in your practice?</a:t>
            </a:r>
          </a:p>
        </p:txBody>
      </p:sp>
    </p:spTree>
    <p:extLst>
      <p:ext uri="{BB962C8B-B14F-4D97-AF65-F5344CB8AC3E}">
        <p14:creationId xmlns:p14="http://schemas.microsoft.com/office/powerpoint/2010/main" val="39880210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33400" y="685800"/>
            <a:ext cx="7772400" cy="4191000"/>
          </a:xfrm>
        </p:spPr>
        <p:txBody>
          <a:bodyPr/>
          <a:lstStyle/>
          <a:p>
            <a:pPr>
              <a:lnSpc>
                <a:spcPct val="85000"/>
              </a:lnSpc>
            </a:pPr>
            <a:r>
              <a:rPr lang="en-US" sz="2400"/>
              <a:t>The “One Minute Preceptor” teaching model was developed at the Department of Family Medicine at the University of Washington, Seattle. </a:t>
            </a:r>
            <a:br>
              <a:rPr lang="en-US" sz="2400"/>
            </a:br>
            <a:br>
              <a:rPr lang="en-US" sz="2400"/>
            </a:br>
            <a:br>
              <a:rPr lang="en-US" sz="2400"/>
            </a:br>
            <a:r>
              <a:rPr lang="en-US" sz="2400"/>
              <a:t>See:  </a:t>
            </a:r>
            <a:br>
              <a:rPr lang="en-US" sz="2400"/>
            </a:br>
            <a:r>
              <a:rPr lang="en-US" sz="2400"/>
              <a:t>Neher, J. O., Gordon, K. C., Meyer, B., &amp; Stevens, N. (1992). A five-step "microskills" model of clinical teaching. </a:t>
            </a:r>
            <a:r>
              <a:rPr lang="en-US" sz="2400" u="sng"/>
              <a:t>Journal of the American Board of Family Practice, </a:t>
            </a:r>
            <a:r>
              <a:rPr lang="en-US" sz="2400"/>
              <a:t>5, 419-424.</a:t>
            </a:r>
            <a:r>
              <a:rPr lang="en-US" b="0">
                <a:solidFill>
                  <a:schemeClr val="tx1"/>
                </a:solidFill>
              </a:rPr>
              <a:t> 	</a:t>
            </a:r>
            <a:endParaRPr lang="en-US" sz="2400"/>
          </a:p>
        </p:txBody>
      </p:sp>
    </p:spTree>
    <p:extLst>
      <p:ext uri="{BB962C8B-B14F-4D97-AF65-F5344CB8AC3E}">
        <p14:creationId xmlns:p14="http://schemas.microsoft.com/office/powerpoint/2010/main" val="385016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43000" y="304800"/>
            <a:ext cx="7696200" cy="914400"/>
          </a:xfrm>
          <a:noFill/>
          <a:ln/>
        </p:spPr>
        <p:txBody>
          <a:bodyPr/>
          <a:lstStyle/>
          <a:p>
            <a:r>
              <a:rPr lang="en-US"/>
              <a:t>The “One Minute Preceptor”</a:t>
            </a:r>
          </a:p>
        </p:txBody>
      </p:sp>
      <p:sp>
        <p:nvSpPr>
          <p:cNvPr id="53256" name="Freeform 8"/>
          <p:cNvSpPr>
            <a:spLocks/>
          </p:cNvSpPr>
          <p:nvPr/>
        </p:nvSpPr>
        <p:spPr bwMode="auto">
          <a:xfrm>
            <a:off x="2922588" y="4106863"/>
            <a:ext cx="2228850" cy="1690687"/>
          </a:xfrm>
          <a:custGeom>
            <a:avLst/>
            <a:gdLst>
              <a:gd name="T0" fmla="*/ 1404 w 1404"/>
              <a:gd name="T1" fmla="*/ 338 h 1065"/>
              <a:gd name="T2" fmla="*/ 1404 w 1404"/>
              <a:gd name="T3" fmla="*/ 384 h 1065"/>
              <a:gd name="T4" fmla="*/ 1398 w 1404"/>
              <a:gd name="T5" fmla="*/ 436 h 1065"/>
              <a:gd name="T6" fmla="*/ 1392 w 1404"/>
              <a:gd name="T7" fmla="*/ 483 h 1065"/>
              <a:gd name="T8" fmla="*/ 1381 w 1404"/>
              <a:gd name="T9" fmla="*/ 530 h 1065"/>
              <a:gd name="T10" fmla="*/ 1369 w 1404"/>
              <a:gd name="T11" fmla="*/ 576 h 1065"/>
              <a:gd name="T12" fmla="*/ 1352 w 1404"/>
              <a:gd name="T13" fmla="*/ 623 h 1065"/>
              <a:gd name="T14" fmla="*/ 1334 w 1404"/>
              <a:gd name="T15" fmla="*/ 669 h 1065"/>
              <a:gd name="T16" fmla="*/ 1311 w 1404"/>
              <a:gd name="T17" fmla="*/ 716 h 1065"/>
              <a:gd name="T18" fmla="*/ 1282 w 1404"/>
              <a:gd name="T19" fmla="*/ 756 h 1065"/>
              <a:gd name="T20" fmla="*/ 1253 w 1404"/>
              <a:gd name="T21" fmla="*/ 791 h 1065"/>
              <a:gd name="T22" fmla="*/ 1223 w 1404"/>
              <a:gd name="T23" fmla="*/ 832 h 1065"/>
              <a:gd name="T24" fmla="*/ 1188 w 1404"/>
              <a:gd name="T25" fmla="*/ 867 h 1065"/>
              <a:gd name="T26" fmla="*/ 1154 w 1404"/>
              <a:gd name="T27" fmla="*/ 902 h 1065"/>
              <a:gd name="T28" fmla="*/ 1113 w 1404"/>
              <a:gd name="T29" fmla="*/ 931 h 1065"/>
              <a:gd name="T30" fmla="*/ 1072 w 1404"/>
              <a:gd name="T31" fmla="*/ 954 h 1065"/>
              <a:gd name="T32" fmla="*/ 1031 w 1404"/>
              <a:gd name="T33" fmla="*/ 983 h 1065"/>
              <a:gd name="T34" fmla="*/ 985 w 1404"/>
              <a:gd name="T35" fmla="*/ 1001 h 1065"/>
              <a:gd name="T36" fmla="*/ 938 w 1404"/>
              <a:gd name="T37" fmla="*/ 1018 h 1065"/>
              <a:gd name="T38" fmla="*/ 891 w 1404"/>
              <a:gd name="T39" fmla="*/ 1036 h 1065"/>
              <a:gd name="T40" fmla="*/ 845 w 1404"/>
              <a:gd name="T41" fmla="*/ 1047 h 1065"/>
              <a:gd name="T42" fmla="*/ 798 w 1404"/>
              <a:gd name="T43" fmla="*/ 1059 h 1065"/>
              <a:gd name="T44" fmla="*/ 752 w 1404"/>
              <a:gd name="T45" fmla="*/ 1059 h 1065"/>
              <a:gd name="T46" fmla="*/ 699 w 1404"/>
              <a:gd name="T47" fmla="*/ 1065 h 1065"/>
              <a:gd name="T48" fmla="*/ 653 w 1404"/>
              <a:gd name="T49" fmla="*/ 1059 h 1065"/>
              <a:gd name="T50" fmla="*/ 600 w 1404"/>
              <a:gd name="T51" fmla="*/ 1059 h 1065"/>
              <a:gd name="T52" fmla="*/ 554 w 1404"/>
              <a:gd name="T53" fmla="*/ 1047 h 1065"/>
              <a:gd name="T54" fmla="*/ 507 w 1404"/>
              <a:gd name="T55" fmla="*/ 1036 h 1065"/>
              <a:gd name="T56" fmla="*/ 460 w 1404"/>
              <a:gd name="T57" fmla="*/ 1018 h 1065"/>
              <a:gd name="T58" fmla="*/ 414 w 1404"/>
              <a:gd name="T59" fmla="*/ 1001 h 1065"/>
              <a:gd name="T60" fmla="*/ 373 w 1404"/>
              <a:gd name="T61" fmla="*/ 983 h 1065"/>
              <a:gd name="T62" fmla="*/ 326 w 1404"/>
              <a:gd name="T63" fmla="*/ 954 h 1065"/>
              <a:gd name="T64" fmla="*/ 286 w 1404"/>
              <a:gd name="T65" fmla="*/ 931 h 1065"/>
              <a:gd name="T66" fmla="*/ 251 w 1404"/>
              <a:gd name="T67" fmla="*/ 902 h 1065"/>
              <a:gd name="T68" fmla="*/ 216 w 1404"/>
              <a:gd name="T69" fmla="*/ 867 h 1065"/>
              <a:gd name="T70" fmla="*/ 181 w 1404"/>
              <a:gd name="T71" fmla="*/ 832 h 1065"/>
              <a:gd name="T72" fmla="*/ 146 w 1404"/>
              <a:gd name="T73" fmla="*/ 791 h 1065"/>
              <a:gd name="T74" fmla="*/ 117 w 1404"/>
              <a:gd name="T75" fmla="*/ 756 h 1065"/>
              <a:gd name="T76" fmla="*/ 93 w 1404"/>
              <a:gd name="T77" fmla="*/ 716 h 1065"/>
              <a:gd name="T78" fmla="*/ 70 w 1404"/>
              <a:gd name="T79" fmla="*/ 669 h 1065"/>
              <a:gd name="T80" fmla="*/ 53 w 1404"/>
              <a:gd name="T81" fmla="*/ 623 h 1065"/>
              <a:gd name="T82" fmla="*/ 35 w 1404"/>
              <a:gd name="T83" fmla="*/ 576 h 1065"/>
              <a:gd name="T84" fmla="*/ 18 w 1404"/>
              <a:gd name="T85" fmla="*/ 530 h 1065"/>
              <a:gd name="T86" fmla="*/ 12 w 1404"/>
              <a:gd name="T87" fmla="*/ 483 h 1065"/>
              <a:gd name="T88" fmla="*/ 0 w 1404"/>
              <a:gd name="T89" fmla="*/ 436 h 1065"/>
              <a:gd name="T90" fmla="*/ 0 w 1404"/>
              <a:gd name="T91" fmla="*/ 384 h 1065"/>
              <a:gd name="T92" fmla="*/ 0 w 1404"/>
              <a:gd name="T93" fmla="*/ 338 h 1065"/>
              <a:gd name="T94" fmla="*/ 0 w 1404"/>
              <a:gd name="T95" fmla="*/ 291 h 1065"/>
              <a:gd name="T96" fmla="*/ 12 w 1404"/>
              <a:gd name="T97" fmla="*/ 239 h 1065"/>
              <a:gd name="T98" fmla="*/ 18 w 1404"/>
              <a:gd name="T99" fmla="*/ 192 h 1065"/>
              <a:gd name="T100" fmla="*/ 35 w 1404"/>
              <a:gd name="T101" fmla="*/ 146 h 1065"/>
              <a:gd name="T102" fmla="*/ 53 w 1404"/>
              <a:gd name="T103" fmla="*/ 99 h 1065"/>
              <a:gd name="T104" fmla="*/ 70 w 1404"/>
              <a:gd name="T105" fmla="*/ 53 h 1065"/>
              <a:gd name="T106" fmla="*/ 93 w 1404"/>
              <a:gd name="T107" fmla="*/ 12 h 1065"/>
              <a:gd name="T108" fmla="*/ 1398 w 1404"/>
              <a:gd name="T109" fmla="*/ 303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4" h="1065">
                <a:moveTo>
                  <a:pt x="1398" y="303"/>
                </a:moveTo>
                <a:lnTo>
                  <a:pt x="1398" y="314"/>
                </a:lnTo>
                <a:lnTo>
                  <a:pt x="1404" y="338"/>
                </a:lnTo>
                <a:lnTo>
                  <a:pt x="1404" y="349"/>
                </a:lnTo>
                <a:lnTo>
                  <a:pt x="1404" y="361"/>
                </a:lnTo>
                <a:lnTo>
                  <a:pt x="1404" y="384"/>
                </a:lnTo>
                <a:lnTo>
                  <a:pt x="1404" y="402"/>
                </a:lnTo>
                <a:lnTo>
                  <a:pt x="1398" y="413"/>
                </a:lnTo>
                <a:lnTo>
                  <a:pt x="1398" y="436"/>
                </a:lnTo>
                <a:lnTo>
                  <a:pt x="1398" y="448"/>
                </a:lnTo>
                <a:lnTo>
                  <a:pt x="1398" y="460"/>
                </a:lnTo>
                <a:lnTo>
                  <a:pt x="1392" y="483"/>
                </a:lnTo>
                <a:lnTo>
                  <a:pt x="1392" y="495"/>
                </a:lnTo>
                <a:lnTo>
                  <a:pt x="1387" y="506"/>
                </a:lnTo>
                <a:lnTo>
                  <a:pt x="1381" y="530"/>
                </a:lnTo>
                <a:lnTo>
                  <a:pt x="1381" y="541"/>
                </a:lnTo>
                <a:lnTo>
                  <a:pt x="1375" y="553"/>
                </a:lnTo>
                <a:lnTo>
                  <a:pt x="1369" y="576"/>
                </a:lnTo>
                <a:lnTo>
                  <a:pt x="1363" y="588"/>
                </a:lnTo>
                <a:lnTo>
                  <a:pt x="1357" y="599"/>
                </a:lnTo>
                <a:lnTo>
                  <a:pt x="1352" y="623"/>
                </a:lnTo>
                <a:lnTo>
                  <a:pt x="1346" y="634"/>
                </a:lnTo>
                <a:lnTo>
                  <a:pt x="1340" y="646"/>
                </a:lnTo>
                <a:lnTo>
                  <a:pt x="1334" y="669"/>
                </a:lnTo>
                <a:lnTo>
                  <a:pt x="1328" y="681"/>
                </a:lnTo>
                <a:lnTo>
                  <a:pt x="1322" y="692"/>
                </a:lnTo>
                <a:lnTo>
                  <a:pt x="1311" y="716"/>
                </a:lnTo>
                <a:lnTo>
                  <a:pt x="1305" y="721"/>
                </a:lnTo>
                <a:lnTo>
                  <a:pt x="1293" y="733"/>
                </a:lnTo>
                <a:lnTo>
                  <a:pt x="1282" y="756"/>
                </a:lnTo>
                <a:lnTo>
                  <a:pt x="1276" y="762"/>
                </a:lnTo>
                <a:lnTo>
                  <a:pt x="1270" y="774"/>
                </a:lnTo>
                <a:lnTo>
                  <a:pt x="1253" y="791"/>
                </a:lnTo>
                <a:lnTo>
                  <a:pt x="1247" y="803"/>
                </a:lnTo>
                <a:lnTo>
                  <a:pt x="1241" y="815"/>
                </a:lnTo>
                <a:lnTo>
                  <a:pt x="1223" y="832"/>
                </a:lnTo>
                <a:lnTo>
                  <a:pt x="1212" y="838"/>
                </a:lnTo>
                <a:lnTo>
                  <a:pt x="1206" y="849"/>
                </a:lnTo>
                <a:lnTo>
                  <a:pt x="1188" y="867"/>
                </a:lnTo>
                <a:lnTo>
                  <a:pt x="1177" y="873"/>
                </a:lnTo>
                <a:lnTo>
                  <a:pt x="1171" y="884"/>
                </a:lnTo>
                <a:lnTo>
                  <a:pt x="1154" y="902"/>
                </a:lnTo>
                <a:lnTo>
                  <a:pt x="1142" y="908"/>
                </a:lnTo>
                <a:lnTo>
                  <a:pt x="1130" y="913"/>
                </a:lnTo>
                <a:lnTo>
                  <a:pt x="1113" y="931"/>
                </a:lnTo>
                <a:lnTo>
                  <a:pt x="1101" y="937"/>
                </a:lnTo>
                <a:lnTo>
                  <a:pt x="1095" y="942"/>
                </a:lnTo>
                <a:lnTo>
                  <a:pt x="1072" y="954"/>
                </a:lnTo>
                <a:lnTo>
                  <a:pt x="1060" y="966"/>
                </a:lnTo>
                <a:lnTo>
                  <a:pt x="1055" y="972"/>
                </a:lnTo>
                <a:lnTo>
                  <a:pt x="1031" y="983"/>
                </a:lnTo>
                <a:lnTo>
                  <a:pt x="1020" y="989"/>
                </a:lnTo>
                <a:lnTo>
                  <a:pt x="1008" y="995"/>
                </a:lnTo>
                <a:lnTo>
                  <a:pt x="985" y="1001"/>
                </a:lnTo>
                <a:lnTo>
                  <a:pt x="973" y="1006"/>
                </a:lnTo>
                <a:lnTo>
                  <a:pt x="961" y="1012"/>
                </a:lnTo>
                <a:lnTo>
                  <a:pt x="938" y="1018"/>
                </a:lnTo>
                <a:lnTo>
                  <a:pt x="926" y="1024"/>
                </a:lnTo>
                <a:lnTo>
                  <a:pt x="915" y="1030"/>
                </a:lnTo>
                <a:lnTo>
                  <a:pt x="891" y="1036"/>
                </a:lnTo>
                <a:lnTo>
                  <a:pt x="880" y="1041"/>
                </a:lnTo>
                <a:lnTo>
                  <a:pt x="868" y="1041"/>
                </a:lnTo>
                <a:lnTo>
                  <a:pt x="845" y="1047"/>
                </a:lnTo>
                <a:lnTo>
                  <a:pt x="833" y="1053"/>
                </a:lnTo>
                <a:lnTo>
                  <a:pt x="822" y="1053"/>
                </a:lnTo>
                <a:lnTo>
                  <a:pt x="798" y="1059"/>
                </a:lnTo>
                <a:lnTo>
                  <a:pt x="787" y="1059"/>
                </a:lnTo>
                <a:lnTo>
                  <a:pt x="775" y="1059"/>
                </a:lnTo>
                <a:lnTo>
                  <a:pt x="752" y="1059"/>
                </a:lnTo>
                <a:lnTo>
                  <a:pt x="740" y="1065"/>
                </a:lnTo>
                <a:lnTo>
                  <a:pt x="723" y="1065"/>
                </a:lnTo>
                <a:lnTo>
                  <a:pt x="699" y="1065"/>
                </a:lnTo>
                <a:lnTo>
                  <a:pt x="688" y="1065"/>
                </a:lnTo>
                <a:lnTo>
                  <a:pt x="676" y="1065"/>
                </a:lnTo>
                <a:lnTo>
                  <a:pt x="653" y="1059"/>
                </a:lnTo>
                <a:lnTo>
                  <a:pt x="641" y="1059"/>
                </a:lnTo>
                <a:lnTo>
                  <a:pt x="629" y="1059"/>
                </a:lnTo>
                <a:lnTo>
                  <a:pt x="600" y="1059"/>
                </a:lnTo>
                <a:lnTo>
                  <a:pt x="589" y="1053"/>
                </a:lnTo>
                <a:lnTo>
                  <a:pt x="577" y="1053"/>
                </a:lnTo>
                <a:lnTo>
                  <a:pt x="554" y="1047"/>
                </a:lnTo>
                <a:lnTo>
                  <a:pt x="542" y="1047"/>
                </a:lnTo>
                <a:lnTo>
                  <a:pt x="530" y="1041"/>
                </a:lnTo>
                <a:lnTo>
                  <a:pt x="507" y="1036"/>
                </a:lnTo>
                <a:lnTo>
                  <a:pt x="495" y="1030"/>
                </a:lnTo>
                <a:lnTo>
                  <a:pt x="484" y="1030"/>
                </a:lnTo>
                <a:lnTo>
                  <a:pt x="460" y="1018"/>
                </a:lnTo>
                <a:lnTo>
                  <a:pt x="449" y="1018"/>
                </a:lnTo>
                <a:lnTo>
                  <a:pt x="437" y="1012"/>
                </a:lnTo>
                <a:lnTo>
                  <a:pt x="414" y="1001"/>
                </a:lnTo>
                <a:lnTo>
                  <a:pt x="402" y="995"/>
                </a:lnTo>
                <a:lnTo>
                  <a:pt x="390" y="995"/>
                </a:lnTo>
                <a:lnTo>
                  <a:pt x="373" y="983"/>
                </a:lnTo>
                <a:lnTo>
                  <a:pt x="361" y="977"/>
                </a:lnTo>
                <a:lnTo>
                  <a:pt x="350" y="972"/>
                </a:lnTo>
                <a:lnTo>
                  <a:pt x="326" y="954"/>
                </a:lnTo>
                <a:lnTo>
                  <a:pt x="321" y="948"/>
                </a:lnTo>
                <a:lnTo>
                  <a:pt x="309" y="942"/>
                </a:lnTo>
                <a:lnTo>
                  <a:pt x="286" y="931"/>
                </a:lnTo>
                <a:lnTo>
                  <a:pt x="280" y="919"/>
                </a:lnTo>
                <a:lnTo>
                  <a:pt x="268" y="913"/>
                </a:lnTo>
                <a:lnTo>
                  <a:pt x="251" y="902"/>
                </a:lnTo>
                <a:lnTo>
                  <a:pt x="239" y="890"/>
                </a:lnTo>
                <a:lnTo>
                  <a:pt x="233" y="884"/>
                </a:lnTo>
                <a:lnTo>
                  <a:pt x="216" y="867"/>
                </a:lnTo>
                <a:lnTo>
                  <a:pt x="204" y="855"/>
                </a:lnTo>
                <a:lnTo>
                  <a:pt x="198" y="849"/>
                </a:lnTo>
                <a:lnTo>
                  <a:pt x="181" y="832"/>
                </a:lnTo>
                <a:lnTo>
                  <a:pt x="169" y="820"/>
                </a:lnTo>
                <a:lnTo>
                  <a:pt x="163" y="815"/>
                </a:lnTo>
                <a:lnTo>
                  <a:pt x="146" y="791"/>
                </a:lnTo>
                <a:lnTo>
                  <a:pt x="140" y="785"/>
                </a:lnTo>
                <a:lnTo>
                  <a:pt x="134" y="774"/>
                </a:lnTo>
                <a:lnTo>
                  <a:pt x="117" y="756"/>
                </a:lnTo>
                <a:lnTo>
                  <a:pt x="111" y="745"/>
                </a:lnTo>
                <a:lnTo>
                  <a:pt x="105" y="733"/>
                </a:lnTo>
                <a:lnTo>
                  <a:pt x="93" y="716"/>
                </a:lnTo>
                <a:lnTo>
                  <a:pt x="88" y="704"/>
                </a:lnTo>
                <a:lnTo>
                  <a:pt x="82" y="692"/>
                </a:lnTo>
                <a:lnTo>
                  <a:pt x="70" y="669"/>
                </a:lnTo>
                <a:lnTo>
                  <a:pt x="64" y="657"/>
                </a:lnTo>
                <a:lnTo>
                  <a:pt x="58" y="646"/>
                </a:lnTo>
                <a:lnTo>
                  <a:pt x="53" y="623"/>
                </a:lnTo>
                <a:lnTo>
                  <a:pt x="47" y="611"/>
                </a:lnTo>
                <a:lnTo>
                  <a:pt x="41" y="599"/>
                </a:lnTo>
                <a:lnTo>
                  <a:pt x="35" y="576"/>
                </a:lnTo>
                <a:lnTo>
                  <a:pt x="29" y="564"/>
                </a:lnTo>
                <a:lnTo>
                  <a:pt x="24" y="553"/>
                </a:lnTo>
                <a:lnTo>
                  <a:pt x="18" y="530"/>
                </a:lnTo>
                <a:lnTo>
                  <a:pt x="18" y="518"/>
                </a:lnTo>
                <a:lnTo>
                  <a:pt x="12" y="506"/>
                </a:lnTo>
                <a:lnTo>
                  <a:pt x="12" y="483"/>
                </a:lnTo>
                <a:lnTo>
                  <a:pt x="6" y="471"/>
                </a:lnTo>
                <a:lnTo>
                  <a:pt x="6" y="460"/>
                </a:lnTo>
                <a:lnTo>
                  <a:pt x="0" y="436"/>
                </a:lnTo>
                <a:lnTo>
                  <a:pt x="0" y="425"/>
                </a:lnTo>
                <a:lnTo>
                  <a:pt x="0" y="413"/>
                </a:lnTo>
                <a:lnTo>
                  <a:pt x="0" y="384"/>
                </a:lnTo>
                <a:lnTo>
                  <a:pt x="0" y="372"/>
                </a:lnTo>
                <a:lnTo>
                  <a:pt x="0" y="361"/>
                </a:lnTo>
                <a:lnTo>
                  <a:pt x="0" y="338"/>
                </a:lnTo>
                <a:lnTo>
                  <a:pt x="0" y="326"/>
                </a:lnTo>
                <a:lnTo>
                  <a:pt x="0" y="314"/>
                </a:lnTo>
                <a:lnTo>
                  <a:pt x="0" y="291"/>
                </a:lnTo>
                <a:lnTo>
                  <a:pt x="6" y="279"/>
                </a:lnTo>
                <a:lnTo>
                  <a:pt x="6" y="262"/>
                </a:lnTo>
                <a:lnTo>
                  <a:pt x="12" y="239"/>
                </a:lnTo>
                <a:lnTo>
                  <a:pt x="12" y="227"/>
                </a:lnTo>
                <a:lnTo>
                  <a:pt x="12" y="215"/>
                </a:lnTo>
                <a:lnTo>
                  <a:pt x="18" y="192"/>
                </a:lnTo>
                <a:lnTo>
                  <a:pt x="24" y="181"/>
                </a:lnTo>
                <a:lnTo>
                  <a:pt x="24" y="169"/>
                </a:lnTo>
                <a:lnTo>
                  <a:pt x="35" y="146"/>
                </a:lnTo>
                <a:lnTo>
                  <a:pt x="35" y="134"/>
                </a:lnTo>
                <a:lnTo>
                  <a:pt x="41" y="122"/>
                </a:lnTo>
                <a:lnTo>
                  <a:pt x="53" y="99"/>
                </a:lnTo>
                <a:lnTo>
                  <a:pt x="53" y="88"/>
                </a:lnTo>
                <a:lnTo>
                  <a:pt x="58" y="76"/>
                </a:lnTo>
                <a:lnTo>
                  <a:pt x="70" y="53"/>
                </a:lnTo>
                <a:lnTo>
                  <a:pt x="76" y="47"/>
                </a:lnTo>
                <a:lnTo>
                  <a:pt x="82" y="35"/>
                </a:lnTo>
                <a:lnTo>
                  <a:pt x="93" y="12"/>
                </a:lnTo>
                <a:lnTo>
                  <a:pt x="99" y="0"/>
                </a:lnTo>
                <a:lnTo>
                  <a:pt x="699" y="361"/>
                </a:lnTo>
                <a:lnTo>
                  <a:pt x="1398" y="30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57" name="Freeform 9"/>
          <p:cNvSpPr>
            <a:spLocks/>
          </p:cNvSpPr>
          <p:nvPr/>
        </p:nvSpPr>
        <p:spPr bwMode="auto">
          <a:xfrm>
            <a:off x="2922588" y="4106863"/>
            <a:ext cx="2228850" cy="1690687"/>
          </a:xfrm>
          <a:custGeom>
            <a:avLst/>
            <a:gdLst>
              <a:gd name="T0" fmla="*/ 1404 w 1404"/>
              <a:gd name="T1" fmla="*/ 338 h 1065"/>
              <a:gd name="T2" fmla="*/ 1404 w 1404"/>
              <a:gd name="T3" fmla="*/ 384 h 1065"/>
              <a:gd name="T4" fmla="*/ 1398 w 1404"/>
              <a:gd name="T5" fmla="*/ 436 h 1065"/>
              <a:gd name="T6" fmla="*/ 1392 w 1404"/>
              <a:gd name="T7" fmla="*/ 483 h 1065"/>
              <a:gd name="T8" fmla="*/ 1381 w 1404"/>
              <a:gd name="T9" fmla="*/ 530 h 1065"/>
              <a:gd name="T10" fmla="*/ 1369 w 1404"/>
              <a:gd name="T11" fmla="*/ 576 h 1065"/>
              <a:gd name="T12" fmla="*/ 1352 w 1404"/>
              <a:gd name="T13" fmla="*/ 623 h 1065"/>
              <a:gd name="T14" fmla="*/ 1334 w 1404"/>
              <a:gd name="T15" fmla="*/ 669 h 1065"/>
              <a:gd name="T16" fmla="*/ 1311 w 1404"/>
              <a:gd name="T17" fmla="*/ 716 h 1065"/>
              <a:gd name="T18" fmla="*/ 1282 w 1404"/>
              <a:gd name="T19" fmla="*/ 756 h 1065"/>
              <a:gd name="T20" fmla="*/ 1253 w 1404"/>
              <a:gd name="T21" fmla="*/ 791 h 1065"/>
              <a:gd name="T22" fmla="*/ 1223 w 1404"/>
              <a:gd name="T23" fmla="*/ 832 h 1065"/>
              <a:gd name="T24" fmla="*/ 1188 w 1404"/>
              <a:gd name="T25" fmla="*/ 867 h 1065"/>
              <a:gd name="T26" fmla="*/ 1154 w 1404"/>
              <a:gd name="T27" fmla="*/ 902 h 1065"/>
              <a:gd name="T28" fmla="*/ 1113 w 1404"/>
              <a:gd name="T29" fmla="*/ 931 h 1065"/>
              <a:gd name="T30" fmla="*/ 1072 w 1404"/>
              <a:gd name="T31" fmla="*/ 954 h 1065"/>
              <a:gd name="T32" fmla="*/ 1031 w 1404"/>
              <a:gd name="T33" fmla="*/ 983 h 1065"/>
              <a:gd name="T34" fmla="*/ 985 w 1404"/>
              <a:gd name="T35" fmla="*/ 1001 h 1065"/>
              <a:gd name="T36" fmla="*/ 938 w 1404"/>
              <a:gd name="T37" fmla="*/ 1018 h 1065"/>
              <a:gd name="T38" fmla="*/ 891 w 1404"/>
              <a:gd name="T39" fmla="*/ 1036 h 1065"/>
              <a:gd name="T40" fmla="*/ 845 w 1404"/>
              <a:gd name="T41" fmla="*/ 1047 h 1065"/>
              <a:gd name="T42" fmla="*/ 798 w 1404"/>
              <a:gd name="T43" fmla="*/ 1059 h 1065"/>
              <a:gd name="T44" fmla="*/ 752 w 1404"/>
              <a:gd name="T45" fmla="*/ 1059 h 1065"/>
              <a:gd name="T46" fmla="*/ 699 w 1404"/>
              <a:gd name="T47" fmla="*/ 1065 h 1065"/>
              <a:gd name="T48" fmla="*/ 653 w 1404"/>
              <a:gd name="T49" fmla="*/ 1059 h 1065"/>
              <a:gd name="T50" fmla="*/ 600 w 1404"/>
              <a:gd name="T51" fmla="*/ 1059 h 1065"/>
              <a:gd name="T52" fmla="*/ 554 w 1404"/>
              <a:gd name="T53" fmla="*/ 1047 h 1065"/>
              <a:gd name="T54" fmla="*/ 507 w 1404"/>
              <a:gd name="T55" fmla="*/ 1036 h 1065"/>
              <a:gd name="T56" fmla="*/ 460 w 1404"/>
              <a:gd name="T57" fmla="*/ 1018 h 1065"/>
              <a:gd name="T58" fmla="*/ 414 w 1404"/>
              <a:gd name="T59" fmla="*/ 1001 h 1065"/>
              <a:gd name="T60" fmla="*/ 373 w 1404"/>
              <a:gd name="T61" fmla="*/ 983 h 1065"/>
              <a:gd name="T62" fmla="*/ 326 w 1404"/>
              <a:gd name="T63" fmla="*/ 954 h 1065"/>
              <a:gd name="T64" fmla="*/ 286 w 1404"/>
              <a:gd name="T65" fmla="*/ 931 h 1065"/>
              <a:gd name="T66" fmla="*/ 251 w 1404"/>
              <a:gd name="T67" fmla="*/ 902 h 1065"/>
              <a:gd name="T68" fmla="*/ 216 w 1404"/>
              <a:gd name="T69" fmla="*/ 867 h 1065"/>
              <a:gd name="T70" fmla="*/ 181 w 1404"/>
              <a:gd name="T71" fmla="*/ 832 h 1065"/>
              <a:gd name="T72" fmla="*/ 146 w 1404"/>
              <a:gd name="T73" fmla="*/ 791 h 1065"/>
              <a:gd name="T74" fmla="*/ 117 w 1404"/>
              <a:gd name="T75" fmla="*/ 756 h 1065"/>
              <a:gd name="T76" fmla="*/ 93 w 1404"/>
              <a:gd name="T77" fmla="*/ 716 h 1065"/>
              <a:gd name="T78" fmla="*/ 70 w 1404"/>
              <a:gd name="T79" fmla="*/ 669 h 1065"/>
              <a:gd name="T80" fmla="*/ 53 w 1404"/>
              <a:gd name="T81" fmla="*/ 623 h 1065"/>
              <a:gd name="T82" fmla="*/ 35 w 1404"/>
              <a:gd name="T83" fmla="*/ 576 h 1065"/>
              <a:gd name="T84" fmla="*/ 18 w 1404"/>
              <a:gd name="T85" fmla="*/ 530 h 1065"/>
              <a:gd name="T86" fmla="*/ 12 w 1404"/>
              <a:gd name="T87" fmla="*/ 483 h 1065"/>
              <a:gd name="T88" fmla="*/ 0 w 1404"/>
              <a:gd name="T89" fmla="*/ 436 h 1065"/>
              <a:gd name="T90" fmla="*/ 0 w 1404"/>
              <a:gd name="T91" fmla="*/ 384 h 1065"/>
              <a:gd name="T92" fmla="*/ 0 w 1404"/>
              <a:gd name="T93" fmla="*/ 338 h 1065"/>
              <a:gd name="T94" fmla="*/ 0 w 1404"/>
              <a:gd name="T95" fmla="*/ 291 h 1065"/>
              <a:gd name="T96" fmla="*/ 12 w 1404"/>
              <a:gd name="T97" fmla="*/ 239 h 1065"/>
              <a:gd name="T98" fmla="*/ 18 w 1404"/>
              <a:gd name="T99" fmla="*/ 192 h 1065"/>
              <a:gd name="T100" fmla="*/ 35 w 1404"/>
              <a:gd name="T101" fmla="*/ 146 h 1065"/>
              <a:gd name="T102" fmla="*/ 53 w 1404"/>
              <a:gd name="T103" fmla="*/ 99 h 1065"/>
              <a:gd name="T104" fmla="*/ 70 w 1404"/>
              <a:gd name="T105" fmla="*/ 53 h 1065"/>
              <a:gd name="T106" fmla="*/ 93 w 1404"/>
              <a:gd name="T107" fmla="*/ 12 h 1065"/>
              <a:gd name="T108" fmla="*/ 1398 w 1404"/>
              <a:gd name="T109" fmla="*/ 303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4" h="1065">
                <a:moveTo>
                  <a:pt x="1398" y="303"/>
                </a:moveTo>
                <a:lnTo>
                  <a:pt x="1398" y="314"/>
                </a:lnTo>
                <a:lnTo>
                  <a:pt x="1404" y="338"/>
                </a:lnTo>
                <a:lnTo>
                  <a:pt x="1404" y="349"/>
                </a:lnTo>
                <a:lnTo>
                  <a:pt x="1404" y="361"/>
                </a:lnTo>
                <a:lnTo>
                  <a:pt x="1404" y="384"/>
                </a:lnTo>
                <a:lnTo>
                  <a:pt x="1404" y="402"/>
                </a:lnTo>
                <a:lnTo>
                  <a:pt x="1398" y="413"/>
                </a:lnTo>
                <a:lnTo>
                  <a:pt x="1398" y="436"/>
                </a:lnTo>
                <a:lnTo>
                  <a:pt x="1398" y="448"/>
                </a:lnTo>
                <a:lnTo>
                  <a:pt x="1398" y="460"/>
                </a:lnTo>
                <a:lnTo>
                  <a:pt x="1392" y="483"/>
                </a:lnTo>
                <a:lnTo>
                  <a:pt x="1392" y="495"/>
                </a:lnTo>
                <a:lnTo>
                  <a:pt x="1387" y="506"/>
                </a:lnTo>
                <a:lnTo>
                  <a:pt x="1381" y="530"/>
                </a:lnTo>
                <a:lnTo>
                  <a:pt x="1381" y="541"/>
                </a:lnTo>
                <a:lnTo>
                  <a:pt x="1375" y="553"/>
                </a:lnTo>
                <a:lnTo>
                  <a:pt x="1369" y="576"/>
                </a:lnTo>
                <a:lnTo>
                  <a:pt x="1363" y="588"/>
                </a:lnTo>
                <a:lnTo>
                  <a:pt x="1357" y="599"/>
                </a:lnTo>
                <a:lnTo>
                  <a:pt x="1352" y="623"/>
                </a:lnTo>
                <a:lnTo>
                  <a:pt x="1346" y="634"/>
                </a:lnTo>
                <a:lnTo>
                  <a:pt x="1340" y="646"/>
                </a:lnTo>
                <a:lnTo>
                  <a:pt x="1334" y="669"/>
                </a:lnTo>
                <a:lnTo>
                  <a:pt x="1328" y="681"/>
                </a:lnTo>
                <a:lnTo>
                  <a:pt x="1322" y="692"/>
                </a:lnTo>
                <a:lnTo>
                  <a:pt x="1311" y="716"/>
                </a:lnTo>
                <a:lnTo>
                  <a:pt x="1305" y="721"/>
                </a:lnTo>
                <a:lnTo>
                  <a:pt x="1293" y="733"/>
                </a:lnTo>
                <a:lnTo>
                  <a:pt x="1282" y="756"/>
                </a:lnTo>
                <a:lnTo>
                  <a:pt x="1276" y="762"/>
                </a:lnTo>
                <a:lnTo>
                  <a:pt x="1270" y="774"/>
                </a:lnTo>
                <a:lnTo>
                  <a:pt x="1253" y="791"/>
                </a:lnTo>
                <a:lnTo>
                  <a:pt x="1247" y="803"/>
                </a:lnTo>
                <a:lnTo>
                  <a:pt x="1241" y="815"/>
                </a:lnTo>
                <a:lnTo>
                  <a:pt x="1223" y="832"/>
                </a:lnTo>
                <a:lnTo>
                  <a:pt x="1212" y="838"/>
                </a:lnTo>
                <a:lnTo>
                  <a:pt x="1206" y="849"/>
                </a:lnTo>
                <a:lnTo>
                  <a:pt x="1188" y="867"/>
                </a:lnTo>
                <a:lnTo>
                  <a:pt x="1177" y="873"/>
                </a:lnTo>
                <a:lnTo>
                  <a:pt x="1171" y="884"/>
                </a:lnTo>
                <a:lnTo>
                  <a:pt x="1154" y="902"/>
                </a:lnTo>
                <a:lnTo>
                  <a:pt x="1142" y="908"/>
                </a:lnTo>
                <a:lnTo>
                  <a:pt x="1130" y="913"/>
                </a:lnTo>
                <a:lnTo>
                  <a:pt x="1113" y="931"/>
                </a:lnTo>
                <a:lnTo>
                  <a:pt x="1101" y="937"/>
                </a:lnTo>
                <a:lnTo>
                  <a:pt x="1095" y="942"/>
                </a:lnTo>
                <a:lnTo>
                  <a:pt x="1072" y="954"/>
                </a:lnTo>
                <a:lnTo>
                  <a:pt x="1060" y="966"/>
                </a:lnTo>
                <a:lnTo>
                  <a:pt x="1055" y="972"/>
                </a:lnTo>
                <a:lnTo>
                  <a:pt x="1031" y="983"/>
                </a:lnTo>
                <a:lnTo>
                  <a:pt x="1020" y="989"/>
                </a:lnTo>
                <a:lnTo>
                  <a:pt x="1008" y="995"/>
                </a:lnTo>
                <a:lnTo>
                  <a:pt x="985" y="1001"/>
                </a:lnTo>
                <a:lnTo>
                  <a:pt x="973" y="1006"/>
                </a:lnTo>
                <a:lnTo>
                  <a:pt x="961" y="1012"/>
                </a:lnTo>
                <a:lnTo>
                  <a:pt x="938" y="1018"/>
                </a:lnTo>
                <a:lnTo>
                  <a:pt x="926" y="1024"/>
                </a:lnTo>
                <a:lnTo>
                  <a:pt x="915" y="1030"/>
                </a:lnTo>
                <a:lnTo>
                  <a:pt x="891" y="1036"/>
                </a:lnTo>
                <a:lnTo>
                  <a:pt x="880" y="1041"/>
                </a:lnTo>
                <a:lnTo>
                  <a:pt x="868" y="1041"/>
                </a:lnTo>
                <a:lnTo>
                  <a:pt x="845" y="1047"/>
                </a:lnTo>
                <a:lnTo>
                  <a:pt x="833" y="1053"/>
                </a:lnTo>
                <a:lnTo>
                  <a:pt x="822" y="1053"/>
                </a:lnTo>
                <a:lnTo>
                  <a:pt x="798" y="1059"/>
                </a:lnTo>
                <a:lnTo>
                  <a:pt x="787" y="1059"/>
                </a:lnTo>
                <a:lnTo>
                  <a:pt x="775" y="1059"/>
                </a:lnTo>
                <a:lnTo>
                  <a:pt x="752" y="1059"/>
                </a:lnTo>
                <a:lnTo>
                  <a:pt x="740" y="1065"/>
                </a:lnTo>
                <a:lnTo>
                  <a:pt x="723" y="1065"/>
                </a:lnTo>
                <a:lnTo>
                  <a:pt x="699" y="1065"/>
                </a:lnTo>
                <a:lnTo>
                  <a:pt x="688" y="1065"/>
                </a:lnTo>
                <a:lnTo>
                  <a:pt x="676" y="1065"/>
                </a:lnTo>
                <a:lnTo>
                  <a:pt x="653" y="1059"/>
                </a:lnTo>
                <a:lnTo>
                  <a:pt x="641" y="1059"/>
                </a:lnTo>
                <a:lnTo>
                  <a:pt x="629" y="1059"/>
                </a:lnTo>
                <a:lnTo>
                  <a:pt x="600" y="1059"/>
                </a:lnTo>
                <a:lnTo>
                  <a:pt x="589" y="1053"/>
                </a:lnTo>
                <a:lnTo>
                  <a:pt x="577" y="1053"/>
                </a:lnTo>
                <a:lnTo>
                  <a:pt x="554" y="1047"/>
                </a:lnTo>
                <a:lnTo>
                  <a:pt x="542" y="1047"/>
                </a:lnTo>
                <a:lnTo>
                  <a:pt x="530" y="1041"/>
                </a:lnTo>
                <a:lnTo>
                  <a:pt x="507" y="1036"/>
                </a:lnTo>
                <a:lnTo>
                  <a:pt x="495" y="1030"/>
                </a:lnTo>
                <a:lnTo>
                  <a:pt x="484" y="1030"/>
                </a:lnTo>
                <a:lnTo>
                  <a:pt x="460" y="1018"/>
                </a:lnTo>
                <a:lnTo>
                  <a:pt x="449" y="1018"/>
                </a:lnTo>
                <a:lnTo>
                  <a:pt x="437" y="1012"/>
                </a:lnTo>
                <a:lnTo>
                  <a:pt x="414" y="1001"/>
                </a:lnTo>
                <a:lnTo>
                  <a:pt x="402" y="995"/>
                </a:lnTo>
                <a:lnTo>
                  <a:pt x="390" y="995"/>
                </a:lnTo>
                <a:lnTo>
                  <a:pt x="373" y="983"/>
                </a:lnTo>
                <a:lnTo>
                  <a:pt x="361" y="977"/>
                </a:lnTo>
                <a:lnTo>
                  <a:pt x="350" y="972"/>
                </a:lnTo>
                <a:lnTo>
                  <a:pt x="326" y="954"/>
                </a:lnTo>
                <a:lnTo>
                  <a:pt x="321" y="948"/>
                </a:lnTo>
                <a:lnTo>
                  <a:pt x="309" y="942"/>
                </a:lnTo>
                <a:lnTo>
                  <a:pt x="286" y="931"/>
                </a:lnTo>
                <a:lnTo>
                  <a:pt x="280" y="919"/>
                </a:lnTo>
                <a:lnTo>
                  <a:pt x="268" y="913"/>
                </a:lnTo>
                <a:lnTo>
                  <a:pt x="251" y="902"/>
                </a:lnTo>
                <a:lnTo>
                  <a:pt x="239" y="890"/>
                </a:lnTo>
                <a:lnTo>
                  <a:pt x="233" y="884"/>
                </a:lnTo>
                <a:lnTo>
                  <a:pt x="216" y="867"/>
                </a:lnTo>
                <a:lnTo>
                  <a:pt x="204" y="855"/>
                </a:lnTo>
                <a:lnTo>
                  <a:pt x="198" y="849"/>
                </a:lnTo>
                <a:lnTo>
                  <a:pt x="181" y="832"/>
                </a:lnTo>
                <a:lnTo>
                  <a:pt x="169" y="820"/>
                </a:lnTo>
                <a:lnTo>
                  <a:pt x="163" y="815"/>
                </a:lnTo>
                <a:lnTo>
                  <a:pt x="146" y="791"/>
                </a:lnTo>
                <a:lnTo>
                  <a:pt x="140" y="785"/>
                </a:lnTo>
                <a:lnTo>
                  <a:pt x="134" y="774"/>
                </a:lnTo>
                <a:lnTo>
                  <a:pt x="117" y="756"/>
                </a:lnTo>
                <a:lnTo>
                  <a:pt x="111" y="745"/>
                </a:lnTo>
                <a:lnTo>
                  <a:pt x="105" y="733"/>
                </a:lnTo>
                <a:lnTo>
                  <a:pt x="93" y="716"/>
                </a:lnTo>
                <a:lnTo>
                  <a:pt x="88" y="704"/>
                </a:lnTo>
                <a:lnTo>
                  <a:pt x="82" y="692"/>
                </a:lnTo>
                <a:lnTo>
                  <a:pt x="70" y="669"/>
                </a:lnTo>
                <a:lnTo>
                  <a:pt x="64" y="657"/>
                </a:lnTo>
                <a:lnTo>
                  <a:pt x="58" y="646"/>
                </a:lnTo>
                <a:lnTo>
                  <a:pt x="53" y="623"/>
                </a:lnTo>
                <a:lnTo>
                  <a:pt x="47" y="611"/>
                </a:lnTo>
                <a:lnTo>
                  <a:pt x="41" y="599"/>
                </a:lnTo>
                <a:lnTo>
                  <a:pt x="35" y="576"/>
                </a:lnTo>
                <a:lnTo>
                  <a:pt x="29" y="564"/>
                </a:lnTo>
                <a:lnTo>
                  <a:pt x="24" y="553"/>
                </a:lnTo>
                <a:lnTo>
                  <a:pt x="18" y="530"/>
                </a:lnTo>
                <a:lnTo>
                  <a:pt x="18" y="518"/>
                </a:lnTo>
                <a:lnTo>
                  <a:pt x="12" y="506"/>
                </a:lnTo>
                <a:lnTo>
                  <a:pt x="12" y="483"/>
                </a:lnTo>
                <a:lnTo>
                  <a:pt x="6" y="471"/>
                </a:lnTo>
                <a:lnTo>
                  <a:pt x="6" y="460"/>
                </a:lnTo>
                <a:lnTo>
                  <a:pt x="0" y="436"/>
                </a:lnTo>
                <a:lnTo>
                  <a:pt x="0" y="425"/>
                </a:lnTo>
                <a:lnTo>
                  <a:pt x="0" y="413"/>
                </a:lnTo>
                <a:lnTo>
                  <a:pt x="0" y="384"/>
                </a:lnTo>
                <a:lnTo>
                  <a:pt x="0" y="372"/>
                </a:lnTo>
                <a:lnTo>
                  <a:pt x="0" y="361"/>
                </a:lnTo>
                <a:lnTo>
                  <a:pt x="0" y="338"/>
                </a:lnTo>
                <a:lnTo>
                  <a:pt x="0" y="326"/>
                </a:lnTo>
                <a:lnTo>
                  <a:pt x="0" y="314"/>
                </a:lnTo>
                <a:lnTo>
                  <a:pt x="0" y="291"/>
                </a:lnTo>
                <a:lnTo>
                  <a:pt x="6" y="279"/>
                </a:lnTo>
                <a:lnTo>
                  <a:pt x="6" y="262"/>
                </a:lnTo>
                <a:lnTo>
                  <a:pt x="12" y="239"/>
                </a:lnTo>
                <a:lnTo>
                  <a:pt x="12" y="227"/>
                </a:lnTo>
                <a:lnTo>
                  <a:pt x="12" y="215"/>
                </a:lnTo>
                <a:lnTo>
                  <a:pt x="18" y="192"/>
                </a:lnTo>
                <a:lnTo>
                  <a:pt x="24" y="181"/>
                </a:lnTo>
                <a:lnTo>
                  <a:pt x="24" y="169"/>
                </a:lnTo>
                <a:lnTo>
                  <a:pt x="35" y="146"/>
                </a:lnTo>
                <a:lnTo>
                  <a:pt x="35" y="134"/>
                </a:lnTo>
                <a:lnTo>
                  <a:pt x="41" y="122"/>
                </a:lnTo>
                <a:lnTo>
                  <a:pt x="53" y="99"/>
                </a:lnTo>
                <a:lnTo>
                  <a:pt x="53" y="88"/>
                </a:lnTo>
                <a:lnTo>
                  <a:pt x="58" y="76"/>
                </a:lnTo>
                <a:lnTo>
                  <a:pt x="70" y="53"/>
                </a:lnTo>
                <a:lnTo>
                  <a:pt x="76" y="47"/>
                </a:lnTo>
                <a:lnTo>
                  <a:pt x="82" y="35"/>
                </a:lnTo>
                <a:lnTo>
                  <a:pt x="93" y="12"/>
                </a:lnTo>
                <a:lnTo>
                  <a:pt x="99" y="0"/>
                </a:lnTo>
                <a:lnTo>
                  <a:pt x="699" y="361"/>
                </a:lnTo>
                <a:lnTo>
                  <a:pt x="1398" y="303"/>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58" name="Freeform 10"/>
          <p:cNvSpPr>
            <a:spLocks/>
          </p:cNvSpPr>
          <p:nvPr/>
        </p:nvSpPr>
        <p:spPr bwMode="auto">
          <a:xfrm>
            <a:off x="3108325" y="3138488"/>
            <a:ext cx="1793875" cy="1108075"/>
          </a:xfrm>
          <a:custGeom>
            <a:avLst/>
            <a:gdLst>
              <a:gd name="T0" fmla="*/ 6 w 1130"/>
              <a:gd name="T1" fmla="*/ 325 h 698"/>
              <a:gd name="T2" fmla="*/ 29 w 1130"/>
              <a:gd name="T3" fmla="*/ 296 h 698"/>
              <a:gd name="T4" fmla="*/ 46 w 1130"/>
              <a:gd name="T5" fmla="*/ 267 h 698"/>
              <a:gd name="T6" fmla="*/ 64 w 1130"/>
              <a:gd name="T7" fmla="*/ 250 h 698"/>
              <a:gd name="T8" fmla="*/ 87 w 1130"/>
              <a:gd name="T9" fmla="*/ 221 h 698"/>
              <a:gd name="T10" fmla="*/ 116 w 1130"/>
              <a:gd name="T11" fmla="*/ 197 h 698"/>
              <a:gd name="T12" fmla="*/ 134 w 1130"/>
              <a:gd name="T13" fmla="*/ 180 h 698"/>
              <a:gd name="T14" fmla="*/ 157 w 1130"/>
              <a:gd name="T15" fmla="*/ 157 h 698"/>
              <a:gd name="T16" fmla="*/ 186 w 1130"/>
              <a:gd name="T17" fmla="*/ 133 h 698"/>
              <a:gd name="T18" fmla="*/ 209 w 1130"/>
              <a:gd name="T19" fmla="*/ 116 h 698"/>
              <a:gd name="T20" fmla="*/ 239 w 1130"/>
              <a:gd name="T21" fmla="*/ 98 h 698"/>
              <a:gd name="T22" fmla="*/ 273 w 1130"/>
              <a:gd name="T23" fmla="*/ 81 h 698"/>
              <a:gd name="T24" fmla="*/ 291 w 1130"/>
              <a:gd name="T25" fmla="*/ 69 h 698"/>
              <a:gd name="T26" fmla="*/ 326 w 1130"/>
              <a:gd name="T27" fmla="*/ 52 h 698"/>
              <a:gd name="T28" fmla="*/ 361 w 1130"/>
              <a:gd name="T29" fmla="*/ 40 h 698"/>
              <a:gd name="T30" fmla="*/ 384 w 1130"/>
              <a:gd name="T31" fmla="*/ 34 h 698"/>
              <a:gd name="T32" fmla="*/ 419 w 1130"/>
              <a:gd name="T33" fmla="*/ 23 h 698"/>
              <a:gd name="T34" fmla="*/ 454 w 1130"/>
              <a:gd name="T35" fmla="*/ 11 h 698"/>
              <a:gd name="T36" fmla="*/ 477 w 1130"/>
              <a:gd name="T37" fmla="*/ 11 h 698"/>
              <a:gd name="T38" fmla="*/ 518 w 1130"/>
              <a:gd name="T39" fmla="*/ 5 h 698"/>
              <a:gd name="T40" fmla="*/ 553 w 1130"/>
              <a:gd name="T41" fmla="*/ 0 h 698"/>
              <a:gd name="T42" fmla="*/ 576 w 1130"/>
              <a:gd name="T43" fmla="*/ 0 h 698"/>
              <a:gd name="T44" fmla="*/ 611 w 1130"/>
              <a:gd name="T45" fmla="*/ 0 h 698"/>
              <a:gd name="T46" fmla="*/ 652 w 1130"/>
              <a:gd name="T47" fmla="*/ 0 h 698"/>
              <a:gd name="T48" fmla="*/ 675 w 1130"/>
              <a:gd name="T49" fmla="*/ 0 h 698"/>
              <a:gd name="T50" fmla="*/ 710 w 1130"/>
              <a:gd name="T51" fmla="*/ 5 h 698"/>
              <a:gd name="T52" fmla="*/ 745 w 1130"/>
              <a:gd name="T53" fmla="*/ 11 h 698"/>
              <a:gd name="T54" fmla="*/ 769 w 1130"/>
              <a:gd name="T55" fmla="*/ 17 h 698"/>
              <a:gd name="T56" fmla="*/ 804 w 1130"/>
              <a:gd name="T57" fmla="*/ 29 h 698"/>
              <a:gd name="T58" fmla="*/ 839 w 1130"/>
              <a:gd name="T59" fmla="*/ 40 h 698"/>
              <a:gd name="T60" fmla="*/ 862 w 1130"/>
              <a:gd name="T61" fmla="*/ 52 h 698"/>
              <a:gd name="T62" fmla="*/ 897 w 1130"/>
              <a:gd name="T63" fmla="*/ 64 h 698"/>
              <a:gd name="T64" fmla="*/ 932 w 1130"/>
              <a:gd name="T65" fmla="*/ 81 h 698"/>
              <a:gd name="T66" fmla="*/ 955 w 1130"/>
              <a:gd name="T67" fmla="*/ 93 h 698"/>
              <a:gd name="T68" fmla="*/ 984 w 1130"/>
              <a:gd name="T69" fmla="*/ 110 h 698"/>
              <a:gd name="T70" fmla="*/ 1013 w 1130"/>
              <a:gd name="T71" fmla="*/ 133 h 698"/>
              <a:gd name="T72" fmla="*/ 1031 w 1130"/>
              <a:gd name="T73" fmla="*/ 145 h 698"/>
              <a:gd name="T74" fmla="*/ 1060 w 1130"/>
              <a:gd name="T75" fmla="*/ 168 h 698"/>
              <a:gd name="T76" fmla="*/ 1089 w 1130"/>
              <a:gd name="T77" fmla="*/ 197 h 698"/>
              <a:gd name="T78" fmla="*/ 1106 w 1130"/>
              <a:gd name="T79" fmla="*/ 215 h 698"/>
              <a:gd name="T80" fmla="*/ 1130 w 1130"/>
              <a:gd name="T81" fmla="*/ 238 h 698"/>
              <a:gd name="T82" fmla="*/ 0 w 1130"/>
              <a:gd name="T83" fmla="*/ 33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0" h="698">
                <a:moveTo>
                  <a:pt x="0" y="337"/>
                </a:moveTo>
                <a:lnTo>
                  <a:pt x="6" y="325"/>
                </a:lnTo>
                <a:lnTo>
                  <a:pt x="17" y="308"/>
                </a:lnTo>
                <a:lnTo>
                  <a:pt x="29" y="296"/>
                </a:lnTo>
                <a:lnTo>
                  <a:pt x="35" y="285"/>
                </a:lnTo>
                <a:lnTo>
                  <a:pt x="46" y="267"/>
                </a:lnTo>
                <a:lnTo>
                  <a:pt x="58" y="255"/>
                </a:lnTo>
                <a:lnTo>
                  <a:pt x="64" y="250"/>
                </a:lnTo>
                <a:lnTo>
                  <a:pt x="81" y="232"/>
                </a:lnTo>
                <a:lnTo>
                  <a:pt x="87" y="221"/>
                </a:lnTo>
                <a:lnTo>
                  <a:pt x="99" y="215"/>
                </a:lnTo>
                <a:lnTo>
                  <a:pt x="116" y="197"/>
                </a:lnTo>
                <a:lnTo>
                  <a:pt x="122" y="186"/>
                </a:lnTo>
                <a:lnTo>
                  <a:pt x="134" y="180"/>
                </a:lnTo>
                <a:lnTo>
                  <a:pt x="151" y="162"/>
                </a:lnTo>
                <a:lnTo>
                  <a:pt x="157" y="157"/>
                </a:lnTo>
                <a:lnTo>
                  <a:pt x="169" y="145"/>
                </a:lnTo>
                <a:lnTo>
                  <a:pt x="186" y="133"/>
                </a:lnTo>
                <a:lnTo>
                  <a:pt x="198" y="128"/>
                </a:lnTo>
                <a:lnTo>
                  <a:pt x="209" y="116"/>
                </a:lnTo>
                <a:lnTo>
                  <a:pt x="227" y="104"/>
                </a:lnTo>
                <a:lnTo>
                  <a:pt x="239" y="98"/>
                </a:lnTo>
                <a:lnTo>
                  <a:pt x="250" y="93"/>
                </a:lnTo>
                <a:lnTo>
                  <a:pt x="273" y="81"/>
                </a:lnTo>
                <a:lnTo>
                  <a:pt x="285" y="75"/>
                </a:lnTo>
                <a:lnTo>
                  <a:pt x="291" y="69"/>
                </a:lnTo>
                <a:lnTo>
                  <a:pt x="314" y="58"/>
                </a:lnTo>
                <a:lnTo>
                  <a:pt x="326" y="52"/>
                </a:lnTo>
                <a:lnTo>
                  <a:pt x="338" y="52"/>
                </a:lnTo>
                <a:lnTo>
                  <a:pt x="361" y="40"/>
                </a:lnTo>
                <a:lnTo>
                  <a:pt x="373" y="34"/>
                </a:lnTo>
                <a:lnTo>
                  <a:pt x="384" y="34"/>
                </a:lnTo>
                <a:lnTo>
                  <a:pt x="407" y="23"/>
                </a:lnTo>
                <a:lnTo>
                  <a:pt x="419" y="23"/>
                </a:lnTo>
                <a:lnTo>
                  <a:pt x="431" y="17"/>
                </a:lnTo>
                <a:lnTo>
                  <a:pt x="454" y="11"/>
                </a:lnTo>
                <a:lnTo>
                  <a:pt x="466" y="11"/>
                </a:lnTo>
                <a:lnTo>
                  <a:pt x="477" y="11"/>
                </a:lnTo>
                <a:lnTo>
                  <a:pt x="501" y="5"/>
                </a:lnTo>
                <a:lnTo>
                  <a:pt x="518" y="5"/>
                </a:lnTo>
                <a:lnTo>
                  <a:pt x="530" y="0"/>
                </a:lnTo>
                <a:lnTo>
                  <a:pt x="553" y="0"/>
                </a:lnTo>
                <a:lnTo>
                  <a:pt x="565" y="0"/>
                </a:lnTo>
                <a:lnTo>
                  <a:pt x="576" y="0"/>
                </a:lnTo>
                <a:lnTo>
                  <a:pt x="600" y="0"/>
                </a:lnTo>
                <a:lnTo>
                  <a:pt x="611" y="0"/>
                </a:lnTo>
                <a:lnTo>
                  <a:pt x="623" y="0"/>
                </a:lnTo>
                <a:lnTo>
                  <a:pt x="652" y="0"/>
                </a:lnTo>
                <a:lnTo>
                  <a:pt x="664" y="0"/>
                </a:lnTo>
                <a:lnTo>
                  <a:pt x="675" y="0"/>
                </a:lnTo>
                <a:lnTo>
                  <a:pt x="699" y="5"/>
                </a:lnTo>
                <a:lnTo>
                  <a:pt x="710" y="5"/>
                </a:lnTo>
                <a:lnTo>
                  <a:pt x="722" y="11"/>
                </a:lnTo>
                <a:lnTo>
                  <a:pt x="745" y="11"/>
                </a:lnTo>
                <a:lnTo>
                  <a:pt x="757" y="17"/>
                </a:lnTo>
                <a:lnTo>
                  <a:pt x="769" y="17"/>
                </a:lnTo>
                <a:lnTo>
                  <a:pt x="792" y="23"/>
                </a:lnTo>
                <a:lnTo>
                  <a:pt x="804" y="29"/>
                </a:lnTo>
                <a:lnTo>
                  <a:pt x="815" y="34"/>
                </a:lnTo>
                <a:lnTo>
                  <a:pt x="839" y="40"/>
                </a:lnTo>
                <a:lnTo>
                  <a:pt x="850" y="46"/>
                </a:lnTo>
                <a:lnTo>
                  <a:pt x="862" y="52"/>
                </a:lnTo>
                <a:lnTo>
                  <a:pt x="885" y="58"/>
                </a:lnTo>
                <a:lnTo>
                  <a:pt x="897" y="64"/>
                </a:lnTo>
                <a:lnTo>
                  <a:pt x="908" y="69"/>
                </a:lnTo>
                <a:lnTo>
                  <a:pt x="932" y="81"/>
                </a:lnTo>
                <a:lnTo>
                  <a:pt x="943" y="87"/>
                </a:lnTo>
                <a:lnTo>
                  <a:pt x="955" y="93"/>
                </a:lnTo>
                <a:lnTo>
                  <a:pt x="972" y="104"/>
                </a:lnTo>
                <a:lnTo>
                  <a:pt x="984" y="110"/>
                </a:lnTo>
                <a:lnTo>
                  <a:pt x="996" y="116"/>
                </a:lnTo>
                <a:lnTo>
                  <a:pt x="1013" y="133"/>
                </a:lnTo>
                <a:lnTo>
                  <a:pt x="1025" y="139"/>
                </a:lnTo>
                <a:lnTo>
                  <a:pt x="1031" y="145"/>
                </a:lnTo>
                <a:lnTo>
                  <a:pt x="1054" y="162"/>
                </a:lnTo>
                <a:lnTo>
                  <a:pt x="1060" y="168"/>
                </a:lnTo>
                <a:lnTo>
                  <a:pt x="1071" y="180"/>
                </a:lnTo>
                <a:lnTo>
                  <a:pt x="1089" y="197"/>
                </a:lnTo>
                <a:lnTo>
                  <a:pt x="1095" y="203"/>
                </a:lnTo>
                <a:lnTo>
                  <a:pt x="1106" y="215"/>
                </a:lnTo>
                <a:lnTo>
                  <a:pt x="1124" y="232"/>
                </a:lnTo>
                <a:lnTo>
                  <a:pt x="1130" y="238"/>
                </a:lnTo>
                <a:lnTo>
                  <a:pt x="600" y="698"/>
                </a:lnTo>
                <a:lnTo>
                  <a:pt x="0" y="337"/>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59" name="Freeform 11"/>
          <p:cNvSpPr>
            <a:spLocks/>
          </p:cNvSpPr>
          <p:nvPr/>
        </p:nvSpPr>
        <p:spPr bwMode="auto">
          <a:xfrm>
            <a:off x="3108325" y="3138488"/>
            <a:ext cx="1793875" cy="1108075"/>
          </a:xfrm>
          <a:custGeom>
            <a:avLst/>
            <a:gdLst>
              <a:gd name="T0" fmla="*/ 6 w 1130"/>
              <a:gd name="T1" fmla="*/ 325 h 698"/>
              <a:gd name="T2" fmla="*/ 29 w 1130"/>
              <a:gd name="T3" fmla="*/ 296 h 698"/>
              <a:gd name="T4" fmla="*/ 46 w 1130"/>
              <a:gd name="T5" fmla="*/ 267 h 698"/>
              <a:gd name="T6" fmla="*/ 64 w 1130"/>
              <a:gd name="T7" fmla="*/ 250 h 698"/>
              <a:gd name="T8" fmla="*/ 87 w 1130"/>
              <a:gd name="T9" fmla="*/ 221 h 698"/>
              <a:gd name="T10" fmla="*/ 116 w 1130"/>
              <a:gd name="T11" fmla="*/ 197 h 698"/>
              <a:gd name="T12" fmla="*/ 134 w 1130"/>
              <a:gd name="T13" fmla="*/ 180 h 698"/>
              <a:gd name="T14" fmla="*/ 157 w 1130"/>
              <a:gd name="T15" fmla="*/ 157 h 698"/>
              <a:gd name="T16" fmla="*/ 186 w 1130"/>
              <a:gd name="T17" fmla="*/ 133 h 698"/>
              <a:gd name="T18" fmla="*/ 209 w 1130"/>
              <a:gd name="T19" fmla="*/ 116 h 698"/>
              <a:gd name="T20" fmla="*/ 239 w 1130"/>
              <a:gd name="T21" fmla="*/ 98 h 698"/>
              <a:gd name="T22" fmla="*/ 273 w 1130"/>
              <a:gd name="T23" fmla="*/ 81 h 698"/>
              <a:gd name="T24" fmla="*/ 291 w 1130"/>
              <a:gd name="T25" fmla="*/ 69 h 698"/>
              <a:gd name="T26" fmla="*/ 326 w 1130"/>
              <a:gd name="T27" fmla="*/ 52 h 698"/>
              <a:gd name="T28" fmla="*/ 361 w 1130"/>
              <a:gd name="T29" fmla="*/ 40 h 698"/>
              <a:gd name="T30" fmla="*/ 384 w 1130"/>
              <a:gd name="T31" fmla="*/ 34 h 698"/>
              <a:gd name="T32" fmla="*/ 419 w 1130"/>
              <a:gd name="T33" fmla="*/ 23 h 698"/>
              <a:gd name="T34" fmla="*/ 454 w 1130"/>
              <a:gd name="T35" fmla="*/ 11 h 698"/>
              <a:gd name="T36" fmla="*/ 477 w 1130"/>
              <a:gd name="T37" fmla="*/ 11 h 698"/>
              <a:gd name="T38" fmla="*/ 518 w 1130"/>
              <a:gd name="T39" fmla="*/ 5 h 698"/>
              <a:gd name="T40" fmla="*/ 553 w 1130"/>
              <a:gd name="T41" fmla="*/ 0 h 698"/>
              <a:gd name="T42" fmla="*/ 576 w 1130"/>
              <a:gd name="T43" fmla="*/ 0 h 698"/>
              <a:gd name="T44" fmla="*/ 611 w 1130"/>
              <a:gd name="T45" fmla="*/ 0 h 698"/>
              <a:gd name="T46" fmla="*/ 652 w 1130"/>
              <a:gd name="T47" fmla="*/ 0 h 698"/>
              <a:gd name="T48" fmla="*/ 675 w 1130"/>
              <a:gd name="T49" fmla="*/ 0 h 698"/>
              <a:gd name="T50" fmla="*/ 710 w 1130"/>
              <a:gd name="T51" fmla="*/ 5 h 698"/>
              <a:gd name="T52" fmla="*/ 745 w 1130"/>
              <a:gd name="T53" fmla="*/ 11 h 698"/>
              <a:gd name="T54" fmla="*/ 769 w 1130"/>
              <a:gd name="T55" fmla="*/ 17 h 698"/>
              <a:gd name="T56" fmla="*/ 804 w 1130"/>
              <a:gd name="T57" fmla="*/ 29 h 698"/>
              <a:gd name="T58" fmla="*/ 839 w 1130"/>
              <a:gd name="T59" fmla="*/ 40 h 698"/>
              <a:gd name="T60" fmla="*/ 862 w 1130"/>
              <a:gd name="T61" fmla="*/ 52 h 698"/>
              <a:gd name="T62" fmla="*/ 897 w 1130"/>
              <a:gd name="T63" fmla="*/ 64 h 698"/>
              <a:gd name="T64" fmla="*/ 932 w 1130"/>
              <a:gd name="T65" fmla="*/ 81 h 698"/>
              <a:gd name="T66" fmla="*/ 955 w 1130"/>
              <a:gd name="T67" fmla="*/ 93 h 698"/>
              <a:gd name="T68" fmla="*/ 984 w 1130"/>
              <a:gd name="T69" fmla="*/ 110 h 698"/>
              <a:gd name="T70" fmla="*/ 1013 w 1130"/>
              <a:gd name="T71" fmla="*/ 133 h 698"/>
              <a:gd name="T72" fmla="*/ 1031 w 1130"/>
              <a:gd name="T73" fmla="*/ 145 h 698"/>
              <a:gd name="T74" fmla="*/ 1060 w 1130"/>
              <a:gd name="T75" fmla="*/ 168 h 698"/>
              <a:gd name="T76" fmla="*/ 1089 w 1130"/>
              <a:gd name="T77" fmla="*/ 197 h 698"/>
              <a:gd name="T78" fmla="*/ 1106 w 1130"/>
              <a:gd name="T79" fmla="*/ 215 h 698"/>
              <a:gd name="T80" fmla="*/ 1130 w 1130"/>
              <a:gd name="T81" fmla="*/ 238 h 698"/>
              <a:gd name="T82" fmla="*/ 0 w 1130"/>
              <a:gd name="T83" fmla="*/ 33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0" h="698">
                <a:moveTo>
                  <a:pt x="0" y="337"/>
                </a:moveTo>
                <a:lnTo>
                  <a:pt x="6" y="325"/>
                </a:lnTo>
                <a:lnTo>
                  <a:pt x="17" y="308"/>
                </a:lnTo>
                <a:lnTo>
                  <a:pt x="29" y="296"/>
                </a:lnTo>
                <a:lnTo>
                  <a:pt x="35" y="285"/>
                </a:lnTo>
                <a:lnTo>
                  <a:pt x="46" y="267"/>
                </a:lnTo>
                <a:lnTo>
                  <a:pt x="58" y="255"/>
                </a:lnTo>
                <a:lnTo>
                  <a:pt x="64" y="250"/>
                </a:lnTo>
                <a:lnTo>
                  <a:pt x="81" y="232"/>
                </a:lnTo>
                <a:lnTo>
                  <a:pt x="87" y="221"/>
                </a:lnTo>
                <a:lnTo>
                  <a:pt x="99" y="215"/>
                </a:lnTo>
                <a:lnTo>
                  <a:pt x="116" y="197"/>
                </a:lnTo>
                <a:lnTo>
                  <a:pt x="122" y="186"/>
                </a:lnTo>
                <a:lnTo>
                  <a:pt x="134" y="180"/>
                </a:lnTo>
                <a:lnTo>
                  <a:pt x="151" y="162"/>
                </a:lnTo>
                <a:lnTo>
                  <a:pt x="157" y="157"/>
                </a:lnTo>
                <a:lnTo>
                  <a:pt x="169" y="145"/>
                </a:lnTo>
                <a:lnTo>
                  <a:pt x="186" y="133"/>
                </a:lnTo>
                <a:lnTo>
                  <a:pt x="198" y="128"/>
                </a:lnTo>
                <a:lnTo>
                  <a:pt x="209" y="116"/>
                </a:lnTo>
                <a:lnTo>
                  <a:pt x="227" y="104"/>
                </a:lnTo>
                <a:lnTo>
                  <a:pt x="239" y="98"/>
                </a:lnTo>
                <a:lnTo>
                  <a:pt x="250" y="93"/>
                </a:lnTo>
                <a:lnTo>
                  <a:pt x="273" y="81"/>
                </a:lnTo>
                <a:lnTo>
                  <a:pt x="285" y="75"/>
                </a:lnTo>
                <a:lnTo>
                  <a:pt x="291" y="69"/>
                </a:lnTo>
                <a:lnTo>
                  <a:pt x="314" y="58"/>
                </a:lnTo>
                <a:lnTo>
                  <a:pt x="326" y="52"/>
                </a:lnTo>
                <a:lnTo>
                  <a:pt x="338" y="52"/>
                </a:lnTo>
                <a:lnTo>
                  <a:pt x="361" y="40"/>
                </a:lnTo>
                <a:lnTo>
                  <a:pt x="373" y="34"/>
                </a:lnTo>
                <a:lnTo>
                  <a:pt x="384" y="34"/>
                </a:lnTo>
                <a:lnTo>
                  <a:pt x="407" y="23"/>
                </a:lnTo>
                <a:lnTo>
                  <a:pt x="419" y="23"/>
                </a:lnTo>
                <a:lnTo>
                  <a:pt x="431" y="17"/>
                </a:lnTo>
                <a:lnTo>
                  <a:pt x="454" y="11"/>
                </a:lnTo>
                <a:lnTo>
                  <a:pt x="466" y="11"/>
                </a:lnTo>
                <a:lnTo>
                  <a:pt x="477" y="11"/>
                </a:lnTo>
                <a:lnTo>
                  <a:pt x="501" y="5"/>
                </a:lnTo>
                <a:lnTo>
                  <a:pt x="518" y="5"/>
                </a:lnTo>
                <a:lnTo>
                  <a:pt x="530" y="0"/>
                </a:lnTo>
                <a:lnTo>
                  <a:pt x="553" y="0"/>
                </a:lnTo>
                <a:lnTo>
                  <a:pt x="565" y="0"/>
                </a:lnTo>
                <a:lnTo>
                  <a:pt x="576" y="0"/>
                </a:lnTo>
                <a:lnTo>
                  <a:pt x="600" y="0"/>
                </a:lnTo>
                <a:lnTo>
                  <a:pt x="611" y="0"/>
                </a:lnTo>
                <a:lnTo>
                  <a:pt x="623" y="0"/>
                </a:lnTo>
                <a:lnTo>
                  <a:pt x="652" y="0"/>
                </a:lnTo>
                <a:lnTo>
                  <a:pt x="664" y="0"/>
                </a:lnTo>
                <a:lnTo>
                  <a:pt x="675" y="0"/>
                </a:lnTo>
                <a:lnTo>
                  <a:pt x="699" y="5"/>
                </a:lnTo>
                <a:lnTo>
                  <a:pt x="710" y="5"/>
                </a:lnTo>
                <a:lnTo>
                  <a:pt x="722" y="11"/>
                </a:lnTo>
                <a:lnTo>
                  <a:pt x="745" y="11"/>
                </a:lnTo>
                <a:lnTo>
                  <a:pt x="757" y="17"/>
                </a:lnTo>
                <a:lnTo>
                  <a:pt x="769" y="17"/>
                </a:lnTo>
                <a:lnTo>
                  <a:pt x="792" y="23"/>
                </a:lnTo>
                <a:lnTo>
                  <a:pt x="804" y="29"/>
                </a:lnTo>
                <a:lnTo>
                  <a:pt x="815" y="34"/>
                </a:lnTo>
                <a:lnTo>
                  <a:pt x="839" y="40"/>
                </a:lnTo>
                <a:lnTo>
                  <a:pt x="850" y="46"/>
                </a:lnTo>
                <a:lnTo>
                  <a:pt x="862" y="52"/>
                </a:lnTo>
                <a:lnTo>
                  <a:pt x="885" y="58"/>
                </a:lnTo>
                <a:lnTo>
                  <a:pt x="897" y="64"/>
                </a:lnTo>
                <a:lnTo>
                  <a:pt x="908" y="69"/>
                </a:lnTo>
                <a:lnTo>
                  <a:pt x="932" y="81"/>
                </a:lnTo>
                <a:lnTo>
                  <a:pt x="943" y="87"/>
                </a:lnTo>
                <a:lnTo>
                  <a:pt x="955" y="93"/>
                </a:lnTo>
                <a:lnTo>
                  <a:pt x="972" y="104"/>
                </a:lnTo>
                <a:lnTo>
                  <a:pt x="984" y="110"/>
                </a:lnTo>
                <a:lnTo>
                  <a:pt x="996" y="116"/>
                </a:lnTo>
                <a:lnTo>
                  <a:pt x="1013" y="133"/>
                </a:lnTo>
                <a:lnTo>
                  <a:pt x="1025" y="139"/>
                </a:lnTo>
                <a:lnTo>
                  <a:pt x="1031" y="145"/>
                </a:lnTo>
                <a:lnTo>
                  <a:pt x="1054" y="162"/>
                </a:lnTo>
                <a:lnTo>
                  <a:pt x="1060" y="168"/>
                </a:lnTo>
                <a:lnTo>
                  <a:pt x="1071" y="180"/>
                </a:lnTo>
                <a:lnTo>
                  <a:pt x="1089" y="197"/>
                </a:lnTo>
                <a:lnTo>
                  <a:pt x="1095" y="203"/>
                </a:lnTo>
                <a:lnTo>
                  <a:pt x="1106" y="215"/>
                </a:lnTo>
                <a:lnTo>
                  <a:pt x="1124" y="232"/>
                </a:lnTo>
                <a:lnTo>
                  <a:pt x="1130" y="238"/>
                </a:lnTo>
                <a:lnTo>
                  <a:pt x="600" y="698"/>
                </a:lnTo>
                <a:lnTo>
                  <a:pt x="0" y="337"/>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60" name="Freeform 12"/>
          <p:cNvSpPr>
            <a:spLocks/>
          </p:cNvSpPr>
          <p:nvPr/>
        </p:nvSpPr>
        <p:spPr bwMode="auto">
          <a:xfrm>
            <a:off x="4281488" y="3654425"/>
            <a:ext cx="1109662" cy="730250"/>
          </a:xfrm>
          <a:custGeom>
            <a:avLst/>
            <a:gdLst>
              <a:gd name="T0" fmla="*/ 531 w 699"/>
              <a:gd name="T1" fmla="*/ 0 h 460"/>
              <a:gd name="T2" fmla="*/ 542 w 699"/>
              <a:gd name="T3" fmla="*/ 12 h 460"/>
              <a:gd name="T4" fmla="*/ 554 w 699"/>
              <a:gd name="T5" fmla="*/ 29 h 460"/>
              <a:gd name="T6" fmla="*/ 560 w 699"/>
              <a:gd name="T7" fmla="*/ 41 h 460"/>
              <a:gd name="T8" fmla="*/ 571 w 699"/>
              <a:gd name="T9" fmla="*/ 47 h 460"/>
              <a:gd name="T10" fmla="*/ 583 w 699"/>
              <a:gd name="T11" fmla="*/ 70 h 460"/>
              <a:gd name="T12" fmla="*/ 589 w 699"/>
              <a:gd name="T13" fmla="*/ 82 h 460"/>
              <a:gd name="T14" fmla="*/ 595 w 699"/>
              <a:gd name="T15" fmla="*/ 88 h 460"/>
              <a:gd name="T16" fmla="*/ 612 w 699"/>
              <a:gd name="T17" fmla="*/ 111 h 460"/>
              <a:gd name="T18" fmla="*/ 618 w 699"/>
              <a:gd name="T19" fmla="*/ 122 h 460"/>
              <a:gd name="T20" fmla="*/ 624 w 699"/>
              <a:gd name="T21" fmla="*/ 134 h 460"/>
              <a:gd name="T22" fmla="*/ 635 w 699"/>
              <a:gd name="T23" fmla="*/ 151 h 460"/>
              <a:gd name="T24" fmla="*/ 635 w 699"/>
              <a:gd name="T25" fmla="*/ 163 h 460"/>
              <a:gd name="T26" fmla="*/ 641 w 699"/>
              <a:gd name="T27" fmla="*/ 175 h 460"/>
              <a:gd name="T28" fmla="*/ 653 w 699"/>
              <a:gd name="T29" fmla="*/ 198 h 460"/>
              <a:gd name="T30" fmla="*/ 659 w 699"/>
              <a:gd name="T31" fmla="*/ 210 h 460"/>
              <a:gd name="T32" fmla="*/ 659 w 699"/>
              <a:gd name="T33" fmla="*/ 221 h 460"/>
              <a:gd name="T34" fmla="*/ 670 w 699"/>
              <a:gd name="T35" fmla="*/ 245 h 460"/>
              <a:gd name="T36" fmla="*/ 670 w 699"/>
              <a:gd name="T37" fmla="*/ 256 h 460"/>
              <a:gd name="T38" fmla="*/ 676 w 699"/>
              <a:gd name="T39" fmla="*/ 268 h 460"/>
              <a:gd name="T40" fmla="*/ 682 w 699"/>
              <a:gd name="T41" fmla="*/ 291 h 460"/>
              <a:gd name="T42" fmla="*/ 688 w 699"/>
              <a:gd name="T43" fmla="*/ 303 h 460"/>
              <a:gd name="T44" fmla="*/ 688 w 699"/>
              <a:gd name="T45" fmla="*/ 314 h 460"/>
              <a:gd name="T46" fmla="*/ 694 w 699"/>
              <a:gd name="T47" fmla="*/ 338 h 460"/>
              <a:gd name="T48" fmla="*/ 694 w 699"/>
              <a:gd name="T49" fmla="*/ 349 h 460"/>
              <a:gd name="T50" fmla="*/ 699 w 699"/>
              <a:gd name="T51" fmla="*/ 361 h 460"/>
              <a:gd name="T52" fmla="*/ 699 w 699"/>
              <a:gd name="T53" fmla="*/ 390 h 460"/>
              <a:gd name="T54" fmla="*/ 699 w 699"/>
              <a:gd name="T55" fmla="*/ 402 h 460"/>
              <a:gd name="T56" fmla="*/ 0 w 699"/>
              <a:gd name="T57" fmla="*/ 460 h 460"/>
              <a:gd name="T58" fmla="*/ 531 w 699"/>
              <a:gd name="T5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9" h="460">
                <a:moveTo>
                  <a:pt x="531" y="0"/>
                </a:moveTo>
                <a:lnTo>
                  <a:pt x="542" y="12"/>
                </a:lnTo>
                <a:lnTo>
                  <a:pt x="554" y="29"/>
                </a:lnTo>
                <a:lnTo>
                  <a:pt x="560" y="41"/>
                </a:lnTo>
                <a:lnTo>
                  <a:pt x="571" y="47"/>
                </a:lnTo>
                <a:lnTo>
                  <a:pt x="583" y="70"/>
                </a:lnTo>
                <a:lnTo>
                  <a:pt x="589" y="82"/>
                </a:lnTo>
                <a:lnTo>
                  <a:pt x="595" y="88"/>
                </a:lnTo>
                <a:lnTo>
                  <a:pt x="612" y="111"/>
                </a:lnTo>
                <a:lnTo>
                  <a:pt x="618" y="122"/>
                </a:lnTo>
                <a:lnTo>
                  <a:pt x="624" y="134"/>
                </a:lnTo>
                <a:lnTo>
                  <a:pt x="635" y="151"/>
                </a:lnTo>
                <a:lnTo>
                  <a:pt x="635" y="163"/>
                </a:lnTo>
                <a:lnTo>
                  <a:pt x="641" y="175"/>
                </a:lnTo>
                <a:lnTo>
                  <a:pt x="653" y="198"/>
                </a:lnTo>
                <a:lnTo>
                  <a:pt x="659" y="210"/>
                </a:lnTo>
                <a:lnTo>
                  <a:pt x="659" y="221"/>
                </a:lnTo>
                <a:lnTo>
                  <a:pt x="670" y="245"/>
                </a:lnTo>
                <a:lnTo>
                  <a:pt x="670" y="256"/>
                </a:lnTo>
                <a:lnTo>
                  <a:pt x="676" y="268"/>
                </a:lnTo>
                <a:lnTo>
                  <a:pt x="682" y="291"/>
                </a:lnTo>
                <a:lnTo>
                  <a:pt x="688" y="303"/>
                </a:lnTo>
                <a:lnTo>
                  <a:pt x="688" y="314"/>
                </a:lnTo>
                <a:lnTo>
                  <a:pt x="694" y="338"/>
                </a:lnTo>
                <a:lnTo>
                  <a:pt x="694" y="349"/>
                </a:lnTo>
                <a:lnTo>
                  <a:pt x="699" y="361"/>
                </a:lnTo>
                <a:lnTo>
                  <a:pt x="699" y="390"/>
                </a:lnTo>
                <a:lnTo>
                  <a:pt x="699" y="402"/>
                </a:lnTo>
                <a:lnTo>
                  <a:pt x="0" y="460"/>
                </a:lnTo>
                <a:lnTo>
                  <a:pt x="531"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1" name="Freeform 13"/>
          <p:cNvSpPr>
            <a:spLocks/>
          </p:cNvSpPr>
          <p:nvPr/>
        </p:nvSpPr>
        <p:spPr bwMode="auto">
          <a:xfrm>
            <a:off x="4281488" y="3654425"/>
            <a:ext cx="1109662" cy="730250"/>
          </a:xfrm>
          <a:custGeom>
            <a:avLst/>
            <a:gdLst>
              <a:gd name="T0" fmla="*/ 531 w 699"/>
              <a:gd name="T1" fmla="*/ 0 h 460"/>
              <a:gd name="T2" fmla="*/ 542 w 699"/>
              <a:gd name="T3" fmla="*/ 12 h 460"/>
              <a:gd name="T4" fmla="*/ 554 w 699"/>
              <a:gd name="T5" fmla="*/ 29 h 460"/>
              <a:gd name="T6" fmla="*/ 560 w 699"/>
              <a:gd name="T7" fmla="*/ 41 h 460"/>
              <a:gd name="T8" fmla="*/ 571 w 699"/>
              <a:gd name="T9" fmla="*/ 47 h 460"/>
              <a:gd name="T10" fmla="*/ 583 w 699"/>
              <a:gd name="T11" fmla="*/ 70 h 460"/>
              <a:gd name="T12" fmla="*/ 589 w 699"/>
              <a:gd name="T13" fmla="*/ 82 h 460"/>
              <a:gd name="T14" fmla="*/ 595 w 699"/>
              <a:gd name="T15" fmla="*/ 88 h 460"/>
              <a:gd name="T16" fmla="*/ 612 w 699"/>
              <a:gd name="T17" fmla="*/ 111 h 460"/>
              <a:gd name="T18" fmla="*/ 618 w 699"/>
              <a:gd name="T19" fmla="*/ 122 h 460"/>
              <a:gd name="T20" fmla="*/ 624 w 699"/>
              <a:gd name="T21" fmla="*/ 134 h 460"/>
              <a:gd name="T22" fmla="*/ 635 w 699"/>
              <a:gd name="T23" fmla="*/ 151 h 460"/>
              <a:gd name="T24" fmla="*/ 635 w 699"/>
              <a:gd name="T25" fmla="*/ 163 h 460"/>
              <a:gd name="T26" fmla="*/ 641 w 699"/>
              <a:gd name="T27" fmla="*/ 175 h 460"/>
              <a:gd name="T28" fmla="*/ 653 w 699"/>
              <a:gd name="T29" fmla="*/ 198 h 460"/>
              <a:gd name="T30" fmla="*/ 659 w 699"/>
              <a:gd name="T31" fmla="*/ 210 h 460"/>
              <a:gd name="T32" fmla="*/ 659 w 699"/>
              <a:gd name="T33" fmla="*/ 221 h 460"/>
              <a:gd name="T34" fmla="*/ 670 w 699"/>
              <a:gd name="T35" fmla="*/ 245 h 460"/>
              <a:gd name="T36" fmla="*/ 670 w 699"/>
              <a:gd name="T37" fmla="*/ 256 h 460"/>
              <a:gd name="T38" fmla="*/ 676 w 699"/>
              <a:gd name="T39" fmla="*/ 268 h 460"/>
              <a:gd name="T40" fmla="*/ 682 w 699"/>
              <a:gd name="T41" fmla="*/ 291 h 460"/>
              <a:gd name="T42" fmla="*/ 688 w 699"/>
              <a:gd name="T43" fmla="*/ 303 h 460"/>
              <a:gd name="T44" fmla="*/ 688 w 699"/>
              <a:gd name="T45" fmla="*/ 314 h 460"/>
              <a:gd name="T46" fmla="*/ 694 w 699"/>
              <a:gd name="T47" fmla="*/ 338 h 460"/>
              <a:gd name="T48" fmla="*/ 694 w 699"/>
              <a:gd name="T49" fmla="*/ 349 h 460"/>
              <a:gd name="T50" fmla="*/ 699 w 699"/>
              <a:gd name="T51" fmla="*/ 361 h 460"/>
              <a:gd name="T52" fmla="*/ 699 w 699"/>
              <a:gd name="T53" fmla="*/ 390 h 460"/>
              <a:gd name="T54" fmla="*/ 699 w 699"/>
              <a:gd name="T55" fmla="*/ 402 h 460"/>
              <a:gd name="T56" fmla="*/ 0 w 699"/>
              <a:gd name="T57" fmla="*/ 460 h 460"/>
              <a:gd name="T58" fmla="*/ 531 w 699"/>
              <a:gd name="T5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9" h="460">
                <a:moveTo>
                  <a:pt x="531" y="0"/>
                </a:moveTo>
                <a:lnTo>
                  <a:pt x="542" y="12"/>
                </a:lnTo>
                <a:lnTo>
                  <a:pt x="554" y="29"/>
                </a:lnTo>
                <a:lnTo>
                  <a:pt x="560" y="41"/>
                </a:lnTo>
                <a:lnTo>
                  <a:pt x="571" y="47"/>
                </a:lnTo>
                <a:lnTo>
                  <a:pt x="583" y="70"/>
                </a:lnTo>
                <a:lnTo>
                  <a:pt x="589" y="82"/>
                </a:lnTo>
                <a:lnTo>
                  <a:pt x="595" y="88"/>
                </a:lnTo>
                <a:lnTo>
                  <a:pt x="612" y="111"/>
                </a:lnTo>
                <a:lnTo>
                  <a:pt x="618" y="122"/>
                </a:lnTo>
                <a:lnTo>
                  <a:pt x="624" y="134"/>
                </a:lnTo>
                <a:lnTo>
                  <a:pt x="635" y="151"/>
                </a:lnTo>
                <a:lnTo>
                  <a:pt x="635" y="163"/>
                </a:lnTo>
                <a:lnTo>
                  <a:pt x="641" y="175"/>
                </a:lnTo>
                <a:lnTo>
                  <a:pt x="653" y="198"/>
                </a:lnTo>
                <a:lnTo>
                  <a:pt x="659" y="210"/>
                </a:lnTo>
                <a:lnTo>
                  <a:pt x="659" y="221"/>
                </a:lnTo>
                <a:lnTo>
                  <a:pt x="670" y="245"/>
                </a:lnTo>
                <a:lnTo>
                  <a:pt x="670" y="256"/>
                </a:lnTo>
                <a:lnTo>
                  <a:pt x="676" y="268"/>
                </a:lnTo>
                <a:lnTo>
                  <a:pt x="682" y="291"/>
                </a:lnTo>
                <a:lnTo>
                  <a:pt x="688" y="303"/>
                </a:lnTo>
                <a:lnTo>
                  <a:pt x="688" y="314"/>
                </a:lnTo>
                <a:lnTo>
                  <a:pt x="694" y="338"/>
                </a:lnTo>
                <a:lnTo>
                  <a:pt x="694" y="349"/>
                </a:lnTo>
                <a:lnTo>
                  <a:pt x="699" y="361"/>
                </a:lnTo>
                <a:lnTo>
                  <a:pt x="699" y="390"/>
                </a:lnTo>
                <a:lnTo>
                  <a:pt x="699" y="402"/>
                </a:lnTo>
                <a:lnTo>
                  <a:pt x="0" y="460"/>
                </a:lnTo>
                <a:lnTo>
                  <a:pt x="531"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62" name="Rectangle 14"/>
          <p:cNvSpPr>
            <a:spLocks noChangeArrowheads="1"/>
          </p:cNvSpPr>
          <p:nvPr/>
        </p:nvSpPr>
        <p:spPr bwMode="auto">
          <a:xfrm>
            <a:off x="3209925" y="2795588"/>
            <a:ext cx="133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latin typeface="Arial" charset="0"/>
              </a:rPr>
              <a:t>Questioning</a:t>
            </a:r>
            <a:endParaRPr lang="en-US"/>
          </a:p>
        </p:txBody>
      </p:sp>
      <p:sp>
        <p:nvSpPr>
          <p:cNvPr id="53263" name="Rectangle 15"/>
          <p:cNvSpPr>
            <a:spLocks noChangeArrowheads="1"/>
          </p:cNvSpPr>
          <p:nvPr/>
        </p:nvSpPr>
        <p:spPr bwMode="auto">
          <a:xfrm>
            <a:off x="5530850" y="3598863"/>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latin typeface="Arial" charset="0"/>
              </a:rPr>
              <a:t>Discussion</a:t>
            </a:r>
            <a:endParaRPr lang="en-US"/>
          </a:p>
        </p:txBody>
      </p:sp>
      <p:sp>
        <p:nvSpPr>
          <p:cNvPr id="53264" name="Rectangle 16"/>
          <p:cNvSpPr>
            <a:spLocks noChangeArrowheads="1"/>
          </p:cNvSpPr>
          <p:nvPr/>
        </p:nvSpPr>
        <p:spPr bwMode="auto">
          <a:xfrm>
            <a:off x="1905000" y="5464175"/>
            <a:ext cx="138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latin typeface="Arial" charset="0"/>
              </a:rPr>
              <a:t>Presentation</a:t>
            </a:r>
            <a:endParaRPr lang="en-US"/>
          </a:p>
        </p:txBody>
      </p:sp>
      <p:sp>
        <p:nvSpPr>
          <p:cNvPr id="53252" name="Rectangle 4"/>
          <p:cNvSpPr>
            <a:spLocks noChangeArrowheads="1"/>
          </p:cNvSpPr>
          <p:nvPr/>
        </p:nvSpPr>
        <p:spPr bwMode="auto">
          <a:xfrm>
            <a:off x="1754188" y="1982788"/>
            <a:ext cx="57118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atin typeface="Arial" charset="0"/>
              </a:rPr>
              <a:t>10 Minutes of “Teaching Time”...</a:t>
            </a:r>
          </a:p>
        </p:txBody>
      </p:sp>
      <p:sp>
        <p:nvSpPr>
          <p:cNvPr id="53253" name="Rectangle 5"/>
          <p:cNvSpPr>
            <a:spLocks noChangeArrowheads="1"/>
          </p:cNvSpPr>
          <p:nvPr/>
        </p:nvSpPr>
        <p:spPr bwMode="auto">
          <a:xfrm>
            <a:off x="4633913" y="2638425"/>
            <a:ext cx="20701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3200">
                <a:latin typeface="Arial" charset="0"/>
              </a:rPr>
              <a:t>3 Minutes</a:t>
            </a:r>
            <a:endParaRPr lang="en-US" sz="3200" b="0">
              <a:latin typeface="Arial" charset="0"/>
            </a:endParaRPr>
          </a:p>
        </p:txBody>
      </p:sp>
      <p:sp>
        <p:nvSpPr>
          <p:cNvPr id="53254" name="Rectangle 6"/>
          <p:cNvSpPr>
            <a:spLocks noChangeArrowheads="1"/>
          </p:cNvSpPr>
          <p:nvPr/>
        </p:nvSpPr>
        <p:spPr bwMode="auto">
          <a:xfrm>
            <a:off x="5037137" y="5176043"/>
            <a:ext cx="22066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dirty="0">
                <a:latin typeface="Arial" charset="0"/>
              </a:rPr>
              <a:t>6 Minutes</a:t>
            </a:r>
            <a:endParaRPr lang="en-US" sz="3200" b="0" dirty="0">
              <a:latin typeface="Arial" charset="0"/>
            </a:endParaRPr>
          </a:p>
        </p:txBody>
      </p:sp>
      <p:sp>
        <p:nvSpPr>
          <p:cNvPr id="53255" name="Rectangle 7"/>
          <p:cNvSpPr>
            <a:spLocks noChangeArrowheads="1"/>
          </p:cNvSpPr>
          <p:nvPr/>
        </p:nvSpPr>
        <p:spPr bwMode="auto">
          <a:xfrm>
            <a:off x="5945188" y="3963988"/>
            <a:ext cx="22828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sz="3200">
                <a:latin typeface="Arial" charset="0"/>
              </a:rPr>
              <a:t>1 Minute</a:t>
            </a:r>
            <a:endParaRPr lang="en-US" sz="3200" b="0">
              <a:latin typeface="Arial" charset="0"/>
            </a:endParaRPr>
          </a:p>
        </p:txBody>
      </p:sp>
    </p:spTree>
    <p:extLst>
      <p:ext uri="{BB962C8B-B14F-4D97-AF65-F5344CB8AC3E}">
        <p14:creationId xmlns:p14="http://schemas.microsoft.com/office/powerpoint/2010/main" val="14571706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43000" y="133350"/>
            <a:ext cx="7772400" cy="1085850"/>
          </a:xfrm>
          <a:noFill/>
          <a:ln/>
        </p:spPr>
        <p:txBody>
          <a:bodyPr/>
          <a:lstStyle/>
          <a:p>
            <a:r>
              <a:rPr lang="en-US"/>
              <a:t>Teaching Styles </a:t>
            </a:r>
          </a:p>
        </p:txBody>
      </p:sp>
      <p:sp>
        <p:nvSpPr>
          <p:cNvPr id="55299" name="Rectangle 3"/>
          <p:cNvSpPr>
            <a:spLocks noGrp="1" noChangeArrowheads="1"/>
          </p:cNvSpPr>
          <p:nvPr>
            <p:ph type="body" idx="1"/>
          </p:nvPr>
        </p:nvSpPr>
        <p:spPr>
          <a:xfrm>
            <a:off x="1447800" y="1981200"/>
            <a:ext cx="4813300" cy="2543175"/>
          </a:xfrm>
          <a:noFill/>
          <a:ln/>
        </p:spPr>
        <p:txBody>
          <a:bodyPr/>
          <a:lstStyle/>
          <a:p>
            <a:r>
              <a:rPr lang="en-US"/>
              <a:t>Expert</a:t>
            </a:r>
          </a:p>
          <a:p>
            <a:r>
              <a:rPr lang="en-US"/>
              <a:t>Socratic</a:t>
            </a:r>
          </a:p>
          <a:p>
            <a:r>
              <a:rPr lang="en-US"/>
              <a:t>Others?</a:t>
            </a:r>
          </a:p>
          <a:p>
            <a:r>
              <a:rPr lang="en-US"/>
              <a:t>“One Minute”</a:t>
            </a:r>
          </a:p>
        </p:txBody>
      </p:sp>
    </p:spTree>
    <p:extLst>
      <p:ext uri="{BB962C8B-B14F-4D97-AF65-F5344CB8AC3E}">
        <p14:creationId xmlns:p14="http://schemas.microsoft.com/office/powerpoint/2010/main" val="9567425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a:xfrm>
            <a:off x="1143000" y="152400"/>
            <a:ext cx="7772400" cy="1085850"/>
          </a:xfrm>
          <a:noFill/>
          <a:ln/>
        </p:spPr>
        <p:txBody>
          <a:bodyPr/>
          <a:lstStyle/>
          <a:p>
            <a:r>
              <a:rPr lang="en-US"/>
              <a:t>The 5-Step Microskills Method</a:t>
            </a:r>
            <a:endParaRPr lang="en-US" sz="3600"/>
          </a:p>
        </p:txBody>
      </p:sp>
      <p:sp>
        <p:nvSpPr>
          <p:cNvPr id="57347" name="Rectangle 1027"/>
          <p:cNvSpPr>
            <a:spLocks noGrp="1" noChangeArrowheads="1"/>
          </p:cNvSpPr>
          <p:nvPr>
            <p:ph type="body" idx="1"/>
          </p:nvPr>
        </p:nvSpPr>
        <p:spPr>
          <a:xfrm>
            <a:off x="1371600" y="1981200"/>
            <a:ext cx="7753350" cy="4191000"/>
          </a:xfrm>
          <a:noFill/>
          <a:ln/>
        </p:spPr>
        <p:txBody>
          <a:bodyPr/>
          <a:lstStyle/>
          <a:p>
            <a:pPr marL="609600" indent="-609600">
              <a:buSzPct val="100000"/>
              <a:buFont typeface="Wingdings" pitchFamily="2" charset="2"/>
              <a:buAutoNum type="arabicPeriod"/>
            </a:pPr>
            <a:r>
              <a:rPr lang="en-US"/>
              <a:t> Get a Commitment</a:t>
            </a:r>
          </a:p>
          <a:p>
            <a:pPr marL="609600" indent="-609600">
              <a:buSzPct val="100000"/>
              <a:buFont typeface="Wingdings" pitchFamily="2" charset="2"/>
              <a:buAutoNum type="arabicPeriod"/>
            </a:pPr>
            <a:r>
              <a:rPr lang="en-US"/>
              <a:t> Probe for Supporting Evidence</a:t>
            </a:r>
          </a:p>
          <a:p>
            <a:pPr marL="609600" indent="-609600">
              <a:buSzPct val="100000"/>
              <a:buFont typeface="Wingdings" pitchFamily="2" charset="2"/>
              <a:buAutoNum type="arabicPeriod"/>
            </a:pPr>
            <a:r>
              <a:rPr lang="en-US"/>
              <a:t>  Reinforce What Was Done Well</a:t>
            </a:r>
          </a:p>
          <a:p>
            <a:pPr marL="609600" indent="-609600">
              <a:spcBef>
                <a:spcPct val="0"/>
              </a:spcBef>
              <a:buSzPct val="100000"/>
              <a:buFont typeface="Wingdings" pitchFamily="2" charset="2"/>
              <a:buAutoNum type="arabicPeriod"/>
            </a:pPr>
            <a:r>
              <a:rPr lang="en-US"/>
              <a:t>  Give Guidance About Errors or   </a:t>
            </a:r>
          </a:p>
          <a:p>
            <a:pPr marL="609600" indent="-609600">
              <a:spcBef>
                <a:spcPct val="0"/>
              </a:spcBef>
              <a:buSzPct val="100000"/>
              <a:buFont typeface="Wingdings" pitchFamily="2" charset="2"/>
              <a:buNone/>
            </a:pPr>
            <a:r>
              <a:rPr lang="en-US"/>
              <a:t>       Omissions</a:t>
            </a:r>
          </a:p>
          <a:p>
            <a:pPr marL="609600" indent="-609600">
              <a:spcBef>
                <a:spcPct val="0"/>
              </a:spcBef>
              <a:buSzPct val="100000"/>
              <a:buFont typeface="Wingdings" pitchFamily="2" charset="2"/>
              <a:buAutoNum type="arabicPeriod" startAt="5"/>
            </a:pPr>
            <a:r>
              <a:rPr lang="en-US"/>
              <a:t>Teach a General Principle</a:t>
            </a:r>
          </a:p>
        </p:txBody>
      </p:sp>
    </p:spTree>
    <p:extLst>
      <p:ext uri="{BB962C8B-B14F-4D97-AF65-F5344CB8AC3E}">
        <p14:creationId xmlns:p14="http://schemas.microsoft.com/office/powerpoint/2010/main" val="20081556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14400" y="152400"/>
            <a:ext cx="7772400" cy="1085850"/>
          </a:xfrm>
          <a:noFill/>
          <a:ln/>
        </p:spPr>
        <p:txBody>
          <a:bodyPr/>
          <a:lstStyle/>
          <a:p>
            <a:r>
              <a:rPr lang="en-US" dirty="0"/>
              <a:t>Get a Commitment</a:t>
            </a:r>
          </a:p>
        </p:txBody>
      </p:sp>
      <p:sp>
        <p:nvSpPr>
          <p:cNvPr id="59395" name="Rectangle 3"/>
          <p:cNvSpPr>
            <a:spLocks noGrp="1" noChangeArrowheads="1"/>
          </p:cNvSpPr>
          <p:nvPr>
            <p:ph type="body" idx="1"/>
          </p:nvPr>
        </p:nvSpPr>
        <p:spPr>
          <a:xfrm>
            <a:off x="533400" y="1524000"/>
            <a:ext cx="7772400" cy="4114800"/>
          </a:xfrm>
          <a:noFill/>
          <a:ln/>
          <a:extLst>
            <a:ext uri="{909E8E84-426E-40DD-AFC4-6F175D3DCCD1}">
              <a14:hiddenFill xmlns:a14="http://schemas.microsoft.com/office/drawing/2010/main">
                <a:solidFill>
                  <a:schemeClr val="tx2"/>
                </a:solidFill>
              </a14:hiddenFill>
            </a:ext>
          </a:extLst>
        </p:spPr>
        <p:txBody>
          <a:bodyPr/>
          <a:lstStyle/>
          <a:p>
            <a:pPr>
              <a:buFont typeface="Monotype Sorts" pitchFamily="2" charset="2"/>
              <a:buChar char=" "/>
            </a:pPr>
            <a:r>
              <a:rPr lang="en-US" dirty="0"/>
              <a:t>Why?…</a:t>
            </a:r>
          </a:p>
          <a:p>
            <a:pPr>
              <a:buFont typeface="Monotype Sorts" pitchFamily="2" charset="2"/>
              <a:buChar char=" "/>
            </a:pPr>
            <a:r>
              <a:rPr lang="en-US" dirty="0"/>
              <a:t>This encourages learner to process further and  problem-solve</a:t>
            </a:r>
          </a:p>
          <a:p>
            <a:pPr>
              <a:buFont typeface="Monotype Sorts" pitchFamily="2" charset="2"/>
              <a:buChar char=" "/>
            </a:pPr>
            <a:endParaRPr lang="en-US" sz="1200" dirty="0"/>
          </a:p>
          <a:p>
            <a:pPr>
              <a:buFont typeface="Monotype Sorts" pitchFamily="2" charset="2"/>
              <a:buChar char=" "/>
            </a:pPr>
            <a:r>
              <a:rPr lang="en-US" dirty="0"/>
              <a:t>Examples...</a:t>
            </a:r>
          </a:p>
          <a:p>
            <a:pPr>
              <a:buFont typeface="Monotype Sorts" pitchFamily="2" charset="2"/>
              <a:buChar char=" "/>
            </a:pPr>
            <a:r>
              <a:rPr lang="en-US" dirty="0"/>
              <a:t>“What do you think is going on here?”</a:t>
            </a:r>
          </a:p>
          <a:p>
            <a:pPr>
              <a:buFont typeface="Monotype Sorts" pitchFamily="2" charset="2"/>
              <a:buChar char=" "/>
            </a:pPr>
            <a:r>
              <a:rPr lang="en-US" dirty="0"/>
              <a:t>“What would you like to do next?”</a:t>
            </a:r>
          </a:p>
        </p:txBody>
      </p:sp>
    </p:spTree>
    <p:extLst>
      <p:ext uri="{BB962C8B-B14F-4D97-AF65-F5344CB8AC3E}">
        <p14:creationId xmlns:p14="http://schemas.microsoft.com/office/powerpoint/2010/main" val="15222405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43000" y="457200"/>
            <a:ext cx="7696200" cy="762000"/>
          </a:xfrm>
          <a:noFill/>
          <a:ln/>
        </p:spPr>
        <p:txBody>
          <a:bodyPr/>
          <a:lstStyle/>
          <a:p>
            <a:r>
              <a:rPr lang="en-US"/>
              <a:t>Probe for Supporting Evidence</a:t>
            </a:r>
            <a:endParaRPr lang="en-US" sz="3600"/>
          </a:p>
        </p:txBody>
      </p:sp>
      <p:sp>
        <p:nvSpPr>
          <p:cNvPr id="61443" name="Rectangle 3"/>
          <p:cNvSpPr>
            <a:spLocks noGrp="1" noChangeArrowheads="1"/>
          </p:cNvSpPr>
          <p:nvPr>
            <p:ph type="body" idx="1"/>
          </p:nvPr>
        </p:nvSpPr>
        <p:spPr>
          <a:noFill/>
          <a:ln/>
        </p:spPr>
        <p:txBody>
          <a:bodyPr/>
          <a:lstStyle/>
          <a:p>
            <a:pPr>
              <a:buFont typeface="Monotype Sorts" pitchFamily="2" charset="2"/>
              <a:buChar char=" "/>
            </a:pPr>
            <a:r>
              <a:rPr lang="en-US">
                <a:solidFill>
                  <a:schemeClr val="tx2"/>
                </a:solidFill>
              </a:rPr>
              <a:t>Why?…</a:t>
            </a:r>
            <a:endParaRPr lang="en-US"/>
          </a:p>
          <a:p>
            <a:pPr>
              <a:buFont typeface="Monotype Sorts" pitchFamily="2" charset="2"/>
              <a:buChar char=" "/>
            </a:pPr>
            <a:r>
              <a:rPr lang="en-US"/>
              <a:t>Helps you to assess the learners knowledge and thinking process.</a:t>
            </a:r>
          </a:p>
          <a:p>
            <a:pPr>
              <a:buFont typeface="Monotype Sorts" pitchFamily="2" charset="2"/>
              <a:buChar char=" "/>
            </a:pPr>
            <a:endParaRPr lang="en-US" sz="1200"/>
          </a:p>
          <a:p>
            <a:pPr>
              <a:buFont typeface="Monotype Sorts" pitchFamily="2" charset="2"/>
              <a:buChar char=" "/>
            </a:pPr>
            <a:r>
              <a:rPr lang="en-US">
                <a:solidFill>
                  <a:schemeClr val="tx2"/>
                </a:solidFill>
              </a:rPr>
              <a:t>Examples...</a:t>
            </a:r>
            <a:endParaRPr lang="en-US"/>
          </a:p>
          <a:p>
            <a:pPr>
              <a:buFont typeface="Monotype Sorts" pitchFamily="2" charset="2"/>
              <a:buChar char=" "/>
            </a:pPr>
            <a:r>
              <a:rPr lang="en-US"/>
              <a:t>“What factors support your diagnosis?”</a:t>
            </a:r>
          </a:p>
          <a:p>
            <a:pPr>
              <a:buFont typeface="Monotype Sorts" pitchFamily="2" charset="2"/>
              <a:buChar char=" "/>
            </a:pPr>
            <a:r>
              <a:rPr lang="en-US"/>
              <a:t>“Why did you choose that treatment?”</a:t>
            </a:r>
          </a:p>
        </p:txBody>
      </p:sp>
    </p:spTree>
    <p:extLst>
      <p:ext uri="{BB962C8B-B14F-4D97-AF65-F5344CB8AC3E}">
        <p14:creationId xmlns:p14="http://schemas.microsoft.com/office/powerpoint/2010/main" val="6624460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0" y="381000"/>
            <a:ext cx="7696200" cy="685800"/>
          </a:xfrm>
          <a:noFill/>
          <a:ln/>
        </p:spPr>
        <p:txBody>
          <a:bodyPr>
            <a:normAutofit fontScale="90000"/>
          </a:bodyPr>
          <a:lstStyle/>
          <a:p>
            <a:r>
              <a:rPr lang="en-US" dirty="0"/>
              <a:t>Reinforce to learner what was done </a:t>
            </a:r>
            <a:r>
              <a:rPr lang="en-US" i="1" dirty="0"/>
              <a:t>well</a:t>
            </a:r>
            <a:endParaRPr lang="en-US" sz="3600" i="1" dirty="0"/>
          </a:p>
        </p:txBody>
      </p:sp>
      <p:sp>
        <p:nvSpPr>
          <p:cNvPr id="63491" name="Rectangle 3"/>
          <p:cNvSpPr>
            <a:spLocks noGrp="1" noChangeArrowheads="1"/>
          </p:cNvSpPr>
          <p:nvPr>
            <p:ph type="body" idx="1"/>
          </p:nvPr>
        </p:nvSpPr>
        <p:spPr>
          <a:xfrm>
            <a:off x="457200" y="1524000"/>
            <a:ext cx="8077200" cy="4114800"/>
          </a:xfrm>
          <a:noFill/>
          <a:ln/>
        </p:spPr>
        <p:txBody>
          <a:bodyPr/>
          <a:lstStyle/>
          <a:p>
            <a:pPr>
              <a:buFont typeface="Monotype Sorts" pitchFamily="2" charset="2"/>
              <a:buChar char=" "/>
            </a:pPr>
            <a:r>
              <a:rPr lang="en-US" dirty="0"/>
              <a:t>Describe specific behaviors and likely outcomes</a:t>
            </a:r>
          </a:p>
          <a:p>
            <a:pPr>
              <a:buFont typeface="Monotype Sorts" pitchFamily="2" charset="2"/>
              <a:buChar char=" "/>
            </a:pPr>
            <a:endParaRPr lang="en-US" sz="1200" dirty="0"/>
          </a:p>
          <a:p>
            <a:pPr>
              <a:buFont typeface="Monotype Sorts" pitchFamily="2" charset="2"/>
              <a:buChar char=" "/>
            </a:pPr>
            <a:r>
              <a:rPr lang="en-US" dirty="0"/>
              <a:t>Why?...  Behaviors that are reinforced will be more firmly established.</a:t>
            </a:r>
          </a:p>
          <a:p>
            <a:pPr>
              <a:buFont typeface="Monotype Sorts" pitchFamily="2" charset="2"/>
              <a:buChar char=" "/>
            </a:pPr>
            <a:endParaRPr lang="en-US" sz="1200" dirty="0"/>
          </a:p>
          <a:p>
            <a:pPr>
              <a:spcBef>
                <a:spcPct val="0"/>
              </a:spcBef>
              <a:buFont typeface="Monotype Sorts" pitchFamily="2" charset="2"/>
              <a:buChar char=" "/>
            </a:pPr>
            <a:r>
              <a:rPr lang="en-US" dirty="0"/>
              <a:t>Example… “I liked that your differential took into account the patient’s age, recent exposures, &amp; symptoms.”</a:t>
            </a:r>
          </a:p>
        </p:txBody>
      </p:sp>
    </p:spTree>
    <p:extLst>
      <p:ext uri="{BB962C8B-B14F-4D97-AF65-F5344CB8AC3E}">
        <p14:creationId xmlns:p14="http://schemas.microsoft.com/office/powerpoint/2010/main" val="3768052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43000" y="152400"/>
            <a:ext cx="7772400" cy="1085850"/>
          </a:xfrm>
          <a:noFill/>
          <a:ln/>
        </p:spPr>
        <p:txBody>
          <a:bodyPr/>
          <a:lstStyle/>
          <a:p>
            <a:r>
              <a:rPr lang="en-US"/>
              <a:t>Guide Errors/ Omissions</a:t>
            </a:r>
          </a:p>
        </p:txBody>
      </p:sp>
      <p:sp>
        <p:nvSpPr>
          <p:cNvPr id="65539" name="Rectangle 3"/>
          <p:cNvSpPr>
            <a:spLocks noGrp="1" noChangeArrowheads="1"/>
          </p:cNvSpPr>
          <p:nvPr>
            <p:ph type="body" idx="1"/>
          </p:nvPr>
        </p:nvSpPr>
        <p:spPr>
          <a:xfrm>
            <a:off x="990600" y="1676400"/>
            <a:ext cx="7772400" cy="4114800"/>
          </a:xfrm>
          <a:noFill/>
          <a:ln/>
        </p:spPr>
        <p:txBody>
          <a:bodyPr/>
          <a:lstStyle/>
          <a:p>
            <a:pPr>
              <a:buFont typeface="Monotype Sorts" pitchFamily="2" charset="2"/>
              <a:buChar char=" "/>
            </a:pPr>
            <a:r>
              <a:rPr lang="en-US"/>
              <a:t>Describe what was wrong (be specific), what the consequence might be, and how to correct it for the future</a:t>
            </a:r>
          </a:p>
          <a:p>
            <a:pPr>
              <a:buFont typeface="Monotype Sorts" pitchFamily="2" charset="2"/>
              <a:buChar char=" "/>
            </a:pPr>
            <a:endParaRPr lang="en-US" sz="1200"/>
          </a:p>
          <a:p>
            <a:pPr>
              <a:buFont typeface="Monotype Sorts" pitchFamily="2" charset="2"/>
              <a:buChar char=" "/>
            </a:pPr>
            <a:r>
              <a:rPr lang="en-US">
                <a:solidFill>
                  <a:schemeClr val="tx2"/>
                </a:solidFill>
              </a:rPr>
              <a:t>Why?… </a:t>
            </a:r>
            <a:r>
              <a:rPr lang="en-US"/>
              <a:t>Corrects mistakes and forms foundation for improvement.</a:t>
            </a:r>
          </a:p>
          <a:p>
            <a:pPr>
              <a:buFont typeface="Monotype Sorts" pitchFamily="2" charset="2"/>
              <a:buChar char=" "/>
            </a:pPr>
            <a:endParaRPr lang="en-US" sz="1200"/>
          </a:p>
          <a:p>
            <a:pPr>
              <a:spcBef>
                <a:spcPct val="0"/>
              </a:spcBef>
              <a:buFont typeface="Monotype Sorts" pitchFamily="2" charset="2"/>
              <a:buChar char=" "/>
            </a:pPr>
            <a:r>
              <a:rPr lang="en-US">
                <a:solidFill>
                  <a:schemeClr val="tx2"/>
                </a:solidFill>
              </a:rPr>
              <a:t>Example… </a:t>
            </a:r>
            <a:r>
              <a:rPr lang="en-US"/>
              <a:t>“During the ear exam </a:t>
            </a:r>
          </a:p>
          <a:p>
            <a:pPr>
              <a:spcBef>
                <a:spcPct val="0"/>
              </a:spcBef>
              <a:buFont typeface="Monotype Sorts" pitchFamily="2" charset="2"/>
              <a:buChar char=" "/>
            </a:pPr>
            <a:r>
              <a:rPr lang="en-US"/>
              <a:t>the patient seemed uncomfortable.  </a:t>
            </a:r>
          </a:p>
          <a:p>
            <a:pPr>
              <a:spcBef>
                <a:spcPct val="0"/>
              </a:spcBef>
              <a:buFont typeface="Monotype Sorts" pitchFamily="2" charset="2"/>
              <a:buChar char=" "/>
            </a:pPr>
            <a:r>
              <a:rPr lang="en-US"/>
              <a:t>Let’s go over holding the otoscope.”</a:t>
            </a:r>
            <a:endParaRPr lang="en-US">
              <a:solidFill>
                <a:schemeClr val="tx2"/>
              </a:solidFill>
            </a:endParaRPr>
          </a:p>
        </p:txBody>
      </p:sp>
    </p:spTree>
    <p:extLst>
      <p:ext uri="{BB962C8B-B14F-4D97-AF65-F5344CB8AC3E}">
        <p14:creationId xmlns:p14="http://schemas.microsoft.com/office/powerpoint/2010/main" val="408187563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edical School Finances 101&amp;quot;&quot;/&gt;&lt;property id=&quot;20307&quot; value=&quot;257&quot;/&gt;&lt;/object&gt;&lt;object type=&quot;3&quot; unique_id=&quot;10004&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 - &amp;quot;Why should you understand Medical School finances?&amp;quot;&quot;/&gt;&lt;property id=&quot;20307&quot; value=&quot;260&quot;/&gt;&lt;/object&gt;&lt;object type=&quot;3&quot; unique_id=&quot;10007&quot;&gt;&lt;property id=&quot;20148&quot; value=&quot;5&quot;/&gt;&lt;property id=&quot;20300&quot; value=&quot;Slide 4 - &amp;quot;Agenda&amp;quot;&quot;/&gt;&lt;property id=&quot;20307&quot; value=&quot;261&quot;/&gt;&lt;/object&gt;&lt;object type=&quot;3&quot; unique_id=&quot;10010&quot;&gt;&lt;property id=&quot;20148&quot; value=&quot;5&quot;/&gt;&lt;property id=&quot;20300&quot; value=&quot;Slide 8 - &amp;quot;Organizational Structure&amp;quot;&quot;/&gt;&lt;property id=&quot;20307&quot; value=&quot;264&quot;/&gt;&lt;/object&gt;&lt;object type=&quot;3&quot; unique_id=&quot;10011&quot;&gt;&lt;property id=&quot;20148&quot; value=&quot;5&quot;/&gt;&lt;property id=&quot;20300&quot; value=&quot;Slide 9&quot;/&gt;&lt;property id=&quot;20307&quot; value=&quot;265&quot;/&gt;&lt;/object&gt;&lt;object type=&quot;3&quot; unique_id=&quot;10012&quot;&gt;&lt;property id=&quot;20148&quot; value=&quot;5&quot;/&gt;&lt;property id=&quot;20300&quot; value=&quot;Slide 10 - &amp;quot;Organizational Structure  Structural Dimensions in which Medical Schools can Differ:&amp;quot;&quot;/&gt;&lt;property id=&quot;20307&quot; value=&quot;266&quot;/&gt;&lt;/object&gt;&lt;object type=&quot;3&quot; unique_id=&quot;10013&quot;&gt;&lt;property id=&quot;20148&quot; value=&quot;5&quot;/&gt;&lt;property id=&quot;20300&quot; value=&quot;Slide 11 - &amp;quot;Structural Dimensions in Which Medical Schools Can Differ&amp;quot;&quot;/&gt;&lt;property id=&quot;20307&quot; value=&quot;267&quot;/&gt;&lt;/object&gt;&lt;object type=&quot;3&quot; unique_id=&quot;10014&quot;&gt;&lt;property id=&quot;20148&quot; value=&quot;5&quot;/&gt;&lt;property id=&quot;20300&quot; value=&quot;Slide 12 - &amp;quot;Structural Dimensions in Which Medical Schools Can differ&amp;quot;&quot;/&gt;&lt;property id=&quot;20307&quot; value=&quot;268&quot;/&gt;&lt;/object&gt;&lt;object type=&quot;3&quot; unique_id=&quot;10015&quot;&gt;&lt;property id=&quot;20148&quot; value=&quot;5&quot;/&gt;&lt;property id=&quot;20300&quot; value=&quot;Slide 13 - &amp;quot;Structural Dimensions in Which Medical Schools Can Differ&amp;quot;&quot;/&gt;&lt;property id=&quot;20307&quot; value=&quot;269&quot;/&gt;&lt;/object&gt;&lt;object type=&quot;3&quot; unique_id=&quot;10016&quot;&gt;&lt;property id=&quot;20148&quot; value=&quot;5&quot;/&gt;&lt;property id=&quot;20300&quot; value=&quot;Slide 14&quot;/&gt;&lt;property id=&quot;20307&quot; value=&quot;270&quot;/&gt;&lt;/object&gt;&lt;object type=&quot;3&quot; unique_id=&quot;10017&quot;&gt;&lt;property id=&quot;20148&quot; value=&quot;5&quot;/&gt;&lt;property id=&quot;20300&quot; value=&quot;Slide 15 - &amp;quot;Teaching Hospitals – where learners learn&amp;quot;&quot;/&gt;&lt;property id=&quot;20307&quot; value=&quot;271&quot;/&gt;&lt;/object&gt;&lt;object type=&quot;3&quot; unique_id=&quot;10018&quot;&gt;&lt;property id=&quot;20148&quot; value=&quot;5&quot;/&gt;&lt;property id=&quot;20300&quot; value=&quot;Slide 16&quot;/&gt;&lt;property id=&quot;20307&quot; value=&quot;272&quot;/&gt;&lt;/object&gt;&lt;object type=&quot;3&quot; unique_id=&quot;10019&quot;&gt;&lt;property id=&quot;20148&quot; value=&quot;5&quot;/&gt;&lt;property id=&quot;20300&quot; value=&quot;Slide 17 - &amp;quot;Faculty Practice Plans&amp;quot;&quot;/&gt;&lt;property id=&quot;20307&quot; value=&quot;273&quot;/&gt;&lt;/object&gt;&lt;object type=&quot;3&quot; unique_id=&quot;10020&quot;&gt;&lt;property id=&quot;20148&quot; value=&quot;5&quot;/&gt;&lt;property id=&quot;20300&quot; value=&quot;Slide 18 - &amp;quot;Faculty Practice Plans differ by:&amp;quot;&quot;/&gt;&lt;property id=&quot;20307&quot; value=&quot;274&quot;/&gt;&lt;/object&gt;&lt;object type=&quot;3&quot; unique_id=&quot;10022&quot;&gt;&lt;property id=&quot;20148&quot; value=&quot;5&quot;/&gt;&lt;property id=&quot;20300&quot; value=&quot;Slide 19 - &amp;quot;Faculty Practice Plans&amp;quot;&quot;/&gt;&lt;property id=&quot;20307&quot; value=&quot;276&quot;/&gt;&lt;/object&gt;&lt;object type=&quot;3&quot; unique_id=&quot;10023&quot;&gt;&lt;property id=&quot;20148&quot; value=&quot;5&quot;/&gt;&lt;property id=&quot;20300&quot; value=&quot;Slide 20 - &amp;quot;Faculty Practice Plans&amp;quot;&quot;/&gt;&lt;property id=&quot;20307&quot; value=&quot;277&quot;/&gt;&lt;/object&gt;&lt;object type=&quot;3&quot; unique_id=&quot;10024&quot;&gt;&lt;property id=&quot;20148&quot; value=&quot;5&quot;/&gt;&lt;property id=&quot;20300&quot; value=&quot;Slide 21 - &amp;quot;Organizational Structures&amp;quot;&quot;/&gt;&lt;property id=&quot;20307&quot; value=&quot;278&quot;/&gt;&lt;/object&gt;&lt;object type=&quot;3&quot; unique_id=&quot;10025&quot;&gt;&lt;property id=&quot;20148&quot; value=&quot;5&quot;/&gt;&lt;property id=&quot;20300&quot; value=&quot;Slide 7&quot;/&gt;&lt;property id=&quot;20307&quot; value=&quot;279&quot;/&gt;&lt;/object&gt;&lt;object type=&quot;3&quot; unique_id=&quot;10026&quot;&gt;&lt;property id=&quot;20148&quot; value=&quot;5&quot;/&gt;&lt;property id=&quot;20300&quot; value=&quot;Slide 23&quot;/&gt;&lt;property id=&quot;20307&quot; value=&quot;280&quot;/&gt;&lt;/object&gt;&lt;object type=&quot;3&quot; unique_id=&quot;10027&quot;&gt;&lt;property id=&quot;20148&quot; value=&quot;5&quot;/&gt;&lt;property id=&quot;20300&quot; value=&quot;Slide 24 - &amp;quot;Organizational Structure – Takeaways&amp;quot;&quot;/&gt;&lt;property id=&quot;20307&quot; value=&quot;281&quot;/&gt;&lt;/object&gt;&lt;object type=&quot;3&quot; unique_id=&quot;10028&quot;&gt;&lt;property id=&quot;20148&quot; value=&quot;5&quot;/&gt;&lt;property id=&quot;20300&quot; value=&quot;Slide 25 - &amp;quot;Missions&amp;quot;&quot;/&gt;&lt;property id=&quot;20307&quot; value=&quot;282&quot;/&gt;&lt;/object&gt;&lt;object type=&quot;3&quot; unique_id=&quot;10029&quot;&gt;&lt;property id=&quot;20148&quot; value=&quot;5&quot;/&gt;&lt;property id=&quot;20300&quot; value=&quot;Slide 26 - &amp;quot;Funds&amp;quot;&quot;/&gt;&lt;property id=&quot;20307&quot; value=&quot;283&quot;/&gt;&lt;/object&gt;&lt;object type=&quot;3&quot; unique_id=&quot;10030&quot;&gt;&lt;property id=&quot;20148&quot; value=&quot;5&quot;/&gt;&lt;property id=&quot;20300&quot; value=&quot;Slide 27 - &amp;quot;Missions vs.  Funds (Revenue)&amp;quot;&quot;/&gt;&lt;property id=&quot;20307&quot; value=&quot;284&quot;/&gt;&lt;/object&gt;&lt;object type=&quot;3&quot; unique_id=&quot;10031&quot;&gt;&lt;property id=&quot;20148&quot; value=&quot;5&quot;/&gt;&lt;property id=&quot;20300&quot; value=&quot;Slide 28 - &amp;quot;Revenue Sources all Medical Schools&amp;quot;&quot;/&gt;&lt;property id=&quot;20307&quot; value=&quot;285&quot;/&gt;&lt;/object&gt;&lt;object type=&quot;3&quot; unique_id=&quot;10032&quot;&gt;&lt;property id=&quot;20148&quot; value=&quot;5&quot;/&gt;&lt;property id=&quot;20300&quot; value=&quot;Slide 30 - &amp;quot;Medical School Revenue  Total Contracts and Grants&amp;quot;&quot;/&gt;&lt;property id=&quot;20307&quot; value=&quot;286&quot;/&gt;&lt;/object&gt;&lt;object type=&quot;3&quot; unique_id=&quot;10033&quot;&gt;&lt;property id=&quot;20148&quot; value=&quot;5&quot;/&gt;&lt;property id=&quot;20300&quot; value=&quot;Slide 31&quot;/&gt;&lt;property id=&quot;20307&quot; value=&quot;287&quot;/&gt;&lt;/object&gt;&lt;object type=&quot;3&quot; unique_id=&quot;10034&quot;&gt;&lt;property id=&quot;20148&quot; value=&quot;5&quot;/&gt;&lt;property id=&quot;20300&quot; value=&quot;Slide 32&quot;/&gt;&lt;property id=&quot;20307&quot; value=&quot;288&quot;/&gt;&lt;/object&gt;&lt;object type=&quot;3&quot; unique_id=&quot;10035&quot;&gt;&lt;property id=&quot;20148&quot; value=&quot;5&quot;/&gt;&lt;property id=&quot;20300&quot; value=&quot;Slide 33 - &amp;quot;Medical School Revenue  Endowment and Gifts&amp;quot;&quot;/&gt;&lt;property id=&quot;20307&quot; value=&quot;289&quot;/&gt;&lt;/object&gt;&lt;object type=&quot;3&quot; unique_id=&quot;10036&quot;&gt;&lt;property id=&quot;20148&quot; value=&quot;5&quot;/&gt;&lt;property id=&quot;20300&quot; value=&quot;Slide 34 - &amp;quot;Medical School Revenue  Government and Parent Support&amp;quot;&quot;/&gt;&lt;property id=&quot;20307&quot; value=&quot;290&quot;/&gt;&lt;/object&gt;&lt;object type=&quot;3&quot; unique_id=&quot;10037&quot;&gt;&lt;property id=&quot;20148&quot; value=&quot;5&quot;/&gt;&lt;property id=&quot;20300&quot; value=&quot;Slide 35 - &amp;quot;Medical School Revenue  Tuition and Fees&amp;quot;&quot;/&gt;&lt;property id=&quot;20307&quot; value=&quot;291&quot;/&gt;&lt;/object&gt;&lt;object type=&quot;3&quot; unique_id=&quot;10038&quot;&gt;&lt;property id=&quot;20148&quot; value=&quot;5&quot;/&gt;&lt;property id=&quot;20300&quot; value=&quot;Slide 36&quot;/&gt;&lt;property id=&quot;20307&quot; value=&quot;292&quot;/&gt;&lt;/object&gt;&lt;object type=&quot;3&quot; unique_id=&quot;10039&quot;&gt;&lt;property id=&quot;20148&quot; value=&quot;5&quot;/&gt;&lt;property id=&quot;20300&quot; value=&quot;Slide 37 - &amp;quot;Medical School Revenue  Practice Plans&amp;quot;&quot;/&gt;&lt;property id=&quot;20307&quot; value=&quot;293&quot;/&gt;&lt;/object&gt;&lt;object type=&quot;3&quot; unique_id=&quot;10040&quot;&gt;&lt;property id=&quot;20148&quot; value=&quot;5&quot;/&gt;&lt;property id=&quot;20300&quot; value=&quot;Slide 39&quot;/&gt;&lt;property id=&quot;20307&quot; value=&quot;294&quot;/&gt;&lt;/object&gt;&lt;object type=&quot;3&quot; unique_id=&quot;10041&quot;&gt;&lt;property id=&quot;20148&quot; value=&quot;5&quot;/&gt;&lt;property id=&quot;20300&quot; value=&quot;Slide 38 - &amp;quot;Medical School Revenue Hospital Purchased Services and Investments&amp;quot;&quot;/&gt;&lt;property id=&quot;20307&quot; value=&quot;295&quot;/&gt;&lt;/object&gt;&lt;object type=&quot;3&quot; unique_id=&quot;10044&quot;&gt;&lt;property id=&quot;20148&quot; value=&quot;5&quot;/&gt;&lt;property id=&quot;20300&quot; value=&quot;Slide 40 - &amp;quot;Medical School Revenue&amp;quot;&quot;/&gt;&lt;property id=&quot;20307&quot; value=&quot;298&quot;/&gt;&lt;/object&gt;&lt;object type=&quot;3&quot; unique_id=&quot;10045&quot;&gt;&lt;property id=&quot;20148&quot; value=&quot;5&quot;/&gt;&lt;property id=&quot;20300&quot; value=&quot;Slide 41 - &amp;quot;Exercise #3&amp;quot;&quot;/&gt;&lt;property id=&quot;20307&quot; value=&quot;299&quot;/&gt;&lt;/object&gt;&lt;object type=&quot;3&quot; unique_id=&quot;10046&quot;&gt;&lt;property id=&quot;20148&quot; value=&quot;5&quot;/&gt;&lt;property id=&quot;20300&quot; value=&quot;Slide 42 - &amp;quot;Revenue – Takeaways&amp;quot;&quot;/&gt;&lt;property id=&quot;20307&quot; value=&quot;300&quot;/&gt;&lt;/object&gt;&lt;object type=&quot;3&quot; unique_id=&quot;10047&quot;&gt;&lt;property id=&quot;20148&quot; value=&quot;5&quot;/&gt;&lt;property id=&quot;20300&quot; value=&quot;Slide 43 - &amp;quot;Funds Flow  To Medical School&amp;quot;&quot;/&gt;&lt;property id=&quot;20307&quot; value=&quot;301&quot;/&gt;&lt;/object&gt;&lt;object type=&quot;3&quot; unique_id=&quot;10048&quot;&gt;&lt;property id=&quot;20148&quot; value=&quot;5&quot;/&gt;&lt;property id=&quot;20300&quot; value=&quot;Slide 53 - &amp;quot;Income Statement&amp;quot;&quot;/&gt;&lt;property id=&quot;20307&quot; value=&quot;302&quot;/&gt;&lt;/object&gt;&lt;object type=&quot;3&quot; unique_id=&quot;10049&quot;&gt;&lt;property id=&quot;20148&quot; value=&quot;5&quot;/&gt;&lt;property id=&quot;20300&quot; value=&quot;Slide 52 - &amp;quot;Exercise #4&amp;quot;&quot;/&gt;&lt;property id=&quot;20307&quot; value=&quot;303&quot;/&gt;&lt;/object&gt;&lt;object type=&quot;3&quot; unique_id=&quot;10050&quot;&gt;&lt;property id=&quot;20148&quot; value=&quot;5&quot;/&gt;&lt;property id=&quot;20300&quot; value=&quot;Slide 49 - &amp;quot;Reserves/Fund Balances&amp;quot;&quot;/&gt;&lt;property id=&quot;20307&quot; value=&quot;304&quot;/&gt;&lt;/object&gt;&lt;object type=&quot;3&quot; unique_id=&quot;10051&quot;&gt;&lt;property id=&quot;20148&quot; value=&quot;5&quot;/&gt;&lt;property id=&quot;20300&quot; value=&quot;Slide 50 - &amp;quot;Reserves/Fund Balances&amp;quot;&quot;/&gt;&lt;property id=&quot;20307&quot; value=&quot;305&quot;/&gt;&lt;/object&gt;&lt;object type=&quot;3&quot; unique_id=&quot;10052&quot;&gt;&lt;property id=&quot;20148&quot; value=&quot;5&quot;/&gt;&lt;property id=&quot;20300&quot; value=&quot;Slide 51 - &amp;quot;The Connection Between the Two&amp;quot;&quot;/&gt;&lt;property id=&quot;20307&quot; value=&quot;306&quot;/&gt;&lt;/object&gt;&lt;object type=&quot;3&quot; unique_id=&quot;10053&quot;&gt;&lt;property id=&quot;20148&quot; value=&quot;5&quot;/&gt;&lt;property id=&quot;20300&quot; value=&quot;Slide 48 - &amp;quot;Lingo:&amp;quot;&quot;/&gt;&lt;property id=&quot;20307&quot; value=&quot;307&quot;/&gt;&lt;/object&gt;&lt;object type=&quot;3&quot; unique_id=&quot;10054&quot;&gt;&lt;property id=&quot;20148&quot; value=&quot;5&quot;/&gt;&lt;property id=&quot;20300&quot; value=&quot;Slide 46 - &amp;quot;FINALLY&amp;quot;&quot;/&gt;&lt;property id=&quot;20307&quot; value=&quot;308&quot;/&gt;&lt;/object&gt;&lt;object type=&quot;3&quot; unique_id=&quot;10055&quot;&gt;&lt;property id=&quot;20148&quot; value=&quot;5&quot;/&gt;&lt;property id=&quot;20300&quot; value=&quot;Slide 47 - &amp;quot;Teresa – stop at slide above this one Exercise #3&amp;quot;&quot;/&gt;&lt;property id=&quot;20307&quot; value=&quot;309&quot;/&gt;&lt;/object&gt;&lt;object type=&quot;3&quot; unique_id=&quot;10056&quot;&gt;&lt;property id=&quot;20148&quot; value=&quot;5&quot;/&gt;&lt;property id=&quot;20300&quot; value=&quot;Slide 55 - &amp;quot;Statement of Income FY 2014&amp;quot;&quot;/&gt;&lt;property id=&quot;20307&quot; value=&quot;310&quot;/&gt;&lt;/object&gt;&lt;object type=&quot;3&quot; unique_id=&quot;10057&quot;&gt;&lt;property id=&quot;20148&quot; value=&quot;5&quot;/&gt;&lt;property id=&quot;20300&quot; value=&quot;Slide 54&quot;/&gt;&lt;property id=&quot;20307&quot; value=&quot;311&quot;/&gt;&lt;/object&gt;&lt;object type=&quot;3&quot; unique_id=&quot;10058&quot;&gt;&lt;property id=&quot;20148&quot; value=&quot;5&quot;/&gt;&lt;property id=&quot;20300&quot; value=&quot;Slide 56 - &amp;quot;Reserves/Fund Balances&amp;quot;&quot;/&gt;&lt;property id=&quot;20307&quot; value=&quot;312&quot;/&gt;&lt;/object&gt;&lt;object type=&quot;3&quot; unique_id=&quot;10059&quot;&gt;&lt;property id=&quot;20148&quot; value=&quot;5&quot;/&gt;&lt;property id=&quot;20300&quot; value=&quot;Slide 57 - &amp;quot;Reserves/Fund Balances&amp;quot;&quot;/&gt;&lt;property id=&quot;20307&quot; value=&quot;313&quot;/&gt;&lt;/object&gt;&lt;object type=&quot;3&quot; unique_id=&quot;10060&quot;&gt;&lt;property id=&quot;20148&quot; value=&quot;5&quot;/&gt;&lt;property id=&quot;20300&quot; value=&quot;Slide 58 - &amp;quot;The Connection Between the Two&amp;quot;&quot;/&gt;&lt;property id=&quot;20307&quot; value=&quot;314&quot;/&gt;&lt;/object&gt;&lt;object type=&quot;3&quot; unique_id=&quot;10061&quot;&gt;&lt;property id=&quot;20148&quot; value=&quot;5&quot;/&gt;&lt;property id=&quot;20300&quot; value=&quot;Slide 59 - &amp;quot;Resources&amp;quot;&quot;/&gt;&lt;property id=&quot;20307&quot; value=&quot;315&quot;/&gt;&lt;/object&gt;&lt;object type=&quot;3&quot; unique_id=&quot;10062&quot;&gt;&lt;property id=&quot;20148&quot; value=&quot;5&quot;/&gt;&lt;property id=&quot;20300&quot; value=&quot;Slide 60 - &amp;quot;Exercise #3&amp;quot;&quot;/&gt;&lt;property id=&quot;20307&quot; value=&quot;316&quot;/&gt;&lt;/object&gt;&lt;object type=&quot;3&quot; unique_id=&quot;10316&quot;&gt;&lt;property id=&quot;20148&quot; value=&quot;5&quot;/&gt;&lt;property id=&quot;20300&quot; value=&quot;Slide 29 - &amp;quot;IUSM Revenue Sources Total Revenue $1.4B &amp;quot;&quot;/&gt;&lt;property id=&quot;20307&quot; value=&quot;318&quot;/&gt;&lt;/object&gt;&lt;object type=&quot;3&quot; unique_id=&quot;10566&quot;&gt;&lt;property id=&quot;20148&quot; value=&quot;5&quot;/&gt;&lt;property id=&quot;20300&quot; value=&quot;Slide 45 - &amp;quot;Funds Flow to Department&amp;quot;&quot;/&gt;&lt;property id=&quot;20307&quot; value=&quot;320&quot;/&gt;&lt;/object&gt;&lt;object type=&quot;3&quot; unique_id=&quot;10568&quot;&gt;&lt;property id=&quot;20148&quot; value=&quot;5&quot;/&gt;&lt;property id=&quot;20300&quot; value=&quot;Slide 22 - &amp;quot;Regional Campuses –  Independent Model &amp;quot;&quot;/&gt;&lt;property id=&quot;20307&quot; value=&quot;321&quot;/&gt;&lt;/object&gt;&lt;object type=&quot;3&quot; unique_id=&quot;11391&quot;&gt;&lt;property id=&quot;20148&quot; value=&quot;5&quot;/&gt;&lt;property id=&quot;20300&quot; value=&quot;Slide 5 - &amp;quot;Organizational Structure of An Academic Medical Center&amp;quot;&quot;/&gt;&lt;property id=&quot;20307&quot; value=&quot;322&quot;/&gt;&lt;/object&gt;&lt;object type=&quot;3&quot; unique_id=&quot;11392&quot;&gt;&lt;property id=&quot;20148&quot; value=&quot;5&quot;/&gt;&lt;property id=&quot;20300&quot; value=&quot;Slide 6 - &amp;quot;Organizational Structure of an Academic Medical Center&amp;quot;&quot;/&gt;&lt;property id=&quot;20307&quot; value=&quot;323&quot;/&gt;&lt;/object&gt;&lt;object type=&quot;3&quot; unique_id=&quot;11642&quot;&gt;&lt;property id=&quot;20148&quot; value=&quot;5&quot;/&gt;&lt;property id=&quot;20300&quot; value=&quot;Slide 44 - &amp;quot;Organizational Structures&amp;quot;&quot;/&gt;&lt;property id=&quot;20307&quot; value=&quot;324&quot;/&gt;&lt;/object&gt;&lt;/object&gt;&lt;object type=&quot;8&quot; unique_id=&quot;10126&quot;&gt;&lt;/object&gt;&lt;/object&gt;&lt;/database&gt;"/>
  <p:tag name="SECTOMILLISECCONVERTED" val="1"/>
</p:tagLst>
</file>

<file path=ppt/theme/theme1.xml><?xml version="1.0" encoding="utf-8"?>
<a:theme xmlns:a="http://schemas.openxmlformats.org/drawingml/2006/main" name="IUSM bottom-bann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C2BB8EFC2E504588C03B1697B6E8AF" ma:contentTypeVersion="6" ma:contentTypeDescription="Create a new document." ma:contentTypeScope="" ma:versionID="ab840d5873262de0daa35ecf0b8dfcc2">
  <xsd:schema xmlns:xsd="http://www.w3.org/2001/XMLSchema" xmlns:xs="http://www.w3.org/2001/XMLSchema" xmlns:p="http://schemas.microsoft.com/office/2006/metadata/properties" targetNamespace="http://schemas.microsoft.com/office/2006/metadata/properties" ma:root="true" ma:fieldsID="711b5f35d88f7f6ebfe284b0f73f439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BB4AB6-308C-4A9F-B8E8-D072D32BC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76C550C-2637-4039-888F-92250C863429}">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IUSM bottom-banner template</Template>
  <TotalTime>2061</TotalTime>
  <Words>2084</Words>
  <Application>Microsoft Office PowerPoint</Application>
  <PresentationFormat>On-screen Show (4:3)</PresentationFormat>
  <Paragraphs>123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Monotype Sorts</vt:lpstr>
      <vt:lpstr>Wingdings</vt:lpstr>
      <vt:lpstr>IUSM bottom-banner template</vt:lpstr>
      <vt:lpstr>The One Minute Preceptor</vt:lpstr>
      <vt:lpstr>The “One Minute Preceptor” teaching model was developed at the Department of Family Medicine at the University of Washington, Seattle.    See:   Neher, J. O., Gordon, K. C., Meyer, B., &amp; Stevens, N. (1992). A five-step "microskills" model of clinical teaching. Journal of the American Board of Family Practice, 5, 419-424.  </vt:lpstr>
      <vt:lpstr>The “One Minute Preceptor”</vt:lpstr>
      <vt:lpstr>Teaching Styles </vt:lpstr>
      <vt:lpstr>The 5-Step Microskills Method</vt:lpstr>
      <vt:lpstr>Get a Commitment</vt:lpstr>
      <vt:lpstr>Probe for Supporting Evidence</vt:lpstr>
      <vt:lpstr>Reinforce to learner what was done well</vt:lpstr>
      <vt:lpstr>Guide Errors/ Omissions</vt:lpstr>
      <vt:lpstr>Teach a General Principle</vt:lpstr>
      <vt:lpstr>Conclusion</vt:lpstr>
      <vt:lpstr>“5” Step Microskills Method</vt:lpstr>
      <vt:lpstr>PowerPoint Presentation</vt:lpstr>
    </vt:vector>
  </TitlesOfParts>
  <Company>Indiana University School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lachance</dc:creator>
  <cp:lastModifiedBy>Matt Neal</cp:lastModifiedBy>
  <cp:revision>150</cp:revision>
  <cp:lastPrinted>2016-03-16T18:10:33Z</cp:lastPrinted>
  <dcterms:created xsi:type="dcterms:W3CDTF">2009-11-17T15:39:58Z</dcterms:created>
  <dcterms:modified xsi:type="dcterms:W3CDTF">2022-01-13T22:51:10Z</dcterms:modified>
</cp:coreProperties>
</file>