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3"/>
  </p:notesMasterIdLst>
  <p:handoutMasterIdLst>
    <p:handoutMasterId r:id="rId24"/>
  </p:handoutMasterIdLst>
  <p:sldIdLst>
    <p:sldId id="285" r:id="rId5"/>
    <p:sldId id="298" r:id="rId6"/>
    <p:sldId id="302" r:id="rId7"/>
    <p:sldId id="303" r:id="rId8"/>
    <p:sldId id="305" r:id="rId9"/>
    <p:sldId id="306" r:id="rId10"/>
    <p:sldId id="314" r:id="rId11"/>
    <p:sldId id="304" r:id="rId12"/>
    <p:sldId id="307" r:id="rId13"/>
    <p:sldId id="308" r:id="rId14"/>
    <p:sldId id="309" r:id="rId15"/>
    <p:sldId id="310" r:id="rId16"/>
    <p:sldId id="311" r:id="rId17"/>
    <p:sldId id="313" r:id="rId18"/>
    <p:sldId id="312" r:id="rId19"/>
    <p:sldId id="315" r:id="rId20"/>
    <p:sldId id="316" r:id="rId21"/>
    <p:sldId id="301" r:id="rId2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Pearce, Andrew" initials="PA" lastIdx="1" clrIdx="2">
    <p:extLst>
      <p:ext uri="{19B8F6BF-5375-455C-9EA6-DF929625EA0E}">
        <p15:presenceInfo xmlns:p15="http://schemas.microsoft.com/office/powerpoint/2012/main" userId="S-1-5-21-1407069837-2091007605-538272213-233336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1" autoAdjust="0"/>
    <p:restoredTop sz="80704" autoAdjust="0"/>
  </p:normalViewPr>
  <p:slideViewPr>
    <p:cSldViewPr snapToGrid="0" showGuides="1">
      <p:cViewPr varScale="1">
        <p:scale>
          <a:sx n="75" d="100"/>
          <a:sy n="75" d="100"/>
        </p:scale>
        <p:origin x="1584" y="16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WorkDocs\amazon\My%20Documents\Speaking\Slide%20Decks\PSSummit%20NA%202019\0-60%20with%20PowerShell%20on%20Lambda%20Content\AWSPowerShell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CmdletCount</c:v>
          </c:tx>
          <c:marker>
            <c:symbol val="none"/>
          </c:marker>
          <c:cat>
            <c:numRef>
              <c:f>Sheet1!$A$2:$A$217</c:f>
              <c:numCache>
                <c:formatCode>m/d/yyyy\ h:mm</c:formatCode>
                <c:ptCount val="216"/>
                <c:pt idx="0">
                  <c:v>42132.727511574099</c:v>
                </c:pt>
                <c:pt idx="1">
                  <c:v>42139.025590277801</c:v>
                </c:pt>
                <c:pt idx="2">
                  <c:v>42143.113912036999</c:v>
                </c:pt>
                <c:pt idx="3">
                  <c:v>42145.886145833298</c:v>
                </c:pt>
                <c:pt idx="4">
                  <c:v>42150.8846990741</c:v>
                </c:pt>
                <c:pt idx="5">
                  <c:v>42152.960231481498</c:v>
                </c:pt>
                <c:pt idx="6">
                  <c:v>42159.870636574102</c:v>
                </c:pt>
                <c:pt idx="7">
                  <c:v>42160.743796296301</c:v>
                </c:pt>
                <c:pt idx="8">
                  <c:v>42167.624351851897</c:v>
                </c:pt>
                <c:pt idx="9">
                  <c:v>42174.108240740701</c:v>
                </c:pt>
                <c:pt idx="10">
                  <c:v>42179.872361111098</c:v>
                </c:pt>
                <c:pt idx="11">
                  <c:v>42192.814456018503</c:v>
                </c:pt>
                <c:pt idx="12">
                  <c:v>42194.669872685197</c:v>
                </c:pt>
                <c:pt idx="13">
                  <c:v>42199.914317129602</c:v>
                </c:pt>
                <c:pt idx="14">
                  <c:v>42214.006215277797</c:v>
                </c:pt>
                <c:pt idx="15">
                  <c:v>42216.702731481499</c:v>
                </c:pt>
                <c:pt idx="16">
                  <c:v>42221.164687500001</c:v>
                </c:pt>
                <c:pt idx="17">
                  <c:v>42229.7035300926</c:v>
                </c:pt>
                <c:pt idx="18">
                  <c:v>42233.972881944399</c:v>
                </c:pt>
                <c:pt idx="19">
                  <c:v>42244.094733796301</c:v>
                </c:pt>
                <c:pt idx="20">
                  <c:v>42247.953587962998</c:v>
                </c:pt>
                <c:pt idx="21">
                  <c:v>42250.961469907401</c:v>
                </c:pt>
                <c:pt idx="22">
                  <c:v>42257.808055555601</c:v>
                </c:pt>
                <c:pt idx="23">
                  <c:v>42262.902789351901</c:v>
                </c:pt>
                <c:pt idx="24">
                  <c:v>42263.9555555556</c:v>
                </c:pt>
                <c:pt idx="25">
                  <c:v>42264.906990740703</c:v>
                </c:pt>
                <c:pt idx="26">
                  <c:v>42277.198067129597</c:v>
                </c:pt>
                <c:pt idx="27">
                  <c:v>42278.956192129597</c:v>
                </c:pt>
                <c:pt idx="28">
                  <c:v>42279.730590277803</c:v>
                </c:pt>
                <c:pt idx="29">
                  <c:v>42283.970648148097</c:v>
                </c:pt>
                <c:pt idx="30">
                  <c:v>42284.726099537002</c:v>
                </c:pt>
                <c:pt idx="31">
                  <c:v>42288.756712962997</c:v>
                </c:pt>
                <c:pt idx="32">
                  <c:v>42292.9704166667</c:v>
                </c:pt>
                <c:pt idx="33">
                  <c:v>42300.026655092603</c:v>
                </c:pt>
                <c:pt idx="34">
                  <c:v>42303.7992592593</c:v>
                </c:pt>
                <c:pt idx="35">
                  <c:v>42304.755451388897</c:v>
                </c:pt>
                <c:pt idx="36">
                  <c:v>42310.893587963001</c:v>
                </c:pt>
                <c:pt idx="37">
                  <c:v>42312.014513888898</c:v>
                </c:pt>
                <c:pt idx="38">
                  <c:v>42315.761446759301</c:v>
                </c:pt>
                <c:pt idx="39">
                  <c:v>42318.939004629603</c:v>
                </c:pt>
                <c:pt idx="40">
                  <c:v>42321.969722222202</c:v>
                </c:pt>
                <c:pt idx="41">
                  <c:v>42332.8219328704</c:v>
                </c:pt>
                <c:pt idx="42">
                  <c:v>42340.032025462999</c:v>
                </c:pt>
                <c:pt idx="43">
                  <c:v>42342.735034722202</c:v>
                </c:pt>
                <c:pt idx="44">
                  <c:v>42346.993750000001</c:v>
                </c:pt>
                <c:pt idx="45">
                  <c:v>42353.8696180556</c:v>
                </c:pt>
                <c:pt idx="46">
                  <c:v>42356.004224536999</c:v>
                </c:pt>
                <c:pt idx="47">
                  <c:v>42359.964120370401</c:v>
                </c:pt>
                <c:pt idx="48">
                  <c:v>42360.896493055603</c:v>
                </c:pt>
                <c:pt idx="49">
                  <c:v>42375.937962962998</c:v>
                </c:pt>
                <c:pt idx="50">
                  <c:v>42381.867881944403</c:v>
                </c:pt>
                <c:pt idx="51">
                  <c:v>42383.979166666701</c:v>
                </c:pt>
                <c:pt idx="52">
                  <c:v>42388.946400462999</c:v>
                </c:pt>
                <c:pt idx="53">
                  <c:v>42390.843819444402</c:v>
                </c:pt>
                <c:pt idx="54">
                  <c:v>42398.699097222197</c:v>
                </c:pt>
                <c:pt idx="55">
                  <c:v>42410.006354166697</c:v>
                </c:pt>
                <c:pt idx="56">
                  <c:v>42412.000347222202</c:v>
                </c:pt>
                <c:pt idx="57">
                  <c:v>42417.800543981502</c:v>
                </c:pt>
                <c:pt idx="58">
                  <c:v>42419.017893518503</c:v>
                </c:pt>
                <c:pt idx="59">
                  <c:v>42426.783263888901</c:v>
                </c:pt>
                <c:pt idx="60">
                  <c:v>42431.033310185201</c:v>
                </c:pt>
                <c:pt idx="61">
                  <c:v>42433.024664351899</c:v>
                </c:pt>
                <c:pt idx="62">
                  <c:v>42438.710694444402</c:v>
                </c:pt>
                <c:pt idx="63">
                  <c:v>42440.104282407403</c:v>
                </c:pt>
                <c:pt idx="64">
                  <c:v>42440.968124999999</c:v>
                </c:pt>
                <c:pt idx="65">
                  <c:v>42445.0949652778</c:v>
                </c:pt>
                <c:pt idx="66">
                  <c:v>42447.664340277799</c:v>
                </c:pt>
                <c:pt idx="67">
                  <c:v>42451.988912036999</c:v>
                </c:pt>
                <c:pt idx="68">
                  <c:v>42454.674270833297</c:v>
                </c:pt>
                <c:pt idx="69">
                  <c:v>42459.052974537</c:v>
                </c:pt>
                <c:pt idx="70">
                  <c:v>42467.321377314802</c:v>
                </c:pt>
                <c:pt idx="71">
                  <c:v>42469.2659837963</c:v>
                </c:pt>
                <c:pt idx="72">
                  <c:v>42479.7558333333</c:v>
                </c:pt>
                <c:pt idx="73">
                  <c:v>42481.860810185201</c:v>
                </c:pt>
                <c:pt idx="74">
                  <c:v>42486.9828472222</c:v>
                </c:pt>
                <c:pt idx="75">
                  <c:v>42488.8493171296</c:v>
                </c:pt>
                <c:pt idx="76">
                  <c:v>42494.651759259301</c:v>
                </c:pt>
                <c:pt idx="77">
                  <c:v>42495.877708333297</c:v>
                </c:pt>
                <c:pt idx="78">
                  <c:v>42501.649398148104</c:v>
                </c:pt>
                <c:pt idx="79">
                  <c:v>42502.960023148102</c:v>
                </c:pt>
                <c:pt idx="80">
                  <c:v>42508.656689814801</c:v>
                </c:pt>
                <c:pt idx="81">
                  <c:v>42508.888854166697</c:v>
                </c:pt>
                <c:pt idx="82">
                  <c:v>42509.9523611111</c:v>
                </c:pt>
                <c:pt idx="83">
                  <c:v>42514.917152777802</c:v>
                </c:pt>
                <c:pt idx="84">
                  <c:v>42516.961423611101</c:v>
                </c:pt>
                <c:pt idx="85">
                  <c:v>42524.943796296298</c:v>
                </c:pt>
                <c:pt idx="86">
                  <c:v>42528.921041666697</c:v>
                </c:pt>
                <c:pt idx="87">
                  <c:v>42536.092523148101</c:v>
                </c:pt>
                <c:pt idx="88">
                  <c:v>42556.9038657407</c:v>
                </c:pt>
                <c:pt idx="89">
                  <c:v>42559.107349537</c:v>
                </c:pt>
                <c:pt idx="90">
                  <c:v>42564.987835648099</c:v>
                </c:pt>
                <c:pt idx="91">
                  <c:v>42571.062557870398</c:v>
                </c:pt>
                <c:pt idx="92">
                  <c:v>42573.118726851899</c:v>
                </c:pt>
                <c:pt idx="93">
                  <c:v>42578.065347222197</c:v>
                </c:pt>
                <c:pt idx="94">
                  <c:v>42581.880659722199</c:v>
                </c:pt>
                <c:pt idx="95">
                  <c:v>42585.651620370401</c:v>
                </c:pt>
                <c:pt idx="96">
                  <c:v>42587.6645601852</c:v>
                </c:pt>
                <c:pt idx="97">
                  <c:v>42592.68</c:v>
                </c:pt>
                <c:pt idx="98">
                  <c:v>42593.666990740698</c:v>
                </c:pt>
                <c:pt idx="99">
                  <c:v>42599.1254050926</c:v>
                </c:pt>
                <c:pt idx="100">
                  <c:v>42601.831377314797</c:v>
                </c:pt>
                <c:pt idx="101">
                  <c:v>42612.9309027778</c:v>
                </c:pt>
                <c:pt idx="102">
                  <c:v>42615.104826388902</c:v>
                </c:pt>
                <c:pt idx="103">
                  <c:v>42620.772881944402</c:v>
                </c:pt>
                <c:pt idx="104">
                  <c:v>42622.006990740701</c:v>
                </c:pt>
                <c:pt idx="105">
                  <c:v>42626.995625000003</c:v>
                </c:pt>
                <c:pt idx="106">
                  <c:v>42629.078125</c:v>
                </c:pt>
                <c:pt idx="107">
                  <c:v>42632.741620370398</c:v>
                </c:pt>
                <c:pt idx="108">
                  <c:v>42634.924745370401</c:v>
                </c:pt>
                <c:pt idx="109">
                  <c:v>42635.900381944397</c:v>
                </c:pt>
                <c:pt idx="110">
                  <c:v>42641.161620370403</c:v>
                </c:pt>
                <c:pt idx="111">
                  <c:v>42643.627465277801</c:v>
                </c:pt>
                <c:pt idx="112">
                  <c:v>42650.734571759298</c:v>
                </c:pt>
                <c:pt idx="113">
                  <c:v>42655.932789351798</c:v>
                </c:pt>
                <c:pt idx="114">
                  <c:v>42657.785138888903</c:v>
                </c:pt>
                <c:pt idx="115">
                  <c:v>42660.960358796299</c:v>
                </c:pt>
                <c:pt idx="116">
                  <c:v>42662.130729166704</c:v>
                </c:pt>
                <c:pt idx="117">
                  <c:v>42663.069895833301</c:v>
                </c:pt>
                <c:pt idx="118">
                  <c:v>42669.656122685199</c:v>
                </c:pt>
                <c:pt idx="119">
                  <c:v>42688.122141203698</c:v>
                </c:pt>
                <c:pt idx="120">
                  <c:v>42691.159143518496</c:v>
                </c:pt>
                <c:pt idx="121">
                  <c:v>42693.890208333301</c:v>
                </c:pt>
                <c:pt idx="122">
                  <c:v>42696.710590277798</c:v>
                </c:pt>
                <c:pt idx="123">
                  <c:v>42697.814699074101</c:v>
                </c:pt>
                <c:pt idx="124">
                  <c:v>42707.212743055599</c:v>
                </c:pt>
                <c:pt idx="125">
                  <c:v>42711.751273148097</c:v>
                </c:pt>
                <c:pt idx="126">
                  <c:v>42712.725115740701</c:v>
                </c:pt>
                <c:pt idx="127">
                  <c:v>42713.698854166701</c:v>
                </c:pt>
                <c:pt idx="128">
                  <c:v>42720.748796296299</c:v>
                </c:pt>
                <c:pt idx="129">
                  <c:v>42724.699270833298</c:v>
                </c:pt>
                <c:pt idx="130">
                  <c:v>42726.714166666701</c:v>
                </c:pt>
                <c:pt idx="131">
                  <c:v>42727.055694444403</c:v>
                </c:pt>
                <c:pt idx="132">
                  <c:v>42734.688425925902</c:v>
                </c:pt>
                <c:pt idx="133">
                  <c:v>42740.765335648102</c:v>
                </c:pt>
                <c:pt idx="134">
                  <c:v>42744.899583333303</c:v>
                </c:pt>
                <c:pt idx="135">
                  <c:v>42748.004930555602</c:v>
                </c:pt>
                <c:pt idx="136">
                  <c:v>42752.706145833297</c:v>
                </c:pt>
                <c:pt idx="137">
                  <c:v>42753.6940509259</c:v>
                </c:pt>
                <c:pt idx="138">
                  <c:v>42760.734444444402</c:v>
                </c:pt>
                <c:pt idx="139">
                  <c:v>42761.692048611098</c:v>
                </c:pt>
                <c:pt idx="140">
                  <c:v>42762.701979166697</c:v>
                </c:pt>
                <c:pt idx="141">
                  <c:v>42774.7171759259</c:v>
                </c:pt>
                <c:pt idx="142">
                  <c:v>42776.725289351903</c:v>
                </c:pt>
                <c:pt idx="143">
                  <c:v>42781.906597222202</c:v>
                </c:pt>
                <c:pt idx="144">
                  <c:v>42783.962002314802</c:v>
                </c:pt>
                <c:pt idx="145">
                  <c:v>42786.835706018501</c:v>
                </c:pt>
                <c:pt idx="146">
                  <c:v>42789.020347222198</c:v>
                </c:pt>
                <c:pt idx="147">
                  <c:v>42790.055150462998</c:v>
                </c:pt>
                <c:pt idx="148">
                  <c:v>42794.715127314797</c:v>
                </c:pt>
                <c:pt idx="149">
                  <c:v>42801.700555555602</c:v>
                </c:pt>
                <c:pt idx="150">
                  <c:v>42807.658587963</c:v>
                </c:pt>
                <c:pt idx="151">
                  <c:v>42810.094224537002</c:v>
                </c:pt>
                <c:pt idx="152">
                  <c:v>42811.669166666703</c:v>
                </c:pt>
                <c:pt idx="153">
                  <c:v>42816.645624999997</c:v>
                </c:pt>
                <c:pt idx="154">
                  <c:v>42818.719687500001</c:v>
                </c:pt>
                <c:pt idx="155">
                  <c:v>42823.820960648103</c:v>
                </c:pt>
                <c:pt idx="156">
                  <c:v>42826.053530092599</c:v>
                </c:pt>
                <c:pt idx="157">
                  <c:v>42832.933773148201</c:v>
                </c:pt>
                <c:pt idx="158">
                  <c:v>42836.116597222201</c:v>
                </c:pt>
                <c:pt idx="159">
                  <c:v>42837.138414351903</c:v>
                </c:pt>
                <c:pt idx="160">
                  <c:v>42849.869976851798</c:v>
                </c:pt>
                <c:pt idx="161">
                  <c:v>42856.746655092596</c:v>
                </c:pt>
                <c:pt idx="162">
                  <c:v>42860.844409722202</c:v>
                </c:pt>
                <c:pt idx="163">
                  <c:v>42867.800914351901</c:v>
                </c:pt>
                <c:pt idx="164">
                  <c:v>42874.761527777802</c:v>
                </c:pt>
                <c:pt idx="165">
                  <c:v>42881.946342592601</c:v>
                </c:pt>
                <c:pt idx="166">
                  <c:v>42886.762210648201</c:v>
                </c:pt>
                <c:pt idx="167">
                  <c:v>42888.765601851897</c:v>
                </c:pt>
                <c:pt idx="168">
                  <c:v>42891.775486111103</c:v>
                </c:pt>
                <c:pt idx="169">
                  <c:v>42895.921458333301</c:v>
                </c:pt>
                <c:pt idx="170">
                  <c:v>42905.706516203703</c:v>
                </c:pt>
                <c:pt idx="171">
                  <c:v>42909.721307870401</c:v>
                </c:pt>
                <c:pt idx="172">
                  <c:v>42923.685462963003</c:v>
                </c:pt>
                <c:pt idx="173">
                  <c:v>42944.717569444401</c:v>
                </c:pt>
                <c:pt idx="174">
                  <c:v>42951.921990740702</c:v>
                </c:pt>
                <c:pt idx="175">
                  <c:v>42964.727569444403</c:v>
                </c:pt>
                <c:pt idx="176">
                  <c:v>42972.6265277778</c:v>
                </c:pt>
                <c:pt idx="177">
                  <c:v>42988.120254629597</c:v>
                </c:pt>
                <c:pt idx="178">
                  <c:v>42995.3450578704</c:v>
                </c:pt>
                <c:pt idx="179">
                  <c:v>43000.751041666699</c:v>
                </c:pt>
                <c:pt idx="180">
                  <c:v>43007.709224537</c:v>
                </c:pt>
                <c:pt idx="181">
                  <c:v>43017.723449074103</c:v>
                </c:pt>
                <c:pt idx="182">
                  <c:v>43025.1306944444</c:v>
                </c:pt>
                <c:pt idx="183">
                  <c:v>43032.705949074101</c:v>
                </c:pt>
                <c:pt idx="184">
                  <c:v>43038.846747685202</c:v>
                </c:pt>
                <c:pt idx="185">
                  <c:v>43040.713171296302</c:v>
                </c:pt>
                <c:pt idx="186">
                  <c:v>43048.702557870398</c:v>
                </c:pt>
                <c:pt idx="187">
                  <c:v>43053.110983796301</c:v>
                </c:pt>
                <c:pt idx="188">
                  <c:v>43064.835312499999</c:v>
                </c:pt>
                <c:pt idx="189">
                  <c:v>43067.048020833303</c:v>
                </c:pt>
                <c:pt idx="190">
                  <c:v>43071.964375000003</c:v>
                </c:pt>
                <c:pt idx="191">
                  <c:v>43077.730509259301</c:v>
                </c:pt>
                <c:pt idx="192">
                  <c:v>43082.731145833299</c:v>
                </c:pt>
                <c:pt idx="193">
                  <c:v>43088.769629629598</c:v>
                </c:pt>
                <c:pt idx="194">
                  <c:v>43102.747314814798</c:v>
                </c:pt>
                <c:pt idx="195">
                  <c:v>43112.833576388897</c:v>
                </c:pt>
                <c:pt idx="196">
                  <c:v>43116.2058217593</c:v>
                </c:pt>
                <c:pt idx="197">
                  <c:v>43123.848518518498</c:v>
                </c:pt>
                <c:pt idx="198">
                  <c:v>43125.111018518503</c:v>
                </c:pt>
                <c:pt idx="199">
                  <c:v>43144.7102199074</c:v>
                </c:pt>
                <c:pt idx="200">
                  <c:v>43161.879305555602</c:v>
                </c:pt>
                <c:pt idx="201">
                  <c:v>43185.916377314803</c:v>
                </c:pt>
                <c:pt idx="202">
                  <c:v>43215.968761574099</c:v>
                </c:pt>
                <c:pt idx="203">
                  <c:v>43238.813067129602</c:v>
                </c:pt>
                <c:pt idx="204">
                  <c:v>43290.755219907398</c:v>
                </c:pt>
                <c:pt idx="205">
                  <c:v>43318.850092592598</c:v>
                </c:pt>
                <c:pt idx="206">
                  <c:v>43325.708206018498</c:v>
                </c:pt>
                <c:pt idx="207">
                  <c:v>43335.744467592602</c:v>
                </c:pt>
                <c:pt idx="208">
                  <c:v>43364.7874884259</c:v>
                </c:pt>
                <c:pt idx="209">
                  <c:v>43395.873564814799</c:v>
                </c:pt>
                <c:pt idx="210">
                  <c:v>43440.832453703697</c:v>
                </c:pt>
                <c:pt idx="211">
                  <c:v>43449.0916782407</c:v>
                </c:pt>
                <c:pt idx="212">
                  <c:v>43502.8604976852</c:v>
                </c:pt>
                <c:pt idx="213">
                  <c:v>43521.9249305556</c:v>
                </c:pt>
                <c:pt idx="214">
                  <c:v>43552.9089467593</c:v>
                </c:pt>
                <c:pt idx="215">
                  <c:v>43580.091145833299</c:v>
                </c:pt>
              </c:numCache>
            </c:numRef>
          </c:cat>
          <c:val>
            <c:numRef>
              <c:f>Sheet1!$B$2:$B$217</c:f>
              <c:numCache>
                <c:formatCode>General</c:formatCode>
                <c:ptCount val="216"/>
                <c:pt idx="0">
                  <c:v>1186</c:v>
                </c:pt>
                <c:pt idx="1">
                  <c:v>1213</c:v>
                </c:pt>
                <c:pt idx="2">
                  <c:v>1219</c:v>
                </c:pt>
                <c:pt idx="3">
                  <c:v>1220</c:v>
                </c:pt>
                <c:pt idx="4">
                  <c:v>1231</c:v>
                </c:pt>
                <c:pt idx="5">
                  <c:v>1231</c:v>
                </c:pt>
                <c:pt idx="6">
                  <c:v>1235</c:v>
                </c:pt>
                <c:pt idx="7">
                  <c:v>1235</c:v>
                </c:pt>
                <c:pt idx="8">
                  <c:v>1242</c:v>
                </c:pt>
                <c:pt idx="9">
                  <c:v>1247</c:v>
                </c:pt>
                <c:pt idx="10">
                  <c:v>1251</c:v>
                </c:pt>
                <c:pt idx="11">
                  <c:v>1251</c:v>
                </c:pt>
                <c:pt idx="12">
                  <c:v>1294</c:v>
                </c:pt>
                <c:pt idx="13">
                  <c:v>1320</c:v>
                </c:pt>
                <c:pt idx="14">
                  <c:v>1321</c:v>
                </c:pt>
                <c:pt idx="15">
                  <c:v>1342</c:v>
                </c:pt>
                <c:pt idx="16">
                  <c:v>1343</c:v>
                </c:pt>
                <c:pt idx="17">
                  <c:v>1345</c:v>
                </c:pt>
                <c:pt idx="18">
                  <c:v>1352</c:v>
                </c:pt>
                <c:pt idx="19">
                  <c:v>1355</c:v>
                </c:pt>
                <c:pt idx="20">
                  <c:v>1355</c:v>
                </c:pt>
                <c:pt idx="21">
                  <c:v>1358</c:v>
                </c:pt>
                <c:pt idx="22">
                  <c:v>1362</c:v>
                </c:pt>
                <c:pt idx="23">
                  <c:v>1362</c:v>
                </c:pt>
                <c:pt idx="24">
                  <c:v>1362</c:v>
                </c:pt>
                <c:pt idx="25">
                  <c:v>1365</c:v>
                </c:pt>
                <c:pt idx="26">
                  <c:v>1384</c:v>
                </c:pt>
                <c:pt idx="27">
                  <c:v>1388</c:v>
                </c:pt>
                <c:pt idx="28">
                  <c:v>1398</c:v>
                </c:pt>
                <c:pt idx="29">
                  <c:v>1427</c:v>
                </c:pt>
                <c:pt idx="30">
                  <c:v>1484</c:v>
                </c:pt>
                <c:pt idx="31">
                  <c:v>1530</c:v>
                </c:pt>
                <c:pt idx="32">
                  <c:v>1533</c:v>
                </c:pt>
                <c:pt idx="33">
                  <c:v>1533</c:v>
                </c:pt>
                <c:pt idx="34">
                  <c:v>1538</c:v>
                </c:pt>
                <c:pt idx="35">
                  <c:v>1605</c:v>
                </c:pt>
                <c:pt idx="36">
                  <c:v>1605</c:v>
                </c:pt>
                <c:pt idx="37">
                  <c:v>1611</c:v>
                </c:pt>
                <c:pt idx="38">
                  <c:v>1613</c:v>
                </c:pt>
                <c:pt idx="39">
                  <c:v>1613</c:v>
                </c:pt>
                <c:pt idx="40">
                  <c:v>1613</c:v>
                </c:pt>
                <c:pt idx="41">
                  <c:v>1621</c:v>
                </c:pt>
                <c:pt idx="42">
                  <c:v>1623</c:v>
                </c:pt>
                <c:pt idx="43">
                  <c:v>1646</c:v>
                </c:pt>
                <c:pt idx="44">
                  <c:v>1647</c:v>
                </c:pt>
                <c:pt idx="45">
                  <c:v>1647</c:v>
                </c:pt>
                <c:pt idx="46">
                  <c:v>1650</c:v>
                </c:pt>
                <c:pt idx="47">
                  <c:v>1666</c:v>
                </c:pt>
                <c:pt idx="48">
                  <c:v>1666</c:v>
                </c:pt>
                <c:pt idx="49">
                  <c:v>1666</c:v>
                </c:pt>
                <c:pt idx="50">
                  <c:v>1669</c:v>
                </c:pt>
                <c:pt idx="51">
                  <c:v>1685</c:v>
                </c:pt>
                <c:pt idx="52">
                  <c:v>1685</c:v>
                </c:pt>
                <c:pt idx="53">
                  <c:v>1694</c:v>
                </c:pt>
                <c:pt idx="54">
                  <c:v>1699</c:v>
                </c:pt>
                <c:pt idx="55">
                  <c:v>1729</c:v>
                </c:pt>
                <c:pt idx="56">
                  <c:v>1735</c:v>
                </c:pt>
                <c:pt idx="57">
                  <c:v>1735</c:v>
                </c:pt>
                <c:pt idx="58">
                  <c:v>1738</c:v>
                </c:pt>
                <c:pt idx="59">
                  <c:v>1738</c:v>
                </c:pt>
                <c:pt idx="60">
                  <c:v>1741</c:v>
                </c:pt>
                <c:pt idx="61">
                  <c:v>1744</c:v>
                </c:pt>
                <c:pt idx="62">
                  <c:v>1752</c:v>
                </c:pt>
                <c:pt idx="63">
                  <c:v>1754</c:v>
                </c:pt>
                <c:pt idx="64">
                  <c:v>1754</c:v>
                </c:pt>
                <c:pt idx="65">
                  <c:v>1786</c:v>
                </c:pt>
                <c:pt idx="66">
                  <c:v>1790</c:v>
                </c:pt>
                <c:pt idx="67">
                  <c:v>1796</c:v>
                </c:pt>
                <c:pt idx="68">
                  <c:v>1798</c:v>
                </c:pt>
                <c:pt idx="69">
                  <c:v>1809</c:v>
                </c:pt>
                <c:pt idx="70">
                  <c:v>1808</c:v>
                </c:pt>
                <c:pt idx="71">
                  <c:v>1812</c:v>
                </c:pt>
                <c:pt idx="72">
                  <c:v>1828</c:v>
                </c:pt>
                <c:pt idx="73">
                  <c:v>1831</c:v>
                </c:pt>
                <c:pt idx="74">
                  <c:v>1832</c:v>
                </c:pt>
                <c:pt idx="75">
                  <c:v>1834</c:v>
                </c:pt>
                <c:pt idx="76">
                  <c:v>1868</c:v>
                </c:pt>
                <c:pt idx="77">
                  <c:v>1868</c:v>
                </c:pt>
                <c:pt idx="78">
                  <c:v>1869</c:v>
                </c:pt>
                <c:pt idx="79">
                  <c:v>1884</c:v>
                </c:pt>
                <c:pt idx="80">
                  <c:v>1887</c:v>
                </c:pt>
                <c:pt idx="81">
                  <c:v>1894</c:v>
                </c:pt>
                <c:pt idx="82">
                  <c:v>1893</c:v>
                </c:pt>
                <c:pt idx="83">
                  <c:v>1896</c:v>
                </c:pt>
                <c:pt idx="84">
                  <c:v>1898</c:v>
                </c:pt>
                <c:pt idx="85">
                  <c:v>1898</c:v>
                </c:pt>
                <c:pt idx="86">
                  <c:v>1902</c:v>
                </c:pt>
                <c:pt idx="87">
                  <c:v>1904</c:v>
                </c:pt>
                <c:pt idx="88">
                  <c:v>1929</c:v>
                </c:pt>
                <c:pt idx="89">
                  <c:v>1944</c:v>
                </c:pt>
                <c:pt idx="90">
                  <c:v>1948</c:v>
                </c:pt>
                <c:pt idx="91">
                  <c:v>1954</c:v>
                </c:pt>
                <c:pt idx="92">
                  <c:v>1956</c:v>
                </c:pt>
                <c:pt idx="93">
                  <c:v>1961</c:v>
                </c:pt>
                <c:pt idx="94">
                  <c:v>1964</c:v>
                </c:pt>
                <c:pt idx="95">
                  <c:v>1968</c:v>
                </c:pt>
                <c:pt idx="96">
                  <c:v>1985</c:v>
                </c:pt>
                <c:pt idx="97">
                  <c:v>1991</c:v>
                </c:pt>
                <c:pt idx="98">
                  <c:v>2050</c:v>
                </c:pt>
                <c:pt idx="99">
                  <c:v>2062</c:v>
                </c:pt>
                <c:pt idx="100">
                  <c:v>2069</c:v>
                </c:pt>
                <c:pt idx="101">
                  <c:v>2071</c:v>
                </c:pt>
                <c:pt idx="102">
                  <c:v>2077</c:v>
                </c:pt>
                <c:pt idx="103">
                  <c:v>2078</c:v>
                </c:pt>
                <c:pt idx="104">
                  <c:v>2078</c:v>
                </c:pt>
                <c:pt idx="105">
                  <c:v>2078</c:v>
                </c:pt>
                <c:pt idx="106">
                  <c:v>2078</c:v>
                </c:pt>
                <c:pt idx="107">
                  <c:v>2078</c:v>
                </c:pt>
                <c:pt idx="108">
                  <c:v>2082</c:v>
                </c:pt>
                <c:pt idx="109">
                  <c:v>2082</c:v>
                </c:pt>
                <c:pt idx="110">
                  <c:v>2082</c:v>
                </c:pt>
                <c:pt idx="111">
                  <c:v>2084</c:v>
                </c:pt>
                <c:pt idx="112">
                  <c:v>2085</c:v>
                </c:pt>
                <c:pt idx="113">
                  <c:v>2086</c:v>
                </c:pt>
                <c:pt idx="114">
                  <c:v>2088</c:v>
                </c:pt>
                <c:pt idx="115">
                  <c:v>2088</c:v>
                </c:pt>
                <c:pt idx="116">
                  <c:v>2090</c:v>
                </c:pt>
                <c:pt idx="117">
                  <c:v>2090</c:v>
                </c:pt>
                <c:pt idx="118">
                  <c:v>2114</c:v>
                </c:pt>
                <c:pt idx="119">
                  <c:v>2125</c:v>
                </c:pt>
                <c:pt idx="120">
                  <c:v>2162</c:v>
                </c:pt>
                <c:pt idx="121">
                  <c:v>2168</c:v>
                </c:pt>
                <c:pt idx="122">
                  <c:v>2170</c:v>
                </c:pt>
                <c:pt idx="123">
                  <c:v>2171</c:v>
                </c:pt>
                <c:pt idx="124">
                  <c:v>2418</c:v>
                </c:pt>
                <c:pt idx="125">
                  <c:v>2421</c:v>
                </c:pt>
                <c:pt idx="126">
                  <c:v>2421</c:v>
                </c:pt>
                <c:pt idx="127">
                  <c:v>2463</c:v>
                </c:pt>
                <c:pt idx="128">
                  <c:v>2501</c:v>
                </c:pt>
                <c:pt idx="129">
                  <c:v>2508</c:v>
                </c:pt>
                <c:pt idx="130">
                  <c:v>2513</c:v>
                </c:pt>
                <c:pt idx="131">
                  <c:v>2521</c:v>
                </c:pt>
                <c:pt idx="132">
                  <c:v>2525</c:v>
                </c:pt>
                <c:pt idx="133">
                  <c:v>2525</c:v>
                </c:pt>
                <c:pt idx="134">
                  <c:v>2531</c:v>
                </c:pt>
                <c:pt idx="135">
                  <c:v>2531</c:v>
                </c:pt>
                <c:pt idx="136">
                  <c:v>2534</c:v>
                </c:pt>
                <c:pt idx="137">
                  <c:v>2537</c:v>
                </c:pt>
                <c:pt idx="138">
                  <c:v>2540</c:v>
                </c:pt>
                <c:pt idx="139">
                  <c:v>2542</c:v>
                </c:pt>
                <c:pt idx="140">
                  <c:v>2593</c:v>
                </c:pt>
                <c:pt idx="141">
                  <c:v>2594</c:v>
                </c:pt>
                <c:pt idx="142">
                  <c:v>2598</c:v>
                </c:pt>
                <c:pt idx="143">
                  <c:v>2603</c:v>
                </c:pt>
                <c:pt idx="144">
                  <c:v>2614</c:v>
                </c:pt>
                <c:pt idx="145">
                  <c:v>2614</c:v>
                </c:pt>
                <c:pt idx="146">
                  <c:v>2625</c:v>
                </c:pt>
                <c:pt idx="147">
                  <c:v>2625</c:v>
                </c:pt>
                <c:pt idx="148">
                  <c:v>2708</c:v>
                </c:pt>
                <c:pt idx="149">
                  <c:v>2708</c:v>
                </c:pt>
                <c:pt idx="150">
                  <c:v>2740</c:v>
                </c:pt>
                <c:pt idx="151">
                  <c:v>2746</c:v>
                </c:pt>
                <c:pt idx="152">
                  <c:v>2746</c:v>
                </c:pt>
                <c:pt idx="153">
                  <c:v>2749</c:v>
                </c:pt>
                <c:pt idx="154">
                  <c:v>2751</c:v>
                </c:pt>
                <c:pt idx="155">
                  <c:v>2751</c:v>
                </c:pt>
                <c:pt idx="156">
                  <c:v>2757</c:v>
                </c:pt>
                <c:pt idx="157">
                  <c:v>2759</c:v>
                </c:pt>
                <c:pt idx="158">
                  <c:v>2760</c:v>
                </c:pt>
                <c:pt idx="159">
                  <c:v>2765</c:v>
                </c:pt>
                <c:pt idx="160">
                  <c:v>2818</c:v>
                </c:pt>
                <c:pt idx="161">
                  <c:v>2818</c:v>
                </c:pt>
                <c:pt idx="162">
                  <c:v>2819</c:v>
                </c:pt>
                <c:pt idx="163">
                  <c:v>2833</c:v>
                </c:pt>
                <c:pt idx="164">
                  <c:v>2846</c:v>
                </c:pt>
                <c:pt idx="165">
                  <c:v>2853</c:v>
                </c:pt>
                <c:pt idx="166">
                  <c:v>3097</c:v>
                </c:pt>
                <c:pt idx="167">
                  <c:v>3109</c:v>
                </c:pt>
                <c:pt idx="168">
                  <c:v>3118</c:v>
                </c:pt>
                <c:pt idx="169">
                  <c:v>3133</c:v>
                </c:pt>
                <c:pt idx="170">
                  <c:v>3135</c:v>
                </c:pt>
                <c:pt idx="171">
                  <c:v>3154</c:v>
                </c:pt>
                <c:pt idx="172">
                  <c:v>3258</c:v>
                </c:pt>
                <c:pt idx="173">
                  <c:v>3289</c:v>
                </c:pt>
                <c:pt idx="174">
                  <c:v>3295</c:v>
                </c:pt>
                <c:pt idx="175">
                  <c:v>3323</c:v>
                </c:pt>
                <c:pt idx="176">
                  <c:v>3325</c:v>
                </c:pt>
                <c:pt idx="177">
                  <c:v>3345</c:v>
                </c:pt>
                <c:pt idx="178">
                  <c:v>3347</c:v>
                </c:pt>
                <c:pt idx="179">
                  <c:v>3360</c:v>
                </c:pt>
                <c:pt idx="180">
                  <c:v>3369</c:v>
                </c:pt>
                <c:pt idx="181">
                  <c:v>3381</c:v>
                </c:pt>
                <c:pt idx="182">
                  <c:v>3432</c:v>
                </c:pt>
                <c:pt idx="183">
                  <c:v>3436</c:v>
                </c:pt>
                <c:pt idx="184">
                  <c:v>3459</c:v>
                </c:pt>
                <c:pt idx="185">
                  <c:v>3459</c:v>
                </c:pt>
                <c:pt idx="186">
                  <c:v>3487</c:v>
                </c:pt>
                <c:pt idx="187">
                  <c:v>3488</c:v>
                </c:pt>
                <c:pt idx="188">
                  <c:v>3537</c:v>
                </c:pt>
                <c:pt idx="189">
                  <c:v>3594</c:v>
                </c:pt>
                <c:pt idx="190">
                  <c:v>3757</c:v>
                </c:pt>
                <c:pt idx="191">
                  <c:v>3832</c:v>
                </c:pt>
                <c:pt idx="192">
                  <c:v>3974</c:v>
                </c:pt>
                <c:pt idx="193">
                  <c:v>3977</c:v>
                </c:pt>
                <c:pt idx="194">
                  <c:v>3989</c:v>
                </c:pt>
                <c:pt idx="195">
                  <c:v>3990</c:v>
                </c:pt>
                <c:pt idx="196">
                  <c:v>3990</c:v>
                </c:pt>
                <c:pt idx="197">
                  <c:v>4071</c:v>
                </c:pt>
                <c:pt idx="198">
                  <c:v>4071</c:v>
                </c:pt>
                <c:pt idx="199">
                  <c:v>4089</c:v>
                </c:pt>
                <c:pt idx="200">
                  <c:v>4103</c:v>
                </c:pt>
                <c:pt idx="201">
                  <c:v>4147</c:v>
                </c:pt>
                <c:pt idx="202">
                  <c:v>4267</c:v>
                </c:pt>
                <c:pt idx="203">
                  <c:v>4302</c:v>
                </c:pt>
                <c:pt idx="204">
                  <c:v>4394</c:v>
                </c:pt>
                <c:pt idx="205">
                  <c:v>4445</c:v>
                </c:pt>
                <c:pt idx="206">
                  <c:v>4447</c:v>
                </c:pt>
                <c:pt idx="207">
                  <c:v>4459</c:v>
                </c:pt>
                <c:pt idx="208">
                  <c:v>4499</c:v>
                </c:pt>
                <c:pt idx="209">
                  <c:v>4562</c:v>
                </c:pt>
                <c:pt idx="210">
                  <c:v>4886</c:v>
                </c:pt>
                <c:pt idx="211">
                  <c:v>5358</c:v>
                </c:pt>
                <c:pt idx="212">
                  <c:v>5577</c:v>
                </c:pt>
                <c:pt idx="213">
                  <c:v>5638</c:v>
                </c:pt>
                <c:pt idx="214">
                  <c:v>5741</c:v>
                </c:pt>
                <c:pt idx="215">
                  <c:v>5775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9C-4AA2-8F36-DA96CC57E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"/>
        <c:axId val="2"/>
      </c:lineChart>
      <c:dateAx>
        <c:axId val="1"/>
        <c:scaling>
          <c:orientation val="minMax"/>
        </c:scaling>
        <c:delete val="0"/>
        <c:axPos val="b"/>
        <c:numFmt formatCode="m/d/yyyy" sourceLinked="0"/>
        <c:majorTickMark val="cross"/>
        <c:minorTickMark val="cross"/>
        <c:tickLblPos val="nextTo"/>
        <c:crossAx val="2"/>
        <c:crosses val="autoZero"/>
        <c:auto val="0"/>
        <c:lblOffset val="100"/>
        <c:baseTimeUnit val="days"/>
      </c:dateAx>
      <c:valAx>
        <c:axId val="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cross"/>
        <c:tickLblPos val="nextTo"/>
        <c:crossAx val="1"/>
        <c:crosses val="autoZero"/>
        <c:crossBetween val="between"/>
      </c:valAx>
    </c:plotArea>
    <c:plotVisOnly val="1"/>
    <c:dispBlanksAs val="zero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whats-new/2015/10/announcing-amazon-ec2-run-command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ws.amazon.com/about-aws/whats-new/2018/09/introducing-aws-systems-manager-session-manager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where did we come from, where are we now?</a:t>
            </a:r>
          </a:p>
          <a:p>
            <a:endParaRPr lang="en-US" baseline="0" dirty="0"/>
          </a:p>
          <a:p>
            <a:r>
              <a:rPr lang="en-US" baseline="0" dirty="0"/>
              <a:t>Finding your way around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using Get-</a:t>
            </a:r>
            <a:r>
              <a:rPr lang="en-US" baseline="0" dirty="0" err="1"/>
              <a:t>AWSCmdletName</a:t>
            </a:r>
            <a:endParaRPr lang="en-US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setting up credentials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making some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Real-world infrastructure as code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AWS Systems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</a:t>
            </a:r>
            <a:r>
              <a:rPr lang="en-US" baseline="0" dirty="0"/>
              <a:t>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Where is PowerShell exposed?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1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supported the gallery since</a:t>
            </a:r>
            <a:r>
              <a:rPr lang="en-US" baseline="0" dirty="0"/>
              <a:t> day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4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Missing </a:t>
            </a:r>
            <a:r>
              <a:rPr lang="en-US" baseline="0" dirty="0" err="1"/>
              <a:t>saml</a:t>
            </a:r>
            <a:r>
              <a:rPr lang="en-US" baseline="0" dirty="0"/>
              <a:t> cmdlets added in most </a:t>
            </a:r>
            <a:r>
              <a:rPr lang="en-US" baseline="0"/>
              <a:t>recent release </a:t>
            </a:r>
            <a:r>
              <a:rPr lang="en-US" baseline="0">
                <a:sym typeface="Wingdings" panose="05000000000000000000" pitchFamily="2" charset="2"/>
              </a:rPr>
              <a:t>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PowerShell Standard support means ‘core’ module can be used on Windows PowerShell v3-v5.x, plus PS v6 on Windows, </a:t>
            </a:r>
            <a:r>
              <a:rPr lang="en-US" baseline="0" dirty="0" err="1"/>
              <a:t>macOS</a:t>
            </a:r>
            <a:r>
              <a:rPr lang="en-US" baseline="0" dirty="0"/>
              <a:t> and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2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of releases and cmdlet numbers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5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updates</a:t>
            </a:r>
            <a:r>
              <a:rPr lang="en-US" baseline="0" dirty="0"/>
              <a:t> were done without breaking backwards </a:t>
            </a:r>
            <a:r>
              <a:rPr lang="en-US" baseline="0" dirty="0" err="1"/>
              <a:t>compat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</a:t>
            </a:r>
            <a:r>
              <a:rPr lang="en-US" baseline="0" dirty="0"/>
              <a:t>g to service </a:t>
            </a:r>
            <a:r>
              <a:rPr lang="en-US" baseline="0" dirty="0" err="1"/>
              <a:t>apis</a:t>
            </a:r>
            <a:r>
              <a:rPr lang="en-US" baseline="0" dirty="0"/>
              <a:t> means if you know how the </a:t>
            </a:r>
            <a:r>
              <a:rPr lang="en-US" baseline="0" dirty="0" err="1"/>
              <a:t>api</a:t>
            </a:r>
            <a:r>
              <a:rPr lang="en-US" baseline="0" dirty="0"/>
              <a:t> works, you can figure out the </a:t>
            </a:r>
            <a:r>
              <a:rPr lang="en-US" baseline="0" dirty="0" err="1"/>
              <a:t>powershell</a:t>
            </a:r>
            <a:r>
              <a:rPr lang="en-US" baseline="0" dirty="0"/>
              <a:t> (usually!)</a:t>
            </a:r>
          </a:p>
          <a:p>
            <a:endParaRPr lang="en-US" dirty="0"/>
          </a:p>
          <a:p>
            <a:r>
              <a:rPr lang="en-US" dirty="0"/>
              <a:t>We</a:t>
            </a:r>
            <a:r>
              <a:rPr lang="en-US" baseline="0" dirty="0"/>
              <a:t> generate the cmdlets by reflecting over the SDK assemblies, in conjunction with some configuration files to control the emitted cmdlets</a:t>
            </a:r>
          </a:p>
          <a:p>
            <a:endParaRPr lang="en-US" baseline="0" dirty="0"/>
          </a:p>
          <a:p>
            <a:r>
              <a:rPr lang="en-US" baseline="0" dirty="0"/>
              <a:t>Write-3Object – supports upload and S3-&gt;S3 copy, uses SDKs transfer manager to sense the file size and switch between single put call or multi-part </a:t>
            </a:r>
            <a:r>
              <a:rPr lang="en-US" baseline="0" dirty="0" err="1"/>
              <a:t>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7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https://aws.amazon.com/about-aws/whats-new/2015/10/announcing-amazon-ec2-run-command/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https://aws.amazon.com/about-aws/whats-new/2018/09/introducing-aws-systems-manager-session-manager/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3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Aws-tools-for-</a:t>
            </a:r>
            <a:r>
              <a:rPr lang="en-US" dirty="0" err="1"/>
              <a:t>powershell</a:t>
            </a:r>
            <a:r>
              <a:rPr lang="en-US" dirty="0"/>
              <a:t> is for raising issues (code not yet </a:t>
            </a:r>
            <a:r>
              <a:rPr lang="en-US"/>
              <a:t>open source)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6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697" r:id="rId6"/>
    <p:sldLayoutId id="2147483698" r:id="rId7"/>
    <p:sldLayoutId id="2147483699" r:id="rId8"/>
    <p:sldLayoutId id="2147483689" r:id="rId9"/>
    <p:sldLayoutId id="2147483678" r:id="rId10"/>
    <p:sldLayoutId id="2147483707" r:id="rId11"/>
    <p:sldLayoutId id="2147483679" r:id="rId12"/>
    <p:sldLayoutId id="2147483703" r:id="rId13"/>
    <p:sldLayoutId id="2147483704" r:id="rId14"/>
    <p:sldLayoutId id="2147483705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6" r:id="rId24"/>
    <p:sldLayoutId id="2147483709" r:id="rId25"/>
    <p:sldLayoutId id="2147483710" r:id="rId26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/aws-lambda-dotnet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aws-tools-for-powershell" TargetMode="External"/><Relationship Id="rId7" Type="http://schemas.openxmlformats.org/officeDocument/2006/relationships/hyperlink" Target="https://aws.amazon.com/blogs/develop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owershellgallery.com/packages/AWSPowerShell.NetCore/" TargetMode="External"/><Relationship Id="rId5" Type="http://schemas.openxmlformats.org/officeDocument/2006/relationships/hyperlink" Target="https://www.powershellgallery.com/packages/AWSPowerShell/" TargetMode="External"/><Relationship Id="rId4" Type="http://schemas.openxmlformats.org/officeDocument/2006/relationships/hyperlink" Target="https://github.com/aws/aws-lambda-dotne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8639" y="4855976"/>
            <a:ext cx="11832677" cy="20909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Andrew Pearce							Steve Roberts</a:t>
            </a:r>
            <a:br>
              <a:rPr lang="en-US" dirty="0"/>
            </a:br>
            <a:r>
              <a:rPr lang="en-US" dirty="0"/>
              <a:t>Senior Systems Dev Engineer				Senior Technical Evangelist</a:t>
            </a:r>
          </a:p>
          <a:p>
            <a:r>
              <a:rPr lang="en-US" dirty="0"/>
              <a:t>@</a:t>
            </a:r>
            <a:r>
              <a:rPr lang="en-US" dirty="0" err="1"/>
              <a:t>austoonz</a:t>
            </a:r>
            <a:r>
              <a:rPr lang="en-US" dirty="0"/>
              <a:t>								@</a:t>
            </a:r>
            <a:r>
              <a:rPr lang="en-US" dirty="0" err="1"/>
              <a:t>bellevuesteve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May 1, 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0-60 with PowerShell on AWS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Systems Manager?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“Single pane of glass” to give you visibility and control of your infrastructure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View operational data from multiple services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Automate operational tasks across your resources</a:t>
            </a:r>
          </a:p>
          <a:p>
            <a:pPr marL="164592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Amazon EC2 and on-premises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Simplified resource and application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operate and manage your infrastructure securely at scale</a:t>
            </a:r>
          </a:p>
        </p:txBody>
      </p:sp>
    </p:spTree>
    <p:extLst>
      <p:ext uri="{BB962C8B-B14F-4D97-AF65-F5344CB8AC3E}">
        <p14:creationId xmlns:p14="http://schemas.microsoft.com/office/powerpoint/2010/main" val="342722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use PowerShell with Systems Manager?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Run Command </a:t>
            </a:r>
            <a:r>
              <a:rPr lang="en-US" dirty="0"/>
              <a:t>– October 2015: automate common administrative tasks and ad-hoc configuration at scale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State Manager</a:t>
            </a:r>
            <a:r>
              <a:rPr lang="en-US" dirty="0"/>
              <a:t> – November 2016: automate configurations to keep systems in a defined state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Session Manager</a:t>
            </a:r>
            <a:r>
              <a:rPr lang="en-US" dirty="0"/>
              <a:t> – September 2018: secure, interactive browser-based or AWS CLI shell sessions without opening inbound 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Compliance / Inventory</a:t>
            </a:r>
            <a:r>
              <a:rPr lang="en-US" dirty="0"/>
              <a:t> – November 2016: custom scripts to publish your own compliance or inventory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5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and AWS Systems Manager</a:t>
            </a:r>
          </a:p>
        </p:txBody>
      </p:sp>
    </p:spTree>
    <p:extLst>
      <p:ext uri="{BB962C8B-B14F-4D97-AF65-F5344CB8AC3E}">
        <p14:creationId xmlns:p14="http://schemas.microsoft.com/office/powerpoint/2010/main" val="368511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DSC support in AWS Systems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Launched 15 November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Public Systems Manager Document: </a:t>
            </a:r>
            <a:r>
              <a:rPr lang="en-US" i="1" dirty="0"/>
              <a:t>AWS-</a:t>
            </a:r>
            <a:r>
              <a:rPr lang="en-US" i="1" dirty="0" err="1"/>
              <a:t>ApplyDSCMofs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Execute via Run Command or State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Integrates with AWS: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AWS Systems Manager - Parameter Store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AWS Systems Manager - Compliance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AWS Secrets Manager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370816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meets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 Core Language Support launched 11 September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Sourced: </a:t>
            </a:r>
            <a:r>
              <a:rPr lang="en-US" dirty="0">
                <a:hlinkClick r:id="rId2"/>
              </a:rPr>
              <a:t>https://github.com/aws/aws-lambda-dotnet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Module: </a:t>
            </a:r>
            <a:r>
              <a:rPr lang="en-US" i="1" dirty="0" err="1"/>
              <a:t>AWSLambdaPSCore</a:t>
            </a:r>
            <a:endParaRPr lang="en-US" i="1" dirty="0"/>
          </a:p>
          <a:p>
            <a:pPr marL="1531620" lvl="1" indent="-342900">
              <a:buFont typeface="Arial" panose="020B0604020202020204" pitchFamily="34" charset="0"/>
              <a:buChar char="•"/>
            </a:pPr>
            <a:r>
              <a:rPr lang="en-US" dirty="0"/>
              <a:t>Also contains ‘new project’ blueprints</a:t>
            </a:r>
          </a:p>
          <a:p>
            <a:pPr marL="153162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AWS Lambda .NET Core 2.1 runtime</a:t>
            </a:r>
          </a:p>
        </p:txBody>
      </p:sp>
    </p:spTree>
    <p:extLst>
      <p:ext uri="{BB962C8B-B14F-4D97-AF65-F5344CB8AC3E}">
        <p14:creationId xmlns:p14="http://schemas.microsoft.com/office/powerpoint/2010/main" val="226396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PowerShell</a:t>
            </a:r>
          </a:p>
        </p:txBody>
      </p:sp>
    </p:spTree>
    <p:extLst>
      <p:ext uri="{BB962C8B-B14F-4D97-AF65-F5344CB8AC3E}">
        <p14:creationId xmlns:p14="http://schemas.microsoft.com/office/powerpoint/2010/main" val="331841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72618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886374" cy="54311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GitHub links: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https://github.com/aws/aws-tools-for-powershell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https://github.com/aws/aws-lambda-dotnet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PowerShell Gallery links:</a:t>
            </a:r>
          </a:p>
          <a:p>
            <a:r>
              <a:rPr lang="en-US" dirty="0"/>
              <a:t>	</a:t>
            </a:r>
            <a:r>
              <a:rPr lang="en-US" dirty="0">
                <a:hlinkClick r:id="rId5"/>
              </a:rPr>
              <a:t>https://www.powershellgallery.com/packages/AWSPowerShell/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6"/>
              </a:rPr>
              <a:t>https://www.powershellgallery.com/packages/AWSPowerShell.NetCore/</a:t>
            </a:r>
            <a:endParaRPr lang="en-US" dirty="0"/>
          </a:p>
          <a:p>
            <a:endParaRPr lang="en-US" dirty="0"/>
          </a:p>
          <a:p>
            <a:r>
              <a:rPr lang="en-US" dirty="0"/>
              <a:t>AWS Developer Blog:</a:t>
            </a:r>
          </a:p>
          <a:p>
            <a:r>
              <a:rPr lang="en-US"/>
              <a:t>	</a:t>
            </a:r>
            <a:r>
              <a:rPr lang="en-US">
                <a:hlinkClick r:id="rId7"/>
              </a:rPr>
              <a:t>https://aws.amazon.com/blogs/developer/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486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3279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E10B-612A-5B45-95F7-2A25DF5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1914C-65F5-CC41-BBCB-918C1794A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Overview of PowerShell at AWS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Finding your way around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PowerShell with AWS Systems Manager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DSC and AWS Systems Manager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Serverless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PowerShell</a:t>
            </a:r>
          </a:p>
        </p:txBody>
      </p:sp>
    </p:spTree>
    <p:extLst>
      <p:ext uri="{BB962C8B-B14F-4D97-AF65-F5344CB8AC3E}">
        <p14:creationId xmlns:p14="http://schemas.microsoft.com/office/powerpoint/2010/main" val="14586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PowerShell at AWS</a:t>
            </a:r>
          </a:p>
        </p:txBody>
      </p:sp>
    </p:spTree>
    <p:extLst>
      <p:ext uri="{BB962C8B-B14F-4D97-AF65-F5344CB8AC3E}">
        <p14:creationId xmlns:p14="http://schemas.microsoft.com/office/powerpoint/2010/main" val="295840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Tools for Windows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1"/>
            <a:ext cx="13510260" cy="259001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named </a:t>
            </a:r>
            <a:r>
              <a:rPr lang="en-US" i="1" dirty="0" err="1"/>
              <a:t>AWSPowerShell</a:t>
            </a: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V1.0.0 released December 5, 2012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PowerShell Gallery support announced May 14, 2015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pre-installed on Amazon-provided Windows images in EC2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4285109"/>
            <a:ext cx="135102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v1.0: </a:t>
            </a:r>
          </a:p>
          <a:p>
            <a:pPr lvl="1"/>
            <a:r>
              <a:rPr lang="en-US" dirty="0"/>
              <a:t>approx. 550 cmdlets across 20 or so services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5933683"/>
            <a:ext cx="135102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v3.3.498.0 released April 24, 2019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5,510</a:t>
            </a:r>
            <a:r>
              <a:rPr lang="en-US" dirty="0"/>
              <a:t> cmdlets across </a:t>
            </a:r>
            <a:r>
              <a:rPr lang="en-US" b="1" dirty="0">
                <a:solidFill>
                  <a:srgbClr val="FFFF00"/>
                </a:solidFill>
              </a:rPr>
              <a:t>160+</a:t>
            </a:r>
            <a:r>
              <a:rPr lang="en-US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32975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Tools for PowerShell Core (v6)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named </a:t>
            </a:r>
            <a:r>
              <a:rPr lang="en-US" i="1" dirty="0" err="1"/>
              <a:t>AWSPowerShell.NetCore</a:t>
            </a: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Announced August 18, 2016</a:t>
            </a:r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Launch partner with Microsoft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1645920" lvl="1">
              <a:buFont typeface="Arial" panose="020B0604020202020204" pitchFamily="34" charset="0"/>
              <a:buChar char="•"/>
            </a:pPr>
            <a:r>
              <a:rPr lang="en-US" dirty="0"/>
              <a:t>Released to PowerShell Gallery August 23, 2016 (v3.2.7.0)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100% compatibility with AWS Tools for Windows PowerShell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Now targets PowerShell Standard</a:t>
            </a:r>
          </a:p>
        </p:txBody>
      </p:sp>
    </p:spTree>
    <p:extLst>
      <p:ext uri="{BB962C8B-B14F-4D97-AF65-F5344CB8AC3E}">
        <p14:creationId xmlns:p14="http://schemas.microsoft.com/office/powerpoint/2010/main" val="49868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progression</a:t>
            </a:r>
          </a:p>
        </p:txBody>
      </p:sp>
      <p:graphicFrame>
        <p:nvGraphicFramePr>
          <p:cNvPr id="7" name="Chart6FC6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2183521239"/>
              </p:ext>
            </p:extLst>
          </p:nvPr>
        </p:nvGraphicFramePr>
        <p:xfrm>
          <a:off x="549275" y="1646238"/>
          <a:ext cx="13514388" cy="533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473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significant releases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 May 2017: updates to some cmdlet and parameter names</a:t>
            </a:r>
          </a:p>
          <a:p>
            <a:pPr marL="1531620" lvl="1" indent="-342900">
              <a:buFont typeface="Arial" panose="020B0604020202020204" pitchFamily="34" charset="0"/>
              <a:buChar char="•"/>
            </a:pPr>
            <a:r>
              <a:rPr lang="en-US" dirty="0"/>
              <a:t>Responding to community feedback and latest PowerShell standards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22 March 2018: Amazon EC2 AMIs with PowerShell Core installed by default on Amazon Linux 2 and Ubuntu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 August 2018: PowerShell Core added to </a:t>
            </a:r>
            <a:r>
              <a:rPr lang="en-US" dirty="0" err="1"/>
              <a:t>CodeBuild</a:t>
            </a:r>
            <a:r>
              <a:rPr lang="en-US" dirty="0"/>
              <a:t> .NET Docker images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11 September 2018: AWS Lambda launches PowerShell Core Language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18 September 2018: PowerShell code samples added to .NET Developer Center</a:t>
            </a:r>
          </a:p>
        </p:txBody>
      </p:sp>
    </p:spTree>
    <p:extLst>
      <p:ext uri="{BB962C8B-B14F-4D97-AF65-F5344CB8AC3E}">
        <p14:creationId xmlns:p14="http://schemas.microsoft.com/office/powerpoint/2010/main" val="125776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modules?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207420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Almost all cmdlets map 1:1 to AWS service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cmdlets wrap multiple APIs (</a:t>
            </a:r>
            <a:r>
              <a:rPr lang="en-US" dirty="0" err="1"/>
              <a:t>eg</a:t>
            </a:r>
            <a:r>
              <a:rPr lang="en-US" dirty="0"/>
              <a:t> Write-S3Object)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Cmdlets sit atop the public AWS SDK for .NET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646" y="4884615"/>
            <a:ext cx="12986247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FF00"/>
                </a:solidFill>
              </a:rPr>
              <a:t>If you can code something in an SDK, you can script it in PowerShell!</a:t>
            </a:r>
          </a:p>
          <a:p>
            <a:pPr algn="l"/>
            <a:endParaRPr lang="en-US" sz="2900" dirty="0" err="1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and AWS Systems Manager</a:t>
            </a:r>
          </a:p>
        </p:txBody>
      </p:sp>
    </p:spTree>
    <p:extLst>
      <p:ext uri="{BB962C8B-B14F-4D97-AF65-F5344CB8AC3E}">
        <p14:creationId xmlns:p14="http://schemas.microsoft.com/office/powerpoint/2010/main" val="2992853002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18266</TotalTime>
  <Words>621</Words>
  <Application>Microsoft Macintosh PowerPoint</Application>
  <PresentationFormat>Custom</PresentationFormat>
  <Paragraphs>127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Amazon Ember</vt:lpstr>
      <vt:lpstr>Amazon Ember Light</vt:lpstr>
      <vt:lpstr>Amazon Ember Regular</vt:lpstr>
      <vt:lpstr>Arial</vt:lpstr>
      <vt:lpstr>Calibri</vt:lpstr>
      <vt:lpstr>Wingdings</vt:lpstr>
      <vt:lpstr>DeckTemplate-AWS</vt:lpstr>
      <vt:lpstr>PowerPoint Presentation</vt:lpstr>
      <vt:lpstr>Session topics</vt:lpstr>
      <vt:lpstr>Overview of PowerShell at AWS</vt:lpstr>
      <vt:lpstr>AWS Tools for Windows PowerShell</vt:lpstr>
      <vt:lpstr>AWS Tools for PowerShell Core (v6)</vt:lpstr>
      <vt:lpstr>Release progression</vt:lpstr>
      <vt:lpstr>Other significant releases</vt:lpstr>
      <vt:lpstr>What’s in the modules?</vt:lpstr>
      <vt:lpstr>PowerShell and AWS Systems Manager</vt:lpstr>
      <vt:lpstr>What is AWS Systems Manager?</vt:lpstr>
      <vt:lpstr>Where can I use PowerShell with Systems Manager?</vt:lpstr>
      <vt:lpstr>DSC and AWS Systems Manager</vt:lpstr>
      <vt:lpstr>PowerShell DSC support in AWS Systems Manager</vt:lpstr>
      <vt:lpstr>AWS Lambda meets PowerShell</vt:lpstr>
      <vt:lpstr>Serverless PowerShell</vt:lpstr>
      <vt:lpstr>Demos!</vt:lpstr>
      <vt:lpstr>Resources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147</cp:revision>
  <dcterms:created xsi:type="dcterms:W3CDTF">2016-06-17T18:22:10Z</dcterms:created>
  <dcterms:modified xsi:type="dcterms:W3CDTF">2019-05-31T22:26:46Z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