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9"/>
  </p:notesMasterIdLst>
  <p:handoutMasterIdLst>
    <p:handoutMasterId r:id="rId30"/>
  </p:handoutMasterIdLst>
  <p:sldIdLst>
    <p:sldId id="285" r:id="rId5"/>
    <p:sldId id="298" r:id="rId6"/>
    <p:sldId id="326" r:id="rId7"/>
    <p:sldId id="327" r:id="rId8"/>
    <p:sldId id="328" r:id="rId9"/>
    <p:sldId id="329" r:id="rId10"/>
    <p:sldId id="344" r:id="rId11"/>
    <p:sldId id="331" r:id="rId12"/>
    <p:sldId id="332" r:id="rId13"/>
    <p:sldId id="330" r:id="rId14"/>
    <p:sldId id="333" r:id="rId15"/>
    <p:sldId id="335" r:id="rId16"/>
    <p:sldId id="334" r:id="rId17"/>
    <p:sldId id="336" r:id="rId18"/>
    <p:sldId id="337" r:id="rId19"/>
    <p:sldId id="339" r:id="rId20"/>
    <p:sldId id="340" r:id="rId21"/>
    <p:sldId id="338" r:id="rId22"/>
    <p:sldId id="343" r:id="rId23"/>
    <p:sldId id="342" r:id="rId24"/>
    <p:sldId id="345" r:id="rId25"/>
    <p:sldId id="346" r:id="rId26"/>
    <p:sldId id="324" r:id="rId27"/>
    <p:sldId id="325" r:id="rId28"/>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2F3E"/>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1" autoAdjust="0"/>
    <p:restoredTop sz="72357" autoAdjust="0"/>
  </p:normalViewPr>
  <p:slideViewPr>
    <p:cSldViewPr snapToGrid="0" showGuides="1">
      <p:cViewPr varScale="1">
        <p:scale>
          <a:sx n="82" d="100"/>
          <a:sy n="82" d="100"/>
        </p:scale>
        <p:origin x="1398" y="9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6" d="100"/>
          <a:sy n="126" d="100"/>
        </p:scale>
        <p:origin x="454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4/27/2019</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4/27/2019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77329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The destination – the centralized place where you want your logs to go.</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Kinesis Data Streams: </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Source: https://docs.aws.amazon.com/kinesis-agent-windows/latest/userguide/sink-object-declarations.html#configuring-kinesis-agent-windows-decoration-configuration</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Direct support for these AWS Services</a:t>
            </a:r>
            <a:br>
              <a:rPr lang="en-US" baseline="0" dirty="0"/>
            </a:br>
            <a:endParaRPr lang="en-US" baseline="0" dirty="0"/>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Can then be hooked up to other services for additional analytical / processing needs</a:t>
            </a:r>
            <a:br>
              <a:rPr lang="en-US" baseline="0" dirty="0"/>
            </a:br>
            <a:endParaRPr lang="en-US" baseline="0" dirty="0"/>
          </a:p>
          <a:p>
            <a:pPr marL="342900" indent="-342900">
              <a:buFont typeface="Arial" panose="020B0604020202020204" pitchFamily="34" charset="0"/>
              <a:buChar char="•"/>
            </a:pPr>
            <a:r>
              <a:rPr lang="en-US" dirty="0"/>
              <a:t>AWS Credentials:</a:t>
            </a:r>
          </a:p>
          <a:p>
            <a:pPr marL="1531620" lvl="1" indent="-342900">
              <a:buFont typeface="Arial" panose="020B0604020202020204" pitchFamily="34" charset="0"/>
              <a:buChar char="•"/>
            </a:pPr>
            <a:r>
              <a:rPr lang="en-US" dirty="0"/>
              <a:t>EC2 Instance Metadata</a:t>
            </a:r>
          </a:p>
          <a:p>
            <a:pPr marL="1531620" lvl="1" indent="-342900">
              <a:buFont typeface="Arial" panose="020B0604020202020204" pitchFamily="34" charset="0"/>
              <a:buChar char="•"/>
            </a:pPr>
            <a:r>
              <a:rPr lang="en-US" dirty="0"/>
              <a:t>SSM Agent</a:t>
            </a:r>
          </a:p>
          <a:p>
            <a:pPr marL="1531620" lvl="1" indent="-342900">
              <a:buFont typeface="Arial" panose="020B0604020202020204" pitchFamily="34" charset="0"/>
              <a:buChar char="•"/>
            </a:pPr>
            <a:r>
              <a:rPr lang="en-US" dirty="0"/>
              <a:t>Supplied in the configuration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913558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Security: EC2 Instance Profile, SSM Agent, AWS Credentials File, Static Credentials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Decoration: Add data to the log record as it’s delivered to its destination</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Text or Object decoration, for straight text strings or JSON objects.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Variable Substitution</a:t>
            </a:r>
          </a:p>
          <a:p>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baseline="0" dirty="0"/>
              <a:t>Source: https://docs.aws.amazon.com/kinesis-agent-windows/latest/userguide/sink-object-declarations.html#configuring-kinesis-agent-windows-decoration-configuration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03413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Security: EC2 Instance Profile, SSM Agent, AWS Credentials File, Static Credentials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Decoration: Add data to the log record as it’s delivered to its destination</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Text or Object decoration, for straight text strings or JSON objects.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Variable Substitution</a:t>
            </a:r>
          </a:p>
          <a:p>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baseline="0" dirty="0"/>
              <a:t>Source: https://docs.aws.amazon.com/kinesis-agent-windows/latest/userguide/sink-object-declarations.html#configuring-kinesis-agent-windows-decoration-configuration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884386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Extraction:</a:t>
            </a:r>
            <a:r>
              <a:rPr lang="en-US" baseline="0" dirty="0"/>
              <a:t> Using regex you can pull apart log entries and Transform them into a new record.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Decoration lets you add additional fields to your log entry, for example Windows DHCP Logs do not contain the “source computer”, so you can add the computer name to each log record before it’s delivered to the destination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All plugins shipped “in-box” use the same set of APIs, which means new plugins can be developed to support any source and any destination.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910369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Many different options of Source -&gt; Many Sinks -&gt; Different Pipe </a:t>
            </a:r>
            <a:r>
              <a:rPr lang="en-US" baseline="0" dirty="0" err="1"/>
              <a:t>configs</a:t>
            </a:r>
            <a:r>
              <a:rPr lang="en-US" baseline="0" dirty="0"/>
              <a: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Eg</a:t>
            </a:r>
            <a:r>
              <a:rPr lang="en-US" baseline="0" dirty="0"/>
              <a:t> AD Logs:</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All events -&gt; Some Sinks</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Event Code -&gt; Some Sinks</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655752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Deployment:</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Deploy</a:t>
            </a:r>
            <a:r>
              <a:rPr lang="en-US" baseline="0" dirty="0"/>
              <a:t> with PowerShell and AWS Systems Manager to Single EC2</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Configuration:</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a:t>
            </a:r>
            <a:r>
              <a:rPr lang="en-US" baseline="0" dirty="0"/>
              <a:t> Event Log -&gt; Kinesis Firehose -&gt; S3</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Analysis</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AWS Glue to perform automatic extract, transform, load of S3 data into a catalog</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Amazon Athena to perform SQL like data queries against the </a:t>
            </a:r>
            <a:r>
              <a:rPr lang="en-US" baseline="0" dirty="0" err="1"/>
              <a:t>cataog</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108669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890125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49236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overview of why and what.</a:t>
            </a:r>
          </a:p>
          <a:p>
            <a:r>
              <a:rPr lang="en-US" dirty="0"/>
              <a:t>Dive installation and configuration, and SQL-like queries against the data</a:t>
            </a:r>
          </a:p>
          <a:p>
            <a:endParaRPr lang="en-US" dirty="0"/>
          </a:p>
          <a:p>
            <a:r>
              <a:rPr lang="en-US" dirty="0"/>
              <a:t>Last demo is one of the keys: Use PowerShell in Lambda to process your logs in a centralized location. Your business logic. Your needs. Your logs.</a:t>
            </a:r>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05072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DevOps world. Disposable. Hands off. Easy to destroy and rebuilt.</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Need logs for RCA, troubleshooting, etc.</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Logs can hold information that’s very hard to gather in other ways</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DHCP “Lease Refusals” are in the logs, but not in the Performance Counters.</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Downstream services for Analytics:</a:t>
            </a:r>
          </a:p>
          <a:p>
            <a:pPr marL="342900" marR="0" lvl="0" indent="-342900" algn="l" defTabSz="731520" rtl="0" eaLnBrk="1" fontAlgn="auto" latinLnBrk="0" hangingPunct="1">
              <a:lnSpc>
                <a:spcPct val="100000"/>
              </a:lnSpc>
              <a:spcBef>
                <a:spcPts val="0"/>
              </a:spcBef>
              <a:spcAft>
                <a:spcPts val="0"/>
              </a:spcAft>
              <a:buClrTx/>
              <a:buSzTx/>
              <a:buFontTx/>
              <a:buChar char="-"/>
              <a:tabLst/>
              <a:defRPr/>
            </a:pPr>
            <a:r>
              <a:rPr lang="en-US" baseline="0" dirty="0"/>
              <a:t>Data Streams: Ingest data from thousands of sources.</a:t>
            </a:r>
          </a:p>
          <a:p>
            <a:pPr marL="342900" marR="0" lvl="0" indent="-342900" algn="l" defTabSz="731520" rtl="0" eaLnBrk="1" fontAlgn="auto" latinLnBrk="0" hangingPunct="1">
              <a:lnSpc>
                <a:spcPct val="100000"/>
              </a:lnSpc>
              <a:spcBef>
                <a:spcPts val="0"/>
              </a:spcBef>
              <a:spcAft>
                <a:spcPts val="0"/>
              </a:spcAft>
              <a:buClrTx/>
              <a:buSzTx/>
              <a:buFontTx/>
              <a:buChar char="-"/>
              <a:tabLst/>
              <a:defRPr/>
            </a:pPr>
            <a:r>
              <a:rPr lang="en-US" baseline="0" dirty="0"/>
              <a:t>TO BE DEMO: Athena: SQL-like queries against data in a data catalog:</a:t>
            </a:r>
          </a:p>
          <a:p>
            <a:pPr marL="342900" marR="0" lvl="0" indent="-342900" algn="l" defTabSz="731520" rtl="0" eaLnBrk="1" fontAlgn="auto" latinLnBrk="0" hangingPunct="1">
              <a:lnSpc>
                <a:spcPct val="100000"/>
              </a:lnSpc>
              <a:spcBef>
                <a:spcPts val="0"/>
              </a:spcBef>
              <a:spcAft>
                <a:spcPts val="0"/>
              </a:spcAft>
              <a:buClrTx/>
              <a:buSzTx/>
              <a:buFontTx/>
              <a:buChar char="-"/>
              <a:tabLst/>
              <a:defRPr/>
            </a:pPr>
            <a:r>
              <a:rPr lang="en-US" baseline="0" dirty="0"/>
              <a:t>Elasticsearch: Fully managed service, expose your data through the Kibana web interface</a:t>
            </a:r>
          </a:p>
          <a:p>
            <a:pPr marL="342900" marR="0" lvl="0" indent="-342900" algn="l" defTabSz="731520" rtl="0" eaLnBrk="1" fontAlgn="auto" latinLnBrk="0" hangingPunct="1">
              <a:lnSpc>
                <a:spcPct val="100000"/>
              </a:lnSpc>
              <a:spcBef>
                <a:spcPts val="0"/>
              </a:spcBef>
              <a:spcAft>
                <a:spcPts val="0"/>
              </a:spcAft>
              <a:buClrTx/>
              <a:buSzTx/>
              <a:buFontTx/>
              <a:buChar char="-"/>
              <a:tabLst/>
              <a:defRPr/>
            </a:pPr>
            <a:r>
              <a:rPr lang="en-US" baseline="0" dirty="0"/>
              <a:t>AWS Lambda: Use your own code, even PowerShell, for any business logic you want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39242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Easy for developers to extend, add functionality and plug into their own eco system</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AWS Cloud: Amazon EC2</a:t>
            </a:r>
          </a:p>
          <a:p>
            <a:pPr marL="342900" marR="0" lvl="0" indent="-342900" algn="l" defTabSz="731520" rtl="0" eaLnBrk="1" fontAlgn="auto" latinLnBrk="0" hangingPunct="1">
              <a:lnSpc>
                <a:spcPct val="100000"/>
              </a:lnSpc>
              <a:spcBef>
                <a:spcPts val="0"/>
              </a:spcBef>
              <a:spcAft>
                <a:spcPts val="0"/>
              </a:spcAft>
              <a:buClrTx/>
              <a:buSzTx/>
              <a:buFontTx/>
              <a:buChar char="-"/>
              <a:tabLst/>
              <a:defRPr/>
            </a:pPr>
            <a:r>
              <a:rPr lang="en-US" dirty="0"/>
              <a:t>Leverage</a:t>
            </a:r>
            <a:r>
              <a:rPr lang="en-US" baseline="0" dirty="0"/>
              <a:t> </a:t>
            </a:r>
            <a:r>
              <a:rPr lang="en-US" dirty="0"/>
              <a:t>EC2 Instance Profile Role for AWS Credentials</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On-premises: In your own</a:t>
            </a:r>
            <a:r>
              <a:rPr lang="en-US" baseline="0" dirty="0"/>
              <a:t> datacenter</a:t>
            </a:r>
          </a:p>
          <a:p>
            <a:pPr marL="342900" marR="0" lvl="0" indent="-342900" algn="l" defTabSz="731520" rtl="0" eaLnBrk="1" fontAlgn="auto" latinLnBrk="0" hangingPunct="1">
              <a:lnSpc>
                <a:spcPct val="100000"/>
              </a:lnSpc>
              <a:spcBef>
                <a:spcPts val="0"/>
              </a:spcBef>
              <a:spcAft>
                <a:spcPts val="0"/>
              </a:spcAft>
              <a:buClrTx/>
              <a:buSzTx/>
              <a:buFontTx/>
              <a:buChar char="-"/>
              <a:tabLst/>
              <a:defRPr/>
            </a:pPr>
            <a:r>
              <a:rPr lang="en-US" baseline="0" dirty="0"/>
              <a:t>Leverage Amazon SSM Agent for AWS Credentials</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baseline="0" dirty="0"/>
              <a:t>Open Source!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68419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Dedicated source for Exchange/SharePoint/</a:t>
            </a:r>
            <a:r>
              <a:rPr lang="en-US" dirty="0" err="1"/>
              <a:t>FlatFile</a:t>
            </a:r>
            <a:r>
              <a:rPr lang="en-US" dirty="0"/>
              <a:t>/Regex/</a:t>
            </a:r>
            <a:r>
              <a:rPr lang="en-US" dirty="0" err="1"/>
              <a:t>etc</a:t>
            </a:r>
            <a:endParaRPr lang="en-US" dirty="0"/>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Extraction:</a:t>
            </a:r>
            <a:r>
              <a:rPr lang="en-US" baseline="0" dirty="0"/>
              <a:t> Using regex you can pull apart log entries and Transform them into a new record.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Decoration lets you add additional fields to your log entry, for example Windows DHCP Logs do not contain the “source computer”, so you can add the computer name to each log record before it’s delivered to the destination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All plugins shipped “in-box” use the same set of APIs, which means new plugins can be developed to support any source and any destination</a:t>
            </a:r>
            <a:r>
              <a:rPr lang="en-US" baseline="0" dirty="0" smtClean="0"/>
              <a: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Kinesis Tap Analogy: Water flows from sources </a:t>
            </a:r>
            <a:r>
              <a:rPr lang="en-US" baseline="0" smtClean="0"/>
              <a:t>through pipes to sinks.</a:t>
            </a: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56853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Session Manager to install the Agent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Kinesis Data Firehose will place out data every minute into an S3 Bucket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AWS Glue is Extract, Transform, Load service. Automatically identify the Schema and place it into a data catalog</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Amazon Athena allows us to perform SQL-like queries against the data catalog</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72209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Make sure you’re aware of the capabilities: *ANY SOURCE*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Performance Counters -&gt; Amazon CloudWatch Metrics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Flat File logs include:</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Single line logs</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Multi-line logs (Timestamp and Regex can be used as a record splitter)</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W3SVC</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Exchange</a:t>
            </a:r>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SharePoint</a:t>
            </a:r>
            <a:endParaRPr lang="en-US" baseline="0" dirty="0"/>
          </a:p>
          <a:p>
            <a:pPr marL="1074420" marR="0" lvl="1"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Supports </a:t>
            </a:r>
            <a:r>
              <a:rPr lang="en-US" baseline="0" dirty="0"/>
              <a:t>log rotation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Regex Parsing for field extraction, such as </a:t>
            </a:r>
            <a:r>
              <a:rPr lang="en-US" baseline="0" dirty="0" err="1"/>
              <a:t>TimeStamp</a:t>
            </a:r>
            <a:endParaRPr lang="en-US" baseline="0" dirty="0"/>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Pattern to identify the “first line” of a multi-line log entry</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ExtractionPattern</a:t>
            </a:r>
            <a:r>
              <a:rPr lang="en-US" baseline="0" dirty="0"/>
              <a:t> to strip key/value pairs out of log entries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HeaderPattern</a:t>
            </a:r>
            <a:r>
              <a:rPr lang="en-US" baseline="0" dirty="0"/>
              <a:t> in case some logs have defined headers you want to exclude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CommentPattern</a:t>
            </a:r>
            <a:r>
              <a:rPr lang="en-US" baseline="0" dirty="0"/>
              <a:t> to strip out comments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SkipLines</a:t>
            </a:r>
            <a:r>
              <a:rPr lang="en-US" baseline="0" dirty="0"/>
              <a:t> to skip the first X many lines from a log</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Source: https://docs.aws.amazon.com/kinesis-agent-windows/latest/userguide/source-object-declarations.html</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1363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Multiline logs: Regex for the first record in a multiline log.</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Regex for “Comment” lines</a:t>
            </a:r>
          </a:p>
          <a:p>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baseline="0" dirty="0"/>
              <a:t>Source: https://docs.aws.amazon.com/kinesis-agent-windows/latest/userguide/source-object-declarations.html#directory-source-configuration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76440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Source: https://docs.aws.amazon.com/kinesis-agent-windows/latest/userguide/source-object-declarations.html#directory-source-configuration</a:t>
            </a:r>
          </a:p>
          <a:p>
            <a:pPr marL="0" marR="0" lvl="0" indent="0" algn="l" defTabSz="7315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413322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OneSpeaker">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4630402"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341213090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1"/>
                </a:solidFill>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a:solidFill>
                  <a:schemeClr val="tx1"/>
                </a:solidFill>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TwoSpeakers">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4630402"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1459"/>
          </a:xfrm>
          <a:prstGeom prst="rect">
            <a:avLst/>
          </a:prstGeom>
        </p:spPr>
      </p:pic>
      <p:sp>
        <p:nvSpPr>
          <p:cNvPr id="8" name="TextBox 7">
            <a:extLst>
              <a:ext uri="{FF2B5EF4-FFF2-40B4-BE49-F238E27FC236}">
                <a16:creationId xmlns:a16="http://schemas.microsoft.com/office/drawing/2014/main" id="{F9D47D4A-FB0D-BE48-ADF8-B8DECA8916C1}"/>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0053143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pic>
        <p:nvPicPr>
          <p:cNvPr id="7" name="Picture 6">
            <a:extLst>
              <a:ext uri="{FF2B5EF4-FFF2-40B4-BE49-F238E27FC236}">
                <a16:creationId xmlns:a16="http://schemas.microsoft.com/office/drawing/2014/main" id="{94053231-B084-9A4B-85F1-9250CD176FC1}"/>
              </a:ext>
            </a:extLst>
          </p:cNvPr>
          <p:cNvPicPr>
            <a:picLocks noChangeAspect="1"/>
          </p:cNvPicPr>
          <p:nvPr userDrawn="1"/>
        </p:nvPicPr>
        <p:blipFill rotWithShape="1">
          <a:blip r:embed="rId2"/>
          <a:srcRect l="23063" r="13445"/>
          <a:stretch/>
        </p:blipFill>
        <p:spPr>
          <a:xfrm>
            <a:off x="0" y="0"/>
            <a:ext cx="14630400" cy="8229600"/>
          </a:xfrm>
          <a:prstGeom prst="rect">
            <a:avLst/>
          </a:prstGeom>
        </p:spPr>
      </p:pic>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10" name="Title 1"/>
          <p:cNvSpPr>
            <a:spLocks noGrp="1"/>
          </p:cNvSpPr>
          <p:nvPr>
            <p:ph type="title"/>
          </p:nvPr>
        </p:nvSpPr>
        <p:spPr>
          <a:xfrm>
            <a:off x="548640" y="2589430"/>
            <a:ext cx="10660674" cy="1127019"/>
          </a:xfrm>
        </p:spPr>
        <p:txBody>
          <a:bodyPr anchor="ctr" anchorCtr="0">
            <a:noAutofit/>
          </a:bodyPr>
          <a:lstStyle>
            <a:lvl1pPr algn="l">
              <a:defRPr sz="6400"/>
            </a:lvl1pPr>
          </a:lstStyle>
          <a:p>
            <a:r>
              <a:rPr lang="en-US" dirty="0"/>
              <a:t>Click to edit Master 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3" name="Text Placeholder 2">
            <a:extLst>
              <a:ext uri="{FF2B5EF4-FFF2-40B4-BE49-F238E27FC236}">
                <a16:creationId xmlns:a16="http://schemas.microsoft.com/office/drawing/2014/main" id="{9976E15E-156A-6740-8723-C74DD4148FEE}"/>
              </a:ext>
            </a:extLst>
          </p:cNvPr>
          <p:cNvSpPr>
            <a:spLocks noGrp="1"/>
          </p:cNvSpPr>
          <p:nvPr>
            <p:ph type="body" sz="quarter" idx="10"/>
          </p:nvPr>
        </p:nvSpPr>
        <p:spPr>
          <a:xfrm>
            <a:off x="548640" y="3716448"/>
            <a:ext cx="6380480" cy="792480"/>
          </a:xfrm>
          <a:prstGeom prst="rect">
            <a:avLst/>
          </a:prstGeom>
        </p:spPr>
        <p:txBody>
          <a:bodyPr/>
          <a:lstStyle/>
          <a:p>
            <a:pPr lvl="0"/>
            <a:r>
              <a:rPr lang="en-US" dirty="0"/>
              <a:t>Edit Master text styles</a:t>
            </a:r>
          </a:p>
        </p:txBody>
      </p:sp>
      <p:sp>
        <p:nvSpPr>
          <p:cNvPr id="14" name="Text Placeholder 11">
            <a:extLst>
              <a:ext uri="{FF2B5EF4-FFF2-40B4-BE49-F238E27FC236}">
                <a16:creationId xmlns:a16="http://schemas.microsoft.com/office/drawing/2014/main" id="{2B3CA729-7DC1-3A41-B24F-C56CB70A70FE}"/>
              </a:ext>
            </a:extLst>
          </p:cNvPr>
          <p:cNvSpPr>
            <a:spLocks noGrp="1"/>
          </p:cNvSpPr>
          <p:nvPr>
            <p:ph type="body" sz="quarter" idx="11"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1" name="TextBox 10">
            <a:extLst>
              <a:ext uri="{FF2B5EF4-FFF2-40B4-BE49-F238E27FC236}">
                <a16:creationId xmlns:a16="http://schemas.microsoft.com/office/drawing/2014/main" id="{F8B67D2B-BBD1-B546-A8C7-1FAD2B60374A}"/>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_You">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D519FF-1BA2-9B41-8FA0-19EC8D679C9A}"/>
              </a:ext>
            </a:extLst>
          </p:cNvPr>
          <p:cNvPicPr>
            <a:picLocks noChangeAspect="1"/>
          </p:cNvPicPr>
          <p:nvPr userDrawn="1"/>
        </p:nvPicPr>
        <p:blipFill rotWithShape="1">
          <a:blip r:embed="rId2"/>
          <a:srcRect l="25044" r="11463"/>
          <a:stretch/>
        </p:blipFill>
        <p:spPr>
          <a:xfrm>
            <a:off x="0" y="0"/>
            <a:ext cx="14630400" cy="8229600"/>
          </a:xfrm>
          <a:prstGeom prst="rect">
            <a:avLst/>
          </a:prstGeom>
        </p:spPr>
      </p:pic>
      <p:sp>
        <p:nvSpPr>
          <p:cNvPr id="2" name="Title 1"/>
          <p:cNvSpPr>
            <a:spLocks noGrp="1"/>
          </p:cNvSpPr>
          <p:nvPr>
            <p:ph type="title" hasCustomPrompt="1"/>
          </p:nvPr>
        </p:nvSpPr>
        <p:spPr>
          <a:xfrm>
            <a:off x="548640" y="2481329"/>
            <a:ext cx="12435840" cy="1634490"/>
          </a:xfrm>
        </p:spPr>
        <p:txBody>
          <a:bodyPr anchor="ctr">
            <a:noAutofit/>
          </a:bodyPr>
          <a:lstStyle>
            <a:lvl1pPr algn="l">
              <a:defRPr sz="6400" b="1" cap="none">
                <a:solidFill>
                  <a:schemeClr val="tx1"/>
                </a:solidFill>
              </a:defRPr>
            </a:lvl1pPr>
          </a:lstStyle>
          <a:p>
            <a:r>
              <a:rPr lang="en-US" dirty="0"/>
              <a:t>Thank you!</a:t>
            </a:r>
          </a:p>
        </p:txBody>
      </p:sp>
      <p:sp>
        <p:nvSpPr>
          <p:cNvPr id="3" name="Text Placeholder 11"/>
          <p:cNvSpPr>
            <a:spLocks noGrp="1"/>
          </p:cNvSpPr>
          <p:nvPr>
            <p:ph type="body" sz="quarter" idx="10"/>
          </p:nvPr>
        </p:nvSpPr>
        <p:spPr>
          <a:xfrm>
            <a:off x="548640" y="4115820"/>
            <a:ext cx="5892800" cy="693419"/>
          </a:xfrm>
          <a:prstGeom prst="rect">
            <a:avLst/>
          </a:prstGeom>
        </p:spPr>
        <p:txBody>
          <a:bodyPr>
            <a:normAutofit/>
          </a:bodyPr>
          <a:lstStyle>
            <a:lvl1pPr marL="0" indent="0" algn="l">
              <a:buNone/>
              <a:defRPr sz="2600" baseline="0"/>
            </a:lvl1pPr>
          </a:lstStyle>
          <a:p>
            <a:pPr lvl="0"/>
            <a:r>
              <a:rPr lang="en-US" dirty="0"/>
              <a:t>Click to edit Master text styles</a:t>
            </a:r>
          </a:p>
        </p:txBody>
      </p:sp>
      <p:pic>
        <p:nvPicPr>
          <p:cNvPr id="7" name="Picture 6">
            <a:extLst>
              <a:ext uri="{FF2B5EF4-FFF2-40B4-BE49-F238E27FC236}">
                <a16:creationId xmlns:a16="http://schemas.microsoft.com/office/drawing/2014/main" id="{4440B841-0DCE-4646-9E0E-B1E464D98E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8" name="TextBox 7">
            <a:extLst>
              <a:ext uri="{FF2B5EF4-FFF2-40B4-BE49-F238E27FC236}">
                <a16:creationId xmlns:a16="http://schemas.microsoft.com/office/drawing/2014/main" id="{8EC9990E-A3D8-4641-B99A-B31E88C6D0B8}"/>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p>
            <a:r>
              <a:rPr lang="en-US" dirty="0"/>
              <a:t>Click to edit Master title style</a:t>
            </a:r>
          </a:p>
        </p:txBody>
      </p:sp>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7" name="TextBox 6">
            <a:extLst>
              <a:ext uri="{FF2B5EF4-FFF2-40B4-BE49-F238E27FC236}">
                <a16:creationId xmlns:a16="http://schemas.microsoft.com/office/drawing/2014/main" id="{ACF59969-BB76-0545-A5CB-3D34504EB147}"/>
              </a:ext>
            </a:extLst>
          </p:cNvPr>
          <p:cNvSpPr txBox="1"/>
          <p:nvPr userDrawn="1"/>
        </p:nvSpPr>
        <p:spPr>
          <a:xfrm>
            <a:off x="538863" y="7695476"/>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4630400" cy="8229600"/>
          </a:xfrm>
          <a:prstGeom prst="rect">
            <a:avLst/>
          </a:prstGeom>
          <a:ln>
            <a:solidFill>
              <a:schemeClr val="accent4"/>
            </a:solidFill>
          </a:ln>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4630400" cy="8229600"/>
          </a:xfrm>
          <a:prstGeom prst="rect">
            <a:avLst/>
          </a:prstGeom>
          <a:ln>
            <a:solidFill>
              <a:schemeClr val="accent4"/>
            </a:solidFill>
          </a:ln>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6" name="Picture 5">
            <a:extLst>
              <a:ext uri="{FF2B5EF4-FFF2-40B4-BE49-F238E27FC236}">
                <a16:creationId xmlns:a16="http://schemas.microsoft.com/office/drawing/2014/main" id="{8A2B94E5-EC77-5143-891C-94FF7C49B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DB510E-163A-A649-85E1-F07635A2E3BD}"/>
              </a:ext>
            </a:extLst>
          </p:cNvPr>
          <p:cNvPicPr>
            <a:picLocks noChangeAspect="1"/>
          </p:cNvPicPr>
          <p:nvPr userDrawn="1"/>
        </p:nvPicPr>
        <p:blipFill rotWithShape="1">
          <a:blip r:embed="rId2"/>
          <a:srcRect l="17935" r="18573"/>
          <a:stretch/>
        </p:blipFill>
        <p:spPr>
          <a:xfrm>
            <a:off x="2"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9" name="TextBox 8">
            <a:extLst>
              <a:ext uri="{FF2B5EF4-FFF2-40B4-BE49-F238E27FC236}">
                <a16:creationId xmlns:a16="http://schemas.microsoft.com/office/drawing/2014/main" id="{A7A5C8A9-88F8-344F-882F-87878685B257}"/>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_Slide_Orange">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96C4F3-CA83-2A40-9F3D-E162458BB038}"/>
              </a:ext>
            </a:extLst>
          </p:cNvPr>
          <p:cNvPicPr>
            <a:picLocks noChangeAspect="1"/>
          </p:cNvPicPr>
          <p:nvPr userDrawn="1"/>
        </p:nvPicPr>
        <p:blipFill rotWithShape="1">
          <a:blip r:embed="rId2"/>
          <a:srcRect l="16348" r="20161"/>
          <a:stretch/>
        </p:blipFill>
        <p:spPr>
          <a:xfrm>
            <a:off x="2"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8" name="TextBox 7">
            <a:extLst>
              <a:ext uri="{FF2B5EF4-FFF2-40B4-BE49-F238E27FC236}">
                <a16:creationId xmlns:a16="http://schemas.microsoft.com/office/drawing/2014/main" id="{73141658-2646-1048-A1DE-3FB40A06912B}"/>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46264072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_Slide_Green">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DE0CB9-C246-C948-A3A8-F1FE53173FBC}"/>
              </a:ext>
            </a:extLst>
          </p:cNvPr>
          <p:cNvPicPr>
            <a:picLocks noChangeAspect="1"/>
          </p:cNvPicPr>
          <p:nvPr userDrawn="1"/>
        </p:nvPicPr>
        <p:blipFill rotWithShape="1">
          <a:blip r:embed="rId2"/>
          <a:srcRect l="36508"/>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8" name="TextBox 7">
            <a:extLst>
              <a:ext uri="{FF2B5EF4-FFF2-40B4-BE49-F238E27FC236}">
                <a16:creationId xmlns:a16="http://schemas.microsoft.com/office/drawing/2014/main" id="{6FEF9E69-433E-DC4C-824E-7F476DC447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70465183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pic>
        <p:nvPicPr>
          <p:cNvPr id="7" name="Picture 6"/>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08" r:id="rId1"/>
    <p:sldLayoutId id="2147483675" r:id="rId2"/>
    <p:sldLayoutId id="2147483696" r:id="rId3"/>
    <p:sldLayoutId id="2147483677" r:id="rId4"/>
    <p:sldLayoutId id="2147483700" r:id="rId5"/>
    <p:sldLayoutId id="2147483697" r:id="rId6"/>
    <p:sldLayoutId id="2147483698" r:id="rId7"/>
    <p:sldLayoutId id="2147483699" r:id="rId8"/>
    <p:sldLayoutId id="2147483689" r:id="rId9"/>
    <p:sldLayoutId id="2147483678" r:id="rId10"/>
    <p:sldLayoutId id="2147483707" r:id="rId11"/>
    <p:sldLayoutId id="2147483679" r:id="rId12"/>
    <p:sldLayoutId id="2147483703" r:id="rId13"/>
    <p:sldLayoutId id="2147483704" r:id="rId14"/>
    <p:sldLayoutId id="2147483705" r:id="rId15"/>
    <p:sldLayoutId id="2147483690" r:id="rId16"/>
    <p:sldLayoutId id="2147483691" r:id="rId17"/>
    <p:sldLayoutId id="2147483692" r:id="rId18"/>
    <p:sldLayoutId id="2147483702" r:id="rId19"/>
    <p:sldLayoutId id="2147483680" r:id="rId20"/>
    <p:sldLayoutId id="2147483701" r:id="rId21"/>
    <p:sldLayoutId id="2147483693" r:id="rId22"/>
    <p:sldLayoutId id="2147483687" r:id="rId23"/>
    <p:sldLayoutId id="2147483706" r:id="rId24"/>
    <p:sldLayoutId id="2147483709" r:id="rId25"/>
    <p:sldLayoutId id="2147483710" r:id="rId26"/>
  </p:sldLayoutIdLst>
  <p:txStyles>
    <p:titleStyle>
      <a:lvl1pPr algn="l" defTabSz="731520" rtl="0" eaLnBrk="1" latinLnBrk="0" hangingPunct="1">
        <a:spcBef>
          <a:spcPct val="0"/>
        </a:spcBef>
        <a:buNone/>
        <a:defRPr sz="3800" b="1" i="0" kern="1200">
          <a:solidFill>
            <a:schemeClr val="tx1"/>
          </a:solidFill>
          <a:latin typeface="Amazon Ember Regular" charset="0"/>
          <a:ea typeface="+mj-ea"/>
          <a:cs typeface="Amazon Ember Regular"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10.png"/><Relationship Id="rId18" Type="http://schemas.openxmlformats.org/officeDocument/2006/relationships/image" Target="../media/image38.sv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34.svg"/><Relationship Id="rId17"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36.svg"/><Relationship Id="rId1" Type="http://schemas.openxmlformats.org/officeDocument/2006/relationships/slideLayout" Target="../slideLayouts/slideLayout3.xml"/><Relationship Id="rId6" Type="http://schemas.openxmlformats.org/officeDocument/2006/relationships/image" Target="../media/image28.svg"/><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2.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20.png"/><Relationship Id="rId14" Type="http://schemas.openxmlformats.org/officeDocument/2006/relationships/image" Target="../media/image1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2.png"/><Relationship Id="rId7" Type="http://schemas.openxmlformats.org/officeDocument/2006/relationships/image" Target="../media/image16.png"/><Relationship Id="rId12" Type="http://schemas.openxmlformats.org/officeDocument/2006/relationships/image" Target="../media/image40.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0.svg"/><Relationship Id="rId11" Type="http://schemas.openxmlformats.org/officeDocument/2006/relationships/image" Target="../media/image24.png"/><Relationship Id="rId5" Type="http://schemas.openxmlformats.org/officeDocument/2006/relationships/image" Target="../media/image9.png"/><Relationship Id="rId10" Type="http://schemas.openxmlformats.org/officeDocument/2006/relationships/image" Target="../media/image28.svg"/><Relationship Id="rId4" Type="http://schemas.openxmlformats.org/officeDocument/2006/relationships/image" Target="../media/image36.sv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wslabs/kinesis-agent-wind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4.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8.sv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22.svg"/><Relationship Id="rId1" Type="http://schemas.openxmlformats.org/officeDocument/2006/relationships/slideLayout" Target="../slideLayouts/slideLayout3.xml"/><Relationship Id="rId6" Type="http://schemas.openxmlformats.org/officeDocument/2006/relationships/image" Target="../media/image12.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2.png"/><Relationship Id="rId14" Type="http://schemas.openxmlformats.org/officeDocument/2006/relationships/image" Target="../media/image2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548640" y="2654214"/>
            <a:ext cx="11912991" cy="2004609"/>
          </a:xfrm>
        </p:spPr>
        <p:txBody>
          <a:bodyPr/>
          <a:lstStyle/>
          <a:p>
            <a:r>
              <a:rPr lang="en-US" b="0" dirty="0"/>
              <a:t>Turn Your Logs into Actionable Data at Any Scale with AWS</a:t>
            </a:r>
            <a:endParaRPr lang="en-US" dirty="0"/>
          </a:p>
        </p:txBody>
      </p:sp>
      <p:sp>
        <p:nvSpPr>
          <p:cNvPr id="11" name="Text Placeholder 1"/>
          <p:cNvSpPr>
            <a:spLocks noGrp="1"/>
          </p:cNvSpPr>
          <p:nvPr>
            <p:ph type="body" sz="quarter" idx="10"/>
          </p:nvPr>
        </p:nvSpPr>
        <p:spPr>
          <a:xfrm>
            <a:off x="548640" y="5181600"/>
            <a:ext cx="5892800" cy="1765353"/>
          </a:xfrm>
        </p:spPr>
        <p:txBody>
          <a:bodyPr>
            <a:normAutofit fontScale="92500" lnSpcReduction="10000"/>
          </a:bodyPr>
          <a:lstStyle/>
          <a:p>
            <a:r>
              <a:rPr lang="en-US" sz="2800" dirty="0"/>
              <a:t>Andrew </a:t>
            </a:r>
            <a:r>
              <a:rPr lang="en-US" sz="2800" dirty="0" smtClean="0"/>
              <a:t>Pearce</a:t>
            </a:r>
          </a:p>
          <a:p>
            <a:r>
              <a:rPr lang="en-US" sz="2000" dirty="0" smtClean="0"/>
              <a:t>Senior </a:t>
            </a:r>
            <a:r>
              <a:rPr lang="en-US" sz="2000" dirty="0"/>
              <a:t>Systems Development Engineer, </a:t>
            </a:r>
            <a:r>
              <a:rPr lang="en-US" sz="2000" dirty="0" smtClean="0"/>
              <a:t>AWS</a:t>
            </a:r>
            <a:endParaRPr lang="en-US" sz="2000" dirty="0"/>
          </a:p>
          <a:p>
            <a:r>
              <a:rPr lang="en-US" sz="2000" dirty="0" smtClean="0"/>
              <a:t>@</a:t>
            </a:r>
            <a:r>
              <a:rPr lang="en-US" sz="2000" dirty="0" err="1" smtClean="0"/>
              <a:t>austoonz</a:t>
            </a:r>
            <a:endParaRPr lang="en-US" sz="2000" dirty="0" smtClean="0"/>
          </a:p>
          <a:p>
            <a:endParaRPr lang="en-US" sz="2000" dirty="0"/>
          </a:p>
          <a:p>
            <a:r>
              <a:rPr lang="en-US" sz="2000" dirty="0"/>
              <a:t>May </a:t>
            </a:r>
            <a:r>
              <a:rPr lang="en-US" sz="2000" dirty="0" smtClean="0"/>
              <a:t>2, 2019</a:t>
            </a:r>
            <a:endParaRPr lang="en-US" sz="2000" dirty="0"/>
          </a:p>
        </p:txBody>
      </p:sp>
    </p:spTree>
    <p:extLst>
      <p:ext uri="{BB962C8B-B14F-4D97-AF65-F5344CB8AC3E}">
        <p14:creationId xmlns:p14="http://schemas.microsoft.com/office/powerpoint/2010/main" val="3303444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Regex Record Parser</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914400" indent="-457200">
              <a:buFont typeface="Arial" panose="020B0604020202020204" pitchFamily="34" charset="0"/>
              <a:buChar char="•"/>
            </a:pPr>
            <a:r>
              <a:rPr lang="en-US" dirty="0"/>
              <a:t>Log record:</a:t>
            </a:r>
            <a:br>
              <a:rPr lang="en-US" dirty="0"/>
            </a:br>
            <a:r>
              <a:rPr lang="en-US" sz="2800" dirty="0">
                <a:solidFill>
                  <a:schemeClr val="accent1"/>
                </a:solidFill>
              </a:rPr>
              <a:t>[ERROR][</a:t>
            </a:r>
            <a:r>
              <a:rPr lang="en-US" sz="2800" dirty="0">
                <a:solidFill>
                  <a:schemeClr val="accent1">
                    <a:lumMod val="40000"/>
                    <a:lumOff val="60000"/>
                  </a:schemeClr>
                </a:solidFill>
              </a:rPr>
              <a:t>2017/05/03 21:31:00.535</a:t>
            </a:r>
            <a:r>
              <a:rPr lang="en-US" sz="2800" dirty="0">
                <a:solidFill>
                  <a:schemeClr val="accent1"/>
                </a:solidFill>
              </a:rPr>
              <a:t>][System] 'Exception occurred'</a:t>
            </a:r>
            <a:r>
              <a:rPr lang="en-US" dirty="0">
                <a:solidFill>
                  <a:schemeClr val="accent1"/>
                </a:solidFill>
              </a:rPr>
              <a:t/>
            </a:r>
            <a:br>
              <a:rPr lang="en-US" dirty="0">
                <a:solidFill>
                  <a:schemeClr val="accent1"/>
                </a:solidFill>
              </a:rPr>
            </a:br>
            <a:endParaRPr lang="en-US" dirty="0"/>
          </a:p>
          <a:p>
            <a:pPr marL="914400" indent="-457200">
              <a:buFont typeface="Arial" panose="020B0604020202020204" pitchFamily="34" charset="0"/>
              <a:buChar char="•"/>
            </a:pPr>
            <a:r>
              <a:rPr lang="en-US" dirty="0"/>
              <a:t>Regex Pattern:</a:t>
            </a:r>
            <a:br>
              <a:rPr lang="en-US" dirty="0"/>
            </a:br>
            <a:r>
              <a:rPr lang="en-US" dirty="0">
                <a:solidFill>
                  <a:schemeClr val="accent1"/>
                </a:solidFill>
              </a:rPr>
              <a:t>^\[\w+\]\[(</a:t>
            </a:r>
            <a:r>
              <a:rPr lang="en-US" dirty="0">
                <a:solidFill>
                  <a:schemeClr val="accent1">
                    <a:lumMod val="40000"/>
                    <a:lumOff val="60000"/>
                  </a:schemeClr>
                </a:solidFill>
              </a:rPr>
              <a:t>?&lt;</a:t>
            </a:r>
            <a:r>
              <a:rPr lang="en-US" dirty="0" err="1">
                <a:solidFill>
                  <a:schemeClr val="accent1">
                    <a:lumMod val="40000"/>
                    <a:lumOff val="60000"/>
                  </a:schemeClr>
                </a:solidFill>
              </a:rPr>
              <a:t>TimeStamp</a:t>
            </a:r>
            <a:r>
              <a:rPr lang="en-US" dirty="0">
                <a:solidFill>
                  <a:schemeClr val="accent1">
                    <a:lumMod val="40000"/>
                    <a:lumOff val="60000"/>
                  </a:schemeClr>
                </a:solidFill>
              </a:rPr>
              <a:t>&gt;\d{4}/\d{2}/\d{2} \d{2}:\d{2}:\d{2}\.\d{3}</a:t>
            </a:r>
            <a:r>
              <a:rPr lang="en-US" dirty="0">
                <a:solidFill>
                  <a:schemeClr val="accent1"/>
                </a:solidFill>
              </a:rPr>
              <a:t>)\]</a:t>
            </a:r>
            <a:r>
              <a:rPr lang="en-US" dirty="0"/>
              <a:t> </a:t>
            </a:r>
            <a:br>
              <a:rPr lang="en-US" dirty="0"/>
            </a:br>
            <a:endParaRPr lang="en-US" dirty="0"/>
          </a:p>
          <a:p>
            <a:pPr marL="914400" indent="-457200">
              <a:buFont typeface="Arial" panose="020B0604020202020204" pitchFamily="34" charset="0"/>
              <a:buChar char="•"/>
            </a:pPr>
            <a:r>
              <a:rPr lang="en-US" dirty="0" err="1"/>
              <a:t>TimeStamp</a:t>
            </a:r>
            <a:r>
              <a:rPr lang="en-US" dirty="0"/>
              <a:t>: 	</a:t>
            </a:r>
            <a:r>
              <a:rPr lang="en-US" dirty="0">
                <a:solidFill>
                  <a:schemeClr val="accent1">
                    <a:lumMod val="40000"/>
                    <a:lumOff val="60000"/>
                  </a:schemeClr>
                </a:solidFill>
              </a:rPr>
              <a:t>2017/05/03 21:31:00.535</a:t>
            </a:r>
          </a:p>
        </p:txBody>
      </p:sp>
    </p:spTree>
    <p:extLst>
      <p:ext uri="{BB962C8B-B14F-4D97-AF65-F5344CB8AC3E}">
        <p14:creationId xmlns:p14="http://schemas.microsoft.com/office/powerpoint/2010/main" val="3627538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Regex Data Extraction</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426393"/>
          </a:xfrm>
        </p:spPr>
        <p:txBody>
          <a:bodyPr/>
          <a:lstStyle/>
          <a:p>
            <a:pPr marL="914400" indent="-457200">
              <a:buFont typeface="Arial" panose="020B0604020202020204" pitchFamily="34" charset="0"/>
              <a:buChar char="•"/>
            </a:pPr>
            <a:r>
              <a:rPr lang="en-US" dirty="0"/>
              <a:t>Log record:</a:t>
            </a:r>
            <a:br>
              <a:rPr lang="en-US" dirty="0"/>
            </a:br>
            <a:r>
              <a:rPr lang="en-US" sz="2800" dirty="0">
                <a:solidFill>
                  <a:schemeClr val="accent1"/>
                </a:solidFill>
              </a:rPr>
              <a:t>[</a:t>
            </a:r>
            <a:r>
              <a:rPr lang="en-US" sz="2800" dirty="0">
                <a:solidFill>
                  <a:schemeClr val="accent1">
                    <a:lumMod val="40000"/>
                    <a:lumOff val="60000"/>
                  </a:schemeClr>
                </a:solidFill>
              </a:rPr>
              <a:t>ERROR</a:t>
            </a:r>
            <a:r>
              <a:rPr lang="en-US" sz="2800" dirty="0">
                <a:solidFill>
                  <a:schemeClr val="accent1"/>
                </a:solidFill>
              </a:rPr>
              <a:t>][</a:t>
            </a:r>
            <a:r>
              <a:rPr lang="en-US" sz="2800" dirty="0">
                <a:solidFill>
                  <a:schemeClr val="accent1">
                    <a:lumMod val="40000"/>
                    <a:lumOff val="60000"/>
                  </a:schemeClr>
                </a:solidFill>
              </a:rPr>
              <a:t>2017/05/03 21:31:00.535</a:t>
            </a:r>
            <a:r>
              <a:rPr lang="en-US" sz="2800" dirty="0">
                <a:solidFill>
                  <a:schemeClr val="accent1"/>
                </a:solidFill>
              </a:rPr>
              <a:t>][</a:t>
            </a:r>
            <a:r>
              <a:rPr lang="en-US" sz="2800" dirty="0">
                <a:solidFill>
                  <a:schemeClr val="accent1">
                    <a:lumMod val="40000"/>
                    <a:lumOff val="60000"/>
                  </a:schemeClr>
                </a:solidFill>
              </a:rPr>
              <a:t>System</a:t>
            </a:r>
            <a:r>
              <a:rPr lang="en-US" sz="2800" dirty="0">
                <a:solidFill>
                  <a:schemeClr val="accent1"/>
                </a:solidFill>
              </a:rPr>
              <a:t>] '</a:t>
            </a:r>
            <a:r>
              <a:rPr lang="en-US" sz="2800" dirty="0">
                <a:solidFill>
                  <a:schemeClr val="accent1">
                    <a:lumMod val="40000"/>
                    <a:lumOff val="60000"/>
                  </a:schemeClr>
                </a:solidFill>
              </a:rPr>
              <a:t>Exception occurred</a:t>
            </a:r>
            <a:r>
              <a:rPr lang="en-US" sz="2800" dirty="0">
                <a:solidFill>
                  <a:schemeClr val="accent1"/>
                </a:solidFill>
              </a:rPr>
              <a:t>'</a:t>
            </a:r>
            <a:r>
              <a:rPr lang="en-US" dirty="0">
                <a:solidFill>
                  <a:schemeClr val="accent1"/>
                </a:solidFill>
              </a:rPr>
              <a:t/>
            </a:r>
            <a:br>
              <a:rPr lang="en-US" dirty="0">
                <a:solidFill>
                  <a:schemeClr val="accent1"/>
                </a:solidFill>
              </a:rPr>
            </a:br>
            <a:endParaRPr lang="en-US" dirty="0"/>
          </a:p>
          <a:p>
            <a:pPr marL="914400" indent="-457200">
              <a:buFont typeface="Arial" panose="020B0604020202020204" pitchFamily="34" charset="0"/>
              <a:buChar char="•"/>
            </a:pPr>
            <a:r>
              <a:rPr lang="en-US" dirty="0"/>
              <a:t>Regex Pattern:</a:t>
            </a:r>
            <a:br>
              <a:rPr lang="en-US" dirty="0"/>
            </a:br>
            <a:r>
              <a:rPr lang="en-US" dirty="0">
                <a:solidFill>
                  <a:schemeClr val="accent1"/>
                </a:solidFill>
              </a:rPr>
              <a:t>^\[(</a:t>
            </a:r>
            <a:r>
              <a:rPr lang="en-US" dirty="0">
                <a:solidFill>
                  <a:schemeClr val="accent1">
                    <a:lumMod val="40000"/>
                    <a:lumOff val="60000"/>
                  </a:schemeClr>
                </a:solidFill>
              </a:rPr>
              <a:t>?&lt;Severity&gt;\w+</a:t>
            </a:r>
            <a:r>
              <a:rPr lang="en-US" dirty="0">
                <a:solidFill>
                  <a:schemeClr val="accent1"/>
                </a:solidFill>
              </a:rPr>
              <a:t>)\]\[(</a:t>
            </a:r>
            <a:r>
              <a:rPr lang="en-US" dirty="0">
                <a:solidFill>
                  <a:schemeClr val="accent1">
                    <a:lumMod val="40000"/>
                    <a:lumOff val="60000"/>
                  </a:schemeClr>
                </a:solidFill>
              </a:rPr>
              <a:t>?&lt;</a:t>
            </a:r>
            <a:r>
              <a:rPr lang="en-US" dirty="0" err="1">
                <a:solidFill>
                  <a:schemeClr val="accent1">
                    <a:lumMod val="40000"/>
                    <a:lumOff val="60000"/>
                  </a:schemeClr>
                </a:solidFill>
              </a:rPr>
              <a:t>TimeStamp</a:t>
            </a:r>
            <a:r>
              <a:rPr lang="en-US" dirty="0">
                <a:solidFill>
                  <a:schemeClr val="accent1">
                    <a:lumMod val="40000"/>
                    <a:lumOff val="60000"/>
                  </a:schemeClr>
                </a:solidFill>
              </a:rPr>
              <a:t>&gt;\d{4}\/\d{2}\/\d{2} \d{2}:\d{2}:\d{2}\.\d{3}</a:t>
            </a:r>
            <a:r>
              <a:rPr lang="en-US" dirty="0">
                <a:solidFill>
                  <a:schemeClr val="accent1"/>
                </a:solidFill>
              </a:rPr>
              <a:t>)\]\[(</a:t>
            </a:r>
            <a:r>
              <a:rPr lang="en-US" dirty="0">
                <a:solidFill>
                  <a:schemeClr val="accent1">
                    <a:lumMod val="40000"/>
                    <a:lumOff val="60000"/>
                  </a:schemeClr>
                </a:solidFill>
              </a:rPr>
              <a:t>?&lt;Source&gt;\w*</a:t>
            </a:r>
            <a:r>
              <a:rPr lang="en-US" dirty="0">
                <a:solidFill>
                  <a:schemeClr val="accent1"/>
                </a:solidFill>
              </a:rPr>
              <a:t>)\] \'(</a:t>
            </a:r>
            <a:r>
              <a:rPr lang="en-US" dirty="0">
                <a:solidFill>
                  <a:schemeClr val="accent1">
                    <a:lumMod val="40000"/>
                    <a:lumOff val="60000"/>
                  </a:schemeClr>
                </a:solidFill>
              </a:rPr>
              <a:t>?&lt;Record&gt;.*</a:t>
            </a:r>
            <a:r>
              <a:rPr lang="en-US" dirty="0">
                <a:solidFill>
                  <a:schemeClr val="accent1"/>
                </a:solidFill>
              </a:rPr>
              <a:t>)\'$ </a:t>
            </a:r>
            <a:br>
              <a:rPr lang="en-US" dirty="0">
                <a:solidFill>
                  <a:schemeClr val="accent1"/>
                </a:solidFill>
              </a:rPr>
            </a:br>
            <a:endParaRPr lang="en-US" dirty="0"/>
          </a:p>
          <a:p>
            <a:pPr marL="914400" indent="-457200">
              <a:buFont typeface="Arial" panose="020B0604020202020204" pitchFamily="34" charset="0"/>
              <a:buChar char="•"/>
            </a:pPr>
            <a:r>
              <a:rPr lang="en-US" dirty="0"/>
              <a:t>Severity:		</a:t>
            </a:r>
            <a:r>
              <a:rPr lang="en-US" dirty="0">
                <a:solidFill>
                  <a:schemeClr val="accent1">
                    <a:lumMod val="40000"/>
                    <a:lumOff val="60000"/>
                  </a:schemeClr>
                </a:solidFill>
              </a:rPr>
              <a:t>ERROR</a:t>
            </a:r>
          </a:p>
          <a:p>
            <a:pPr marL="914400" indent="-457200">
              <a:buFont typeface="Arial" panose="020B0604020202020204" pitchFamily="34" charset="0"/>
              <a:buChar char="•"/>
            </a:pPr>
            <a:r>
              <a:rPr lang="en-US" dirty="0" err="1"/>
              <a:t>TimeStamp</a:t>
            </a:r>
            <a:r>
              <a:rPr lang="en-US" dirty="0"/>
              <a:t>:		</a:t>
            </a:r>
            <a:r>
              <a:rPr lang="en-US" dirty="0">
                <a:solidFill>
                  <a:schemeClr val="accent1">
                    <a:lumMod val="40000"/>
                    <a:lumOff val="60000"/>
                  </a:schemeClr>
                </a:solidFill>
              </a:rPr>
              <a:t>2017/05/03 21:31:00.535</a:t>
            </a:r>
          </a:p>
          <a:p>
            <a:pPr marL="914400" indent="-457200">
              <a:buFont typeface="Arial" panose="020B0604020202020204" pitchFamily="34" charset="0"/>
              <a:buChar char="•"/>
            </a:pPr>
            <a:r>
              <a:rPr lang="en-US" dirty="0"/>
              <a:t>Source:			</a:t>
            </a:r>
            <a:r>
              <a:rPr lang="en-US" dirty="0">
                <a:solidFill>
                  <a:schemeClr val="accent1">
                    <a:lumMod val="40000"/>
                    <a:lumOff val="60000"/>
                  </a:schemeClr>
                </a:solidFill>
              </a:rPr>
              <a:t>System</a:t>
            </a:r>
          </a:p>
          <a:p>
            <a:pPr marL="914400" indent="-457200">
              <a:buFont typeface="Arial" panose="020B0604020202020204" pitchFamily="34" charset="0"/>
              <a:buChar char="•"/>
            </a:pPr>
            <a:r>
              <a:rPr lang="en-US" dirty="0"/>
              <a:t>Record:		</a:t>
            </a:r>
            <a:r>
              <a:rPr lang="en-US" dirty="0">
                <a:solidFill>
                  <a:schemeClr val="accent1">
                    <a:lumMod val="40000"/>
                    <a:lumOff val="60000"/>
                  </a:schemeClr>
                </a:solidFill>
              </a:rPr>
              <a:t>Exception occurred</a:t>
            </a:r>
          </a:p>
        </p:txBody>
      </p:sp>
    </p:spTree>
    <p:extLst>
      <p:ext uri="{BB962C8B-B14F-4D97-AF65-F5344CB8AC3E}">
        <p14:creationId xmlns:p14="http://schemas.microsoft.com/office/powerpoint/2010/main" val="245012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E43E10B-612A-5B45-95F7-2A25DF512A63}"/>
              </a:ext>
            </a:extLst>
          </p:cNvPr>
          <p:cNvSpPr>
            <a:spLocks noGrp="1"/>
          </p:cNvSpPr>
          <p:nvPr>
            <p:ph type="title"/>
          </p:nvPr>
        </p:nvSpPr>
        <p:spPr>
          <a:xfrm>
            <a:off x="548640" y="183898"/>
            <a:ext cx="13510260" cy="993392"/>
          </a:xfrm>
        </p:spPr>
        <p:txBody>
          <a:bodyPr/>
          <a:lstStyle/>
          <a:p>
            <a:r>
              <a:rPr lang="en-US" dirty="0"/>
              <a:t>Sink Configuration</a:t>
            </a:r>
          </a:p>
        </p:txBody>
      </p:sp>
      <p:sp>
        <p:nvSpPr>
          <p:cNvPr id="6" name="Rounded Rectangle 5"/>
          <p:cNvSpPr/>
          <p:nvPr/>
        </p:nvSpPr>
        <p:spPr>
          <a:xfrm>
            <a:off x="1997710" y="3266440"/>
            <a:ext cx="3007360" cy="1696720"/>
          </a:xfrm>
          <a:prstGeom prst="round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a:t>
            </a:r>
          </a:p>
        </p:txBody>
      </p:sp>
      <p:sp>
        <p:nvSpPr>
          <p:cNvPr id="7" name="Rounded Rectangle 6"/>
          <p:cNvSpPr/>
          <p:nvPr/>
        </p:nvSpPr>
        <p:spPr>
          <a:xfrm>
            <a:off x="9625330" y="3266440"/>
            <a:ext cx="3007360" cy="169672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Sink</a:t>
            </a:r>
          </a:p>
        </p:txBody>
      </p:sp>
      <p:sp>
        <p:nvSpPr>
          <p:cNvPr id="12" name="Right Arrow 11"/>
          <p:cNvSpPr/>
          <p:nvPr/>
        </p:nvSpPr>
        <p:spPr>
          <a:xfrm>
            <a:off x="5156200" y="3616960"/>
            <a:ext cx="4318000" cy="995680"/>
          </a:xfrm>
          <a:prstGeom prst="rightArrow">
            <a:avLst/>
          </a:prstGeom>
          <a:solidFill>
            <a:schemeClr val="accent5">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Pipe</a:t>
            </a:r>
          </a:p>
        </p:txBody>
      </p:sp>
    </p:spTree>
    <p:extLst>
      <p:ext uri="{BB962C8B-B14F-4D97-AF65-F5344CB8AC3E}">
        <p14:creationId xmlns:p14="http://schemas.microsoft.com/office/powerpoint/2010/main" val="3745914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Sink Options</a:t>
            </a:r>
          </a:p>
        </p:txBody>
      </p:sp>
      <p:sp>
        <p:nvSpPr>
          <p:cNvPr id="5" name="Right Arrow 4"/>
          <p:cNvSpPr/>
          <p:nvPr/>
        </p:nvSpPr>
        <p:spPr>
          <a:xfrm>
            <a:off x="950496" y="3616960"/>
            <a:ext cx="4427620" cy="995680"/>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t>Pipe</a:t>
            </a:r>
            <a:endParaRPr lang="en-US" dirty="0"/>
          </a:p>
        </p:txBody>
      </p:sp>
      <p:sp>
        <p:nvSpPr>
          <p:cNvPr id="6" name="TextBox 5">
            <a:extLst>
              <a:ext uri="{FF2B5EF4-FFF2-40B4-BE49-F238E27FC236}">
                <a16:creationId xmlns:a16="http://schemas.microsoft.com/office/drawing/2014/main" id="{96379883-6121-654B-A322-39DBC5006B5D}"/>
              </a:ext>
            </a:extLst>
          </p:cNvPr>
          <p:cNvSpPr txBox="1"/>
          <p:nvPr/>
        </p:nvSpPr>
        <p:spPr>
          <a:xfrm>
            <a:off x="6901365" y="2444110"/>
            <a:ext cx="1691411"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Kinesis Data Streams</a:t>
            </a:r>
          </a:p>
        </p:txBody>
      </p:sp>
      <p:sp>
        <p:nvSpPr>
          <p:cNvPr id="7" name="TextBox 6">
            <a:extLst>
              <a:ext uri="{FF2B5EF4-FFF2-40B4-BE49-F238E27FC236}">
                <a16:creationId xmlns:a16="http://schemas.microsoft.com/office/drawing/2014/main" id="{EC328510-1DB5-F64B-B652-D0D12CDD97DB}"/>
              </a:ext>
            </a:extLst>
          </p:cNvPr>
          <p:cNvSpPr txBox="1"/>
          <p:nvPr/>
        </p:nvSpPr>
        <p:spPr>
          <a:xfrm>
            <a:off x="6901364" y="4104614"/>
            <a:ext cx="1691411"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Kinesis Data Firehose</a:t>
            </a:r>
          </a:p>
        </p:txBody>
      </p:sp>
      <p:sp>
        <p:nvSpPr>
          <p:cNvPr id="8" name="TextBox 7">
            <a:extLst>
              <a:ext uri="{FF2B5EF4-FFF2-40B4-BE49-F238E27FC236}">
                <a16:creationId xmlns:a16="http://schemas.microsoft.com/office/drawing/2014/main" id="{CBE62718-B3C1-9347-88A2-FA6EC002EBE0}"/>
              </a:ext>
            </a:extLst>
          </p:cNvPr>
          <p:cNvSpPr txBox="1"/>
          <p:nvPr/>
        </p:nvSpPr>
        <p:spPr>
          <a:xfrm>
            <a:off x="6596117" y="5498696"/>
            <a:ext cx="2301904" cy="307777"/>
          </a:xfrm>
          <a:prstGeom prst="rect">
            <a:avLst/>
          </a:prstGeom>
          <a:noFill/>
        </p:spPr>
        <p:txBody>
          <a:bodyPr wrap="square" rtlCol="0">
            <a:spAutoFit/>
          </a:bodyPr>
          <a:lstStyle/>
          <a:p>
            <a:pPr algn="ctr"/>
            <a:r>
              <a:rPr lang="en-US" sz="1400" dirty="0"/>
              <a:t>Amazon CloudWatch</a:t>
            </a:r>
          </a:p>
        </p:txBody>
      </p:sp>
      <p:pic>
        <p:nvPicPr>
          <p:cNvPr id="9" name="Graphic 24">
            <a:extLst>
              <a:ext uri="{FF2B5EF4-FFF2-40B4-BE49-F238E27FC236}">
                <a16:creationId xmlns:a16="http://schemas.microsoft.com/office/drawing/2014/main" id="{B40CC55C-1016-9A43-8D16-67FF1E177AC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391471" y="4759179"/>
            <a:ext cx="711200" cy="711200"/>
          </a:xfrm>
          <a:prstGeom prst="rect">
            <a:avLst/>
          </a:prstGeom>
        </p:spPr>
      </p:pic>
      <p:sp>
        <p:nvSpPr>
          <p:cNvPr id="10" name="TextBox 9">
            <a:extLst>
              <a:ext uri="{FF2B5EF4-FFF2-40B4-BE49-F238E27FC236}">
                <a16:creationId xmlns:a16="http://schemas.microsoft.com/office/drawing/2014/main" id="{15E56E6E-0E7C-E14A-90F3-EFD2E907FD70}"/>
              </a:ext>
            </a:extLst>
          </p:cNvPr>
          <p:cNvSpPr txBox="1"/>
          <p:nvPr/>
        </p:nvSpPr>
        <p:spPr>
          <a:xfrm>
            <a:off x="10409188" y="2449602"/>
            <a:ext cx="2301904" cy="307777"/>
          </a:xfrm>
          <a:prstGeom prst="rect">
            <a:avLst/>
          </a:prstGeom>
          <a:noFill/>
        </p:spPr>
        <p:txBody>
          <a:bodyPr wrap="square" rtlCol="0">
            <a:spAutoFit/>
          </a:bodyPr>
          <a:lstStyle/>
          <a:p>
            <a:pPr algn="ctr"/>
            <a:r>
              <a:rPr lang="en-US" sz="1400" dirty="0"/>
              <a:t>AWS Lambda</a:t>
            </a:r>
          </a:p>
        </p:txBody>
      </p:sp>
      <p:pic>
        <p:nvPicPr>
          <p:cNvPr id="11"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204540" y="1698484"/>
            <a:ext cx="711200" cy="711200"/>
          </a:xfrm>
          <a:prstGeom prst="rect">
            <a:avLst/>
          </a:prstGeom>
        </p:spPr>
      </p:pic>
      <p:sp>
        <p:nvSpPr>
          <p:cNvPr id="12" name="TextBox 11">
            <a:extLst>
              <a:ext uri="{FF2B5EF4-FFF2-40B4-BE49-F238E27FC236}">
                <a16:creationId xmlns:a16="http://schemas.microsoft.com/office/drawing/2014/main" id="{DBF7F390-4FE7-6643-9323-807A575D6BEC}"/>
              </a:ext>
            </a:extLst>
          </p:cNvPr>
          <p:cNvSpPr txBox="1"/>
          <p:nvPr/>
        </p:nvSpPr>
        <p:spPr>
          <a:xfrm>
            <a:off x="10562638" y="4104614"/>
            <a:ext cx="1995005"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Elasticsearch Service</a:t>
            </a:r>
          </a:p>
        </p:txBody>
      </p:sp>
      <p:pic>
        <p:nvPicPr>
          <p:cNvPr id="13" name="Graphic 80">
            <a:extLst>
              <a:ext uri="{FF2B5EF4-FFF2-40B4-BE49-F238E27FC236}">
                <a16:creationId xmlns:a16="http://schemas.microsoft.com/office/drawing/2014/main" id="{06EBA789-05C3-CC45-B472-15BE60193D2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1204540" y="3369867"/>
            <a:ext cx="711200" cy="711200"/>
          </a:xfrm>
          <a:prstGeom prst="rect">
            <a:avLst/>
          </a:prstGeom>
        </p:spPr>
      </p:pic>
      <p:sp>
        <p:nvSpPr>
          <p:cNvPr id="14" name="TextBox 13">
            <a:extLst>
              <a:ext uri="{FF2B5EF4-FFF2-40B4-BE49-F238E27FC236}">
                <a16:creationId xmlns:a16="http://schemas.microsoft.com/office/drawing/2014/main" id="{6414C45D-9506-C049-BD9F-8F139B922F64}"/>
              </a:ext>
            </a:extLst>
          </p:cNvPr>
          <p:cNvSpPr txBox="1"/>
          <p:nvPr/>
        </p:nvSpPr>
        <p:spPr>
          <a:xfrm>
            <a:off x="10714435" y="5498696"/>
            <a:ext cx="1691411"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Redshift</a:t>
            </a:r>
          </a:p>
        </p:txBody>
      </p:sp>
      <p:pic>
        <p:nvPicPr>
          <p:cNvPr id="15" name="Graphic 40">
            <a:extLst>
              <a:ext uri="{FF2B5EF4-FFF2-40B4-BE49-F238E27FC236}">
                <a16:creationId xmlns:a16="http://schemas.microsoft.com/office/drawing/2014/main" id="{EC49C6A4-B708-AD4D-B5C8-3269AF3306CE}"/>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1204540" y="4759179"/>
            <a:ext cx="711200" cy="711200"/>
          </a:xfrm>
          <a:prstGeom prst="rect">
            <a:avLst/>
          </a:prstGeom>
        </p:spPr>
      </p:pic>
      <p:pic>
        <p:nvPicPr>
          <p:cNvPr id="16" name="Graphic 44">
            <a:extLst>
              <a:ext uri="{FF2B5EF4-FFF2-40B4-BE49-F238E27FC236}">
                <a16:creationId xmlns:a16="http://schemas.microsoft.com/office/drawing/2014/main" id="{377480BA-A3A6-9E4A-9AF3-6770D1E63BA7}"/>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11204540" y="5982743"/>
            <a:ext cx="711200" cy="711200"/>
          </a:xfrm>
          <a:prstGeom prst="rect">
            <a:avLst/>
          </a:prstGeom>
        </p:spPr>
      </p:pic>
      <p:sp>
        <p:nvSpPr>
          <p:cNvPr id="17" name="TextBox 16">
            <a:extLst>
              <a:ext uri="{FF2B5EF4-FFF2-40B4-BE49-F238E27FC236}">
                <a16:creationId xmlns:a16="http://schemas.microsoft.com/office/drawing/2014/main" id="{52102B6A-E0DE-BF47-806D-D37ACFEA5A70}"/>
              </a:ext>
            </a:extLst>
          </p:cNvPr>
          <p:cNvSpPr txBox="1"/>
          <p:nvPr/>
        </p:nvSpPr>
        <p:spPr>
          <a:xfrm>
            <a:off x="10409188" y="6722260"/>
            <a:ext cx="2301904" cy="523220"/>
          </a:xfrm>
          <a:prstGeom prst="rect">
            <a:avLst/>
          </a:prstGeom>
          <a:noFill/>
        </p:spPr>
        <p:txBody>
          <a:bodyPr wrap="square" rtlCol="0">
            <a:spAutoFit/>
          </a:bodyPr>
          <a:lstStyle/>
          <a:p>
            <a:pPr algn="ctr"/>
            <a:r>
              <a:rPr lang="en-US" sz="1400" dirty="0"/>
              <a:t>Amazon Simple Storage Service (S3)</a:t>
            </a:r>
          </a:p>
        </p:txBody>
      </p:sp>
      <p:pic>
        <p:nvPicPr>
          <p:cNvPr id="18" name="Graphic 36">
            <a:extLst>
              <a:ext uri="{FF2B5EF4-FFF2-40B4-BE49-F238E27FC236}">
                <a16:creationId xmlns:a16="http://schemas.microsoft.com/office/drawing/2014/main" id="{8BD49E7F-FC77-E444-8A68-3CEEB1B8FFC8}"/>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7391471" y="3369867"/>
            <a:ext cx="711200" cy="711200"/>
          </a:xfrm>
          <a:prstGeom prst="rect">
            <a:avLst/>
          </a:prstGeom>
        </p:spPr>
      </p:pic>
      <p:pic>
        <p:nvPicPr>
          <p:cNvPr id="19" name="Graphic 38">
            <a:extLst>
              <a:ext uri="{FF2B5EF4-FFF2-40B4-BE49-F238E27FC236}">
                <a16:creationId xmlns:a16="http://schemas.microsoft.com/office/drawing/2014/main" id="{0853FCA8-E339-934E-AEF9-DA6C86B8BE41}"/>
              </a:ext>
            </a:extLst>
          </p:cNvPr>
          <p:cNvPicPr>
            <a:picLocks noChangeAspect="1"/>
          </p:cNvPicPr>
          <p:nvPr/>
        </p:nvPicPr>
        <p:blipFill>
          <a:blip r:embed="rId15">
            <a:extLst>
              <a:ext uri="{96DAC541-7B7A-43D3-8B79-37D633B846F1}">
                <asvg:svgBlip xmlns:asvg="http://schemas.microsoft.com/office/drawing/2016/SVG/main" xmlns="" r:embed="rId16"/>
              </a:ext>
            </a:extLst>
          </a:blip>
          <a:stretch>
            <a:fillRect/>
          </a:stretch>
        </p:blipFill>
        <p:spPr>
          <a:xfrm>
            <a:off x="7391471" y="1698484"/>
            <a:ext cx="711200" cy="711200"/>
          </a:xfrm>
          <a:prstGeom prst="rect">
            <a:avLst/>
          </a:prstGeom>
        </p:spPr>
      </p:pic>
      <p:sp>
        <p:nvSpPr>
          <p:cNvPr id="20" name="Rectangle 19">
            <a:extLst>
              <a:ext uri="{FF2B5EF4-FFF2-40B4-BE49-F238E27FC236}">
                <a16:creationId xmlns:a16="http://schemas.microsoft.com/office/drawing/2014/main" id="{4C5FA3DF-AAD9-2A40-8928-45DEB6D047C9}"/>
              </a:ext>
            </a:extLst>
          </p:cNvPr>
          <p:cNvSpPr/>
          <p:nvPr/>
        </p:nvSpPr>
        <p:spPr>
          <a:xfrm>
            <a:off x="6039854" y="847090"/>
            <a:ext cx="7218946" cy="653844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rgbClr val="FAFAFA"/>
                </a:solidFill>
              </a:rPr>
              <a:t>AWS Cloud</a:t>
            </a:r>
          </a:p>
        </p:txBody>
      </p:sp>
      <p:pic>
        <p:nvPicPr>
          <p:cNvPr id="21" name="Graphic 47">
            <a:extLst>
              <a:ext uri="{FF2B5EF4-FFF2-40B4-BE49-F238E27FC236}">
                <a16:creationId xmlns:a16="http://schemas.microsoft.com/office/drawing/2014/main" id="{1AB46956-C603-BF4C-963A-EC2DE946A4AB}"/>
              </a:ext>
            </a:extLst>
          </p:cNvPr>
          <p:cNvPicPr>
            <a:picLocks noChangeAspect="1"/>
          </p:cNvPicPr>
          <p:nvPr/>
        </p:nvPicPr>
        <p:blipFill>
          <a:blip r:embed="rId17">
            <a:extLst>
              <a:ext uri="{96DAC541-7B7A-43D3-8B79-37D633B846F1}">
                <asvg:svgBlip xmlns:asvg="http://schemas.microsoft.com/office/drawing/2016/SVG/main" xmlns="" r:embed="rId18"/>
              </a:ext>
            </a:extLst>
          </a:blip>
          <a:stretch>
            <a:fillRect/>
          </a:stretch>
        </p:blipFill>
        <p:spPr>
          <a:xfrm>
            <a:off x="6039972" y="847090"/>
            <a:ext cx="330200" cy="330200"/>
          </a:xfrm>
          <a:prstGeom prst="rect">
            <a:avLst/>
          </a:prstGeom>
        </p:spPr>
      </p:pic>
      <p:sp>
        <p:nvSpPr>
          <p:cNvPr id="22" name="Rectangle 21">
            <a:extLst>
              <a:ext uri="{FF2B5EF4-FFF2-40B4-BE49-F238E27FC236}">
                <a16:creationId xmlns:a16="http://schemas.microsoft.com/office/drawing/2014/main" id="{7B1A2878-C5FE-3641-84A1-AF1A9456DE01}"/>
              </a:ext>
            </a:extLst>
          </p:cNvPr>
          <p:cNvSpPr/>
          <p:nvPr/>
        </p:nvSpPr>
        <p:spPr>
          <a:xfrm>
            <a:off x="6661767" y="1272792"/>
            <a:ext cx="2181731" cy="5972688"/>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chemeClr val="accent1"/>
                </a:solidFill>
              </a:rPr>
              <a:t>Sink</a:t>
            </a:r>
          </a:p>
        </p:txBody>
      </p:sp>
      <p:sp>
        <p:nvSpPr>
          <p:cNvPr id="23" name="Rectangle 22">
            <a:extLst>
              <a:ext uri="{FF2B5EF4-FFF2-40B4-BE49-F238E27FC236}">
                <a16:creationId xmlns:a16="http://schemas.microsoft.com/office/drawing/2014/main" id="{7B1A2878-C5FE-3641-84A1-AF1A9456DE01}"/>
              </a:ext>
            </a:extLst>
          </p:cNvPr>
          <p:cNvSpPr/>
          <p:nvPr/>
        </p:nvSpPr>
        <p:spPr>
          <a:xfrm>
            <a:off x="10321889" y="2964028"/>
            <a:ext cx="2537667" cy="4281452"/>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Kinesis Data Firehose Source</a:t>
            </a:r>
          </a:p>
        </p:txBody>
      </p:sp>
      <p:sp>
        <p:nvSpPr>
          <p:cNvPr id="24" name="Rectangle 23">
            <a:extLst>
              <a:ext uri="{FF2B5EF4-FFF2-40B4-BE49-F238E27FC236}">
                <a16:creationId xmlns:a16="http://schemas.microsoft.com/office/drawing/2014/main" id="{7B1A2878-C5FE-3641-84A1-AF1A9456DE01}"/>
              </a:ext>
            </a:extLst>
          </p:cNvPr>
          <p:cNvSpPr/>
          <p:nvPr/>
        </p:nvSpPr>
        <p:spPr>
          <a:xfrm>
            <a:off x="10321889" y="1272792"/>
            <a:ext cx="2537667" cy="1569047"/>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Kinesis Data Stream Source</a:t>
            </a:r>
          </a:p>
        </p:txBody>
      </p:sp>
      <p:cxnSp>
        <p:nvCxnSpPr>
          <p:cNvPr id="25" name="Straight Arrow Connector 24">
            <a:extLst>
              <a:ext uri="{FF2B5EF4-FFF2-40B4-BE49-F238E27FC236}">
                <a16:creationId xmlns:a16="http://schemas.microsoft.com/office/drawing/2014/main" id="{7CE75860-63AD-D842-8DEB-F6B70B8E68F4}"/>
              </a:ext>
            </a:extLst>
          </p:cNvPr>
          <p:cNvCxnSpPr/>
          <p:nvPr/>
        </p:nvCxnSpPr>
        <p:spPr>
          <a:xfrm>
            <a:off x="9546145" y="5049734"/>
            <a:ext cx="116352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BD4C307-84AF-C341-B1FB-072D8C9EED55}"/>
              </a:ext>
            </a:extLst>
          </p:cNvPr>
          <p:cNvCxnSpPr/>
          <p:nvPr/>
        </p:nvCxnSpPr>
        <p:spPr>
          <a:xfrm>
            <a:off x="9548575" y="3709915"/>
            <a:ext cx="0" cy="2565756"/>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E75860-63AD-D842-8DEB-F6B70B8E68F4}"/>
              </a:ext>
            </a:extLst>
          </p:cNvPr>
          <p:cNvCxnSpPr/>
          <p:nvPr/>
        </p:nvCxnSpPr>
        <p:spPr>
          <a:xfrm>
            <a:off x="8423355" y="3712701"/>
            <a:ext cx="229108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E75860-63AD-D842-8DEB-F6B70B8E68F4}"/>
              </a:ext>
            </a:extLst>
          </p:cNvPr>
          <p:cNvCxnSpPr/>
          <p:nvPr/>
        </p:nvCxnSpPr>
        <p:spPr>
          <a:xfrm>
            <a:off x="9546145" y="6270908"/>
            <a:ext cx="116352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CE75860-63AD-D842-8DEB-F6B70B8E68F4}"/>
              </a:ext>
            </a:extLst>
          </p:cNvPr>
          <p:cNvCxnSpPr/>
          <p:nvPr/>
        </p:nvCxnSpPr>
        <p:spPr>
          <a:xfrm>
            <a:off x="8423355" y="2055351"/>
            <a:ext cx="229108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E62718-B3C1-9347-88A2-FA6EC002EBE0}"/>
              </a:ext>
            </a:extLst>
          </p:cNvPr>
          <p:cNvSpPr txBox="1"/>
          <p:nvPr/>
        </p:nvSpPr>
        <p:spPr>
          <a:xfrm>
            <a:off x="6596117" y="6722260"/>
            <a:ext cx="2301904" cy="523220"/>
          </a:xfrm>
          <a:prstGeom prst="rect">
            <a:avLst/>
          </a:prstGeom>
          <a:noFill/>
        </p:spPr>
        <p:txBody>
          <a:bodyPr wrap="square" rtlCol="0">
            <a:spAutoFit/>
          </a:bodyPr>
          <a:lstStyle/>
          <a:p>
            <a:pPr algn="ctr"/>
            <a:r>
              <a:rPr lang="en-US" sz="1400" dirty="0"/>
              <a:t>Amazon </a:t>
            </a:r>
            <a:r>
              <a:rPr lang="en-US" sz="1400" dirty="0" err="1"/>
              <a:t>CloudWatch</a:t>
            </a:r>
            <a:endParaRPr lang="en-US" sz="1400" dirty="0"/>
          </a:p>
          <a:p>
            <a:pPr algn="ctr"/>
            <a:r>
              <a:rPr lang="en-US" sz="1400" dirty="0"/>
              <a:t>Metrics</a:t>
            </a:r>
          </a:p>
        </p:txBody>
      </p:sp>
      <p:pic>
        <p:nvPicPr>
          <p:cNvPr id="31" name="Graphic 24">
            <a:extLst>
              <a:ext uri="{FF2B5EF4-FFF2-40B4-BE49-F238E27FC236}">
                <a16:creationId xmlns:a16="http://schemas.microsoft.com/office/drawing/2014/main" id="{B40CC55C-1016-9A43-8D16-67FF1E177AC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391471" y="5982743"/>
            <a:ext cx="711200" cy="711200"/>
          </a:xfrm>
          <a:prstGeom prst="rect">
            <a:avLst/>
          </a:prstGeom>
        </p:spPr>
      </p:pic>
    </p:spTree>
    <p:extLst>
      <p:ext uri="{BB962C8B-B14F-4D97-AF65-F5344CB8AC3E}">
        <p14:creationId xmlns:p14="http://schemas.microsoft.com/office/powerpoint/2010/main" val="2314354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Sink Decoration : Text</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326380"/>
          </a:xfrm>
        </p:spPr>
        <p:txBody>
          <a:bodyPr/>
          <a:lstStyle/>
          <a:p>
            <a:pPr marL="342900" indent="-342900">
              <a:buFont typeface="Arial" panose="020B0604020202020204" pitchFamily="34" charset="0"/>
              <a:buChar char="•"/>
            </a:pPr>
            <a:r>
              <a:rPr lang="en-US" dirty="0"/>
              <a:t>Log Record:</a:t>
            </a:r>
            <a:br>
              <a:rPr lang="en-US" dirty="0"/>
            </a:br>
            <a:r>
              <a:rPr lang="en-US" dirty="0"/>
              <a:t/>
            </a:r>
            <a:br>
              <a:rPr lang="en-US" dirty="0"/>
            </a:br>
            <a:r>
              <a:rPr lang="en-US" dirty="0"/>
              <a:t>	</a:t>
            </a:r>
            <a:r>
              <a:rPr lang="en-US" dirty="0">
                <a:solidFill>
                  <a:schemeClr val="accent1"/>
                </a:solidFill>
              </a:rPr>
              <a:t>The system has resumed from sleep.</a:t>
            </a:r>
            <a:br>
              <a:rPr lang="en-US" dirty="0">
                <a:solidFill>
                  <a:schemeClr val="accent1"/>
                </a:solidFill>
              </a:rPr>
            </a:br>
            <a:endParaRPr lang="en-US" dirty="0">
              <a:solidFill>
                <a:schemeClr val="accent1"/>
              </a:solidFill>
            </a:endParaRPr>
          </a:p>
          <a:p>
            <a:pPr marL="342900" indent="-342900">
              <a:buFont typeface="Arial" panose="020B0604020202020204" pitchFamily="34" charset="0"/>
              <a:buChar char="•"/>
            </a:pPr>
            <a:r>
              <a:rPr lang="en-US" dirty="0"/>
              <a:t>Configuration:</a:t>
            </a:r>
            <a:br>
              <a:rPr lang="en-US" dirty="0"/>
            </a:br>
            <a:r>
              <a:rPr lang="en-US" dirty="0"/>
              <a:t/>
            </a:r>
            <a:br>
              <a:rPr lang="en-US" dirty="0"/>
            </a:br>
            <a:r>
              <a:rPr lang="en-US" dirty="0"/>
              <a:t>	</a:t>
            </a:r>
            <a:r>
              <a:rPr lang="en-US" dirty="0">
                <a:solidFill>
                  <a:schemeClr val="accent1">
                    <a:lumMod val="60000"/>
                    <a:lumOff val="40000"/>
                  </a:schemeClr>
                </a:solidFill>
              </a:rPr>
              <a:t>{</a:t>
            </a:r>
            <a:r>
              <a:rPr lang="en-US" dirty="0" err="1">
                <a:solidFill>
                  <a:schemeClr val="accent1">
                    <a:lumMod val="60000"/>
                    <a:lumOff val="40000"/>
                  </a:schemeClr>
                </a:solidFill>
              </a:rPr>
              <a:t>ComputerName</a:t>
            </a:r>
            <a:r>
              <a:rPr lang="en-US" dirty="0">
                <a:solidFill>
                  <a:schemeClr val="accent1">
                    <a:lumMod val="60000"/>
                    <a:lumOff val="40000"/>
                  </a:schemeClr>
                </a:solidFill>
              </a:rPr>
              <a:t>}</a:t>
            </a:r>
            <a:r>
              <a:rPr lang="en-US" dirty="0">
                <a:solidFill>
                  <a:schemeClr val="accent1"/>
                </a:solidFill>
              </a:rPr>
              <a:t>:::</a:t>
            </a:r>
            <a:r>
              <a:rPr lang="en-US" dirty="0">
                <a:solidFill>
                  <a:schemeClr val="accent1">
                    <a:lumMod val="60000"/>
                    <a:lumOff val="40000"/>
                  </a:schemeClr>
                </a:solidFill>
              </a:rPr>
              <a:t>{</a:t>
            </a:r>
            <a:r>
              <a:rPr lang="en-US" dirty="0" err="1">
                <a:solidFill>
                  <a:schemeClr val="accent1">
                    <a:lumMod val="60000"/>
                    <a:lumOff val="40000"/>
                  </a:schemeClr>
                </a:solidFill>
              </a:rPr>
              <a:t>timestamp:yyyy-MM-dd</a:t>
            </a:r>
            <a:r>
              <a:rPr lang="en-US" dirty="0">
                <a:solidFill>
                  <a:schemeClr val="accent1">
                    <a:lumMod val="60000"/>
                    <a:lumOff val="40000"/>
                  </a:schemeClr>
                </a:solidFill>
              </a:rPr>
              <a:t> </a:t>
            </a:r>
            <a:r>
              <a:rPr lang="en-US" dirty="0" err="1">
                <a:solidFill>
                  <a:schemeClr val="accent1">
                    <a:lumMod val="60000"/>
                    <a:lumOff val="40000"/>
                  </a:schemeClr>
                </a:solidFill>
              </a:rPr>
              <a:t>HH:mm:ss</a:t>
            </a:r>
            <a:r>
              <a:rPr lang="en-US" dirty="0">
                <a:solidFill>
                  <a:schemeClr val="accent1">
                    <a:lumMod val="60000"/>
                    <a:lumOff val="40000"/>
                  </a:schemeClr>
                </a:solidFill>
              </a:rPr>
              <a:t>}</a:t>
            </a:r>
            <a:r>
              <a:rPr lang="en-US" dirty="0">
                <a:solidFill>
                  <a:schemeClr val="accent1"/>
                </a:solidFill>
              </a:rPr>
              <a:t>:::</a:t>
            </a:r>
            <a:r>
              <a:rPr lang="en-US" dirty="0">
                <a:solidFill>
                  <a:schemeClr val="accent1">
                    <a:lumMod val="60000"/>
                    <a:lumOff val="40000"/>
                  </a:schemeClr>
                </a:solidFill>
              </a:rPr>
              <a:t>{_record}</a:t>
            </a:r>
            <a:r>
              <a:rPr lang="en-US" dirty="0">
                <a:solidFill>
                  <a:schemeClr val="accent1"/>
                </a:solidFill>
              </a:rPr>
              <a:t/>
            </a:r>
            <a:br>
              <a:rPr lang="en-US" dirty="0">
                <a:solidFill>
                  <a:schemeClr val="accent1"/>
                </a:solidFill>
              </a:rPr>
            </a:br>
            <a:endParaRPr lang="en-US" dirty="0">
              <a:solidFill>
                <a:schemeClr val="accent1"/>
              </a:solidFill>
            </a:endParaRPr>
          </a:p>
          <a:p>
            <a:pPr marL="342900" indent="-342900">
              <a:buFont typeface="Arial" panose="020B0604020202020204" pitchFamily="34" charset="0"/>
              <a:buChar char="•"/>
            </a:pPr>
            <a:r>
              <a:rPr lang="en-US" dirty="0"/>
              <a:t>Output:</a:t>
            </a:r>
            <a:br>
              <a:rPr lang="en-US" dirty="0"/>
            </a:br>
            <a:r>
              <a:rPr lang="en-US" dirty="0"/>
              <a:t/>
            </a:r>
            <a:br>
              <a:rPr lang="en-US" dirty="0"/>
            </a:br>
            <a:r>
              <a:rPr lang="en-US" dirty="0"/>
              <a:t>	</a:t>
            </a:r>
            <a:r>
              <a:rPr lang="en-US" dirty="0">
                <a:solidFill>
                  <a:schemeClr val="accent1">
                    <a:lumMod val="60000"/>
                    <a:lumOff val="40000"/>
                  </a:schemeClr>
                </a:solidFill>
              </a:rPr>
              <a:t>MyComputer1</a:t>
            </a:r>
            <a:r>
              <a:rPr lang="en-US" dirty="0">
                <a:solidFill>
                  <a:schemeClr val="accent1"/>
                </a:solidFill>
              </a:rPr>
              <a:t>:::</a:t>
            </a:r>
            <a:r>
              <a:rPr lang="en-US" dirty="0">
                <a:solidFill>
                  <a:schemeClr val="accent1">
                    <a:lumMod val="60000"/>
                    <a:lumOff val="40000"/>
                  </a:schemeClr>
                </a:solidFill>
              </a:rPr>
              <a:t>2017-10-26 06:14:22</a:t>
            </a:r>
            <a:r>
              <a:rPr lang="en-US" dirty="0">
                <a:solidFill>
                  <a:schemeClr val="accent1"/>
                </a:solidFill>
              </a:rPr>
              <a:t>:::</a:t>
            </a:r>
            <a:r>
              <a:rPr lang="en-US" dirty="0">
                <a:solidFill>
                  <a:schemeClr val="accent1">
                    <a:lumMod val="60000"/>
                    <a:lumOff val="40000"/>
                  </a:schemeClr>
                </a:solidFill>
              </a:rPr>
              <a:t>The system has resumed from sleep.</a:t>
            </a:r>
          </a:p>
        </p:txBody>
      </p:sp>
    </p:spTree>
    <p:extLst>
      <p:ext uri="{BB962C8B-B14F-4D97-AF65-F5344CB8AC3E}">
        <p14:creationId xmlns:p14="http://schemas.microsoft.com/office/powerpoint/2010/main" val="1343128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Sink Decoration : Object</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554980"/>
          </a:xfrm>
        </p:spPr>
        <p:txBody>
          <a:bodyPr/>
          <a:lstStyle/>
          <a:p>
            <a:pPr marL="342900" indent="-342900">
              <a:buFont typeface="Arial" panose="020B0604020202020204" pitchFamily="34" charset="0"/>
              <a:buChar char="•"/>
            </a:pPr>
            <a:r>
              <a:rPr lang="en-US" dirty="0"/>
              <a:t>Configuration:</a:t>
            </a:r>
            <a:br>
              <a:rPr lang="en-US" dirty="0"/>
            </a:br>
            <a:r>
              <a:rPr lang="en-US" dirty="0"/>
              <a:t/>
            </a:r>
            <a:br>
              <a:rPr lang="en-US" dirty="0"/>
            </a:br>
            <a:r>
              <a:rPr lang="en-US" dirty="0"/>
              <a:t>	</a:t>
            </a:r>
            <a:r>
              <a:rPr lang="en-US" dirty="0" err="1">
                <a:solidFill>
                  <a:schemeClr val="accent1"/>
                </a:solidFill>
              </a:rPr>
              <a:t>ComputerName</a:t>
            </a:r>
            <a:r>
              <a:rPr lang="en-US" dirty="0">
                <a:solidFill>
                  <a:schemeClr val="accent1"/>
                </a:solidFill>
              </a:rPr>
              <a:t>=</a:t>
            </a:r>
            <a:r>
              <a:rPr lang="en-US" dirty="0">
                <a:solidFill>
                  <a:schemeClr val="accent1">
                    <a:lumMod val="60000"/>
                    <a:lumOff val="40000"/>
                  </a:schemeClr>
                </a:solidFill>
              </a:rPr>
              <a:t>{</a:t>
            </a:r>
            <a:r>
              <a:rPr lang="en-US" dirty="0" err="1">
                <a:solidFill>
                  <a:schemeClr val="accent1">
                    <a:lumMod val="60000"/>
                    <a:lumOff val="40000"/>
                  </a:schemeClr>
                </a:solidFill>
              </a:rPr>
              <a:t>ComputerName</a:t>
            </a:r>
            <a:r>
              <a:rPr lang="en-US" dirty="0">
                <a:solidFill>
                  <a:schemeClr val="accent1">
                    <a:lumMod val="60000"/>
                    <a:lumOff val="40000"/>
                  </a:schemeClr>
                </a:solidFill>
              </a:rPr>
              <a:t>}</a:t>
            </a:r>
            <a:r>
              <a:rPr lang="en-US" dirty="0">
                <a:solidFill>
                  <a:schemeClr val="accent1"/>
                </a:solidFill>
              </a:rPr>
              <a:t>;DT=</a:t>
            </a:r>
            <a:r>
              <a:rPr lang="en-US" dirty="0">
                <a:solidFill>
                  <a:schemeClr val="accent1">
                    <a:lumMod val="60000"/>
                    <a:lumOff val="40000"/>
                  </a:schemeClr>
                </a:solidFill>
              </a:rPr>
              <a:t>{</a:t>
            </a:r>
            <a:r>
              <a:rPr lang="en-US" dirty="0" err="1">
                <a:solidFill>
                  <a:schemeClr val="accent1">
                    <a:lumMod val="60000"/>
                    <a:lumOff val="40000"/>
                  </a:schemeClr>
                </a:solidFill>
              </a:rPr>
              <a:t>timestamp:yyyy-MM-dd</a:t>
            </a:r>
            <a:r>
              <a:rPr lang="en-US" dirty="0">
                <a:solidFill>
                  <a:schemeClr val="accent1">
                    <a:lumMod val="60000"/>
                    <a:lumOff val="40000"/>
                  </a:schemeClr>
                </a:solidFill>
              </a:rPr>
              <a:t> </a:t>
            </a:r>
            <a:r>
              <a:rPr lang="en-US" dirty="0" err="1">
                <a:solidFill>
                  <a:schemeClr val="accent1">
                    <a:lumMod val="60000"/>
                    <a:lumOff val="40000"/>
                  </a:schemeClr>
                </a:solidFill>
              </a:rPr>
              <a:t>HH:mm:ss</a:t>
            </a:r>
            <a:r>
              <a:rPr lang="en-US" dirty="0">
                <a:solidFill>
                  <a:schemeClr val="accent1">
                    <a:lumMod val="60000"/>
                    <a:lumOff val="40000"/>
                  </a:schemeClr>
                </a:solidFill>
              </a:rPr>
              <a:t>}</a:t>
            </a:r>
            <a:r>
              <a:rPr lang="en-US" dirty="0">
                <a:solidFill>
                  <a:schemeClr val="accent1"/>
                </a:solidFill>
              </a:rPr>
              <a:t>;Record=</a:t>
            </a:r>
            <a:r>
              <a:rPr lang="en-US" dirty="0">
                <a:solidFill>
                  <a:schemeClr val="accent1">
                    <a:lumMod val="60000"/>
                    <a:lumOff val="40000"/>
                  </a:schemeClr>
                </a:solidFill>
              </a:rPr>
              <a:t>{_record}</a:t>
            </a:r>
            <a:r>
              <a:rPr lang="en-US" dirty="0">
                <a:solidFill>
                  <a:schemeClr val="accent1"/>
                </a:solidFill>
              </a:rPr>
              <a:t/>
            </a:r>
            <a:br>
              <a:rPr lang="en-US" dirty="0">
                <a:solidFill>
                  <a:schemeClr val="accent1"/>
                </a:solidFill>
              </a:rPr>
            </a:br>
            <a:endParaRPr lang="en-US" dirty="0">
              <a:solidFill>
                <a:schemeClr val="accent1"/>
              </a:solidFill>
            </a:endParaRPr>
          </a:p>
          <a:p>
            <a:pPr marL="342900" indent="-342900">
              <a:buFont typeface="Arial" panose="020B0604020202020204" pitchFamily="34" charset="0"/>
              <a:buChar char="•"/>
            </a:pPr>
            <a:r>
              <a:rPr lang="en-US" dirty="0"/>
              <a:t>Output:</a:t>
            </a:r>
            <a:br>
              <a:rPr lang="en-US" dirty="0"/>
            </a:br>
            <a:r>
              <a:rPr lang="en-US" dirty="0"/>
              <a:t/>
            </a:r>
            <a:br>
              <a:rPr lang="en-US" dirty="0"/>
            </a:br>
            <a:r>
              <a:rPr lang="en-US" dirty="0"/>
              <a:t>	</a:t>
            </a:r>
            <a:r>
              <a:rPr lang="en-US" dirty="0">
                <a:solidFill>
                  <a:schemeClr val="accent1"/>
                </a:solidFill>
              </a:rPr>
              <a:t>{</a:t>
            </a:r>
            <a:br>
              <a:rPr lang="en-US" dirty="0">
                <a:solidFill>
                  <a:schemeClr val="accent1"/>
                </a:solidFill>
              </a:rPr>
            </a:br>
            <a:r>
              <a:rPr lang="en-US" dirty="0">
                <a:solidFill>
                  <a:schemeClr val="accent1"/>
                </a:solidFill>
              </a:rPr>
              <a:t> 		"</a:t>
            </a:r>
            <a:r>
              <a:rPr lang="en-US" dirty="0" err="1">
                <a:solidFill>
                  <a:schemeClr val="accent1"/>
                </a:solidFill>
              </a:rPr>
              <a:t>ComputerName</a:t>
            </a:r>
            <a:r>
              <a:rPr lang="en-US" dirty="0">
                <a:solidFill>
                  <a:schemeClr val="accent1"/>
                </a:solidFill>
              </a:rPr>
              <a:t>": "</a:t>
            </a:r>
            <a:r>
              <a:rPr lang="en-US" dirty="0">
                <a:solidFill>
                  <a:schemeClr val="accent1">
                    <a:lumMod val="60000"/>
                    <a:lumOff val="40000"/>
                  </a:schemeClr>
                </a:solidFill>
              </a:rPr>
              <a:t>MyComputer2</a:t>
            </a:r>
            <a:r>
              <a:rPr lang="en-US" dirty="0">
                <a:solidFill>
                  <a:schemeClr val="accent1"/>
                </a:solidFill>
              </a:rPr>
              <a:t>",</a:t>
            </a:r>
            <a:br>
              <a:rPr lang="en-US" dirty="0">
                <a:solidFill>
                  <a:schemeClr val="accent1"/>
                </a:solidFill>
              </a:rPr>
            </a:br>
            <a:r>
              <a:rPr lang="en-US" dirty="0">
                <a:solidFill>
                  <a:schemeClr val="accent1"/>
                </a:solidFill>
              </a:rPr>
              <a:t>		"DT": "</a:t>
            </a:r>
            <a:r>
              <a:rPr lang="en-US" dirty="0">
                <a:solidFill>
                  <a:schemeClr val="accent1">
                    <a:lumMod val="60000"/>
                    <a:lumOff val="40000"/>
                  </a:schemeClr>
                </a:solidFill>
              </a:rPr>
              <a:t>2017-10-17 21:09:04</a:t>
            </a:r>
            <a:r>
              <a:rPr lang="en-US" dirty="0">
                <a:solidFill>
                  <a:schemeClr val="accent1"/>
                </a:solidFill>
              </a:rPr>
              <a:t>“,</a:t>
            </a:r>
            <a:br>
              <a:rPr lang="en-US" dirty="0">
                <a:solidFill>
                  <a:schemeClr val="accent1"/>
                </a:solidFill>
              </a:rPr>
            </a:br>
            <a:r>
              <a:rPr lang="en-US" dirty="0">
                <a:solidFill>
                  <a:schemeClr val="accent1"/>
                </a:solidFill>
              </a:rPr>
              <a:t>		"Record": "</a:t>
            </a:r>
            <a:r>
              <a:rPr lang="en-US" dirty="0">
                <a:solidFill>
                  <a:schemeClr val="accent1">
                    <a:lumMod val="60000"/>
                    <a:lumOff val="40000"/>
                  </a:schemeClr>
                </a:solidFill>
              </a:rPr>
              <a:t>The system has resumed from sleep.</a:t>
            </a:r>
            <a:r>
              <a:rPr lang="en-US" dirty="0">
                <a:solidFill>
                  <a:schemeClr val="accent1"/>
                </a:solidFill>
              </a:rPr>
              <a:t>"</a:t>
            </a:r>
            <a:br>
              <a:rPr lang="en-US" dirty="0">
                <a:solidFill>
                  <a:schemeClr val="accent1"/>
                </a:solidFill>
              </a:rPr>
            </a:br>
            <a:r>
              <a:rPr lang="en-US" dirty="0">
                <a:solidFill>
                  <a:schemeClr val="accent1"/>
                </a:solidFill>
              </a:rPr>
              <a:t>	} </a:t>
            </a:r>
          </a:p>
        </p:txBody>
      </p:sp>
    </p:spTree>
    <p:extLst>
      <p:ext uri="{BB962C8B-B14F-4D97-AF65-F5344CB8AC3E}">
        <p14:creationId xmlns:p14="http://schemas.microsoft.com/office/powerpoint/2010/main" val="408161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Sink Variable Substitution</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554980"/>
          </a:xfrm>
        </p:spPr>
        <p:txBody>
          <a:bodyPr/>
          <a:lstStyle/>
          <a:p>
            <a:pPr marL="342900" indent="-342900">
              <a:buFont typeface="Arial" panose="020B0604020202020204" pitchFamily="34" charset="0"/>
              <a:buChar char="•"/>
            </a:pPr>
            <a:r>
              <a:rPr lang="en-US" dirty="0"/>
              <a:t>Variable use in configuration names</a:t>
            </a:r>
          </a:p>
          <a:p>
            <a:pPr marL="342900" indent="-342900">
              <a:buFont typeface="Arial" panose="020B0604020202020204" pitchFamily="34" charset="0"/>
              <a:buChar char="•"/>
            </a:pPr>
            <a:r>
              <a:rPr lang="en-US" dirty="0"/>
              <a:t>For example, Amazon </a:t>
            </a:r>
            <a:r>
              <a:rPr lang="en-US" dirty="0" err="1"/>
              <a:t>CloudWatch</a:t>
            </a:r>
            <a:r>
              <a:rPr lang="en-US" dirty="0"/>
              <a:t> </a:t>
            </a:r>
            <a:r>
              <a:rPr lang="en-US" dirty="0" err="1"/>
              <a:t>LogStream</a:t>
            </a:r>
            <a:r>
              <a:rPr lang="en-US" dirty="0"/>
              <a:t> name:</a:t>
            </a:r>
            <a:br>
              <a:rPr lang="en-US" dirty="0"/>
            </a:br>
            <a:r>
              <a:rPr lang="en-US" dirty="0"/>
              <a:t/>
            </a:r>
            <a:br>
              <a:rPr lang="en-US" dirty="0"/>
            </a:br>
            <a:r>
              <a:rPr lang="en-US" dirty="0"/>
              <a:t>	Default:					</a:t>
            </a:r>
            <a:r>
              <a:rPr lang="en-US" dirty="0">
                <a:solidFill>
                  <a:schemeClr val="accent1"/>
                </a:solidFill>
              </a:rPr>
              <a:t>“</a:t>
            </a:r>
            <a:r>
              <a:rPr lang="en-US" dirty="0" err="1">
                <a:solidFill>
                  <a:schemeClr val="accent1"/>
                </a:solidFill>
              </a:rPr>
              <a:t>LogStream</a:t>
            </a:r>
            <a:r>
              <a:rPr lang="en-US" dirty="0">
                <a:solidFill>
                  <a:schemeClr val="accent1"/>
                </a:solidFill>
              </a:rPr>
              <a:t>_</a:t>
            </a:r>
            <a:r>
              <a:rPr lang="en-US" dirty="0">
                <a:solidFill>
                  <a:schemeClr val="accent1">
                    <a:lumMod val="40000"/>
                    <a:lumOff val="60000"/>
                  </a:schemeClr>
                </a:solidFill>
              </a:rPr>
              <a:t>{</a:t>
            </a:r>
            <a:r>
              <a:rPr lang="en-US" dirty="0" err="1">
                <a:solidFill>
                  <a:schemeClr val="accent1">
                    <a:lumMod val="40000"/>
                    <a:lumOff val="60000"/>
                  </a:schemeClr>
                </a:solidFill>
              </a:rPr>
              <a:t>ComputerName</a:t>
            </a:r>
            <a:r>
              <a:rPr lang="en-US" dirty="0">
                <a:solidFill>
                  <a:schemeClr val="accent1">
                    <a:lumMod val="40000"/>
                    <a:lumOff val="60000"/>
                  </a:schemeClr>
                </a:solidFill>
              </a:rPr>
              <a:t>}</a:t>
            </a:r>
            <a:r>
              <a:rPr lang="en-US" dirty="0">
                <a:solidFill>
                  <a:schemeClr val="accent1"/>
                </a:solidFill>
              </a:rPr>
              <a:t>”</a:t>
            </a:r>
            <a:br>
              <a:rPr lang="en-US" dirty="0">
                <a:solidFill>
                  <a:schemeClr val="accent1"/>
                </a:solidFill>
              </a:rPr>
            </a:br>
            <a:r>
              <a:rPr lang="en-US" dirty="0">
                <a:solidFill>
                  <a:schemeClr val="accent1"/>
                </a:solidFill>
              </a:rPr>
              <a:t/>
            </a:r>
            <a:br>
              <a:rPr lang="en-US" dirty="0">
                <a:solidFill>
                  <a:schemeClr val="accent1"/>
                </a:solidFill>
              </a:rPr>
            </a:br>
            <a:r>
              <a:rPr lang="en-US" dirty="0"/>
              <a:t>	Environment Variable: 	</a:t>
            </a:r>
            <a:r>
              <a:rPr lang="en-US" dirty="0">
                <a:solidFill>
                  <a:schemeClr val="accent1"/>
                </a:solidFill>
              </a:rPr>
              <a:t>“</a:t>
            </a:r>
            <a:r>
              <a:rPr lang="en-US" dirty="0" err="1">
                <a:solidFill>
                  <a:schemeClr val="accent1"/>
                </a:solidFill>
              </a:rPr>
              <a:t>LogStream</a:t>
            </a:r>
            <a:r>
              <a:rPr lang="en-US" dirty="0">
                <a:solidFill>
                  <a:schemeClr val="accent1"/>
                </a:solidFill>
              </a:rPr>
              <a:t>_</a:t>
            </a:r>
            <a:r>
              <a:rPr lang="en-US" dirty="0">
                <a:solidFill>
                  <a:schemeClr val="accent1">
                    <a:lumMod val="40000"/>
                    <a:lumOff val="60000"/>
                  </a:schemeClr>
                </a:solidFill>
              </a:rPr>
              <a:t>{</a:t>
            </a:r>
            <a:r>
              <a:rPr lang="en-US" dirty="0" err="1">
                <a:solidFill>
                  <a:schemeClr val="accent1">
                    <a:lumMod val="40000"/>
                    <a:lumOff val="60000"/>
                  </a:schemeClr>
                </a:solidFill>
              </a:rPr>
              <a:t>env:ComputerName</a:t>
            </a:r>
            <a:r>
              <a:rPr lang="en-US" dirty="0">
                <a:solidFill>
                  <a:schemeClr val="accent1">
                    <a:lumMod val="40000"/>
                    <a:lumOff val="60000"/>
                  </a:schemeClr>
                </a:solidFill>
              </a:rPr>
              <a:t>}</a:t>
            </a:r>
            <a:r>
              <a:rPr lang="en-US" dirty="0">
                <a:solidFill>
                  <a:schemeClr val="accent1"/>
                </a:solidFill>
              </a:rPr>
              <a:t>”</a:t>
            </a:r>
            <a:br>
              <a:rPr lang="en-US" dirty="0">
                <a:solidFill>
                  <a:schemeClr val="accent1"/>
                </a:solidFill>
              </a:rPr>
            </a:br>
            <a:r>
              <a:rPr lang="en-US" dirty="0">
                <a:solidFill>
                  <a:schemeClr val="accent1"/>
                </a:solidFill>
              </a:rPr>
              <a:t/>
            </a:r>
            <a:br>
              <a:rPr lang="en-US" dirty="0">
                <a:solidFill>
                  <a:schemeClr val="accent1"/>
                </a:solidFill>
              </a:rPr>
            </a:br>
            <a:r>
              <a:rPr lang="en-US" dirty="0"/>
              <a:t>	EC2 Instance Metadata:	</a:t>
            </a:r>
            <a:r>
              <a:rPr lang="en-US" dirty="0">
                <a:solidFill>
                  <a:schemeClr val="accent1"/>
                </a:solidFill>
              </a:rPr>
              <a:t>“</a:t>
            </a:r>
            <a:r>
              <a:rPr lang="en-US" dirty="0" err="1">
                <a:solidFill>
                  <a:schemeClr val="accent1"/>
                </a:solidFill>
              </a:rPr>
              <a:t>LogStream</a:t>
            </a:r>
            <a:r>
              <a:rPr lang="en-US" dirty="0">
                <a:solidFill>
                  <a:schemeClr val="accent1"/>
                </a:solidFill>
              </a:rPr>
              <a:t>_</a:t>
            </a:r>
            <a:r>
              <a:rPr lang="en-US" dirty="0">
                <a:solidFill>
                  <a:schemeClr val="accent1">
                    <a:lumMod val="40000"/>
                    <a:lumOff val="60000"/>
                  </a:schemeClr>
                </a:solidFill>
              </a:rPr>
              <a:t>{ec2:local-hostname}</a:t>
            </a:r>
            <a:r>
              <a:rPr lang="en-US" dirty="0">
                <a:solidFill>
                  <a:schemeClr val="accent1"/>
                </a:solidFill>
              </a:rPr>
              <a:t>”</a:t>
            </a:r>
            <a:br>
              <a:rPr lang="en-US" dirty="0">
                <a:solidFill>
                  <a:schemeClr val="accent1"/>
                </a:solidFill>
              </a:rPr>
            </a:br>
            <a:r>
              <a:rPr lang="en-US" dirty="0">
                <a:solidFill>
                  <a:schemeClr val="accent1"/>
                </a:solidFill>
              </a:rPr>
              <a:t/>
            </a:r>
            <a:br>
              <a:rPr lang="en-US" dirty="0">
                <a:solidFill>
                  <a:schemeClr val="accent1"/>
                </a:solidFill>
              </a:rPr>
            </a:br>
            <a:r>
              <a:rPr lang="en-US" dirty="0"/>
              <a:t>	EC2 Tags:				</a:t>
            </a:r>
            <a:r>
              <a:rPr lang="en-US" dirty="0">
                <a:solidFill>
                  <a:schemeClr val="accent1"/>
                </a:solidFill>
              </a:rPr>
              <a:t>“</a:t>
            </a:r>
            <a:r>
              <a:rPr lang="en-US" dirty="0" err="1">
                <a:solidFill>
                  <a:schemeClr val="accent1"/>
                </a:solidFill>
              </a:rPr>
              <a:t>LogStream</a:t>
            </a:r>
            <a:r>
              <a:rPr lang="en-US" dirty="0">
                <a:solidFill>
                  <a:schemeClr val="accent1"/>
                </a:solidFill>
              </a:rPr>
              <a:t>_</a:t>
            </a:r>
            <a:r>
              <a:rPr lang="en-US" dirty="0">
                <a:solidFill>
                  <a:schemeClr val="accent1">
                    <a:lumMod val="40000"/>
                    <a:lumOff val="60000"/>
                  </a:schemeClr>
                </a:solidFill>
              </a:rPr>
              <a:t>{ec2tag:my-tag-key}</a:t>
            </a:r>
            <a:r>
              <a:rPr lang="en-US" dirty="0">
                <a:solidFill>
                  <a:schemeClr val="accent1"/>
                </a:solidFill>
              </a:rPr>
              <a:t>”</a:t>
            </a:r>
          </a:p>
          <a:p>
            <a:endParaRPr lang="en-US" dirty="0">
              <a:solidFill>
                <a:schemeClr val="accent1"/>
              </a:solidFill>
            </a:endParaRPr>
          </a:p>
        </p:txBody>
      </p:sp>
    </p:spTree>
    <p:extLst>
      <p:ext uri="{BB962C8B-B14F-4D97-AF65-F5344CB8AC3E}">
        <p14:creationId xmlns:p14="http://schemas.microsoft.com/office/powerpoint/2010/main" val="3492110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E43E10B-612A-5B45-95F7-2A25DF512A63}"/>
              </a:ext>
            </a:extLst>
          </p:cNvPr>
          <p:cNvSpPr>
            <a:spLocks noGrp="1"/>
          </p:cNvSpPr>
          <p:nvPr>
            <p:ph type="title"/>
          </p:nvPr>
        </p:nvSpPr>
        <p:spPr>
          <a:xfrm>
            <a:off x="548640" y="183898"/>
            <a:ext cx="13510260" cy="993392"/>
          </a:xfrm>
        </p:spPr>
        <p:txBody>
          <a:bodyPr/>
          <a:lstStyle/>
          <a:p>
            <a:r>
              <a:rPr lang="en-US" dirty="0"/>
              <a:t>Pipe Configuration</a:t>
            </a:r>
          </a:p>
        </p:txBody>
      </p:sp>
      <p:sp>
        <p:nvSpPr>
          <p:cNvPr id="8" name="Rounded Rectangle 7"/>
          <p:cNvSpPr/>
          <p:nvPr/>
        </p:nvSpPr>
        <p:spPr>
          <a:xfrm>
            <a:off x="1997710" y="3266440"/>
            <a:ext cx="3007360" cy="1696720"/>
          </a:xfrm>
          <a:prstGeom prst="round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a:t>
            </a:r>
          </a:p>
        </p:txBody>
      </p:sp>
      <p:sp>
        <p:nvSpPr>
          <p:cNvPr id="9" name="Rounded Rectangle 8"/>
          <p:cNvSpPr/>
          <p:nvPr/>
        </p:nvSpPr>
        <p:spPr>
          <a:xfrm>
            <a:off x="9625330" y="3266440"/>
            <a:ext cx="3007360" cy="1696720"/>
          </a:xfrm>
          <a:prstGeom prst="round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Sink</a:t>
            </a:r>
          </a:p>
        </p:txBody>
      </p:sp>
      <p:sp>
        <p:nvSpPr>
          <p:cNvPr id="10" name="Right Arrow 9"/>
          <p:cNvSpPr/>
          <p:nvPr/>
        </p:nvSpPr>
        <p:spPr>
          <a:xfrm>
            <a:off x="5156200" y="3616960"/>
            <a:ext cx="4318000" cy="995680"/>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Pipe</a:t>
            </a:r>
          </a:p>
        </p:txBody>
      </p:sp>
    </p:spTree>
    <p:extLst>
      <p:ext uri="{BB962C8B-B14F-4D97-AF65-F5344CB8AC3E}">
        <p14:creationId xmlns:p14="http://schemas.microsoft.com/office/powerpoint/2010/main" val="55626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Pipe </a:t>
            </a:r>
            <a:r>
              <a:rPr lang="en-US" dirty="0" smtClean="0"/>
              <a:t>Declaration </a:t>
            </a:r>
            <a:r>
              <a:rPr lang="en-US" dirty="0"/>
              <a:t>: Simple</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Maps “Source” to “Destination”</a:t>
            </a:r>
            <a:br>
              <a:rPr lang="en-US" dirty="0"/>
            </a:br>
            <a:endParaRPr lang="en-US" dirty="0"/>
          </a:p>
          <a:p>
            <a:r>
              <a:rPr lang="en-US" dirty="0"/>
              <a:t>	</a:t>
            </a:r>
            <a:r>
              <a:rPr lang="en-US" dirty="0">
                <a:solidFill>
                  <a:schemeClr val="accent1"/>
                </a:solidFill>
              </a:rPr>
              <a:t>		{</a:t>
            </a:r>
          </a:p>
          <a:p>
            <a:r>
              <a:rPr lang="en-US" dirty="0">
                <a:solidFill>
                  <a:schemeClr val="accent1"/>
                </a:solidFill>
              </a:rPr>
              <a:t>				"Id": "</a:t>
            </a:r>
            <a:r>
              <a:rPr lang="en-US" dirty="0" err="1">
                <a:solidFill>
                  <a:schemeClr val="accent1"/>
                </a:solidFill>
              </a:rPr>
              <a:t>MyAppLogToCloudWatchLogs</a:t>
            </a:r>
            <a:r>
              <a:rPr lang="en-US" dirty="0">
                <a:solidFill>
                  <a:schemeClr val="accent1"/>
                </a:solidFill>
              </a:rPr>
              <a:t>", </a:t>
            </a:r>
          </a:p>
          <a:p>
            <a:r>
              <a:rPr lang="en-US" dirty="0">
                <a:solidFill>
                  <a:schemeClr val="accent1"/>
                </a:solidFill>
              </a:rPr>
              <a:t>				"</a:t>
            </a:r>
            <a:r>
              <a:rPr lang="en-US" dirty="0" err="1">
                <a:solidFill>
                  <a:schemeClr val="accent1"/>
                </a:solidFill>
              </a:rPr>
              <a:t>SourceRef</a:t>
            </a:r>
            <a:r>
              <a:rPr lang="en-US" dirty="0">
                <a:solidFill>
                  <a:schemeClr val="accent1"/>
                </a:solidFill>
              </a:rPr>
              <a:t>": "</a:t>
            </a:r>
            <a:r>
              <a:rPr lang="en-US" dirty="0" err="1">
                <a:solidFill>
                  <a:schemeClr val="accent1"/>
                </a:solidFill>
              </a:rPr>
              <a:t>MyAppLog</a:t>
            </a:r>
            <a:r>
              <a:rPr lang="en-US" dirty="0">
                <a:solidFill>
                  <a:schemeClr val="accent1"/>
                </a:solidFill>
              </a:rPr>
              <a:t>", </a:t>
            </a:r>
          </a:p>
          <a:p>
            <a:r>
              <a:rPr lang="en-US" dirty="0">
                <a:solidFill>
                  <a:schemeClr val="accent1"/>
                </a:solidFill>
              </a:rPr>
              <a:t>				"</a:t>
            </a:r>
            <a:r>
              <a:rPr lang="en-US" dirty="0" err="1">
                <a:solidFill>
                  <a:schemeClr val="accent1"/>
                </a:solidFill>
              </a:rPr>
              <a:t>SinkRef</a:t>
            </a:r>
            <a:r>
              <a:rPr lang="en-US" dirty="0">
                <a:solidFill>
                  <a:schemeClr val="accent1"/>
                </a:solidFill>
              </a:rPr>
              <a:t>": "</a:t>
            </a:r>
            <a:r>
              <a:rPr lang="en-US" dirty="0" err="1">
                <a:solidFill>
                  <a:schemeClr val="accent1"/>
                </a:solidFill>
              </a:rPr>
              <a:t>MyCloudWatchLogsSink</a:t>
            </a:r>
            <a:r>
              <a:rPr lang="en-US" dirty="0">
                <a:solidFill>
                  <a:schemeClr val="accent1"/>
                </a:solidFill>
              </a:rPr>
              <a:t>" </a:t>
            </a:r>
          </a:p>
          <a:p>
            <a:r>
              <a:rPr lang="en-US" dirty="0">
                <a:solidFill>
                  <a:schemeClr val="accent1"/>
                </a:solidFill>
              </a:rPr>
              <a:t>			}</a:t>
            </a:r>
          </a:p>
        </p:txBody>
      </p:sp>
    </p:spTree>
    <p:extLst>
      <p:ext uri="{BB962C8B-B14F-4D97-AF65-F5344CB8AC3E}">
        <p14:creationId xmlns:p14="http://schemas.microsoft.com/office/powerpoint/2010/main" val="3556424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Pipe </a:t>
            </a:r>
            <a:r>
              <a:rPr lang="en-US" dirty="0" smtClean="0"/>
              <a:t>Declaration </a:t>
            </a:r>
            <a:r>
              <a:rPr lang="en-US" dirty="0"/>
              <a:t>: Regex Filter</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Maps “Source” to “Destination” with filtering</a:t>
            </a:r>
            <a:br>
              <a:rPr lang="en-US" dirty="0"/>
            </a:br>
            <a:endParaRPr lang="en-US" dirty="0"/>
          </a:p>
          <a:p>
            <a:r>
              <a:rPr lang="en-US" dirty="0"/>
              <a:t>	</a:t>
            </a:r>
            <a:r>
              <a:rPr lang="en-US" dirty="0">
                <a:solidFill>
                  <a:schemeClr val="accent1"/>
                </a:solidFill>
              </a:rPr>
              <a:t>		{</a:t>
            </a:r>
          </a:p>
          <a:p>
            <a:r>
              <a:rPr lang="en-US" dirty="0">
                <a:solidFill>
                  <a:schemeClr val="accent1"/>
                </a:solidFill>
              </a:rPr>
              <a:t>				"Id": "</a:t>
            </a:r>
            <a:r>
              <a:rPr lang="en-US" dirty="0" err="1">
                <a:solidFill>
                  <a:schemeClr val="accent1"/>
                </a:solidFill>
              </a:rPr>
              <a:t>MyAppLogToFirehose</a:t>
            </a:r>
            <a:r>
              <a:rPr lang="en-US" dirty="0">
                <a:solidFill>
                  <a:schemeClr val="accent1"/>
                </a:solidFill>
              </a:rPr>
              <a:t>",</a:t>
            </a:r>
            <a:br>
              <a:rPr lang="en-US" dirty="0">
                <a:solidFill>
                  <a:schemeClr val="accent1"/>
                </a:solidFill>
              </a:rPr>
            </a:br>
            <a:r>
              <a:rPr lang="en-US" dirty="0">
                <a:solidFill>
                  <a:schemeClr val="accent1"/>
                </a:solidFill>
              </a:rPr>
              <a:t>				"</a:t>
            </a:r>
            <a:r>
              <a:rPr lang="en-US" dirty="0" err="1">
                <a:solidFill>
                  <a:schemeClr val="accent1"/>
                </a:solidFill>
              </a:rPr>
              <a:t>SourceRef</a:t>
            </a:r>
            <a:r>
              <a:rPr lang="en-US" dirty="0">
                <a:solidFill>
                  <a:schemeClr val="accent1"/>
                </a:solidFill>
              </a:rPr>
              <a:t>": "</a:t>
            </a:r>
            <a:r>
              <a:rPr lang="en-US" dirty="0" err="1">
                <a:solidFill>
                  <a:schemeClr val="accent1"/>
                </a:solidFill>
              </a:rPr>
              <a:t>MyAppLog</a:t>
            </a:r>
            <a:r>
              <a:rPr lang="en-US" dirty="0">
                <a:solidFill>
                  <a:schemeClr val="accent1"/>
                </a:solidFill>
              </a:rPr>
              <a:t>",</a:t>
            </a:r>
          </a:p>
          <a:p>
            <a:r>
              <a:rPr lang="en-US" dirty="0">
                <a:solidFill>
                  <a:schemeClr val="accent1"/>
                </a:solidFill>
              </a:rPr>
              <a:t>				"</a:t>
            </a:r>
            <a:r>
              <a:rPr lang="en-US" dirty="0" err="1">
                <a:solidFill>
                  <a:schemeClr val="accent1"/>
                </a:solidFill>
              </a:rPr>
              <a:t>SinkRef</a:t>
            </a:r>
            <a:r>
              <a:rPr lang="en-US" dirty="0">
                <a:solidFill>
                  <a:schemeClr val="accent1"/>
                </a:solidFill>
              </a:rPr>
              <a:t>": "</a:t>
            </a:r>
            <a:r>
              <a:rPr lang="en-US" dirty="0" err="1">
                <a:solidFill>
                  <a:schemeClr val="accent1"/>
                </a:solidFill>
              </a:rPr>
              <a:t>MyFirehoseSink</a:t>
            </a:r>
            <a:r>
              <a:rPr lang="en-US" dirty="0">
                <a:solidFill>
                  <a:schemeClr val="accent1"/>
                </a:solidFill>
              </a:rPr>
              <a:t>",</a:t>
            </a:r>
          </a:p>
          <a:p>
            <a:r>
              <a:rPr lang="en-US" dirty="0">
                <a:solidFill>
                  <a:schemeClr val="accent1"/>
                </a:solidFill>
              </a:rPr>
              <a:t>				</a:t>
            </a:r>
            <a:r>
              <a:rPr lang="en-US" dirty="0">
                <a:solidFill>
                  <a:schemeClr val="accent1">
                    <a:lumMod val="60000"/>
                    <a:lumOff val="40000"/>
                  </a:schemeClr>
                </a:solidFill>
              </a:rPr>
              <a:t>"Type": "</a:t>
            </a:r>
            <a:r>
              <a:rPr lang="en-US" dirty="0" err="1">
                <a:solidFill>
                  <a:schemeClr val="accent1">
                    <a:lumMod val="60000"/>
                    <a:lumOff val="40000"/>
                  </a:schemeClr>
                </a:solidFill>
              </a:rPr>
              <a:t>RegexFilterPipe</a:t>
            </a:r>
            <a:r>
              <a:rPr lang="en-US" dirty="0">
                <a:solidFill>
                  <a:schemeClr val="accent1">
                    <a:lumMod val="60000"/>
                    <a:lumOff val="40000"/>
                  </a:schemeClr>
                </a:solidFill>
              </a:rPr>
              <a:t>"</a:t>
            </a:r>
            <a:r>
              <a:rPr lang="en-US" dirty="0">
                <a:solidFill>
                  <a:schemeClr val="accent1"/>
                </a:solidFill>
              </a:rPr>
              <a:t>,</a:t>
            </a:r>
            <a:br>
              <a:rPr lang="en-US" dirty="0">
                <a:solidFill>
                  <a:schemeClr val="accent1"/>
                </a:solidFill>
              </a:rPr>
            </a:br>
            <a:r>
              <a:rPr lang="en-US" dirty="0">
                <a:solidFill>
                  <a:schemeClr val="accent1"/>
                </a:solidFill>
              </a:rPr>
              <a:t>				</a:t>
            </a:r>
            <a:r>
              <a:rPr lang="en-US" dirty="0">
                <a:solidFill>
                  <a:schemeClr val="accent1">
                    <a:lumMod val="60000"/>
                    <a:lumOff val="40000"/>
                  </a:schemeClr>
                </a:solidFill>
              </a:rPr>
              <a:t>"</a:t>
            </a:r>
            <a:r>
              <a:rPr lang="en-US" dirty="0" err="1">
                <a:solidFill>
                  <a:schemeClr val="accent1">
                    <a:lumMod val="60000"/>
                    <a:lumOff val="40000"/>
                  </a:schemeClr>
                </a:solidFill>
              </a:rPr>
              <a:t>FilterPattern</a:t>
            </a:r>
            <a:r>
              <a:rPr lang="en-US" dirty="0">
                <a:solidFill>
                  <a:schemeClr val="accent1">
                    <a:lumMod val="60000"/>
                    <a:lumOff val="40000"/>
                  </a:schemeClr>
                </a:solidFill>
              </a:rPr>
              <a:t>": "^(10|11),.*"</a:t>
            </a:r>
          </a:p>
          <a:p>
            <a:r>
              <a:rPr lang="en-US" dirty="0">
                <a:solidFill>
                  <a:schemeClr val="accent1"/>
                </a:solidFill>
              </a:rPr>
              <a:t>			}</a:t>
            </a:r>
          </a:p>
        </p:txBody>
      </p:sp>
    </p:spTree>
    <p:extLst>
      <p:ext uri="{BB962C8B-B14F-4D97-AF65-F5344CB8AC3E}">
        <p14:creationId xmlns:p14="http://schemas.microsoft.com/office/powerpoint/2010/main" val="437585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What to expect from this session</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Overview of the Kinesis Agent for Windows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Demo: Agent </a:t>
            </a:r>
            <a:r>
              <a:rPr lang="en-US" dirty="0" smtClean="0"/>
              <a:t>Installation and querying data with Amazon Athena</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Agent Configuration </a:t>
            </a:r>
            <a:r>
              <a:rPr lang="en-US" dirty="0" smtClean="0"/>
              <a:t>Options in </a:t>
            </a:r>
            <a:r>
              <a:rPr lang="en-US" dirty="0"/>
              <a:t>Depth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Demo: Near real-time processing with PowerShell in AWS Lambda</a:t>
            </a:r>
          </a:p>
        </p:txBody>
      </p:sp>
    </p:spTree>
    <p:extLst>
      <p:ext uri="{BB962C8B-B14F-4D97-AF65-F5344CB8AC3E}">
        <p14:creationId xmlns:p14="http://schemas.microsoft.com/office/powerpoint/2010/main" val="1458624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Demo: Log processing with PowerShell in AWS Lambda</a:t>
            </a:r>
          </a:p>
        </p:txBody>
      </p:sp>
      <p:pic>
        <p:nvPicPr>
          <p:cNvPr id="5" name="Graphic 38">
            <a:extLst>
              <a:ext uri="{FF2B5EF4-FFF2-40B4-BE49-F238E27FC236}">
                <a16:creationId xmlns:a16="http://schemas.microsoft.com/office/drawing/2014/main" id="{0853FCA8-E339-934E-AEF9-DA6C86B8BE4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814610" y="3708904"/>
            <a:ext cx="708819" cy="708819"/>
          </a:xfrm>
          <a:prstGeom prst="rect">
            <a:avLst/>
          </a:prstGeom>
        </p:spPr>
      </p:pic>
      <p:sp>
        <p:nvSpPr>
          <p:cNvPr id="6" name="TextBox 5">
            <a:extLst>
              <a:ext uri="{FF2B5EF4-FFF2-40B4-BE49-F238E27FC236}">
                <a16:creationId xmlns:a16="http://schemas.microsoft.com/office/drawing/2014/main" id="{E3C0960A-3D31-6D47-8EAA-93DE09090CDD}"/>
              </a:ext>
            </a:extLst>
          </p:cNvPr>
          <p:cNvSpPr txBox="1"/>
          <p:nvPr/>
        </p:nvSpPr>
        <p:spPr>
          <a:xfrm>
            <a:off x="3671335" y="4397957"/>
            <a:ext cx="1513305" cy="307777"/>
          </a:xfrm>
          <a:prstGeom prst="rect">
            <a:avLst/>
          </a:prstGeom>
          <a:noFill/>
        </p:spPr>
        <p:txBody>
          <a:bodyPr wrap="square" rtlCol="0">
            <a:spAutoFit/>
          </a:bodyPr>
          <a:lstStyle/>
          <a:p>
            <a:pPr algn="ctr"/>
            <a:r>
              <a:rPr lang="en-US" sz="1400" dirty="0"/>
              <a:t>Amazon EC2</a:t>
            </a:r>
          </a:p>
        </p:txBody>
      </p:sp>
      <p:pic>
        <p:nvPicPr>
          <p:cNvPr id="7" name="Graphic 8">
            <a:extLst>
              <a:ext uri="{FF2B5EF4-FFF2-40B4-BE49-F238E27FC236}">
                <a16:creationId xmlns:a16="http://schemas.microsoft.com/office/drawing/2014/main" id="{0CFADCF2-BD45-E64B-885E-54763259CE5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071270" y="3708904"/>
            <a:ext cx="711200" cy="711200"/>
          </a:xfrm>
          <a:prstGeom prst="rect">
            <a:avLst/>
          </a:prstGeom>
        </p:spPr>
      </p:pic>
      <p:sp>
        <p:nvSpPr>
          <p:cNvPr id="8" name="TextBox 7">
            <a:extLst>
              <a:ext uri="{FF2B5EF4-FFF2-40B4-BE49-F238E27FC236}">
                <a16:creationId xmlns:a16="http://schemas.microsoft.com/office/drawing/2014/main" id="{EC328510-1DB5-F64B-B652-D0D12CDD97DB}"/>
              </a:ext>
            </a:extLst>
          </p:cNvPr>
          <p:cNvSpPr txBox="1"/>
          <p:nvPr/>
        </p:nvSpPr>
        <p:spPr>
          <a:xfrm>
            <a:off x="6323313" y="4397957"/>
            <a:ext cx="1691411"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Kinesis Data Stream</a:t>
            </a:r>
          </a:p>
        </p:txBody>
      </p:sp>
      <p:sp>
        <p:nvSpPr>
          <p:cNvPr id="9" name="Rectangle 8">
            <a:extLst>
              <a:ext uri="{FF2B5EF4-FFF2-40B4-BE49-F238E27FC236}">
                <a16:creationId xmlns:a16="http://schemas.microsoft.com/office/drawing/2014/main" id="{7B1A2878-C5FE-3641-84A1-AF1A9456DE01}"/>
              </a:ext>
            </a:extLst>
          </p:cNvPr>
          <p:cNvSpPr/>
          <p:nvPr/>
        </p:nvSpPr>
        <p:spPr>
          <a:xfrm>
            <a:off x="6323313" y="1794510"/>
            <a:ext cx="7557279" cy="452399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rgbClr val="8FA7C4"/>
                </a:solidFill>
              </a:rPr>
              <a:t>Processing:</a:t>
            </a:r>
            <a:br>
              <a:rPr lang="en-US" sz="1600" dirty="0">
                <a:solidFill>
                  <a:srgbClr val="8FA7C4"/>
                </a:solidFill>
              </a:rPr>
            </a:br>
            <a:r>
              <a:rPr lang="en-US" sz="1600" dirty="0">
                <a:solidFill>
                  <a:srgbClr val="8FA7C4"/>
                </a:solidFill>
              </a:rPr>
              <a:t>PowerShell in AWS Lambda</a:t>
            </a:r>
          </a:p>
        </p:txBody>
      </p:sp>
      <p:sp>
        <p:nvSpPr>
          <p:cNvPr id="10" name="Rectangle 9">
            <a:extLst>
              <a:ext uri="{FF2B5EF4-FFF2-40B4-BE49-F238E27FC236}">
                <a16:creationId xmlns:a16="http://schemas.microsoft.com/office/drawing/2014/main" id="{7B1A2878-C5FE-3641-84A1-AF1A9456DE01}"/>
              </a:ext>
            </a:extLst>
          </p:cNvPr>
          <p:cNvSpPr/>
          <p:nvPr/>
        </p:nvSpPr>
        <p:spPr>
          <a:xfrm>
            <a:off x="703487" y="1794510"/>
            <a:ext cx="4683853" cy="452399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rgbClr val="8FA7C4"/>
                </a:solidFill>
              </a:rPr>
              <a:t>Installation:</a:t>
            </a:r>
            <a:br>
              <a:rPr lang="en-US" sz="1600" dirty="0">
                <a:solidFill>
                  <a:srgbClr val="8FA7C4"/>
                </a:solidFill>
              </a:rPr>
            </a:br>
            <a:r>
              <a:rPr lang="en-US" sz="1600" dirty="0">
                <a:solidFill>
                  <a:srgbClr val="8FA7C4"/>
                </a:solidFill>
              </a:rPr>
              <a:t>Interactive Console with Session Manager</a:t>
            </a:r>
          </a:p>
        </p:txBody>
      </p:sp>
      <p:sp>
        <p:nvSpPr>
          <p:cNvPr id="11" name="Rectangle 10">
            <a:extLst>
              <a:ext uri="{FF2B5EF4-FFF2-40B4-BE49-F238E27FC236}">
                <a16:creationId xmlns:a16="http://schemas.microsoft.com/office/drawing/2014/main" id="{A85485B4-AA18-C048-B92A-A9A0F4372B98}"/>
              </a:ext>
            </a:extLst>
          </p:cNvPr>
          <p:cNvSpPr/>
          <p:nvPr/>
        </p:nvSpPr>
        <p:spPr>
          <a:xfrm>
            <a:off x="3458925" y="2903220"/>
            <a:ext cx="4679235" cy="2743200"/>
          </a:xfrm>
          <a:prstGeom prst="rect">
            <a:avLst/>
          </a:prstGeom>
          <a:noFill/>
          <a:ln w="12700">
            <a:solidFill>
              <a:srgbClr val="69AE3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rgbClr val="69AE35"/>
                </a:solidFill>
              </a:rPr>
              <a:t>Configuration:</a:t>
            </a:r>
            <a:br>
              <a:rPr lang="en-US" sz="1600" dirty="0">
                <a:solidFill>
                  <a:srgbClr val="69AE35"/>
                </a:solidFill>
              </a:rPr>
            </a:br>
            <a:r>
              <a:rPr lang="en-US" sz="1600" dirty="0">
                <a:solidFill>
                  <a:srgbClr val="69AE35"/>
                </a:solidFill>
              </a:rPr>
              <a:t>PowerShell Operational Logs</a:t>
            </a:r>
          </a:p>
        </p:txBody>
      </p:sp>
      <p:cxnSp>
        <p:nvCxnSpPr>
          <p:cNvPr id="12" name="Straight Arrow Connector 11">
            <a:extLst>
              <a:ext uri="{FF2B5EF4-FFF2-40B4-BE49-F238E27FC236}">
                <a16:creationId xmlns:a16="http://schemas.microsoft.com/office/drawing/2014/main" id="{21BBC288-5AFD-AB40-A3F3-F427E49EB12C}"/>
              </a:ext>
            </a:extLst>
          </p:cNvPr>
          <p:cNvCxnSpPr/>
          <p:nvPr/>
        </p:nvCxnSpPr>
        <p:spPr>
          <a:xfrm>
            <a:off x="2232341" y="4100696"/>
            <a:ext cx="166147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AD1AEDA-18D9-1845-917E-508EE5F37BEA}"/>
              </a:ext>
            </a:extLst>
          </p:cNvPr>
          <p:cNvSpPr txBox="1"/>
          <p:nvPr/>
        </p:nvSpPr>
        <p:spPr>
          <a:xfrm>
            <a:off x="532578" y="4397957"/>
            <a:ext cx="2301904" cy="523220"/>
          </a:xfrm>
          <a:prstGeom prst="rect">
            <a:avLst/>
          </a:prstGeom>
          <a:noFill/>
        </p:spPr>
        <p:txBody>
          <a:bodyPr wrap="square" rtlCol="0">
            <a:spAutoFit/>
          </a:bodyPr>
          <a:lstStyle/>
          <a:p>
            <a:pPr algn="ctr"/>
            <a:r>
              <a:rPr lang="en-US" sz="1400" dirty="0"/>
              <a:t>AWS Systems</a:t>
            </a:r>
            <a:br>
              <a:rPr lang="en-US" sz="1400" dirty="0"/>
            </a:br>
            <a:r>
              <a:rPr lang="en-US" sz="1400" dirty="0"/>
              <a:t>Manager</a:t>
            </a:r>
          </a:p>
        </p:txBody>
      </p:sp>
      <p:pic>
        <p:nvPicPr>
          <p:cNvPr id="14" name="Graphic 71">
            <a:extLst>
              <a:ext uri="{FF2B5EF4-FFF2-40B4-BE49-F238E27FC236}">
                <a16:creationId xmlns:a16="http://schemas.microsoft.com/office/drawing/2014/main" id="{1B7A9C64-4601-C44B-98CA-6AE6E20925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327930" y="3708904"/>
            <a:ext cx="711200" cy="711200"/>
          </a:xfrm>
          <a:prstGeom prst="rect">
            <a:avLst/>
          </a:prstGeom>
        </p:spPr>
      </p:pic>
      <p:sp>
        <p:nvSpPr>
          <p:cNvPr id="15" name="TextBox 14">
            <a:extLst>
              <a:ext uri="{FF2B5EF4-FFF2-40B4-BE49-F238E27FC236}">
                <a16:creationId xmlns:a16="http://schemas.microsoft.com/office/drawing/2014/main" id="{15E56E6E-0E7C-E14A-90F3-EFD2E907FD70}"/>
              </a:ext>
            </a:extLst>
          </p:cNvPr>
          <p:cNvSpPr txBox="1"/>
          <p:nvPr/>
        </p:nvSpPr>
        <p:spPr>
          <a:xfrm>
            <a:off x="8760816" y="4397957"/>
            <a:ext cx="2301904" cy="307777"/>
          </a:xfrm>
          <a:prstGeom prst="rect">
            <a:avLst/>
          </a:prstGeom>
          <a:noFill/>
        </p:spPr>
        <p:txBody>
          <a:bodyPr wrap="square" rtlCol="0">
            <a:spAutoFit/>
          </a:bodyPr>
          <a:lstStyle/>
          <a:p>
            <a:pPr algn="ctr"/>
            <a:r>
              <a:rPr lang="en-US" sz="1400" dirty="0"/>
              <a:t>AWS Lambda</a:t>
            </a:r>
          </a:p>
        </p:txBody>
      </p:sp>
      <p:pic>
        <p:nvPicPr>
          <p:cNvPr id="16" name="Graphic 44">
            <a:extLst>
              <a:ext uri="{FF2B5EF4-FFF2-40B4-BE49-F238E27FC236}">
                <a16:creationId xmlns:a16="http://schemas.microsoft.com/office/drawing/2014/main" id="{E2DAEC15-20F6-3647-8A23-EC2BA0B080D7}"/>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9555569" y="3708904"/>
            <a:ext cx="711200" cy="711200"/>
          </a:xfrm>
          <a:prstGeom prst="rect">
            <a:avLst/>
          </a:prstGeom>
        </p:spPr>
      </p:pic>
      <p:sp>
        <p:nvSpPr>
          <p:cNvPr id="17" name="TextBox 16">
            <a:extLst>
              <a:ext uri="{FF2B5EF4-FFF2-40B4-BE49-F238E27FC236}">
                <a16:creationId xmlns:a16="http://schemas.microsoft.com/office/drawing/2014/main" id="{48B11175-8F26-E049-8FCE-A7F653ADEDC5}"/>
              </a:ext>
            </a:extLst>
          </p:cNvPr>
          <p:cNvSpPr txBox="1"/>
          <p:nvPr/>
        </p:nvSpPr>
        <p:spPr>
          <a:xfrm>
            <a:off x="11503555" y="4397957"/>
            <a:ext cx="2301904" cy="523220"/>
          </a:xfrm>
          <a:prstGeom prst="rect">
            <a:avLst/>
          </a:prstGeom>
          <a:noFill/>
        </p:spPr>
        <p:txBody>
          <a:bodyPr wrap="square" rtlCol="0">
            <a:spAutoFit/>
          </a:bodyPr>
          <a:lstStyle/>
          <a:p>
            <a:pPr algn="ctr"/>
            <a:r>
              <a:rPr lang="en-US" sz="1400" dirty="0"/>
              <a:t>Amazon</a:t>
            </a:r>
            <a:br>
              <a:rPr lang="en-US" sz="1400" dirty="0"/>
            </a:br>
            <a:r>
              <a:rPr lang="en-US" sz="1400" dirty="0" err="1"/>
              <a:t>CloudWatch</a:t>
            </a:r>
            <a:endParaRPr lang="en-US" sz="1400" dirty="0"/>
          </a:p>
        </p:txBody>
      </p:sp>
      <p:pic>
        <p:nvPicPr>
          <p:cNvPr id="18" name="Graphic 33">
            <a:extLst>
              <a:ext uri="{FF2B5EF4-FFF2-40B4-BE49-F238E27FC236}">
                <a16:creationId xmlns:a16="http://schemas.microsoft.com/office/drawing/2014/main" id="{E8A76DD7-2470-9240-BE0E-8F1412C59C96}"/>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12298907" y="3708904"/>
            <a:ext cx="711200" cy="711200"/>
          </a:xfrm>
          <a:prstGeom prst="rect">
            <a:avLst/>
          </a:prstGeom>
        </p:spPr>
      </p:pic>
      <p:cxnSp>
        <p:nvCxnSpPr>
          <p:cNvPr id="19" name="Straight Arrow Connector 18">
            <a:extLst>
              <a:ext uri="{FF2B5EF4-FFF2-40B4-BE49-F238E27FC236}">
                <a16:creationId xmlns:a16="http://schemas.microsoft.com/office/drawing/2014/main" id="{21BBC288-5AFD-AB40-A3F3-F427E49EB12C}"/>
              </a:ext>
            </a:extLst>
          </p:cNvPr>
          <p:cNvCxnSpPr/>
          <p:nvPr/>
        </p:nvCxnSpPr>
        <p:spPr>
          <a:xfrm>
            <a:off x="4975541" y="4100696"/>
            <a:ext cx="166147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1BBC288-5AFD-AB40-A3F3-F427E49EB12C}"/>
              </a:ext>
            </a:extLst>
          </p:cNvPr>
          <p:cNvCxnSpPr/>
          <p:nvPr/>
        </p:nvCxnSpPr>
        <p:spPr>
          <a:xfrm>
            <a:off x="7657781" y="4100696"/>
            <a:ext cx="166147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1BBC288-5AFD-AB40-A3F3-F427E49EB12C}"/>
              </a:ext>
            </a:extLst>
          </p:cNvPr>
          <p:cNvCxnSpPr/>
          <p:nvPr/>
        </p:nvCxnSpPr>
        <p:spPr>
          <a:xfrm>
            <a:off x="10469561" y="4100696"/>
            <a:ext cx="166147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223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a:xfrm>
            <a:off x="548640" y="3108959"/>
            <a:ext cx="12435840" cy="1777365"/>
          </a:xfrm>
        </p:spPr>
        <p:txBody>
          <a:bodyPr/>
          <a:lstStyle/>
          <a:p>
            <a:r>
              <a:rPr lang="en-US" dirty="0"/>
              <a:t>Demo: Log processing with PowerShell in AWS Lambda</a:t>
            </a:r>
          </a:p>
        </p:txBody>
      </p:sp>
    </p:spTree>
    <p:extLst>
      <p:ext uri="{BB962C8B-B14F-4D97-AF65-F5344CB8AC3E}">
        <p14:creationId xmlns:p14="http://schemas.microsoft.com/office/powerpoint/2010/main" val="1796810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Wrap Up</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186680"/>
          </a:xfrm>
        </p:spPr>
        <p:txBody>
          <a:bodyPr/>
          <a:lstStyle/>
          <a:p>
            <a:pPr marL="457200" indent="-457200">
              <a:buFont typeface="Arial" panose="020B0604020202020204" pitchFamily="34" charset="0"/>
              <a:buChar char="•"/>
            </a:pPr>
            <a:r>
              <a:rPr lang="en-US" dirty="0"/>
              <a:t>Kinesis Agent for Windows…</a:t>
            </a:r>
          </a:p>
          <a:p>
            <a:pPr marL="1645920" lvl="1">
              <a:buFont typeface="Arial" panose="020B0604020202020204" pitchFamily="34" charset="0"/>
              <a:buChar char="•"/>
            </a:pPr>
            <a:r>
              <a:rPr lang="en-US" dirty="0"/>
              <a:t>Is simple to install</a:t>
            </a:r>
          </a:p>
          <a:p>
            <a:pPr marL="1645920" lvl="1">
              <a:buFont typeface="Arial" panose="020B0604020202020204" pitchFamily="34" charset="0"/>
              <a:buChar char="•"/>
            </a:pPr>
            <a:r>
              <a:rPr lang="en-US" dirty="0"/>
              <a:t>Provides flexible configuration options</a:t>
            </a:r>
          </a:p>
          <a:p>
            <a:pPr marL="1645920" lvl="1">
              <a:buFont typeface="Arial" panose="020B0604020202020204" pitchFamily="34" charset="0"/>
              <a:buChar char="•"/>
            </a:pPr>
            <a:r>
              <a:rPr lang="en-US" dirty="0"/>
              <a:t>Processes any source to any destination</a:t>
            </a:r>
          </a:p>
          <a:p>
            <a:pPr marL="1645920" lvl="1">
              <a:buFont typeface="Arial" panose="020B0604020202020204" pitchFamily="34" charset="0"/>
              <a:buChar char="•"/>
            </a:pPr>
            <a:r>
              <a:rPr lang="en-US" dirty="0" smtClean="0"/>
              <a:t>Extensible</a:t>
            </a:r>
            <a:endParaRPr lang="en-US" dirty="0"/>
          </a:p>
          <a:p>
            <a:endParaRPr lang="en-US" dirty="0" smtClean="0"/>
          </a:p>
          <a:p>
            <a:pPr marL="457200" indent="-457200">
              <a:buFont typeface="Arial" panose="020B0604020202020204" pitchFamily="34" charset="0"/>
              <a:buChar char="•"/>
            </a:pPr>
            <a:r>
              <a:rPr lang="en-US" dirty="0" smtClean="0"/>
              <a:t>Integrates </a:t>
            </a:r>
            <a:r>
              <a:rPr lang="en-US" dirty="0"/>
              <a:t>with AWS </a:t>
            </a:r>
            <a:r>
              <a:rPr lang="en-US" dirty="0" smtClean="0"/>
              <a:t>to make </a:t>
            </a:r>
            <a:r>
              <a:rPr lang="en-US" dirty="0"/>
              <a:t>your logs </a:t>
            </a:r>
            <a:r>
              <a:rPr lang="en-US" dirty="0" smtClean="0"/>
              <a:t>actionable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smtClean="0"/>
              <a:t>Watch </a:t>
            </a:r>
            <a:r>
              <a:rPr lang="en-US" dirty="0"/>
              <a:t>the GitHub Repository for </a:t>
            </a:r>
            <a:r>
              <a:rPr lang="en-US" dirty="0" smtClean="0"/>
              <a:t>updates</a:t>
            </a:r>
            <a:endParaRPr lang="en-US" dirty="0"/>
          </a:p>
        </p:txBody>
      </p:sp>
    </p:spTree>
    <p:extLst>
      <p:ext uri="{BB962C8B-B14F-4D97-AF65-F5344CB8AC3E}">
        <p14:creationId xmlns:p14="http://schemas.microsoft.com/office/powerpoint/2010/main" val="2880823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dirty="0"/>
              <a:t>Q&amp;A</a:t>
            </a:r>
          </a:p>
        </p:txBody>
      </p:sp>
      <p:sp>
        <p:nvSpPr>
          <p:cNvPr id="5" name="Text Placeholder 4">
            <a:extLst>
              <a:ext uri="{FF2B5EF4-FFF2-40B4-BE49-F238E27FC236}">
                <a16:creationId xmlns:a16="http://schemas.microsoft.com/office/drawing/2014/main" id="{3CFE18EF-3FA9-DE49-98F5-7D0A5B4BE9B6}"/>
              </a:ext>
            </a:extLst>
          </p:cNvPr>
          <p:cNvSpPr>
            <a:spLocks noGrp="1"/>
          </p:cNvSpPr>
          <p:nvPr>
            <p:ph type="body" sz="quarter" idx="11"/>
          </p:nvPr>
        </p:nvSpPr>
        <p:spPr/>
        <p:txBody>
          <a:bodyPr/>
          <a:lstStyle/>
          <a:p>
            <a:r>
              <a:rPr lang="en-US" dirty="0"/>
              <a:t>Andrew Pearce</a:t>
            </a:r>
          </a:p>
          <a:p>
            <a:r>
              <a:rPr lang="en-US" dirty="0"/>
              <a:t>@</a:t>
            </a:r>
            <a:r>
              <a:rPr lang="en-US" dirty="0" err="1"/>
              <a:t>austoonz</a:t>
            </a:r>
            <a:endParaRPr lang="en-US" dirty="0"/>
          </a:p>
          <a:p>
            <a:endParaRPr lang="en-US" dirty="0"/>
          </a:p>
        </p:txBody>
      </p:sp>
    </p:spTree>
    <p:extLst>
      <p:ext uri="{BB962C8B-B14F-4D97-AF65-F5344CB8AC3E}">
        <p14:creationId xmlns:p14="http://schemas.microsoft.com/office/powerpoint/2010/main" val="2870967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63042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Why Kinesis Agent for Windows</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Windows service owners need centralized logs and metrics to improve operational excellence</a:t>
            </a:r>
            <a:br>
              <a:rPr lang="en-US" dirty="0"/>
            </a:br>
            <a:endParaRPr lang="en-US" dirty="0"/>
          </a:p>
          <a:p>
            <a:pPr marL="342900" indent="-342900">
              <a:buFont typeface="Arial" panose="020B0604020202020204" pitchFamily="34" charset="0"/>
              <a:buChar char="•"/>
            </a:pPr>
            <a:r>
              <a:rPr lang="en-US" dirty="0"/>
              <a:t>Windows service owners wanted to leverage AWS for analytics, </a:t>
            </a:r>
            <a:r>
              <a:rPr lang="en-US" dirty="0" err="1"/>
              <a:t>eg</a:t>
            </a:r>
            <a:endParaRPr lang="en-US" dirty="0"/>
          </a:p>
          <a:p>
            <a:pPr marL="1531620" lvl="1" indent="-342900">
              <a:buFont typeface="Arial" panose="020B0604020202020204" pitchFamily="34" charset="0"/>
              <a:buChar char="•"/>
            </a:pPr>
            <a:r>
              <a:rPr lang="en-US" dirty="0"/>
              <a:t>Amazon Kinesis Data Streams</a:t>
            </a:r>
          </a:p>
          <a:p>
            <a:pPr marL="1531620" lvl="1" indent="-342900">
              <a:buFont typeface="Arial" panose="020B0604020202020204" pitchFamily="34" charset="0"/>
              <a:buChar char="•"/>
            </a:pPr>
            <a:r>
              <a:rPr lang="en-US" dirty="0"/>
              <a:t>Amazon Athena</a:t>
            </a:r>
          </a:p>
          <a:p>
            <a:pPr marL="1531620" lvl="1" indent="-342900">
              <a:buFont typeface="Arial" panose="020B0604020202020204" pitchFamily="34" charset="0"/>
              <a:buChar char="•"/>
            </a:pPr>
            <a:r>
              <a:rPr lang="en-US" dirty="0"/>
              <a:t>Amazon </a:t>
            </a:r>
            <a:r>
              <a:rPr lang="en-US" dirty="0" err="1"/>
              <a:t>Elasticsearch</a:t>
            </a:r>
            <a:r>
              <a:rPr lang="en-US" dirty="0"/>
              <a:t> Service</a:t>
            </a:r>
          </a:p>
          <a:p>
            <a:pPr marL="1531620" lvl="1" indent="-342900">
              <a:buFont typeface="Arial" panose="020B0604020202020204" pitchFamily="34" charset="0"/>
              <a:buChar char="•"/>
            </a:pPr>
            <a:r>
              <a:rPr lang="en-US" dirty="0"/>
              <a:t>AWS Lambda</a:t>
            </a:r>
          </a:p>
        </p:txBody>
      </p:sp>
    </p:spTree>
    <p:extLst>
      <p:ext uri="{BB962C8B-B14F-4D97-AF65-F5344CB8AC3E}">
        <p14:creationId xmlns:p14="http://schemas.microsoft.com/office/powerpoint/2010/main" val="711089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What is Kinesis Agent for Windows</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.NET agent that is configurable and extensible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Stream logs, events and metrics to AWS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Runs on Windows desktops or servers, whether on-premises or in AWS</a:t>
            </a:r>
            <a:br>
              <a:rPr lang="en-US" dirty="0"/>
            </a:br>
            <a:endParaRPr lang="en-US" dirty="0"/>
          </a:p>
          <a:p>
            <a:pPr marL="342900" indent="-342900">
              <a:buFont typeface="Arial" panose="020B0604020202020204" pitchFamily="34" charset="0"/>
              <a:buChar char="•"/>
            </a:pPr>
            <a:r>
              <a:rPr lang="en-US" dirty="0"/>
              <a:t>Open Source (</a:t>
            </a:r>
            <a:r>
              <a:rPr lang="en-US" dirty="0">
                <a:hlinkClick r:id="rId3"/>
              </a:rPr>
              <a:t>https://github.com/awslabs/kinesis-agent-windows</a:t>
            </a:r>
            <a:r>
              <a:rPr lang="en-US" dirty="0"/>
              <a:t>)</a:t>
            </a:r>
          </a:p>
        </p:txBody>
      </p:sp>
    </p:spTree>
    <p:extLst>
      <p:ext uri="{BB962C8B-B14F-4D97-AF65-F5344CB8AC3E}">
        <p14:creationId xmlns:p14="http://schemas.microsoft.com/office/powerpoint/2010/main" val="2578078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Solution overview</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1"/>
            <a:ext cx="13510260" cy="2826068"/>
          </a:xfrm>
        </p:spPr>
        <p:txBody>
          <a:bodyPr/>
          <a:lstStyle/>
          <a:p>
            <a:pPr marL="342900" indent="-342900">
              <a:buFont typeface="Arial" panose="020B0604020202020204" pitchFamily="34" charset="0"/>
              <a:buChar char="•"/>
            </a:pPr>
            <a:r>
              <a:rPr lang="en-US" dirty="0"/>
              <a:t>Extensible plug-in model:</a:t>
            </a:r>
          </a:p>
          <a:p>
            <a:pPr marL="1531620" lvl="1" indent="-342900">
              <a:buFont typeface="Arial" panose="020B0604020202020204" pitchFamily="34" charset="0"/>
              <a:buChar char="•"/>
            </a:pPr>
            <a:r>
              <a:rPr lang="en-US" dirty="0"/>
              <a:t>Any source</a:t>
            </a:r>
          </a:p>
          <a:p>
            <a:pPr marL="1531620" lvl="1" indent="-342900">
              <a:buFont typeface="Arial" panose="020B0604020202020204" pitchFamily="34" charset="0"/>
              <a:buChar char="•"/>
            </a:pPr>
            <a:r>
              <a:rPr lang="en-US" dirty="0"/>
              <a:t>Any destination</a:t>
            </a:r>
          </a:p>
          <a:p>
            <a:pPr marL="1531620" lvl="1" indent="-342900">
              <a:buFont typeface="Arial" panose="020B0604020202020204" pitchFamily="34" charset="0"/>
              <a:buChar char="•"/>
            </a:pPr>
            <a:r>
              <a:rPr lang="en-US" dirty="0"/>
              <a:t>Supports data extraction, transformation and decoration</a:t>
            </a:r>
          </a:p>
          <a:p>
            <a:pPr marL="342900" indent="-342900">
              <a:buFont typeface="Arial" panose="020B0604020202020204" pitchFamily="34" charset="0"/>
              <a:buChar char="•"/>
            </a:pPr>
            <a:r>
              <a:rPr lang="en-US" dirty="0"/>
              <a:t>Standard API for plug-in development</a:t>
            </a:r>
          </a:p>
        </p:txBody>
      </p:sp>
      <p:sp>
        <p:nvSpPr>
          <p:cNvPr id="4" name="Rounded Rectangle 3"/>
          <p:cNvSpPr/>
          <p:nvPr/>
        </p:nvSpPr>
        <p:spPr>
          <a:xfrm>
            <a:off x="1849120" y="5232400"/>
            <a:ext cx="3007360" cy="169672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a:t>
            </a:r>
          </a:p>
        </p:txBody>
      </p:sp>
      <p:sp>
        <p:nvSpPr>
          <p:cNvPr id="5" name="Rounded Rectangle 4"/>
          <p:cNvSpPr/>
          <p:nvPr/>
        </p:nvSpPr>
        <p:spPr>
          <a:xfrm>
            <a:off x="9408160" y="5232400"/>
            <a:ext cx="3007360" cy="169672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Sink</a:t>
            </a:r>
          </a:p>
        </p:txBody>
      </p:sp>
      <p:sp>
        <p:nvSpPr>
          <p:cNvPr id="6" name="Right Arrow 5"/>
          <p:cNvSpPr/>
          <p:nvPr/>
        </p:nvSpPr>
        <p:spPr>
          <a:xfrm>
            <a:off x="4973320" y="5582920"/>
            <a:ext cx="4318000" cy="995680"/>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Pipe</a:t>
            </a:r>
          </a:p>
        </p:txBody>
      </p:sp>
    </p:spTree>
    <p:extLst>
      <p:ext uri="{BB962C8B-B14F-4D97-AF65-F5344CB8AC3E}">
        <p14:creationId xmlns:p14="http://schemas.microsoft.com/office/powerpoint/2010/main" val="1718422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Demo: Introduction to Amazon Kinesis Agent for Windows</a:t>
            </a:r>
          </a:p>
        </p:txBody>
      </p:sp>
      <p:sp>
        <p:nvSpPr>
          <p:cNvPr id="5" name="TextBox 4">
            <a:extLst>
              <a:ext uri="{FF2B5EF4-FFF2-40B4-BE49-F238E27FC236}">
                <a16:creationId xmlns:a16="http://schemas.microsoft.com/office/drawing/2014/main" id="{E3C0960A-3D31-6D47-8EAA-93DE09090CDD}"/>
              </a:ext>
            </a:extLst>
          </p:cNvPr>
          <p:cNvSpPr txBox="1"/>
          <p:nvPr/>
        </p:nvSpPr>
        <p:spPr>
          <a:xfrm>
            <a:off x="2967058" y="4405073"/>
            <a:ext cx="1513305" cy="307777"/>
          </a:xfrm>
          <a:prstGeom prst="rect">
            <a:avLst/>
          </a:prstGeom>
          <a:noFill/>
        </p:spPr>
        <p:txBody>
          <a:bodyPr wrap="square" rtlCol="0">
            <a:spAutoFit/>
          </a:bodyPr>
          <a:lstStyle/>
          <a:p>
            <a:pPr algn="ctr"/>
            <a:r>
              <a:rPr lang="en-US" sz="1400" dirty="0"/>
              <a:t>Amazon EC2</a:t>
            </a:r>
          </a:p>
        </p:txBody>
      </p:sp>
      <p:pic>
        <p:nvPicPr>
          <p:cNvPr id="6" name="Graphic 8">
            <a:extLst>
              <a:ext uri="{FF2B5EF4-FFF2-40B4-BE49-F238E27FC236}">
                <a16:creationId xmlns:a16="http://schemas.microsoft.com/office/drawing/2014/main" id="{0CFADCF2-BD45-E64B-885E-54763259CE5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68111" y="3711722"/>
            <a:ext cx="711200" cy="711200"/>
          </a:xfrm>
          <a:prstGeom prst="rect">
            <a:avLst/>
          </a:prstGeom>
        </p:spPr>
      </p:pic>
      <p:sp>
        <p:nvSpPr>
          <p:cNvPr id="7" name="TextBox 6">
            <a:extLst>
              <a:ext uri="{FF2B5EF4-FFF2-40B4-BE49-F238E27FC236}">
                <a16:creationId xmlns:a16="http://schemas.microsoft.com/office/drawing/2014/main" id="{EC328510-1DB5-F64B-B652-D0D12CDD97DB}"/>
              </a:ext>
            </a:extLst>
          </p:cNvPr>
          <p:cNvSpPr txBox="1"/>
          <p:nvPr/>
        </p:nvSpPr>
        <p:spPr>
          <a:xfrm>
            <a:off x="4755448" y="4405073"/>
            <a:ext cx="1691411"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Kinesis Data Firehose</a:t>
            </a:r>
          </a:p>
        </p:txBody>
      </p:sp>
      <p:pic>
        <p:nvPicPr>
          <p:cNvPr id="8" name="Graphic 36">
            <a:extLst>
              <a:ext uri="{FF2B5EF4-FFF2-40B4-BE49-F238E27FC236}">
                <a16:creationId xmlns:a16="http://schemas.microsoft.com/office/drawing/2014/main" id="{8BD49E7F-FC77-E444-8A68-3CEEB1B8FFC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245554" y="3711722"/>
            <a:ext cx="711200" cy="711200"/>
          </a:xfrm>
          <a:prstGeom prst="rect">
            <a:avLst/>
          </a:prstGeom>
        </p:spPr>
      </p:pic>
      <p:sp>
        <p:nvSpPr>
          <p:cNvPr id="9" name="TextBox 8">
            <a:extLst>
              <a:ext uri="{FF2B5EF4-FFF2-40B4-BE49-F238E27FC236}">
                <a16:creationId xmlns:a16="http://schemas.microsoft.com/office/drawing/2014/main" id="{2F66D862-1C15-AE46-909B-02420CDA3187}"/>
              </a:ext>
            </a:extLst>
          </p:cNvPr>
          <p:cNvSpPr txBox="1"/>
          <p:nvPr/>
        </p:nvSpPr>
        <p:spPr>
          <a:xfrm>
            <a:off x="6915627" y="4405073"/>
            <a:ext cx="1123121" cy="738664"/>
          </a:xfrm>
          <a:prstGeom prst="rect">
            <a:avLst/>
          </a:prstGeom>
          <a:noFill/>
        </p:spPr>
        <p:txBody>
          <a:bodyPr wrap="square" rtlCol="0">
            <a:spAutoFit/>
          </a:bodyPr>
          <a:lstStyle/>
          <a:p>
            <a:pPr algn="ctr"/>
            <a:r>
              <a:rPr lang="en-US" sz="1400" dirty="0"/>
              <a:t>Bucket with objects</a:t>
            </a:r>
          </a:p>
        </p:txBody>
      </p:sp>
      <p:pic>
        <p:nvPicPr>
          <p:cNvPr id="10" name="Graphic 21">
            <a:extLst>
              <a:ext uri="{FF2B5EF4-FFF2-40B4-BE49-F238E27FC236}">
                <a16:creationId xmlns:a16="http://schemas.microsoft.com/office/drawing/2014/main" id="{D8AC4D96-808E-7643-9E07-B85E260B401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7122997" y="3711722"/>
            <a:ext cx="708383" cy="708383"/>
          </a:xfrm>
          <a:prstGeom prst="rect">
            <a:avLst/>
          </a:prstGeom>
        </p:spPr>
      </p:pic>
      <p:sp>
        <p:nvSpPr>
          <p:cNvPr id="11" name="TextBox 10">
            <a:extLst>
              <a:ext uri="{FF2B5EF4-FFF2-40B4-BE49-F238E27FC236}">
                <a16:creationId xmlns:a16="http://schemas.microsoft.com/office/drawing/2014/main" id="{D9DC238F-7ED8-F148-9705-EE440C452643}"/>
              </a:ext>
            </a:extLst>
          </p:cNvPr>
          <p:cNvSpPr txBox="1"/>
          <p:nvPr/>
        </p:nvSpPr>
        <p:spPr>
          <a:xfrm>
            <a:off x="9177306" y="3515975"/>
            <a:ext cx="1691411"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AWS Glue</a:t>
            </a:r>
          </a:p>
        </p:txBody>
      </p:sp>
      <p:pic>
        <p:nvPicPr>
          <p:cNvPr id="12" name="Graphic 29">
            <a:extLst>
              <a:ext uri="{FF2B5EF4-FFF2-40B4-BE49-F238E27FC236}">
                <a16:creationId xmlns:a16="http://schemas.microsoft.com/office/drawing/2014/main" id="{1B0EB3E5-4DA4-4149-883D-FED9E725BD28}"/>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9667412" y="2822032"/>
            <a:ext cx="711200" cy="711200"/>
          </a:xfrm>
          <a:prstGeom prst="rect">
            <a:avLst/>
          </a:prstGeom>
        </p:spPr>
      </p:pic>
      <p:sp>
        <p:nvSpPr>
          <p:cNvPr id="13" name="TextBox 12">
            <a:extLst>
              <a:ext uri="{FF2B5EF4-FFF2-40B4-BE49-F238E27FC236}">
                <a16:creationId xmlns:a16="http://schemas.microsoft.com/office/drawing/2014/main" id="{9C3B1E33-625E-0447-AA8D-DE1ACD4891A5}"/>
              </a:ext>
            </a:extLst>
          </p:cNvPr>
          <p:cNvSpPr txBox="1"/>
          <p:nvPr/>
        </p:nvSpPr>
        <p:spPr>
          <a:xfrm>
            <a:off x="8386867" y="4405073"/>
            <a:ext cx="1691411"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Crawlers</a:t>
            </a:r>
          </a:p>
        </p:txBody>
      </p:sp>
      <p:pic>
        <p:nvPicPr>
          <p:cNvPr id="14" name="Graphic 15">
            <a:extLst>
              <a:ext uri="{FF2B5EF4-FFF2-40B4-BE49-F238E27FC236}">
                <a16:creationId xmlns:a16="http://schemas.microsoft.com/office/drawing/2014/main" id="{5D86A338-56E5-2240-8000-C4F2C81C624A}"/>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8997623" y="3876488"/>
            <a:ext cx="469900" cy="469900"/>
          </a:xfrm>
          <a:prstGeom prst="rect">
            <a:avLst/>
          </a:prstGeom>
        </p:spPr>
      </p:pic>
      <p:sp>
        <p:nvSpPr>
          <p:cNvPr id="15" name="TextBox 14">
            <a:extLst>
              <a:ext uri="{FF2B5EF4-FFF2-40B4-BE49-F238E27FC236}">
                <a16:creationId xmlns:a16="http://schemas.microsoft.com/office/drawing/2014/main" id="{F6AE051A-4876-F14A-B565-4BD8B3BF16D8}"/>
              </a:ext>
            </a:extLst>
          </p:cNvPr>
          <p:cNvSpPr txBox="1"/>
          <p:nvPr/>
        </p:nvSpPr>
        <p:spPr>
          <a:xfrm>
            <a:off x="11779805" y="4405073"/>
            <a:ext cx="1691411"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Athena</a:t>
            </a:r>
          </a:p>
        </p:txBody>
      </p:sp>
      <p:pic>
        <p:nvPicPr>
          <p:cNvPr id="16" name="Graphic 82">
            <a:extLst>
              <a:ext uri="{FF2B5EF4-FFF2-40B4-BE49-F238E27FC236}">
                <a16:creationId xmlns:a16="http://schemas.microsoft.com/office/drawing/2014/main" id="{FE35AF64-99EB-DD4D-9C9A-310E61A479CB}"/>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12269911" y="3708905"/>
            <a:ext cx="711200" cy="711200"/>
          </a:xfrm>
          <a:prstGeom prst="rect">
            <a:avLst/>
          </a:prstGeom>
        </p:spPr>
      </p:pic>
      <p:sp>
        <p:nvSpPr>
          <p:cNvPr id="17" name="TextBox 16">
            <a:extLst>
              <a:ext uri="{FF2B5EF4-FFF2-40B4-BE49-F238E27FC236}">
                <a16:creationId xmlns:a16="http://schemas.microsoft.com/office/drawing/2014/main" id="{59AD016D-1611-274F-80F7-C468C9699893}"/>
              </a:ext>
            </a:extLst>
          </p:cNvPr>
          <p:cNvSpPr txBox="1"/>
          <p:nvPr/>
        </p:nvSpPr>
        <p:spPr>
          <a:xfrm>
            <a:off x="10023012" y="4405073"/>
            <a:ext cx="1691411"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Data catalog</a:t>
            </a:r>
          </a:p>
        </p:txBody>
      </p:sp>
      <p:pic>
        <p:nvPicPr>
          <p:cNvPr id="18" name="Graphic 17">
            <a:extLst>
              <a:ext uri="{FF2B5EF4-FFF2-40B4-BE49-F238E27FC236}">
                <a16:creationId xmlns:a16="http://schemas.microsoft.com/office/drawing/2014/main" id="{672FB76D-6B1F-6C42-8DFE-27B62D38671A}"/>
              </a:ext>
            </a:extLst>
          </p:cNvPr>
          <p:cNvPicPr>
            <a:picLocks noChangeAspect="1"/>
          </p:cNvPicPr>
          <p:nvPr/>
        </p:nvPicPr>
        <p:blipFill>
          <a:blip r:embed="rId15">
            <a:extLst>
              <a:ext uri="{96DAC541-7B7A-43D3-8B79-37D633B846F1}">
                <asvg:svgBlip xmlns:asvg="http://schemas.microsoft.com/office/drawing/2016/SVG/main" xmlns="" r:embed="rId16"/>
              </a:ext>
            </a:extLst>
          </a:blip>
          <a:stretch>
            <a:fillRect/>
          </a:stretch>
        </p:blipFill>
        <p:spPr>
          <a:xfrm>
            <a:off x="10633766" y="3877938"/>
            <a:ext cx="469900" cy="469900"/>
          </a:xfrm>
          <a:prstGeom prst="rect">
            <a:avLst/>
          </a:prstGeom>
        </p:spPr>
      </p:pic>
      <p:sp>
        <p:nvSpPr>
          <p:cNvPr id="19" name="Rectangle 18">
            <a:extLst>
              <a:ext uri="{FF2B5EF4-FFF2-40B4-BE49-F238E27FC236}">
                <a16:creationId xmlns:a16="http://schemas.microsoft.com/office/drawing/2014/main" id="{7B1A2878-C5FE-3641-84A1-AF1A9456DE01}"/>
              </a:ext>
            </a:extLst>
          </p:cNvPr>
          <p:cNvSpPr/>
          <p:nvPr/>
        </p:nvSpPr>
        <p:spPr>
          <a:xfrm>
            <a:off x="6812280" y="1716258"/>
            <a:ext cx="7068312" cy="4602245"/>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rgbClr val="8FA7C4"/>
                </a:solidFill>
              </a:rPr>
              <a:t>Analysis:</a:t>
            </a:r>
            <a:br>
              <a:rPr lang="en-US" sz="1600" dirty="0">
                <a:solidFill>
                  <a:srgbClr val="8FA7C4"/>
                </a:solidFill>
              </a:rPr>
            </a:br>
            <a:r>
              <a:rPr lang="en-US" sz="1600" dirty="0">
                <a:solidFill>
                  <a:srgbClr val="8FA7C4"/>
                </a:solidFill>
              </a:rPr>
              <a:t>Crawl S3 Bucket and Query with Amazon Athena</a:t>
            </a:r>
          </a:p>
        </p:txBody>
      </p:sp>
      <p:sp>
        <p:nvSpPr>
          <p:cNvPr id="20" name="Rectangle 19">
            <a:extLst>
              <a:ext uri="{FF2B5EF4-FFF2-40B4-BE49-F238E27FC236}">
                <a16:creationId xmlns:a16="http://schemas.microsoft.com/office/drawing/2014/main" id="{7B1A2878-C5FE-3641-84A1-AF1A9456DE01}"/>
              </a:ext>
            </a:extLst>
          </p:cNvPr>
          <p:cNvSpPr/>
          <p:nvPr/>
        </p:nvSpPr>
        <p:spPr>
          <a:xfrm>
            <a:off x="703487" y="1716258"/>
            <a:ext cx="3900579" cy="4602245"/>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rgbClr val="8FA7C4"/>
                </a:solidFill>
              </a:rPr>
              <a:t>Installation:</a:t>
            </a:r>
            <a:br>
              <a:rPr lang="en-US" sz="1600" dirty="0">
                <a:solidFill>
                  <a:srgbClr val="8FA7C4"/>
                </a:solidFill>
              </a:rPr>
            </a:br>
            <a:r>
              <a:rPr lang="en-US" sz="1600" dirty="0">
                <a:solidFill>
                  <a:srgbClr val="8FA7C4"/>
                </a:solidFill>
              </a:rPr>
              <a:t>Interactive Console with Session Manager</a:t>
            </a:r>
          </a:p>
        </p:txBody>
      </p:sp>
      <p:sp>
        <p:nvSpPr>
          <p:cNvPr id="21" name="Rectangle 20">
            <a:extLst>
              <a:ext uri="{FF2B5EF4-FFF2-40B4-BE49-F238E27FC236}">
                <a16:creationId xmlns:a16="http://schemas.microsoft.com/office/drawing/2014/main" id="{A85485B4-AA18-C048-B92A-A9A0F4372B98}"/>
              </a:ext>
            </a:extLst>
          </p:cNvPr>
          <p:cNvSpPr/>
          <p:nvPr/>
        </p:nvSpPr>
        <p:spPr>
          <a:xfrm>
            <a:off x="2803171" y="2822032"/>
            <a:ext cx="5516810" cy="2790098"/>
          </a:xfrm>
          <a:prstGeom prst="rect">
            <a:avLst/>
          </a:prstGeom>
          <a:noFill/>
          <a:ln w="12700">
            <a:solidFill>
              <a:srgbClr val="69AE3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rgbClr val="69AE35"/>
                </a:solidFill>
              </a:rPr>
              <a:t>Configuration:</a:t>
            </a:r>
            <a:br>
              <a:rPr lang="en-US" sz="1600" dirty="0">
                <a:solidFill>
                  <a:srgbClr val="69AE35"/>
                </a:solidFill>
              </a:rPr>
            </a:br>
            <a:r>
              <a:rPr lang="en-US" sz="1600" dirty="0">
                <a:solidFill>
                  <a:srgbClr val="69AE35"/>
                </a:solidFill>
              </a:rPr>
              <a:t>Systems Event Logs</a:t>
            </a:r>
          </a:p>
        </p:txBody>
      </p:sp>
      <p:cxnSp>
        <p:nvCxnSpPr>
          <p:cNvPr id="22" name="Straight Arrow Connector 21">
            <a:extLst>
              <a:ext uri="{FF2B5EF4-FFF2-40B4-BE49-F238E27FC236}">
                <a16:creationId xmlns:a16="http://schemas.microsoft.com/office/drawing/2014/main" id="{21BBC288-5AFD-AB40-A3F3-F427E49EB12C}"/>
              </a:ext>
            </a:extLst>
          </p:cNvPr>
          <p:cNvCxnSpPr/>
          <p:nvPr/>
        </p:nvCxnSpPr>
        <p:spPr>
          <a:xfrm>
            <a:off x="2232341" y="4100696"/>
            <a:ext cx="9772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BBC288-5AFD-AB40-A3F3-F427E49EB12C}"/>
              </a:ext>
            </a:extLst>
          </p:cNvPr>
          <p:cNvCxnSpPr/>
          <p:nvPr/>
        </p:nvCxnSpPr>
        <p:spPr>
          <a:xfrm>
            <a:off x="4163311" y="4100696"/>
            <a:ext cx="9772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BBC288-5AFD-AB40-A3F3-F427E49EB12C}"/>
              </a:ext>
            </a:extLst>
          </p:cNvPr>
          <p:cNvCxnSpPr/>
          <p:nvPr/>
        </p:nvCxnSpPr>
        <p:spPr>
          <a:xfrm>
            <a:off x="6078917" y="4100696"/>
            <a:ext cx="9772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BBC288-5AFD-AB40-A3F3-F427E49EB12C}"/>
              </a:ext>
            </a:extLst>
          </p:cNvPr>
          <p:cNvCxnSpPr/>
          <p:nvPr/>
        </p:nvCxnSpPr>
        <p:spPr>
          <a:xfrm>
            <a:off x="7880284" y="4100696"/>
            <a:ext cx="9772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1BBC288-5AFD-AB40-A3F3-F427E49EB12C}"/>
              </a:ext>
            </a:extLst>
          </p:cNvPr>
          <p:cNvCxnSpPr/>
          <p:nvPr/>
        </p:nvCxnSpPr>
        <p:spPr>
          <a:xfrm>
            <a:off x="9589676" y="4100696"/>
            <a:ext cx="9772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BBC288-5AFD-AB40-A3F3-F427E49EB12C}"/>
              </a:ext>
            </a:extLst>
          </p:cNvPr>
          <p:cNvCxnSpPr/>
          <p:nvPr/>
        </p:nvCxnSpPr>
        <p:spPr>
          <a:xfrm>
            <a:off x="11180101" y="4100696"/>
            <a:ext cx="9772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AD1AEDA-18D9-1845-917E-508EE5F37BEA}"/>
              </a:ext>
            </a:extLst>
          </p:cNvPr>
          <p:cNvSpPr txBox="1"/>
          <p:nvPr/>
        </p:nvSpPr>
        <p:spPr>
          <a:xfrm>
            <a:off x="532578" y="4405073"/>
            <a:ext cx="2301904" cy="523220"/>
          </a:xfrm>
          <a:prstGeom prst="rect">
            <a:avLst/>
          </a:prstGeom>
          <a:noFill/>
        </p:spPr>
        <p:txBody>
          <a:bodyPr wrap="square" rtlCol="0">
            <a:spAutoFit/>
          </a:bodyPr>
          <a:lstStyle/>
          <a:p>
            <a:pPr algn="ctr"/>
            <a:r>
              <a:rPr lang="en-US" sz="1400" dirty="0"/>
              <a:t>AWS Systems</a:t>
            </a:r>
            <a:br>
              <a:rPr lang="en-US" sz="1400" dirty="0"/>
            </a:br>
            <a:r>
              <a:rPr lang="en-US" sz="1400" dirty="0"/>
              <a:t>Manager</a:t>
            </a:r>
          </a:p>
        </p:txBody>
      </p:sp>
      <p:pic>
        <p:nvPicPr>
          <p:cNvPr id="29" name="Graphic 71">
            <a:extLst>
              <a:ext uri="{FF2B5EF4-FFF2-40B4-BE49-F238E27FC236}">
                <a16:creationId xmlns:a16="http://schemas.microsoft.com/office/drawing/2014/main" id="{1B7A9C64-4601-C44B-98CA-6AE6E2092510}"/>
              </a:ext>
            </a:extLst>
          </p:cNvPr>
          <p:cNvPicPr>
            <a:picLocks noChangeAspect="1"/>
          </p:cNvPicPr>
          <p:nvPr/>
        </p:nvPicPr>
        <p:blipFill>
          <a:blip r:embed="rId17">
            <a:extLst>
              <a:ext uri="{96DAC541-7B7A-43D3-8B79-37D633B846F1}">
                <asvg:svgBlip xmlns:asvg="http://schemas.microsoft.com/office/drawing/2016/SVG/main" xmlns="" r:embed="rId18"/>
              </a:ext>
            </a:extLst>
          </a:blip>
          <a:stretch>
            <a:fillRect/>
          </a:stretch>
        </p:blipFill>
        <p:spPr>
          <a:xfrm>
            <a:off x="1327930" y="3711722"/>
            <a:ext cx="711200" cy="711200"/>
          </a:xfrm>
          <a:prstGeom prst="rect">
            <a:avLst/>
          </a:prstGeom>
        </p:spPr>
      </p:pic>
    </p:spTree>
    <p:extLst>
      <p:ext uri="{BB962C8B-B14F-4D97-AF65-F5344CB8AC3E}">
        <p14:creationId xmlns:p14="http://schemas.microsoft.com/office/powerpoint/2010/main" val="4124081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a:xfrm>
            <a:off x="548640" y="3108959"/>
            <a:ext cx="12435840" cy="1777365"/>
          </a:xfrm>
        </p:spPr>
        <p:txBody>
          <a:bodyPr/>
          <a:lstStyle/>
          <a:p>
            <a:r>
              <a:rPr lang="en-US" dirty="0"/>
              <a:t>Demo: </a:t>
            </a:r>
            <a:r>
              <a:rPr lang="en-US" dirty="0" smtClean="0"/>
              <a:t>Kinesis </a:t>
            </a:r>
            <a:r>
              <a:rPr lang="en-US" dirty="0"/>
              <a:t>Agent for </a:t>
            </a:r>
            <a:r>
              <a:rPr lang="en-US" dirty="0" smtClean="0"/>
              <a:t>Windows Installation</a:t>
            </a:r>
            <a:endParaRPr lang="en-US" dirty="0"/>
          </a:p>
        </p:txBody>
      </p:sp>
    </p:spTree>
    <p:extLst>
      <p:ext uri="{BB962C8B-B14F-4D97-AF65-F5344CB8AC3E}">
        <p14:creationId xmlns:p14="http://schemas.microsoft.com/office/powerpoint/2010/main" val="351537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97710" y="3266440"/>
            <a:ext cx="3007360" cy="169672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a:t>
            </a:r>
          </a:p>
        </p:txBody>
      </p:sp>
      <p:sp>
        <p:nvSpPr>
          <p:cNvPr id="9" name="Rounded Rectangle 8"/>
          <p:cNvSpPr/>
          <p:nvPr/>
        </p:nvSpPr>
        <p:spPr>
          <a:xfrm>
            <a:off x="9625330" y="3266440"/>
            <a:ext cx="3007360" cy="1696720"/>
          </a:xfrm>
          <a:prstGeom prst="round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Sink</a:t>
            </a:r>
          </a:p>
        </p:txBody>
      </p:sp>
      <p:sp>
        <p:nvSpPr>
          <p:cNvPr id="10" name="Right Arrow 9"/>
          <p:cNvSpPr/>
          <p:nvPr/>
        </p:nvSpPr>
        <p:spPr>
          <a:xfrm>
            <a:off x="5156200" y="3616960"/>
            <a:ext cx="4318000" cy="995680"/>
          </a:xfrm>
          <a:prstGeom prst="rightArrow">
            <a:avLst/>
          </a:prstGeom>
          <a:solidFill>
            <a:schemeClr val="accent5">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Pipe</a:t>
            </a:r>
          </a:p>
        </p:txBody>
      </p:sp>
      <p:sp>
        <p:nvSpPr>
          <p:cNvPr id="11" name="Title 1">
            <a:extLst>
              <a:ext uri="{FF2B5EF4-FFF2-40B4-BE49-F238E27FC236}">
                <a16:creationId xmlns:a16="http://schemas.microsoft.com/office/drawing/2014/main" id="{FE43E10B-612A-5B45-95F7-2A25DF512A63}"/>
              </a:ext>
            </a:extLst>
          </p:cNvPr>
          <p:cNvSpPr>
            <a:spLocks noGrp="1"/>
          </p:cNvSpPr>
          <p:nvPr>
            <p:ph type="title"/>
          </p:nvPr>
        </p:nvSpPr>
        <p:spPr>
          <a:xfrm>
            <a:off x="548640" y="183898"/>
            <a:ext cx="13510260" cy="993392"/>
          </a:xfrm>
        </p:spPr>
        <p:txBody>
          <a:bodyPr/>
          <a:lstStyle/>
          <a:p>
            <a:r>
              <a:rPr lang="en-US" dirty="0"/>
              <a:t>Source Configuration</a:t>
            </a:r>
          </a:p>
        </p:txBody>
      </p:sp>
    </p:spTree>
    <p:extLst>
      <p:ext uri="{BB962C8B-B14F-4D97-AF65-F5344CB8AC3E}">
        <p14:creationId xmlns:p14="http://schemas.microsoft.com/office/powerpoint/2010/main" val="2749215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Source Options</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Windows Performance Counter</a:t>
            </a:r>
          </a:p>
          <a:p>
            <a:pPr marL="342900" indent="-342900">
              <a:buFont typeface="Arial" panose="020B0604020202020204" pitchFamily="34" charset="0"/>
              <a:buChar char="•"/>
            </a:pPr>
            <a:r>
              <a:rPr lang="en-US" dirty="0"/>
              <a:t>Windows Event Logs</a:t>
            </a:r>
          </a:p>
          <a:p>
            <a:pPr marL="342900" indent="-342900">
              <a:buFont typeface="Arial" panose="020B0604020202020204" pitchFamily="34" charset="0"/>
              <a:buChar char="•"/>
            </a:pPr>
            <a:r>
              <a:rPr lang="en-US" dirty="0"/>
              <a:t>Event Tracing for Windows</a:t>
            </a:r>
          </a:p>
          <a:p>
            <a:pPr marL="342900" indent="-342900">
              <a:buFont typeface="Arial" panose="020B0604020202020204" pitchFamily="34" charset="0"/>
              <a:buChar char="•"/>
            </a:pPr>
            <a:r>
              <a:rPr lang="en-US" dirty="0"/>
              <a:t>Flat File:</a:t>
            </a:r>
          </a:p>
          <a:p>
            <a:pPr marL="1531620" lvl="1" indent="-342900">
              <a:buFont typeface="Arial" panose="020B0604020202020204" pitchFamily="34" charset="0"/>
              <a:buChar char="•"/>
            </a:pPr>
            <a:r>
              <a:rPr lang="en-US" dirty="0"/>
              <a:t>W3SVC…</a:t>
            </a:r>
          </a:p>
          <a:p>
            <a:pPr marL="1531620" lvl="1" indent="-342900">
              <a:buFont typeface="Arial" panose="020B0604020202020204" pitchFamily="34" charset="0"/>
              <a:buChar char="•"/>
            </a:pPr>
            <a:r>
              <a:rPr lang="en-US" dirty="0"/>
              <a:t>Exchange…</a:t>
            </a:r>
          </a:p>
          <a:p>
            <a:pPr marL="1531620" lvl="1" indent="-342900">
              <a:buFont typeface="Arial" panose="020B0604020202020204" pitchFamily="34" charset="0"/>
              <a:buChar char="•"/>
            </a:pPr>
            <a:r>
              <a:rPr lang="en-US" dirty="0"/>
              <a:t>SharePoint…</a:t>
            </a:r>
          </a:p>
          <a:p>
            <a:pPr marL="1531620" lvl="1" indent="-342900">
              <a:buFont typeface="Arial" panose="020B0604020202020204" pitchFamily="34" charset="0"/>
              <a:buChar char="•"/>
            </a:pPr>
            <a:r>
              <a:rPr lang="en-US" dirty="0"/>
              <a:t>Directory…</a:t>
            </a:r>
          </a:p>
          <a:p>
            <a:pPr marL="342900" indent="-342900">
              <a:buFont typeface="Arial" panose="020B0604020202020204" pitchFamily="34" charset="0"/>
              <a:buChar char="•"/>
            </a:pPr>
            <a:r>
              <a:rPr lang="en-US" dirty="0"/>
              <a:t>Bookmarking</a:t>
            </a:r>
            <a:br>
              <a:rPr lang="en-US" dirty="0"/>
            </a:b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3974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18747</TotalTime>
  <Words>1221</Words>
  <Application>Microsoft Office PowerPoint</Application>
  <PresentationFormat>Custom</PresentationFormat>
  <Paragraphs>257</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Amazon Ember</vt:lpstr>
      <vt:lpstr>Amazon Ember Light</vt:lpstr>
      <vt:lpstr>Amazon Ember Regular</vt:lpstr>
      <vt:lpstr>Arial</vt:lpstr>
      <vt:lpstr>Calibri</vt:lpstr>
      <vt:lpstr>DeckTemplate-AWS</vt:lpstr>
      <vt:lpstr>PowerPoint Presentation</vt:lpstr>
      <vt:lpstr>What to expect from this session</vt:lpstr>
      <vt:lpstr>Why Kinesis Agent for Windows</vt:lpstr>
      <vt:lpstr>What is Kinesis Agent for Windows</vt:lpstr>
      <vt:lpstr>Solution overview</vt:lpstr>
      <vt:lpstr>Demo: Introduction to Amazon Kinesis Agent for Windows</vt:lpstr>
      <vt:lpstr>Demo: Kinesis Agent for Windows Installation</vt:lpstr>
      <vt:lpstr>Source Configuration</vt:lpstr>
      <vt:lpstr>Source Options</vt:lpstr>
      <vt:lpstr>Regex Record Parser</vt:lpstr>
      <vt:lpstr>Regex Data Extraction</vt:lpstr>
      <vt:lpstr>Sink Configuration</vt:lpstr>
      <vt:lpstr>Sink Options</vt:lpstr>
      <vt:lpstr>Sink Decoration : Text</vt:lpstr>
      <vt:lpstr>Sink Decoration : Object</vt:lpstr>
      <vt:lpstr>Sink Variable Substitution</vt:lpstr>
      <vt:lpstr>Pipe Configuration</vt:lpstr>
      <vt:lpstr>Pipe Declaration : Simple</vt:lpstr>
      <vt:lpstr>Pipe Declaration : Regex Filter</vt:lpstr>
      <vt:lpstr>Demo: Log processing with PowerShell in AWS Lambda</vt:lpstr>
      <vt:lpstr>Demo: Log processing with PowerShell in AWS Lambda</vt:lpstr>
      <vt:lpstr>Wrap Up</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Pearce, Andrew</cp:lastModifiedBy>
  <cp:revision>141</cp:revision>
  <dcterms:created xsi:type="dcterms:W3CDTF">2016-06-17T18:22:10Z</dcterms:created>
  <dcterms:modified xsi:type="dcterms:W3CDTF">2019-04-27T17:51:00Z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