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39"/>
  </p:notesMasterIdLst>
  <p:handoutMasterIdLst>
    <p:handoutMasterId r:id="rId40"/>
  </p:handoutMasterIdLst>
  <p:sldIdLst>
    <p:sldId id="344" r:id="rId5"/>
    <p:sldId id="298" r:id="rId6"/>
    <p:sldId id="299" r:id="rId7"/>
    <p:sldId id="345" r:id="rId8"/>
    <p:sldId id="346" r:id="rId9"/>
    <p:sldId id="347" r:id="rId10"/>
    <p:sldId id="348" r:id="rId11"/>
    <p:sldId id="350" r:id="rId12"/>
    <p:sldId id="349" r:id="rId13"/>
    <p:sldId id="352" r:id="rId14"/>
    <p:sldId id="351" r:id="rId15"/>
    <p:sldId id="353" r:id="rId16"/>
    <p:sldId id="356" r:id="rId17"/>
    <p:sldId id="377" r:id="rId18"/>
    <p:sldId id="354" r:id="rId19"/>
    <p:sldId id="358" r:id="rId20"/>
    <p:sldId id="359" r:id="rId21"/>
    <p:sldId id="355" r:id="rId22"/>
    <p:sldId id="361" r:id="rId23"/>
    <p:sldId id="362" r:id="rId24"/>
    <p:sldId id="363" r:id="rId25"/>
    <p:sldId id="364" r:id="rId26"/>
    <p:sldId id="365" r:id="rId27"/>
    <p:sldId id="366" r:id="rId28"/>
    <p:sldId id="367" r:id="rId29"/>
    <p:sldId id="378" r:id="rId30"/>
    <p:sldId id="360" r:id="rId31"/>
    <p:sldId id="369" r:id="rId32"/>
    <p:sldId id="370" r:id="rId33"/>
    <p:sldId id="371" r:id="rId34"/>
    <p:sldId id="368" r:id="rId35"/>
    <p:sldId id="373" r:id="rId36"/>
    <p:sldId id="376" r:id="rId37"/>
    <p:sldId id="375" r:id="rId38"/>
  </p:sldIdLst>
  <p:sldSz cx="14630400" cy="8229600"/>
  <p:notesSz cx="6858000" cy="9144000"/>
  <p:defaultTex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0" userDrawn="1">
          <p15:clr>
            <a:srgbClr val="A4A3A4"/>
          </p15:clr>
        </p15:guide>
        <p15:guide id="2" orient="horz" pos="4637" userDrawn="1">
          <p15:clr>
            <a:srgbClr val="A4A3A4"/>
          </p15:clr>
        </p15:guide>
        <p15:guide id="3" orient="horz" pos="3859" userDrawn="1">
          <p15:clr>
            <a:srgbClr val="A4A3A4"/>
          </p15:clr>
        </p15:guide>
        <p15:guide id="4" orient="horz" pos="5114" userDrawn="1">
          <p15:clr>
            <a:srgbClr val="A4A3A4"/>
          </p15:clr>
        </p15:guide>
        <p15:guide id="5" orient="horz" pos="2160" userDrawn="1">
          <p15:clr>
            <a:srgbClr val="A4A3A4"/>
          </p15:clr>
        </p15:guide>
        <p15:guide id="6" orient="horz" pos="2205" userDrawn="1">
          <p15:clr>
            <a:srgbClr val="A4A3A4"/>
          </p15:clr>
        </p15:guide>
        <p15:guide id="7" orient="horz" pos="3325" userDrawn="1">
          <p15:clr>
            <a:srgbClr val="A4A3A4"/>
          </p15:clr>
        </p15:guide>
        <p15:guide id="8" orient="horz" pos="200" userDrawn="1">
          <p15:clr>
            <a:srgbClr val="A4A3A4"/>
          </p15:clr>
        </p15:guide>
        <p15:guide id="9" orient="horz" pos="3370" userDrawn="1">
          <p15:clr>
            <a:srgbClr val="A4A3A4"/>
          </p15:clr>
        </p15:guide>
        <p15:guide id="10" orient="horz" pos="4574" userDrawn="1">
          <p15:clr>
            <a:srgbClr val="A4A3A4"/>
          </p15:clr>
        </p15:guide>
        <p15:guide id="11" pos="1536" userDrawn="1">
          <p15:clr>
            <a:srgbClr val="A4A3A4"/>
          </p15:clr>
        </p15:guide>
        <p15:guide id="12" pos="2808" userDrawn="1">
          <p15:clr>
            <a:srgbClr val="A4A3A4"/>
          </p15:clr>
        </p15:guide>
        <p15:guide id="13" pos="4613" userDrawn="1">
          <p15:clr>
            <a:srgbClr val="A4A3A4"/>
          </p15:clr>
        </p15:guide>
        <p15:guide id="14" pos="4030" userDrawn="1">
          <p15:clr>
            <a:srgbClr val="A4A3A4"/>
          </p15:clr>
        </p15:guide>
        <p15:guide id="15" pos="7664" userDrawn="1">
          <p15:clr>
            <a:srgbClr val="A4A3A4"/>
          </p15:clr>
        </p15:guide>
        <p15:guide id="16" pos="3979" userDrawn="1">
          <p15:clr>
            <a:srgbClr val="A4A3A4"/>
          </p15:clr>
        </p15:guide>
        <p15:guide id="17" pos="2755" userDrawn="1">
          <p15:clr>
            <a:srgbClr val="A4A3A4"/>
          </p15:clr>
        </p15:guide>
        <p15:guide id="18" pos="1579" userDrawn="1">
          <p15:clr>
            <a:srgbClr val="A4A3A4"/>
          </p15:clr>
        </p15:guide>
        <p15:guide id="19" pos="7709" userDrawn="1">
          <p15:clr>
            <a:srgbClr val="A4A3A4"/>
          </p15:clr>
        </p15:guide>
        <p15:guide id="20" pos="5211" userDrawn="1">
          <p15:clr>
            <a:srgbClr val="A4A3A4"/>
          </p15:clr>
        </p15:guide>
        <p15:guide id="21" userDrawn="1">
          <p15:clr>
            <a:srgbClr val="A4A3A4"/>
          </p15:clr>
        </p15:guide>
        <p15:guide id="22" pos="5256" userDrawn="1">
          <p15:clr>
            <a:srgbClr val="A4A3A4"/>
          </p15:clr>
        </p15:guide>
        <p15:guide id="23" pos="6435" userDrawn="1">
          <p15:clr>
            <a:srgbClr val="A4A3A4"/>
          </p15:clr>
        </p15:guide>
        <p15:guide id="24" pos="6485" userDrawn="1">
          <p15:clr>
            <a:srgbClr val="A4A3A4"/>
          </p15:clr>
        </p15:guide>
        <p15:guide id="25" pos="8870" userDrawn="1">
          <p15:clr>
            <a:srgbClr val="A4A3A4"/>
          </p15:clr>
        </p15:guide>
        <p15:guide id="26" pos="352" userDrawn="1">
          <p15:clr>
            <a:srgbClr val="A4A3A4"/>
          </p15:clr>
        </p15:guide>
        <p15:guide id="27" pos="557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2F3E"/>
    <a:srgbClr val="595A5D"/>
    <a:srgbClr val="414042"/>
    <a:srgbClr val="DCDCDC"/>
    <a:srgbClr val="4F81BD"/>
    <a:srgbClr val="0C9B2E"/>
    <a:srgbClr val="FFFAD0"/>
    <a:srgbClr val="FFF8AE"/>
    <a:srgbClr val="FCB64C"/>
    <a:srgbClr val="FEC4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95" autoAdjust="0"/>
    <p:restoredTop sz="82574" autoAdjust="0"/>
  </p:normalViewPr>
  <p:slideViewPr>
    <p:cSldViewPr snapToGrid="0" showGuides="1">
      <p:cViewPr varScale="1">
        <p:scale>
          <a:sx n="94" d="100"/>
          <a:sy n="94" d="100"/>
        </p:scale>
        <p:origin x="224" y="488"/>
      </p:cViewPr>
      <p:guideLst>
        <p:guide orient="horz" pos="1030"/>
        <p:guide orient="horz" pos="4637"/>
        <p:guide orient="horz" pos="3859"/>
        <p:guide orient="horz" pos="5114"/>
        <p:guide orient="horz" pos="2160"/>
        <p:guide orient="horz" pos="2205"/>
        <p:guide orient="horz" pos="3325"/>
        <p:guide orient="horz" pos="200"/>
        <p:guide orient="horz" pos="3370"/>
        <p:guide orient="horz" pos="4574"/>
        <p:guide pos="1536"/>
        <p:guide pos="2808"/>
        <p:guide pos="4613"/>
        <p:guide pos="4030"/>
        <p:guide pos="7664"/>
        <p:guide pos="3979"/>
        <p:guide pos="2755"/>
        <p:guide pos="1579"/>
        <p:guide pos="7709"/>
        <p:guide pos="5211"/>
        <p:guide/>
        <p:guide pos="5256"/>
        <p:guide pos="6435"/>
        <p:guide pos="6485"/>
        <p:guide pos="8870"/>
        <p:guide pos="352"/>
        <p:guide pos="5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26" d="100"/>
          <a:sy n="126" d="100"/>
        </p:scale>
        <p:origin x="4544"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EAAF34-71F8-6342-832E-C583FEB3FB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A700CEA-93F0-3648-8636-3ECA00800B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887149-AF03-6142-908A-3DD284EAF54B}" type="datetimeFigureOut">
              <a:rPr lang="en-US" smtClean="0"/>
              <a:t>4/30/19</a:t>
            </a:fld>
            <a:endParaRPr lang="en-US"/>
          </a:p>
        </p:txBody>
      </p:sp>
      <p:sp>
        <p:nvSpPr>
          <p:cNvPr id="4" name="Footer Placeholder 3">
            <a:extLst>
              <a:ext uri="{FF2B5EF4-FFF2-40B4-BE49-F238E27FC236}">
                <a16:creationId xmlns:a16="http://schemas.microsoft.com/office/drawing/2014/main" id="{15D72482-B212-B34F-AAFC-10B8C8EF77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F0B9C6E-4611-5A44-8B47-37FCE89DEB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1AC043-34FA-4C46-BDAD-AE3E2DBAD1A4}" type="slidenum">
              <a:rPr lang="en-US" smtClean="0"/>
              <a:t>‹#›</a:t>
            </a:fld>
            <a:endParaRPr lang="en-US"/>
          </a:p>
        </p:txBody>
      </p:sp>
    </p:spTree>
    <p:extLst>
      <p:ext uri="{BB962C8B-B14F-4D97-AF65-F5344CB8AC3E}">
        <p14:creationId xmlns:p14="http://schemas.microsoft.com/office/powerpoint/2010/main" val="24636460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4/30/19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731520" rtl="0" eaLnBrk="1" latinLnBrk="0" hangingPunct="1">
      <a:defRPr sz="1920" b="0" i="0" kern="1200">
        <a:solidFill>
          <a:schemeClr val="tx1"/>
        </a:solidFill>
        <a:latin typeface="Amazon Ember Regular" charset="0"/>
        <a:ea typeface="+mn-ea"/>
        <a:cs typeface="+mn-cs"/>
      </a:defRPr>
    </a:lvl1pPr>
    <a:lvl2pPr marL="731520" algn="l" defTabSz="731520" rtl="0" eaLnBrk="1" latinLnBrk="0" hangingPunct="1">
      <a:defRPr sz="1920" b="0" i="0" kern="1200">
        <a:solidFill>
          <a:schemeClr val="tx1"/>
        </a:solidFill>
        <a:latin typeface="Amazon Ember Regular" charset="0"/>
        <a:ea typeface="+mn-ea"/>
        <a:cs typeface="+mn-cs"/>
      </a:defRPr>
    </a:lvl2pPr>
    <a:lvl3pPr marL="1463040" algn="l" defTabSz="731520" rtl="0" eaLnBrk="1" latinLnBrk="0" hangingPunct="1">
      <a:defRPr sz="1920" b="0" i="0" kern="1200">
        <a:solidFill>
          <a:schemeClr val="tx1"/>
        </a:solidFill>
        <a:latin typeface="Amazon Ember Regular" charset="0"/>
        <a:ea typeface="+mn-ea"/>
        <a:cs typeface="+mn-cs"/>
      </a:defRPr>
    </a:lvl3pPr>
    <a:lvl4pPr marL="2194560" algn="l" defTabSz="731520" rtl="0" eaLnBrk="1" latinLnBrk="0" hangingPunct="1">
      <a:defRPr sz="1920" b="0" i="0" kern="1200">
        <a:solidFill>
          <a:schemeClr val="tx1"/>
        </a:solidFill>
        <a:latin typeface="Amazon Ember Regular" charset="0"/>
        <a:ea typeface="+mn-ea"/>
        <a:cs typeface="+mn-cs"/>
      </a:defRPr>
    </a:lvl4pPr>
    <a:lvl5pPr marL="2926080" algn="l" defTabSz="731520" rtl="0" eaLnBrk="1" latinLnBrk="0" hangingPunct="1">
      <a:defRPr sz="1920" b="0" i="0" kern="1200">
        <a:solidFill>
          <a:schemeClr val="tx1"/>
        </a:solidFill>
        <a:latin typeface="Amazon Ember Regular" charset="0"/>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24178156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as PowerShell developers have invested time in learning PowerShell.</a:t>
            </a:r>
          </a:p>
          <a:p>
            <a:endParaRPr lang="en-US" baseline="0" dirty="0"/>
          </a:p>
          <a:p>
            <a:r>
              <a:rPr lang="en-US" baseline="0" dirty="0"/>
              <a:t>Bring your knowledge and build on AWS with Lambda!</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3081103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a:t>
            </a:r>
            <a:r>
              <a:rPr lang="en-US" baseline="0" dirty="0"/>
              <a:t> </a:t>
            </a:r>
            <a:r>
              <a:rPr lang="en-US" dirty="0"/>
              <a:t>https://aws.amazon.com/blogs/compute/event-driven-computing-with-amazon-sns-compute-storage-database-and-networking-services/</a:t>
            </a:r>
          </a:p>
          <a:p>
            <a:endParaRPr lang="en-US" dirty="0"/>
          </a:p>
          <a:p>
            <a:pPr marL="171450" indent="-171450">
              <a:buFont typeface="Arial" panose="020B0604020202020204" pitchFamily="34" charset="0"/>
              <a:buChar cha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1240311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Lambda is a core component of </a:t>
            </a:r>
            <a:r>
              <a:rPr lang="en-US" baseline="0" dirty="0" err="1"/>
              <a:t>Serverless</a:t>
            </a:r>
            <a:endParaRPr lang="en-US" baseline="0" dirty="0"/>
          </a:p>
          <a:p>
            <a:r>
              <a:rPr lang="en-US" baseline="0" dirty="0"/>
              <a:t>Stop managing servers. Start managing Business Logic.</a:t>
            </a:r>
          </a:p>
          <a:p>
            <a:r>
              <a:rPr lang="en-US" baseline="0" dirty="0"/>
              <a:t>Allows you to focus on what differentiates your business, rather than your infrastructure.</a:t>
            </a:r>
          </a:p>
          <a:p>
            <a:r>
              <a:rPr lang="en-US" baseline="0" dirty="0"/>
              <a:t>Stop racking, buying, managing.</a:t>
            </a:r>
          </a:p>
          <a:p>
            <a:endParaRPr lang="en-US" baseline="0"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3945313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Nothing “new” -&gt; Events have been</a:t>
            </a:r>
            <a:r>
              <a:rPr lang="en-US" baseline="0" dirty="0"/>
              <a:t> used for years.</a:t>
            </a:r>
          </a:p>
          <a:p>
            <a:r>
              <a:rPr lang="en-US" baseline="0" dirty="0"/>
              <a:t>Event Viewer -&gt; Attach Task to this event</a:t>
            </a:r>
          </a:p>
          <a:p>
            <a:endParaRPr lang="en-US" baseline="0" dirty="0"/>
          </a:p>
          <a:p>
            <a:r>
              <a:rPr lang="en-US" baseline="0" dirty="0"/>
              <a:t>Leverage JSON as communication language for loosely coupled systems -&gt; allows development teams to use any language they want. </a:t>
            </a:r>
          </a:p>
          <a:p>
            <a:r>
              <a:rPr lang="en-US" baseline="0" dirty="0"/>
              <a:t>Loosely coupling increases resiliency as every “coupled” system call adds potential for failure and retries.</a:t>
            </a:r>
          </a:p>
          <a:p>
            <a:endParaRPr lang="en-US" dirty="0"/>
          </a:p>
          <a:p>
            <a:r>
              <a:rPr lang="en-US" dirty="0"/>
              <a:t>Leverages</a:t>
            </a:r>
            <a:r>
              <a:rPr lang="en-US" baseline="0" dirty="0"/>
              <a:t> AWS Lambda for code executions, scales for you.</a:t>
            </a:r>
          </a:p>
          <a:p>
            <a:endParaRPr lang="en-US" dirty="0"/>
          </a:p>
          <a:p>
            <a:r>
              <a:rPr lang="en-US" dirty="0"/>
              <a:t>The</a:t>
            </a:r>
            <a:r>
              <a:rPr lang="en-US" baseline="0" dirty="0"/>
              <a:t> goal: Have your code executed! </a:t>
            </a:r>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14</a:t>
            </a:fld>
            <a:endParaRPr lang="en-US" dirty="0"/>
          </a:p>
        </p:txBody>
      </p:sp>
    </p:spTree>
    <p:extLst>
      <p:ext uri="{BB962C8B-B14F-4D97-AF65-F5344CB8AC3E}">
        <p14:creationId xmlns:p14="http://schemas.microsoft.com/office/powerpoint/2010/main" val="2060793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Amazon Simple Storage Service</a:t>
            </a:r>
          </a:p>
          <a:p>
            <a:pPr marL="342900" indent="-342900">
              <a:buFontTx/>
              <a:buChar char="-"/>
            </a:pPr>
            <a:r>
              <a:rPr lang="en-US" baseline="0" dirty="0"/>
              <a:t>11x 9s of </a:t>
            </a:r>
            <a:r>
              <a:rPr lang="en-US" baseline="0" dirty="0" err="1"/>
              <a:t>duability</a:t>
            </a:r>
            <a:endParaRPr lang="en-US" baseline="0" dirty="0"/>
          </a:p>
          <a:p>
            <a:pPr marL="342900" indent="-342900">
              <a:buFontTx/>
              <a:buChar char="-"/>
            </a:pPr>
            <a:r>
              <a:rPr lang="en-US" baseline="0" dirty="0"/>
              <a:t>Data is </a:t>
            </a:r>
            <a:r>
              <a:rPr lang="en-US" baseline="0" dirty="0" err="1"/>
              <a:t>prorected</a:t>
            </a:r>
            <a:r>
              <a:rPr lang="en-US" baseline="0" dirty="0"/>
              <a:t> from site-level failures, errors and threats.</a:t>
            </a:r>
          </a:p>
          <a:p>
            <a:pPr marL="342900" indent="-342900">
              <a:buFontTx/>
              <a:buChar char="-"/>
            </a:pPr>
            <a:r>
              <a:rPr lang="en-US" baseline="0" dirty="0"/>
              <a:t>S3 “events” can trigger downstream services, such as AWS Lambda</a:t>
            </a:r>
          </a:p>
          <a:p>
            <a:pPr marL="342900" indent="-342900">
              <a:buFontTx/>
              <a:buChar char="-"/>
            </a:pPr>
            <a:endParaRPr lang="en-US" baseline="0" dirty="0"/>
          </a:p>
          <a:p>
            <a:pPr marL="0" indent="0">
              <a:buFontTx/>
              <a:buNone/>
            </a:pPr>
            <a:r>
              <a:rPr lang="en-US" baseline="0" dirty="0"/>
              <a:t>Downside of this example: 1 to 1 mapping.</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val="240157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Amazon Simple Notification Service</a:t>
            </a:r>
          </a:p>
          <a:p>
            <a:pPr marL="342900" indent="-342900">
              <a:buFontTx/>
              <a:buChar char="-"/>
            </a:pPr>
            <a:r>
              <a:rPr lang="en-US" baseline="0" dirty="0"/>
              <a:t>Highly available, durable, secure pub/sub messaging service.</a:t>
            </a:r>
          </a:p>
          <a:p>
            <a:pPr marL="342900" indent="-342900">
              <a:buFontTx/>
              <a:buChar char="-"/>
            </a:pPr>
            <a:r>
              <a:rPr lang="en-US" baseline="0" dirty="0"/>
              <a:t>Decouple </a:t>
            </a:r>
            <a:r>
              <a:rPr lang="en-US" baseline="0" dirty="0" err="1"/>
              <a:t>microservices</a:t>
            </a:r>
            <a:r>
              <a:rPr lang="en-US" baseline="0" dirty="0"/>
              <a:t>, distributes systems and </a:t>
            </a:r>
            <a:r>
              <a:rPr lang="en-US" baseline="0" dirty="0" err="1"/>
              <a:t>serverless</a:t>
            </a:r>
            <a:r>
              <a:rPr lang="en-US" baseline="0" dirty="0"/>
              <a:t> applications.</a:t>
            </a:r>
          </a:p>
          <a:p>
            <a:pPr marL="342900" indent="-342900">
              <a:buFontTx/>
              <a:buChar char="-"/>
            </a:pPr>
            <a:r>
              <a:rPr lang="en-US" baseline="0" dirty="0"/>
              <a:t>High-throughput, push-based, many-to-many messaging.</a:t>
            </a:r>
          </a:p>
          <a:p>
            <a:pPr marL="342900" indent="-342900">
              <a:buFontTx/>
              <a:buChar char="-"/>
            </a:pPr>
            <a:r>
              <a:rPr lang="en-US" baseline="0" dirty="0"/>
              <a:t>Can fan out to many subscribers for parallel processing (SQS/Lambda/HTTP/S </a:t>
            </a:r>
            <a:r>
              <a:rPr lang="en-US" baseline="0" dirty="0" err="1"/>
              <a:t>webooks</a:t>
            </a:r>
            <a:r>
              <a:rPr lang="en-US" baseline="0" dirty="0"/>
              <a:t>, SMS, email)</a:t>
            </a:r>
          </a:p>
          <a:p>
            <a:pPr marL="342900" indent="-342900">
              <a:buFontTx/>
              <a:buChar char="-"/>
            </a:pPr>
            <a:endParaRPr lang="en-US" baseline="0" dirty="0"/>
          </a:p>
          <a:p>
            <a:pPr marL="0" indent="0">
              <a:buFontTx/>
              <a:buNone/>
            </a:pPr>
            <a:r>
              <a:rPr lang="en-US" baseline="0" dirty="0"/>
              <a:t>In this example: SNS -&gt; two Lambda Functions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16</a:t>
            </a:fld>
            <a:endParaRPr lang="en-US" dirty="0"/>
          </a:p>
        </p:txBody>
      </p:sp>
    </p:spTree>
    <p:extLst>
      <p:ext uri="{BB962C8B-B14F-4D97-AF65-F5344CB8AC3E}">
        <p14:creationId xmlns:p14="http://schemas.microsoft.com/office/powerpoint/2010/main" val="2647480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31520" rtl="0" eaLnBrk="1" fontAlgn="auto" latinLnBrk="0" hangingPunct="1">
              <a:lnSpc>
                <a:spcPct val="100000"/>
              </a:lnSpc>
              <a:spcBef>
                <a:spcPts val="0"/>
              </a:spcBef>
              <a:spcAft>
                <a:spcPts val="0"/>
              </a:spcAft>
              <a:buClrTx/>
              <a:buSzTx/>
              <a:buFontTx/>
              <a:buNone/>
              <a:tabLst/>
              <a:defRPr/>
            </a:pPr>
            <a:r>
              <a:rPr lang="en-US" dirty="0"/>
              <a:t>“Amazon Simple Queue Service (SQS) is a fully management message queuing</a:t>
            </a:r>
            <a:r>
              <a:rPr lang="en-US" baseline="0" dirty="0"/>
              <a:t> service that enabled you to decouple and scale </a:t>
            </a:r>
            <a:r>
              <a:rPr lang="en-US" baseline="0" dirty="0" err="1"/>
              <a:t>microservices</a:t>
            </a:r>
            <a:r>
              <a:rPr lang="en-US" baseline="0" dirty="0"/>
              <a:t>, distributed systems, and </a:t>
            </a:r>
            <a:r>
              <a:rPr lang="en-US" baseline="0" dirty="0" err="1"/>
              <a:t>serverless</a:t>
            </a:r>
            <a:r>
              <a:rPr lang="en-US" baseline="0" dirty="0"/>
              <a:t> applications.”</a:t>
            </a:r>
          </a:p>
          <a:p>
            <a:pPr marL="0" marR="0" lvl="0" indent="0" algn="l" defTabSz="731520" rtl="0" eaLnBrk="1" fontAlgn="auto" latinLnBrk="0" hangingPunct="1">
              <a:lnSpc>
                <a:spcPct val="100000"/>
              </a:lnSpc>
              <a:spcBef>
                <a:spcPts val="0"/>
              </a:spcBef>
              <a:spcAft>
                <a:spcPts val="0"/>
              </a:spcAft>
              <a:buClrTx/>
              <a:buSzTx/>
              <a:buFontTx/>
              <a:buNone/>
              <a:tabLst/>
              <a:defRPr/>
            </a:pPr>
            <a:endParaRPr lang="en-US" baseline="0" dirty="0"/>
          </a:p>
          <a:p>
            <a:pPr marL="342900" indent="-342900">
              <a:buFontTx/>
              <a:buChar char="-"/>
            </a:pPr>
            <a:r>
              <a:rPr lang="en-US" baseline="0" dirty="0"/>
              <a:t>Further extend fan out with queueing</a:t>
            </a:r>
          </a:p>
          <a:p>
            <a:pPr marL="342900" indent="-342900">
              <a:buFontTx/>
              <a:buChar char="-"/>
            </a:pPr>
            <a:r>
              <a:rPr lang="en-US" baseline="0" dirty="0"/>
              <a:t>If SQS processing fails, the failed message can be written to a Dead Letter Queues</a:t>
            </a:r>
          </a:p>
          <a:p>
            <a:pPr marL="342900" indent="-342900">
              <a:buFontTx/>
              <a:buChar char="-"/>
            </a:pPr>
            <a:r>
              <a:rPr lang="en-US" baseline="0" dirty="0"/>
              <a:t>Control failures more gracefully, and using SNS -&gt; SQS can fan out cross-account</a:t>
            </a:r>
          </a:p>
          <a:p>
            <a:pPr marL="0" indent="0">
              <a:buFontTx/>
              <a:buNone/>
            </a:pPr>
            <a:endParaRPr lang="en-US" baseline="0"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17</a:t>
            </a:fld>
            <a:endParaRPr lang="en-US" dirty="0"/>
          </a:p>
        </p:txBody>
      </p:sp>
    </p:spTree>
    <p:extLst>
      <p:ext uri="{BB962C8B-B14F-4D97-AF65-F5344CB8AC3E}">
        <p14:creationId xmlns:p14="http://schemas.microsoft.com/office/powerpoint/2010/main" val="14640141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dirty="0"/>
              <a:t>We can trigger from S3, what else?</a:t>
            </a:r>
          </a:p>
          <a:p>
            <a:pPr marL="0" indent="0">
              <a:buFontTx/>
              <a:buNone/>
            </a:pPr>
            <a:endParaRPr lang="en-US" baseline="0" dirty="0"/>
          </a:p>
          <a:p>
            <a:pPr marL="0" indent="0">
              <a:buFontTx/>
              <a:buNone/>
            </a:pPr>
            <a:r>
              <a:rPr lang="en-US" baseline="0" dirty="0"/>
              <a:t>Good news!</a:t>
            </a:r>
          </a:p>
          <a:p>
            <a:pPr marL="0" indent="0">
              <a:buFontTx/>
              <a:buNone/>
            </a:pPr>
            <a:r>
              <a:rPr lang="en-US" baseline="0" dirty="0"/>
              <a:t>LOTS of AWS products integrate with Lambda today.</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19</a:t>
            </a:fld>
            <a:endParaRPr lang="en-US" dirty="0"/>
          </a:p>
        </p:txBody>
      </p:sp>
    </p:spTree>
    <p:extLst>
      <p:ext uri="{BB962C8B-B14F-4D97-AF65-F5344CB8AC3E}">
        <p14:creationId xmlns:p14="http://schemas.microsoft.com/office/powerpoint/2010/main" val="3512949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https://docs.aws.amazon.com/lambda/latest/dg/invoking-lambda-function.html</a:t>
            </a:r>
          </a:p>
          <a:p>
            <a:endParaRPr lang="en-US" dirty="0"/>
          </a:p>
          <a:p>
            <a:r>
              <a:rPr lang="en-US" dirty="0"/>
              <a:t>Example:</a:t>
            </a:r>
          </a:p>
          <a:p>
            <a:pPr marL="171450" indent="-171450">
              <a:buFontTx/>
              <a:buChar char="-"/>
            </a:pPr>
            <a:r>
              <a:rPr lang="en-US" dirty="0"/>
              <a:t>Amazon </a:t>
            </a:r>
            <a:r>
              <a:rPr lang="en-US" dirty="0" err="1"/>
              <a:t>CloudWatch</a:t>
            </a:r>
            <a:r>
              <a:rPr lang="en-US" dirty="0"/>
              <a:t>: With “Scheduled events” on a rate</a:t>
            </a:r>
            <a:r>
              <a:rPr lang="en-US" baseline="0" dirty="0"/>
              <a:t> (minute/hour/day) or </a:t>
            </a:r>
            <a:r>
              <a:rPr lang="en-US" baseline="0" dirty="0" err="1"/>
              <a:t>cron</a:t>
            </a:r>
            <a:r>
              <a:rPr lang="en-US" baseline="0" dirty="0"/>
              <a:t>. Or trigger off other events raised by AWS Services, or off AWS </a:t>
            </a:r>
            <a:r>
              <a:rPr lang="en-US" baseline="0" dirty="0" err="1"/>
              <a:t>CloudTrail</a:t>
            </a:r>
            <a:r>
              <a:rPr lang="en-US" baseline="0" dirty="0"/>
              <a:t> (API calls)</a:t>
            </a:r>
          </a:p>
          <a:p>
            <a:pPr marL="171450" indent="-171450">
              <a:buFontTx/>
              <a:buChar char="-"/>
            </a:pPr>
            <a:r>
              <a:rPr lang="en-US" baseline="0" dirty="0"/>
              <a:t>API Gateway: Managed REST APIs</a:t>
            </a:r>
          </a:p>
          <a:p>
            <a:pPr marL="171450" indent="-171450">
              <a:buFontTx/>
              <a:buChar char="-"/>
            </a:pPr>
            <a:r>
              <a:rPr lang="en-US" baseline="0" dirty="0"/>
              <a:t>Step Functions: Build logical workflows with parallel, retry, error handling</a:t>
            </a:r>
          </a:p>
          <a:p>
            <a:pPr marL="171450" indent="-171450">
              <a:buFontTx/>
              <a:buChar char="-"/>
            </a:pPr>
            <a:r>
              <a:rPr lang="en-US" baseline="0" dirty="0" err="1"/>
              <a:t>CodePipeline</a:t>
            </a:r>
            <a:r>
              <a:rPr lang="en-US" baseline="0" dirty="0"/>
              <a:t>: Insert Lambda Functions into your build pipeline to take custom actions</a:t>
            </a:r>
          </a:p>
          <a:p>
            <a:pPr marL="171450" indent="-171450">
              <a:buFontTx/>
              <a:buChar char="-"/>
            </a:pPr>
            <a:r>
              <a:rPr lang="en-US" baseline="0" dirty="0"/>
              <a:t>SNS/SQS: Very popular for scale out and queue based processing</a:t>
            </a:r>
          </a:p>
          <a:p>
            <a:pPr marL="171450" indent="-171450">
              <a:buFontTx/>
              <a:buChar char="-"/>
            </a:pPr>
            <a:r>
              <a:rPr lang="en-US" baseline="0" dirty="0"/>
              <a:t>Application Load Balancer: Lambda is now a target for Application Load Balancers (just like containers/EC2)</a:t>
            </a:r>
          </a:p>
          <a:p>
            <a:pPr marL="171450" indent="-171450">
              <a:buFontTx/>
              <a:buChar char="-"/>
            </a:pPr>
            <a:endParaRPr lang="en-US" baseline="0"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20</a:t>
            </a:fld>
            <a:endParaRPr lang="en-US" dirty="0"/>
          </a:p>
        </p:txBody>
      </p:sp>
    </p:spTree>
    <p:extLst>
      <p:ext uri="{BB962C8B-B14F-4D97-AF65-F5344CB8AC3E}">
        <p14:creationId xmlns:p14="http://schemas.microsoft.com/office/powerpoint/2010/main" val="4931290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31520" rtl="0" eaLnBrk="1" fontAlgn="auto" latinLnBrk="0" hangingPunct="1">
              <a:lnSpc>
                <a:spcPct val="100000"/>
              </a:lnSpc>
              <a:spcBef>
                <a:spcPts val="0"/>
              </a:spcBef>
              <a:spcAft>
                <a:spcPts val="0"/>
              </a:spcAft>
              <a:buClrTx/>
              <a:buSzTx/>
              <a:buFontTx/>
              <a:buNone/>
              <a:tabLst/>
              <a:defRPr/>
            </a:pPr>
            <a:r>
              <a:rPr lang="en-US" dirty="0"/>
              <a:t>“Amazon </a:t>
            </a:r>
            <a:r>
              <a:rPr lang="en-US" dirty="0" err="1"/>
              <a:t>CloudWatch</a:t>
            </a:r>
            <a:r>
              <a:rPr lang="en-US" dirty="0"/>
              <a:t> Events delivers a</a:t>
            </a:r>
            <a:r>
              <a:rPr lang="en-US" baseline="0" dirty="0"/>
              <a:t> near real-time stream of system events that describe changes in AWS Resources. Using simple rules that you can quickly set up, you can match events and route them to one of more target functions or streams.”</a:t>
            </a:r>
          </a:p>
          <a:p>
            <a:pPr marL="0" indent="0">
              <a:buFontTx/>
              <a:buNone/>
            </a:pPr>
            <a:endParaRPr lang="en-US" baseline="0" dirty="0"/>
          </a:p>
          <a:p>
            <a:pPr marL="0" indent="0">
              <a:buFontTx/>
              <a:buNone/>
            </a:pPr>
            <a:r>
              <a:rPr lang="en-US" baseline="0" dirty="0"/>
              <a:t>Events!</a:t>
            </a:r>
          </a:p>
          <a:p>
            <a:pPr marL="0" indent="0">
              <a:buFontTx/>
              <a:buNone/>
            </a:pPr>
            <a:r>
              <a:rPr lang="en-US" baseline="0" dirty="0"/>
              <a:t>LOTS of sources for triggering Lambda</a:t>
            </a:r>
          </a:p>
          <a:p>
            <a:pPr marL="0" indent="0">
              <a:buFontTx/>
              <a:buNone/>
            </a:pPr>
            <a:endParaRPr lang="en-US" baseline="0"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21</a:t>
            </a:fld>
            <a:endParaRPr lang="en-US" dirty="0"/>
          </a:p>
        </p:txBody>
      </p:sp>
    </p:spTree>
    <p:extLst>
      <p:ext uri="{BB962C8B-B14F-4D97-AF65-F5344CB8AC3E}">
        <p14:creationId xmlns:p14="http://schemas.microsoft.com/office/powerpoint/2010/main" val="2414071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hands:</a:t>
            </a:r>
          </a:p>
          <a:p>
            <a:r>
              <a:rPr lang="en-US" dirty="0"/>
              <a:t>1. Who's used Lambda?</a:t>
            </a:r>
          </a:p>
          <a:p>
            <a:r>
              <a:rPr lang="en-US" dirty="0"/>
              <a:t>2. Who's used PowerShell Lambda?</a:t>
            </a:r>
          </a:p>
          <a:p>
            <a:endParaRPr lang="en-US" dirty="0"/>
          </a:p>
          <a:p>
            <a:r>
              <a:rPr lang="en-US" dirty="0"/>
              <a:t>Baseline Lambda Knowledge</a:t>
            </a:r>
          </a:p>
          <a:p>
            <a:r>
              <a:rPr lang="en-US" dirty="0"/>
              <a:t>Introduce PowerShell Lambda</a:t>
            </a:r>
          </a:p>
          <a:p>
            <a:endParaRPr lang="en-US" dirty="0"/>
          </a:p>
          <a:p>
            <a:r>
              <a:rPr lang="en-US" dirty="0"/>
              <a:t>Native architecture, loosely coupled.</a:t>
            </a:r>
          </a:p>
          <a:p>
            <a:endParaRPr lang="en-US" dirty="0"/>
          </a:p>
          <a:p>
            <a:r>
              <a:rPr lang="en-US" dirty="0"/>
              <a:t>Demonstrate what a PowerShell Serverless Application looks like</a:t>
            </a:r>
          </a:p>
        </p:txBody>
      </p:sp>
      <p:sp>
        <p:nvSpPr>
          <p:cNvPr id="4" name="Slide Number Placeholder 3"/>
          <p:cNvSpPr>
            <a:spLocks noGrp="1"/>
          </p:cNvSpPr>
          <p:nvPr>
            <p:ph type="sldNum" sz="quarter" idx="5"/>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36573271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Scheduled Tasks Replacement</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22</a:t>
            </a:fld>
            <a:endParaRPr lang="en-US" dirty="0"/>
          </a:p>
        </p:txBody>
      </p:sp>
    </p:spTree>
    <p:extLst>
      <p:ext uri="{BB962C8B-B14F-4D97-AF65-F5344CB8AC3E}">
        <p14:creationId xmlns:p14="http://schemas.microsoft.com/office/powerpoint/2010/main" val="32443898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“Amazon Simple Queue Service (SQS) is a fully management message queuing</a:t>
            </a:r>
            <a:r>
              <a:rPr lang="en-US" baseline="0" dirty="0"/>
              <a:t> service that enabled you to decouple and scale </a:t>
            </a:r>
            <a:r>
              <a:rPr lang="en-US" baseline="0" dirty="0" err="1"/>
              <a:t>microservices</a:t>
            </a:r>
            <a:r>
              <a:rPr lang="en-US" baseline="0" dirty="0"/>
              <a:t>, distributed systems, and </a:t>
            </a:r>
            <a:r>
              <a:rPr lang="en-US" baseline="0" dirty="0" err="1"/>
              <a:t>serverless</a:t>
            </a:r>
            <a:r>
              <a:rPr lang="en-US" baseline="0" dirty="0"/>
              <a:t> applications.”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SQS:</a:t>
            </a:r>
          </a:p>
          <a:p>
            <a:pPr marL="342900" marR="0" lvl="0" indent="-342900" algn="l" defTabSz="7315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Loose</a:t>
            </a:r>
            <a:r>
              <a:rPr lang="en-US" baseline="0" dirty="0"/>
              <a:t> coupling by its very nature</a:t>
            </a:r>
          </a:p>
          <a:p>
            <a:pPr marL="342900" indent="-342900">
              <a:buFont typeface="Arial" panose="020B0604020202020204" pitchFamily="34" charset="0"/>
              <a:buChar char="•"/>
            </a:pPr>
            <a:r>
              <a:rPr lang="en-US" baseline="0" dirty="0"/>
              <a:t>Lambda Exceptions will cause the message to be put back into the queue</a:t>
            </a:r>
          </a:p>
          <a:p>
            <a:pPr marL="342900" indent="-342900">
              <a:buFont typeface="Arial" panose="020B0604020202020204" pitchFamily="34" charset="0"/>
              <a:buChar char="•"/>
            </a:pPr>
            <a:r>
              <a:rPr lang="en-US" baseline="0" dirty="0"/>
              <a:t>Too many failures, message can be placed into a Dead Letter Queue for troubleshooting.</a:t>
            </a:r>
            <a:endParaRPr lang="en-US" dirty="0"/>
          </a:p>
          <a:p>
            <a:endParaRPr lang="en-US" dirty="0"/>
          </a:p>
          <a:p>
            <a:pPr marL="0" marR="0" lvl="0" indent="0" algn="l" defTabSz="731520" rtl="0" eaLnBrk="1" fontAlgn="auto" latinLnBrk="0" hangingPunct="1">
              <a:lnSpc>
                <a:spcPct val="100000"/>
              </a:lnSpc>
              <a:spcBef>
                <a:spcPts val="0"/>
              </a:spcBef>
              <a:spcAft>
                <a:spcPts val="0"/>
              </a:spcAft>
              <a:buClrTx/>
              <a:buSzTx/>
              <a:buFontTx/>
              <a:buNone/>
              <a:tabLst/>
              <a:defRPr/>
            </a:pPr>
            <a:r>
              <a:rPr lang="en-US" dirty="0"/>
              <a:t>Link: Using AWS Lambda with Amazon SQS: https://docs.aws.amazon.com/lambda/latest/dg/with-sqs.html</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23</a:t>
            </a:fld>
            <a:endParaRPr lang="en-US" dirty="0"/>
          </a:p>
        </p:txBody>
      </p:sp>
    </p:spTree>
    <p:extLst>
      <p:ext uri="{BB962C8B-B14F-4D97-AF65-F5344CB8AC3E}">
        <p14:creationId xmlns:p14="http://schemas.microsoft.com/office/powerpoint/2010/main" val="36205425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my favorites!</a:t>
            </a:r>
          </a:p>
          <a:p>
            <a:r>
              <a:rPr lang="en-US" dirty="0"/>
              <a:t>“AWS Step Functions lets you coordinate multiple AWS services into </a:t>
            </a:r>
            <a:r>
              <a:rPr lang="en-US" dirty="0" err="1"/>
              <a:t>serverless</a:t>
            </a:r>
            <a:r>
              <a:rPr lang="en-US" baseline="0" dirty="0"/>
              <a:t> workflows so you can build and update apps quickly. Using Step Functions, you can design and run workflows that stitch together services such as AWS Lambda and Amazon ECS into feature-rich applications.”</a:t>
            </a:r>
            <a:endParaRPr lang="en-US" dirty="0"/>
          </a:p>
          <a:p>
            <a:endParaRPr lang="en-US" dirty="0"/>
          </a:p>
          <a:p>
            <a:r>
              <a:rPr lang="en-US" dirty="0"/>
              <a:t>You can write</a:t>
            </a:r>
            <a:r>
              <a:rPr lang="en-US" baseline="0" dirty="0"/>
              <a:t> a monolithic script with lots of logic… or you can move that logic into a managed service through a JSON spec, and then write your small focused functions.</a:t>
            </a:r>
          </a:p>
          <a:p>
            <a:r>
              <a:rPr lang="en-US" baseline="0" dirty="0"/>
              <a:t>This about how you develop your modules:</a:t>
            </a:r>
          </a:p>
          <a:p>
            <a:pPr marL="457200" indent="-457200">
              <a:buFont typeface="+mj-lt"/>
              <a:buAutoNum type="arabicPeriod"/>
            </a:pPr>
            <a:r>
              <a:rPr lang="en-US" baseline="0" dirty="0"/>
              <a:t>Public function that exposes a logical workflow of private function capabilities</a:t>
            </a:r>
          </a:p>
          <a:p>
            <a:pPr marL="457200" indent="-457200">
              <a:buFont typeface="+mj-lt"/>
              <a:buAutoNum type="arabicPeriod"/>
            </a:pPr>
            <a:r>
              <a:rPr lang="en-US" baseline="0" dirty="0"/>
              <a:t>Private functions that perform discrete, defined pieces of work.</a:t>
            </a:r>
          </a:p>
          <a:p>
            <a:pPr marL="0" indent="0">
              <a:buFont typeface="+mj-lt"/>
              <a:buNone/>
            </a:pPr>
            <a:endParaRPr lang="en-US" baseline="0" dirty="0"/>
          </a:p>
          <a:p>
            <a:endParaRPr lang="en-US" baseline="0" dirty="0"/>
          </a:p>
          <a:p>
            <a:r>
              <a:rPr lang="en-US" baseline="0" dirty="0"/>
              <a:t>Also provides some other nice integrations, like you can write an on-premises </a:t>
            </a:r>
            <a:r>
              <a:rPr lang="en-US" baseline="0" dirty="0" err="1"/>
              <a:t>poller</a:t>
            </a:r>
            <a:r>
              <a:rPr lang="en-US" baseline="0" dirty="0"/>
              <a:t> application if you need to.</a:t>
            </a:r>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24</a:t>
            </a:fld>
            <a:endParaRPr lang="en-US" dirty="0"/>
          </a:p>
        </p:txBody>
      </p:sp>
    </p:spTree>
    <p:extLst>
      <p:ext uri="{BB962C8B-B14F-4D97-AF65-F5344CB8AC3E}">
        <p14:creationId xmlns:p14="http://schemas.microsoft.com/office/powerpoint/2010/main" val="8040083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“Amazon API Gateway</a:t>
            </a:r>
            <a:r>
              <a:rPr lang="en-US" baseline="0" dirty="0"/>
              <a:t> is a fully managed service that makes it easy for developers to create, publish, maintain, monitor, and secure APIs at any scale.”</a:t>
            </a:r>
          </a:p>
          <a:p>
            <a:endParaRPr lang="en-US" dirty="0"/>
          </a:p>
          <a:p>
            <a:r>
              <a:rPr lang="en-US" dirty="0"/>
              <a:t>Fully managed REST</a:t>
            </a:r>
            <a:r>
              <a:rPr lang="en-US" baseline="0" dirty="0"/>
              <a:t> API (/</a:t>
            </a:r>
            <a:r>
              <a:rPr lang="en-US" baseline="0" dirty="0" err="1"/>
              <a:t>WebSockets</a:t>
            </a:r>
            <a:r>
              <a:rPr lang="en-US" baseline="0" dirty="0"/>
              <a:t> support)</a:t>
            </a:r>
          </a:p>
          <a:p>
            <a:endParaRPr lang="en-US" baseline="0" dirty="0"/>
          </a:p>
          <a:p>
            <a:r>
              <a:rPr lang="en-US" baseline="0" dirty="0"/>
              <a:t>Can supply swagger documentations to build them.</a:t>
            </a:r>
          </a:p>
          <a:p>
            <a:endParaRPr lang="en-US" baseline="0" dirty="0"/>
          </a:p>
          <a:p>
            <a:r>
              <a:rPr lang="en-US" baseline="0" dirty="0"/>
              <a:t>Rate limiting options using customer keys</a:t>
            </a:r>
          </a:p>
          <a:p>
            <a:endParaRPr lang="en-US" baseline="0" dirty="0"/>
          </a:p>
          <a:p>
            <a:r>
              <a:rPr lang="en-US" dirty="0"/>
              <a:t>Authentication Options:</a:t>
            </a:r>
          </a:p>
          <a:p>
            <a:pPr marL="171450" indent="-171450">
              <a:buFont typeface="Arial" panose="020B0604020202020204" pitchFamily="34" charset="0"/>
              <a:buChar char="•"/>
            </a:pPr>
            <a:r>
              <a:rPr lang="en-US" dirty="0"/>
              <a:t>No authentication</a:t>
            </a:r>
          </a:p>
          <a:p>
            <a:pPr marL="171450" indent="-171450">
              <a:buFont typeface="Arial" panose="020B0604020202020204" pitchFamily="34" charset="0"/>
              <a:buChar char="•"/>
            </a:pPr>
            <a:r>
              <a:rPr lang="en-US" dirty="0"/>
              <a:t>Can integrate</a:t>
            </a:r>
            <a:r>
              <a:rPr lang="en-US" baseline="0" dirty="0"/>
              <a:t> with Amazon </a:t>
            </a:r>
            <a:r>
              <a:rPr lang="en-US" baseline="0" dirty="0" err="1"/>
              <a:t>Cognito</a:t>
            </a:r>
            <a:r>
              <a:rPr lang="en-US" baseline="0" dirty="0"/>
              <a:t> (/SAML)</a:t>
            </a:r>
          </a:p>
          <a:p>
            <a:pPr marL="171450" indent="-171450">
              <a:buFont typeface="Arial" panose="020B0604020202020204" pitchFamily="34" charset="0"/>
              <a:buChar char="•"/>
            </a:pPr>
            <a:r>
              <a:rPr lang="en-US" baseline="0" dirty="0"/>
              <a:t>Can provide a custom Lambda Authorizer to integrate with ANY federated service</a:t>
            </a:r>
          </a:p>
          <a:p>
            <a:pPr marL="171450" indent="-171450">
              <a:buFont typeface="Arial" panose="020B0604020202020204" pitchFamily="34" charset="0"/>
              <a:buChar char="•"/>
            </a:pPr>
            <a:r>
              <a:rPr lang="en-US" dirty="0"/>
              <a:t>AWS Signature</a:t>
            </a:r>
            <a:r>
              <a:rPr lang="en-US" baseline="0" dirty="0"/>
              <a:t> v4 (same authentication mechanism as all other AWS SDKs)</a:t>
            </a:r>
          </a:p>
          <a:p>
            <a:endParaRPr lang="en-US" dirty="0"/>
          </a:p>
          <a:p>
            <a:r>
              <a:rPr lang="en-US" dirty="0"/>
              <a:t>Supports</a:t>
            </a:r>
            <a:r>
              <a:rPr lang="en-US" baseline="0" dirty="0"/>
              <a:t> cross-account calls with AWS Signature v4</a:t>
            </a:r>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25</a:t>
            </a:fld>
            <a:endParaRPr lang="en-US" dirty="0"/>
          </a:p>
        </p:txBody>
      </p:sp>
    </p:spTree>
    <p:extLst>
      <p:ext uri="{BB962C8B-B14F-4D97-AF65-F5344CB8AC3E}">
        <p14:creationId xmlns:p14="http://schemas.microsoft.com/office/powerpoint/2010/main" val="27478728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a:t>1: Focus on your code</a:t>
            </a:r>
          </a:p>
          <a:p>
            <a:pPr marL="0" indent="0">
              <a:buNone/>
            </a:pPr>
            <a:r>
              <a:rPr lang="en-US" baseline="0" dirty="0"/>
              <a:t>2: Shift operational responsibilities to AWS</a:t>
            </a:r>
          </a:p>
          <a:p>
            <a:pPr marL="0" indent="0">
              <a:buNone/>
            </a:pPr>
            <a:r>
              <a:rPr lang="en-US" baseline="0" dirty="0"/>
              <a:t>3: Execute code only when required</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26</a:t>
            </a:fld>
            <a:endParaRPr lang="en-US" dirty="0"/>
          </a:p>
        </p:txBody>
      </p:sp>
    </p:spTree>
    <p:extLst>
      <p:ext uri="{BB962C8B-B14F-4D97-AF65-F5344CB8AC3E}">
        <p14:creationId xmlns:p14="http://schemas.microsoft.com/office/powerpoint/2010/main" val="22421810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28</a:t>
            </a:fld>
            <a:endParaRPr lang="en-US" dirty="0"/>
          </a:p>
        </p:txBody>
      </p:sp>
    </p:spTree>
    <p:extLst>
      <p:ext uri="{BB962C8B-B14F-4D97-AF65-F5344CB8AC3E}">
        <p14:creationId xmlns:p14="http://schemas.microsoft.com/office/powerpoint/2010/main" val="447092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 down into the</a:t>
            </a:r>
            <a:r>
              <a:rPr lang="en-US" baseline="0" dirty="0"/>
              <a:t> process “for a single Module / Language pair”</a:t>
            </a:r>
          </a:p>
          <a:p>
            <a:endParaRPr lang="en-US" baseline="0" dirty="0"/>
          </a:p>
          <a:p>
            <a:r>
              <a:rPr lang="en-US" baseline="0" dirty="0"/>
              <a:t>Bare minimum: Nine core pieces of code</a:t>
            </a:r>
          </a:p>
          <a:p>
            <a:endParaRPr lang="en-US" baseline="0" dirty="0"/>
          </a:p>
          <a:p>
            <a:r>
              <a:rPr lang="en-US" baseline="0" dirty="0"/>
              <a:t>Remember:</a:t>
            </a:r>
          </a:p>
          <a:p>
            <a:r>
              <a:rPr lang="en-US" baseline="0" dirty="0"/>
              <a:t>4.5k modules… </a:t>
            </a:r>
          </a:p>
          <a:p>
            <a:r>
              <a:rPr lang="en-US" baseline="0" dirty="0"/>
              <a:t>10 languages…</a:t>
            </a:r>
          </a:p>
          <a:p>
            <a:r>
              <a:rPr lang="en-US" baseline="0" dirty="0"/>
              <a:t>130k+ API calls for the initial processing</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29</a:t>
            </a:fld>
            <a:endParaRPr lang="en-US" dirty="0"/>
          </a:p>
        </p:txBody>
      </p:sp>
    </p:spTree>
    <p:extLst>
      <p:ext uri="{BB962C8B-B14F-4D97-AF65-F5344CB8AC3E}">
        <p14:creationId xmlns:p14="http://schemas.microsoft.com/office/powerpoint/2010/main" val="25178071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Overall:</a:t>
            </a:r>
          </a:p>
          <a:p>
            <a:pPr marL="171450" indent="-171450">
              <a:buFontTx/>
              <a:buChar char="-"/>
            </a:pPr>
            <a:r>
              <a:rPr lang="en-US" dirty="0"/>
              <a:t>Looks like “more” components -&gt; Actually a lot less for *me* to own</a:t>
            </a:r>
          </a:p>
          <a:p>
            <a:pPr marL="628650" lvl="1" indent="-171450">
              <a:buFontTx/>
              <a:buChar char="-"/>
            </a:pPr>
            <a:r>
              <a:rPr lang="en-US" dirty="0"/>
              <a:t>No Servers, no security patching for OS or Applications</a:t>
            </a:r>
          </a:p>
          <a:p>
            <a:pPr marL="628650" lvl="1" indent="-171450">
              <a:buFontTx/>
              <a:buChar char="-"/>
            </a:pPr>
            <a:r>
              <a:rPr lang="en-US" dirty="0"/>
              <a:t>No licensing for database</a:t>
            </a:r>
          </a:p>
          <a:p>
            <a:pPr marL="628650" lvl="1" indent="-171450">
              <a:buFontTx/>
              <a:buChar char="-"/>
            </a:pPr>
            <a:r>
              <a:rPr lang="en-US" dirty="0"/>
              <a:t>No</a:t>
            </a:r>
            <a:r>
              <a:rPr lang="en-US" baseline="0" dirty="0"/>
              <a:t> monitoring agent, no patching agent, no domain joins</a:t>
            </a:r>
          </a:p>
          <a:p>
            <a:pPr marL="628650" lvl="1" indent="-171450">
              <a:buFontTx/>
              <a:buChar char="-"/>
            </a:pPr>
            <a:r>
              <a:rPr lang="en-US" baseline="0" dirty="0"/>
              <a:t>No firewall hole into my network</a:t>
            </a:r>
          </a:p>
          <a:p>
            <a:pPr marL="628650" lvl="1" indent="-171450">
              <a:buFontTx/>
              <a:buChar char="-"/>
            </a:pPr>
            <a:r>
              <a:rPr lang="en-US" baseline="0" dirty="0"/>
              <a:t>Scales automatically</a:t>
            </a:r>
          </a:p>
          <a:p>
            <a:pPr marL="628650" lvl="1" indent="-171450">
              <a:buFontTx/>
              <a:buChar char="-"/>
            </a:pPr>
            <a:r>
              <a:rPr lang="en-US" baseline="0" dirty="0"/>
              <a:t>More focused code</a:t>
            </a:r>
          </a:p>
          <a:p>
            <a:pPr marL="628650" lvl="1" indent="-171450">
              <a:buFontTx/>
              <a:buChar char="-"/>
            </a:pPr>
            <a:r>
              <a:rPr lang="en-US" baseline="0" dirty="0"/>
              <a:t>Entirely PowerShell (+ </a:t>
            </a:r>
            <a:r>
              <a:rPr lang="en-US" baseline="0" dirty="0" err="1"/>
              <a:t>CloudFormation</a:t>
            </a:r>
            <a:r>
              <a:rPr lang="en-US" baseline="0" dirty="0"/>
              <a:t> template)</a:t>
            </a:r>
          </a:p>
          <a:p>
            <a:pPr marL="628650" lvl="1" indent="-171450">
              <a:buFontTx/>
              <a:buChar char="-"/>
            </a:pPr>
            <a:r>
              <a:rPr lang="en-US" baseline="0" dirty="0"/>
              <a:t>No corporate network</a:t>
            </a:r>
            <a:endParaRPr lang="en-US" dirty="0"/>
          </a:p>
          <a:p>
            <a:pPr marL="171450" indent="-171450">
              <a:buFontTx/>
              <a:buChar char="-"/>
            </a:pPr>
            <a:endParaRPr lang="en-US" dirty="0"/>
          </a:p>
          <a:p>
            <a:r>
              <a:rPr lang="en-US" dirty="0"/>
              <a:t>Ingress Lambda:</a:t>
            </a:r>
          </a:p>
          <a:p>
            <a:pPr marL="171450" indent="-171450">
              <a:buFontTx/>
              <a:buChar char="-"/>
            </a:pPr>
            <a:r>
              <a:rPr lang="en-US" baseline="0" dirty="0"/>
              <a:t>Small, focused code.</a:t>
            </a:r>
          </a:p>
          <a:p>
            <a:pPr marL="171450" indent="-171450">
              <a:buFontTx/>
              <a:buChar char="-"/>
            </a:pPr>
            <a:r>
              <a:rPr lang="en-US" baseline="0" dirty="0"/>
              <a:t>No need to think for long running/</a:t>
            </a:r>
            <a:r>
              <a:rPr lang="en-US" baseline="0" dirty="0" err="1"/>
              <a:t>Runspaces</a:t>
            </a:r>
            <a:r>
              <a:rPr lang="en-US" baseline="0" dirty="0"/>
              <a:t>/</a:t>
            </a:r>
            <a:r>
              <a:rPr lang="en-US" baseline="0" dirty="0" err="1"/>
              <a:t>etc</a:t>
            </a:r>
            <a:endParaRPr lang="en-US" baseline="0" dirty="0"/>
          </a:p>
          <a:p>
            <a:pPr marL="171450" indent="-171450">
              <a:buFontTx/>
              <a:buChar char="-"/>
            </a:pPr>
            <a:r>
              <a:rPr lang="en-US" baseline="0" dirty="0" err="1"/>
              <a:t>Foreach</a:t>
            </a:r>
            <a:r>
              <a:rPr lang="en-US" baseline="0" dirty="0"/>
              <a:t> Module: Publish Name/Version/Description -&gt; SNS</a:t>
            </a:r>
          </a:p>
          <a:p>
            <a:pPr marL="171450" indent="-171450">
              <a:buFontTx/>
              <a:buChar char="-"/>
            </a:pPr>
            <a:endParaRPr lang="en-US" baseline="0" dirty="0"/>
          </a:p>
          <a:p>
            <a:pPr marL="0" indent="0">
              <a:buFontTx/>
              <a:buNone/>
            </a:pPr>
            <a:r>
              <a:rPr lang="en-US" baseline="0" dirty="0"/>
              <a:t>Translation Lambda:</a:t>
            </a:r>
          </a:p>
          <a:p>
            <a:pPr marL="171450" indent="-171450">
              <a:buFontTx/>
              <a:buChar char="-"/>
            </a:pPr>
            <a:r>
              <a:rPr lang="en-US" baseline="0" dirty="0"/>
              <a:t>Small, focused code</a:t>
            </a:r>
          </a:p>
          <a:p>
            <a:pPr marL="171450" indent="-171450">
              <a:buFontTx/>
              <a:buChar char="-"/>
            </a:pPr>
            <a:r>
              <a:rPr lang="en-US" baseline="0" dirty="0"/>
              <a:t>One execution -&gt; up to 10 Modules -&gt; Translate to one language if needed -&gt; Store in </a:t>
            </a:r>
            <a:r>
              <a:rPr lang="en-US" baseline="0" dirty="0" err="1"/>
              <a:t>DynamoDB</a:t>
            </a:r>
            <a:endParaRPr lang="en-US" baseline="0" dirty="0"/>
          </a:p>
          <a:p>
            <a:pPr marL="0" indent="0">
              <a:buFontTx/>
              <a:buNone/>
            </a:pPr>
            <a:endParaRPr lang="en-US" dirty="0"/>
          </a:p>
          <a:p>
            <a:pPr marL="0" indent="0">
              <a:buFontTx/>
              <a:buNone/>
            </a:pPr>
            <a:r>
              <a:rPr lang="en-US" dirty="0"/>
              <a:t>API Lambda:</a:t>
            </a:r>
          </a:p>
          <a:p>
            <a:pPr marL="171450" indent="-171450">
              <a:buFontTx/>
              <a:buChar char="-"/>
            </a:pPr>
            <a:r>
              <a:rPr lang="en-US" dirty="0"/>
              <a:t>Input</a:t>
            </a:r>
            <a:r>
              <a:rPr lang="en-US" baseline="0" dirty="0"/>
              <a:t> request -&gt; </a:t>
            </a:r>
            <a:r>
              <a:rPr lang="en-US" baseline="0" dirty="0" err="1"/>
              <a:t>DynamoDB</a:t>
            </a:r>
            <a:r>
              <a:rPr lang="en-US" baseline="0" dirty="0"/>
              <a:t> -&gt; Response</a:t>
            </a:r>
            <a:endParaRPr lang="en-US" dirty="0"/>
          </a:p>
          <a:p>
            <a:pPr marL="0" indent="0">
              <a:buFontTx/>
              <a:buNone/>
            </a:pPr>
            <a:endParaRPr lang="en-US" dirty="0"/>
          </a:p>
          <a:p>
            <a:pPr marL="0" indent="0">
              <a:buFontTx/>
              <a:buNone/>
            </a:pPr>
            <a:r>
              <a:rPr lang="en-US" dirty="0" err="1"/>
              <a:t>CloudFormation</a:t>
            </a:r>
            <a:r>
              <a:rPr lang="en-US" dirty="0"/>
              <a:t> Template:</a:t>
            </a:r>
          </a:p>
          <a:p>
            <a:pPr marL="171450" indent="-171450">
              <a:buFontTx/>
              <a:buChar char="-"/>
            </a:pPr>
            <a:r>
              <a:rPr lang="en-US" dirty="0"/>
              <a:t>YAML / JSON</a:t>
            </a:r>
          </a:p>
          <a:p>
            <a:pPr marL="171450" indent="-171450">
              <a:buFontTx/>
              <a:buChar char="-"/>
            </a:pPr>
            <a:r>
              <a:rPr lang="en-US" dirty="0"/>
              <a:t>Repeatable</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30</a:t>
            </a:fld>
            <a:endParaRPr lang="en-US" dirty="0"/>
          </a:p>
        </p:txBody>
      </p:sp>
    </p:spTree>
    <p:extLst>
      <p:ext uri="{BB962C8B-B14F-4D97-AF65-F5344CB8AC3E}">
        <p14:creationId xmlns:p14="http://schemas.microsoft.com/office/powerpoint/2010/main" val="28150345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It’s just PowerShell, but executed in AWS</a:t>
            </a:r>
            <a:r>
              <a:rPr lang="en-US" baseline="0" dirty="0"/>
              <a:t> Lambda</a:t>
            </a:r>
          </a:p>
          <a:p>
            <a:pPr marL="342900" indent="-342900">
              <a:buFont typeface="Arial" panose="020B0604020202020204" pitchFamily="34" charset="0"/>
              <a:buChar char="•"/>
            </a:pPr>
            <a:r>
              <a:rPr lang="en-US" baseline="0" dirty="0"/>
              <a:t>Existing skills combined with </a:t>
            </a:r>
            <a:r>
              <a:rPr lang="en-US" baseline="0" dirty="0" err="1"/>
              <a:t>Serverless</a:t>
            </a:r>
            <a:r>
              <a:rPr lang="en-US" baseline="0" dirty="0"/>
              <a:t> to build amazing things</a:t>
            </a:r>
          </a:p>
          <a:p>
            <a:pPr marL="342900" indent="-342900">
              <a:buFont typeface="Arial" panose="020B0604020202020204" pitchFamily="34" charset="0"/>
              <a:buChar char="•"/>
            </a:pPr>
            <a:r>
              <a:rPr lang="en-US" dirty="0"/>
              <a:t>Concentrate on your customer</a:t>
            </a:r>
            <a:r>
              <a:rPr lang="en-US" baseline="0" dirty="0"/>
              <a:t> by removing operational overheard with </a:t>
            </a:r>
            <a:r>
              <a:rPr lang="en-US" baseline="0" dirty="0" err="1"/>
              <a:t>Serverless</a:t>
            </a:r>
            <a:endParaRPr lang="en-US" dirty="0"/>
          </a:p>
          <a:p>
            <a:endParaRPr lang="en-US" baseline="0"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32</a:t>
            </a:fld>
            <a:endParaRPr lang="en-US" dirty="0"/>
          </a:p>
        </p:txBody>
      </p:sp>
    </p:spTree>
    <p:extLst>
      <p:ext uri="{BB962C8B-B14F-4D97-AF65-F5344CB8AC3E}">
        <p14:creationId xmlns:p14="http://schemas.microsoft.com/office/powerpoint/2010/main" val="4123439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 on the code!</a:t>
            </a:r>
          </a:p>
          <a:p>
            <a:r>
              <a:rPr lang="en-US" dirty="0"/>
              <a:t>- No buying and racking hardware.</a:t>
            </a:r>
          </a:p>
          <a:p>
            <a:r>
              <a:rPr lang="en-US" dirty="0"/>
              <a:t>- No servers. No </a:t>
            </a:r>
            <a:r>
              <a:rPr lang="en-US" dirty="0" err="1"/>
              <a:t>config</a:t>
            </a:r>
            <a:r>
              <a:rPr lang="en-US" dirty="0"/>
              <a:t> mgmt.</a:t>
            </a:r>
          </a:p>
          <a:p>
            <a:r>
              <a:rPr lang="en-US" dirty="0"/>
              <a:t>- No patching. No monitoring.</a:t>
            </a:r>
          </a:p>
          <a:p>
            <a:r>
              <a:rPr lang="en-US" dirty="0"/>
              <a:t>- No</a:t>
            </a:r>
            <a:r>
              <a:rPr lang="en-US" baseline="0" dirty="0"/>
              <a:t> AV agents.</a:t>
            </a:r>
          </a:p>
          <a:p>
            <a:endParaRPr lang="en-US" baseline="0" dirty="0"/>
          </a:p>
          <a:p>
            <a:r>
              <a:rPr lang="en-US" baseline="0" dirty="0"/>
              <a:t>Scales without up-front provisioning.</a:t>
            </a:r>
          </a:p>
          <a:p>
            <a:r>
              <a:rPr lang="en-US" baseline="0" dirty="0"/>
              <a:t>Only pay for what you use.</a:t>
            </a:r>
          </a:p>
        </p:txBody>
      </p:sp>
      <p:sp>
        <p:nvSpPr>
          <p:cNvPr id="4" name="Slide Number Placeholder 3"/>
          <p:cNvSpPr>
            <a:spLocks noGrp="1"/>
          </p:cNvSpPr>
          <p:nvPr>
            <p:ph type="sldNum" sz="quarter" idx="10"/>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3929998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2100288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31520" rtl="0" eaLnBrk="1" fontAlgn="auto" latinLnBrk="0" hangingPunct="1">
              <a:lnSpc>
                <a:spcPct val="100000"/>
              </a:lnSpc>
              <a:spcBef>
                <a:spcPts val="0"/>
              </a:spcBef>
              <a:spcAft>
                <a:spcPts val="0"/>
              </a:spcAft>
              <a:buClrTx/>
              <a:buSzTx/>
              <a:buFontTx/>
              <a:buNone/>
              <a:tabLst/>
              <a:defRPr/>
            </a:pPr>
            <a:r>
              <a:rPr lang="en-US" dirty="0"/>
              <a:t>Bi</a:t>
            </a:r>
            <a:r>
              <a:rPr lang="en-US" baseline="0" dirty="0"/>
              <a:t>g deal</a:t>
            </a:r>
          </a:p>
          <a:p>
            <a:pPr marL="0" marR="0" lvl="0" indent="0" algn="l" defTabSz="731520" rtl="0" eaLnBrk="1" fontAlgn="auto" latinLnBrk="0" hangingPunct="1">
              <a:lnSpc>
                <a:spcPct val="100000"/>
              </a:lnSpc>
              <a:spcBef>
                <a:spcPts val="0"/>
              </a:spcBef>
              <a:spcAft>
                <a:spcPts val="0"/>
              </a:spcAft>
              <a:buClrTx/>
              <a:buSzTx/>
              <a:buFontTx/>
              <a:buNone/>
              <a:tabLst/>
              <a:defRPr/>
            </a:pPr>
            <a:r>
              <a:rPr lang="en-US" baseline="0" dirty="0"/>
              <a:t>Opens the cloud door for PS developers to build anything they want</a:t>
            </a:r>
          </a:p>
          <a:p>
            <a:pPr marL="0" marR="0" lvl="0" indent="0" algn="l" defTabSz="731520" rtl="0" eaLnBrk="1" fontAlgn="auto" latinLnBrk="0" hangingPunct="1">
              <a:lnSpc>
                <a:spcPct val="100000"/>
              </a:lnSpc>
              <a:spcBef>
                <a:spcPts val="0"/>
              </a:spcBef>
              <a:spcAft>
                <a:spcPts val="0"/>
              </a:spcAft>
              <a:buClrTx/>
              <a:buSzTx/>
              <a:buFontTx/>
              <a:buNone/>
              <a:tabLst/>
              <a:defRPr/>
            </a:pPr>
            <a:r>
              <a:rPr lang="en-US" baseline="0" dirty="0"/>
              <a:t>Blueprints -&gt; quick start</a:t>
            </a:r>
          </a:p>
          <a:p>
            <a:pPr marL="0" marR="0" lvl="0" indent="0" algn="l" defTabSz="731520" rtl="0" eaLnBrk="1" fontAlgn="auto" latinLnBrk="0" hangingPunct="1">
              <a:lnSpc>
                <a:spcPct val="100000"/>
              </a:lnSpc>
              <a:spcBef>
                <a:spcPts val="0"/>
              </a:spcBef>
              <a:spcAft>
                <a:spcPts val="0"/>
              </a:spcAft>
              <a:buClrTx/>
              <a:buSzTx/>
              <a:buFontTx/>
              <a:buNone/>
              <a:tabLst/>
              <a:defRPr/>
            </a:pPr>
            <a:r>
              <a:rPr lang="en-US" dirty="0"/>
              <a:t>GitHub</a:t>
            </a:r>
            <a:r>
              <a:rPr lang="en-US" baseline="0" dirty="0"/>
              <a:t> repo -&gt; file issues/Pull Requests</a:t>
            </a:r>
            <a:endParaRPr lang="en-US" dirty="0"/>
          </a:p>
          <a:p>
            <a:pPr marL="0" marR="0" lvl="0" indent="0" algn="l" defTabSz="731520" rtl="0" eaLnBrk="1" fontAlgn="auto" latinLnBrk="0" hangingPunct="1">
              <a:lnSpc>
                <a:spcPct val="100000"/>
              </a:lnSpc>
              <a:spcBef>
                <a:spcPts val="0"/>
              </a:spcBef>
              <a:spcAft>
                <a:spcPts val="0"/>
              </a:spcAft>
              <a:buClrTx/>
              <a:buSzTx/>
              <a:buFontTx/>
              <a:buNone/>
              <a:tabLst/>
              <a:defRPr/>
            </a:pPr>
            <a:endParaRPr lang="en-US" dirty="0"/>
          </a:p>
          <a:p>
            <a:pPr marL="0" marR="0" lvl="0" indent="0" algn="l" defTabSz="731520" rtl="0" eaLnBrk="1" fontAlgn="auto" latinLnBrk="0" hangingPunct="1">
              <a:lnSpc>
                <a:spcPct val="100000"/>
              </a:lnSpc>
              <a:spcBef>
                <a:spcPts val="0"/>
              </a:spcBef>
              <a:spcAft>
                <a:spcPts val="0"/>
              </a:spcAft>
              <a:buClrTx/>
              <a:buSzTx/>
              <a:buFontTx/>
              <a:buNone/>
              <a:tabLst/>
              <a:defRPr/>
            </a:pPr>
            <a:r>
              <a:rPr lang="en-US" dirty="0"/>
              <a:t>- Announcing Lambda Support for PowerShell Core: https://aws.amazon.com/blogs/developer/announcing-lambda-support-for-powershell-core/</a:t>
            </a:r>
          </a:p>
          <a:p>
            <a:pPr marL="0" marR="0" lvl="0" indent="0" algn="l" defTabSz="731520" rtl="0" eaLnBrk="1" fontAlgn="auto" latinLnBrk="0" hangingPunct="1">
              <a:lnSpc>
                <a:spcPct val="100000"/>
              </a:lnSpc>
              <a:spcBef>
                <a:spcPts val="0"/>
              </a:spcBef>
              <a:spcAft>
                <a:spcPts val="0"/>
              </a:spcAft>
              <a:buClrTx/>
              <a:buSzTx/>
              <a:buFontTx/>
              <a:buNone/>
              <a:tabLst/>
              <a:defRPr/>
            </a:pPr>
            <a:r>
              <a:rPr lang="en-US" dirty="0"/>
              <a:t>- GitHub</a:t>
            </a:r>
            <a:r>
              <a:rPr lang="en-US" baseline="0" dirty="0"/>
              <a:t> Repository: https://github.com/aws/aws-lambda-dotnet/tree/master/PowerShell</a:t>
            </a:r>
          </a:p>
          <a:p>
            <a:endParaRPr lang="en-US" baseline="0"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val="257028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Lambda Functions are JSON in, JSON out</a:t>
            </a:r>
          </a:p>
          <a:p>
            <a:r>
              <a:rPr lang="en-US" baseline="0" dirty="0"/>
              <a:t>Lambda tooling provides </a:t>
            </a:r>
            <a:r>
              <a:rPr lang="en-US" baseline="0" dirty="0" err="1"/>
              <a:t>PSObject</a:t>
            </a:r>
            <a:r>
              <a:rPr lang="en-US" baseline="0" dirty="0"/>
              <a:t> input</a:t>
            </a:r>
          </a:p>
          <a:p>
            <a:endParaRPr lang="en-US" baseline="0" dirty="0"/>
          </a:p>
          <a:p>
            <a:pPr marL="0" marR="0" lvl="0" indent="0" algn="l" defTabSz="731520" rtl="0" eaLnBrk="1" fontAlgn="auto" latinLnBrk="0" hangingPunct="1">
              <a:lnSpc>
                <a:spcPct val="100000"/>
              </a:lnSpc>
              <a:spcBef>
                <a:spcPts val="0"/>
              </a:spcBef>
              <a:spcAft>
                <a:spcPts val="0"/>
              </a:spcAft>
              <a:buClrTx/>
              <a:buSzTx/>
              <a:buFontTx/>
              <a:buNone/>
              <a:tabLst/>
              <a:defRPr/>
            </a:pPr>
            <a:r>
              <a:rPr lang="en-US" sz="1920" b="0" i="0" kern="1200" dirty="0">
                <a:solidFill>
                  <a:schemeClr val="tx1"/>
                </a:solidFill>
                <a:effectLst/>
                <a:latin typeface="Amazon Ember Regular" charset="0"/>
                <a:ea typeface="+mn-ea"/>
                <a:cs typeface="+mn-cs"/>
              </a:rPr>
              <a:t>https://docs.aws.amazon.com/lambda/latest/dg/powershell-programming-model.html</a:t>
            </a:r>
            <a:endParaRPr lang="en-US" sz="1920" dirty="0">
              <a:effectLst/>
            </a:endParaRPr>
          </a:p>
          <a:p>
            <a:endParaRPr lang="en-US" baseline="0"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300038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.NET tooling watches streams and writes to Console.</a:t>
            </a:r>
          </a:p>
          <a:p>
            <a:r>
              <a:rPr lang="en-US" baseline="0" dirty="0"/>
              <a:t>Logs sent to </a:t>
            </a:r>
            <a:r>
              <a:rPr lang="en-US" baseline="0" dirty="0" err="1"/>
              <a:t>CloudWatch</a:t>
            </a:r>
            <a:r>
              <a:rPr lang="en-US" baseline="0" dirty="0"/>
              <a:t> Logs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626146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31520" rtl="0" eaLnBrk="1" fontAlgn="auto" latinLnBrk="0" hangingPunct="1">
              <a:lnSpc>
                <a:spcPct val="100000"/>
              </a:lnSpc>
              <a:spcBef>
                <a:spcPts val="0"/>
              </a:spcBef>
              <a:spcAft>
                <a:spcPts val="0"/>
              </a:spcAft>
              <a:buClrTx/>
              <a:buSzTx/>
              <a:buFontTx/>
              <a:buNone/>
              <a:tabLst/>
              <a:defRPr/>
            </a:pPr>
            <a:r>
              <a:rPr lang="en-US" dirty="0" err="1"/>
              <a:t>Json</a:t>
            </a:r>
            <a:r>
              <a:rPr lang="en-US" dirty="0"/>
              <a:t> in. </a:t>
            </a:r>
            <a:r>
              <a:rPr lang="en-US" dirty="0" err="1"/>
              <a:t>Json</a:t>
            </a:r>
            <a:r>
              <a:rPr lang="en-US" dirty="0"/>
              <a:t> out.</a:t>
            </a:r>
          </a:p>
          <a:p>
            <a:pPr marL="0" marR="0" lvl="0" indent="0" algn="l" defTabSz="731520" rtl="0" eaLnBrk="1" fontAlgn="auto" latinLnBrk="0" hangingPunct="1">
              <a:lnSpc>
                <a:spcPct val="100000"/>
              </a:lnSpc>
              <a:spcBef>
                <a:spcPts val="0"/>
              </a:spcBef>
              <a:spcAft>
                <a:spcPts val="0"/>
              </a:spcAft>
              <a:buClrTx/>
              <a:buSzTx/>
              <a:buFontTx/>
              <a:buNone/>
              <a:tabLst/>
              <a:defRPr/>
            </a:pPr>
            <a:endParaRPr lang="en-US" dirty="0"/>
          </a:p>
          <a:p>
            <a:pPr marL="0" marR="0" lvl="0" indent="0" algn="l" defTabSz="731520" rtl="0" eaLnBrk="1" fontAlgn="auto" latinLnBrk="0" hangingPunct="1">
              <a:lnSpc>
                <a:spcPct val="100000"/>
              </a:lnSpc>
              <a:spcBef>
                <a:spcPts val="0"/>
              </a:spcBef>
              <a:spcAft>
                <a:spcPts val="0"/>
              </a:spcAft>
              <a:buClrTx/>
              <a:buSzTx/>
              <a:buFontTx/>
              <a:buNone/>
              <a:tabLst/>
              <a:defRPr/>
            </a:pPr>
            <a:r>
              <a:rPr lang="en-US" dirty="0"/>
              <a:t>Do not use PowerShell Pipeline for output</a:t>
            </a:r>
            <a:r>
              <a:rPr lang="en-US" baseline="0" dirty="0"/>
              <a:t>:</a:t>
            </a:r>
          </a:p>
          <a:p>
            <a:pPr marL="0" marR="0" lvl="0" indent="0" algn="l" defTabSz="731520" rtl="0" eaLnBrk="1" fontAlgn="auto" latinLnBrk="0" hangingPunct="1">
              <a:lnSpc>
                <a:spcPct val="100000"/>
              </a:lnSpc>
              <a:spcBef>
                <a:spcPts val="0"/>
              </a:spcBef>
              <a:spcAft>
                <a:spcPts val="0"/>
              </a:spcAft>
              <a:buClrTx/>
              <a:buSzTx/>
              <a:buFontTx/>
              <a:buNone/>
              <a:tabLst/>
              <a:defRPr/>
            </a:pPr>
            <a:r>
              <a:rPr lang="en-US" baseline="0" dirty="0"/>
              <a:t>Does not work for web API call.</a:t>
            </a:r>
          </a:p>
          <a:p>
            <a:pPr marL="0" marR="0" lvl="0" indent="0" algn="l" defTabSz="731520" rtl="0" eaLnBrk="1" fontAlgn="auto" latinLnBrk="0" hangingPunct="1">
              <a:lnSpc>
                <a:spcPct val="100000"/>
              </a:lnSpc>
              <a:spcBef>
                <a:spcPts val="0"/>
              </a:spcBef>
              <a:spcAft>
                <a:spcPts val="0"/>
              </a:spcAft>
              <a:buClrTx/>
              <a:buSzTx/>
              <a:buFontTx/>
              <a:buNone/>
              <a:tabLst/>
              <a:defRPr/>
            </a:pPr>
            <a:r>
              <a:rPr lang="en-US" baseline="0" dirty="0"/>
              <a:t>Kirk Munro: Use “return” statement to ensure what you want for Output is the last item</a:t>
            </a:r>
            <a:endParaRPr lang="en-US" dirty="0"/>
          </a:p>
          <a:p>
            <a:pPr marL="0" marR="0" lvl="0" indent="0" algn="l" defTabSz="731520" rtl="0" eaLnBrk="1" fontAlgn="auto" latinLnBrk="0" hangingPunct="1">
              <a:lnSpc>
                <a:spcPct val="100000"/>
              </a:lnSpc>
              <a:spcBef>
                <a:spcPts val="0"/>
              </a:spcBef>
              <a:spcAft>
                <a:spcPts val="0"/>
              </a:spcAft>
              <a:buClrTx/>
              <a:buSzTx/>
              <a:buFontTx/>
              <a:buNone/>
              <a:tabLst/>
              <a:defRPr/>
            </a:pPr>
            <a:endParaRPr lang="en-US" dirty="0"/>
          </a:p>
          <a:p>
            <a:pPr marL="0" marR="0" lvl="0" indent="0" algn="l" defTabSz="731520" rtl="0" eaLnBrk="1" fontAlgn="auto" latinLnBrk="0" hangingPunct="1">
              <a:lnSpc>
                <a:spcPct val="100000"/>
              </a:lnSpc>
              <a:spcBef>
                <a:spcPts val="0"/>
              </a:spcBef>
              <a:spcAft>
                <a:spcPts val="0"/>
              </a:spcAft>
              <a:buClrTx/>
              <a:buSzTx/>
              <a:buFontTx/>
              <a:buNone/>
              <a:tabLst/>
              <a:defRPr/>
            </a:pPr>
            <a:r>
              <a:rPr lang="en-US" dirty="0"/>
              <a:t>M</a:t>
            </a:r>
            <a:r>
              <a:rPr lang="en-US" baseline="0" dirty="0"/>
              <a:t>ore depth, “</a:t>
            </a:r>
            <a:r>
              <a:rPr lang="en-US" baseline="0" dirty="0" err="1"/>
              <a:t>ConvertTo-Json</a:t>
            </a:r>
            <a:r>
              <a:rPr lang="en-US" baseline="0" dirty="0"/>
              <a:t>” yourself.</a:t>
            </a:r>
            <a:endParaRPr lang="en-US" dirty="0"/>
          </a:p>
          <a:p>
            <a:endParaRPr lang="en-US" baseline="0"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36604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Demonstrate</a:t>
            </a:r>
            <a:r>
              <a:rPr lang="en-US" baseline="0" dirty="0"/>
              <a:t> three development capabilities:</a:t>
            </a:r>
          </a:p>
          <a:p>
            <a:pPr marL="457200" indent="-457200">
              <a:buAutoNum type="arabicPeriod"/>
            </a:pPr>
            <a:r>
              <a:rPr lang="en-US" baseline="0" dirty="0"/>
              <a:t>Script</a:t>
            </a:r>
          </a:p>
          <a:p>
            <a:pPr marL="457200" indent="-457200">
              <a:buAutoNum type="arabicPeriod"/>
            </a:pPr>
            <a:r>
              <a:rPr lang="en-US" baseline="0" dirty="0"/>
              <a:t>Function</a:t>
            </a:r>
          </a:p>
          <a:p>
            <a:pPr marL="457200" indent="-457200">
              <a:buAutoNum type="arabicPeriod"/>
            </a:pPr>
            <a:r>
              <a:rPr lang="en-US" baseline="0" dirty="0"/>
              <a:t>Function in Module</a:t>
            </a:r>
          </a:p>
          <a:p>
            <a:pPr marL="457200" indent="-457200">
              <a:buAutoNum type="arabicPeriod"/>
            </a:pPr>
            <a:endParaRPr lang="en-US" baseline="0" dirty="0"/>
          </a:p>
          <a:p>
            <a:pPr marL="0" indent="0">
              <a:buNone/>
            </a:pPr>
            <a:r>
              <a:rPr lang="en-US" baseline="0" dirty="0"/>
              <a:t>Can likely integrate into existing PowerShell build processes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10</a:t>
            </a:fld>
            <a:endParaRPr lang="en-US" dirty="0"/>
          </a:p>
        </p:txBody>
      </p:sp>
    </p:spTree>
    <p:extLst>
      <p:ext uri="{BB962C8B-B14F-4D97-AF65-F5344CB8AC3E}">
        <p14:creationId xmlns:p14="http://schemas.microsoft.com/office/powerpoint/2010/main" val="26346982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_OneSpeaker">
    <p:bg>
      <p:bgRef idx="1001">
        <a:schemeClr val="bg2"/>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BB242C-E142-0A43-9F1E-0928D9F8BACE}"/>
              </a:ext>
            </a:extLst>
          </p:cNvPr>
          <p:cNvPicPr>
            <a:picLocks noChangeAspect="1"/>
          </p:cNvPicPr>
          <p:nvPr userDrawn="1"/>
        </p:nvPicPr>
        <p:blipFill rotWithShape="1">
          <a:blip r:embed="rId2"/>
          <a:srcRect l="15935" r="10110"/>
          <a:stretch/>
        </p:blipFill>
        <p:spPr>
          <a:xfrm>
            <a:off x="-1" y="0"/>
            <a:ext cx="14630402" cy="8229600"/>
          </a:xfrm>
          <a:prstGeom prst="rect">
            <a:avLst/>
          </a:prstGeom>
        </p:spPr>
      </p:pic>
      <p:sp>
        <p:nvSpPr>
          <p:cNvPr id="6" name="Text Placeholder 11"/>
          <p:cNvSpPr>
            <a:spLocks noGrp="1"/>
          </p:cNvSpPr>
          <p:nvPr>
            <p:ph type="body" sz="quarter" idx="10" hasCustomPrompt="1"/>
          </p:nvPr>
        </p:nvSpPr>
        <p:spPr>
          <a:xfrm>
            <a:off x="548640" y="5950356"/>
            <a:ext cx="5892800" cy="996597"/>
          </a:xfrm>
          <a:prstGeom prst="rect">
            <a:avLst/>
          </a:prstGeom>
        </p:spPr>
        <p:txBody>
          <a:bodyPr>
            <a:normAutofit/>
          </a:bodyPr>
          <a:lstStyle>
            <a:lvl1pPr marL="0" indent="0" algn="l">
              <a:buNone/>
              <a:defRPr sz="2600" baseline="0"/>
            </a:lvl1pPr>
          </a:lstStyle>
          <a:p>
            <a:pPr lvl="0"/>
            <a:r>
              <a:rPr lang="en-US" dirty="0"/>
              <a:t>Click to edit Presenter, Team</a:t>
            </a:r>
          </a:p>
          <a:p>
            <a:pPr lvl="0"/>
            <a:r>
              <a:rPr lang="en-US" dirty="0"/>
              <a:t>Date, location</a:t>
            </a:r>
          </a:p>
        </p:txBody>
      </p:sp>
      <p:sp>
        <p:nvSpPr>
          <p:cNvPr id="10" name="Text Placeholder 8"/>
          <p:cNvSpPr>
            <a:spLocks noGrp="1"/>
          </p:cNvSpPr>
          <p:nvPr>
            <p:ph type="body" sz="quarter" idx="12" hasCustomPrompt="1"/>
          </p:nvPr>
        </p:nvSpPr>
        <p:spPr>
          <a:xfrm>
            <a:off x="548640" y="3053166"/>
            <a:ext cx="11719981" cy="1191259"/>
          </a:xfrm>
          <a:prstGeom prst="rect">
            <a:avLst/>
          </a:prstGeom>
        </p:spPr>
        <p:txBody>
          <a:bodyPr>
            <a:noAutofit/>
          </a:bodyPr>
          <a:lstStyle>
            <a:lvl1pPr marL="0" indent="0" algn="l">
              <a:buNone/>
              <a:defRPr sz="6400" b="1" baseline="0"/>
            </a:lvl1pPr>
          </a:lstStyle>
          <a:p>
            <a:pPr lvl="0"/>
            <a:r>
              <a:rPr lang="en-US" dirty="0"/>
              <a:t>Click to edit Master title style</a:t>
            </a:r>
          </a:p>
        </p:txBody>
      </p:sp>
      <p:sp>
        <p:nvSpPr>
          <p:cNvPr id="12" name="Text Placeholder 11"/>
          <p:cNvSpPr>
            <a:spLocks noGrp="1"/>
          </p:cNvSpPr>
          <p:nvPr>
            <p:ph type="body" sz="quarter" idx="13" hasCustomPrompt="1"/>
          </p:nvPr>
        </p:nvSpPr>
        <p:spPr>
          <a:xfrm>
            <a:off x="548640" y="4253721"/>
            <a:ext cx="9666531" cy="1231243"/>
          </a:xfrm>
          <a:prstGeom prst="rect">
            <a:avLst/>
          </a:prstGeom>
        </p:spPr>
        <p:txBody>
          <a:bodyPr/>
          <a:lstStyle>
            <a:lvl1pPr marL="0" indent="0" algn="l">
              <a:buNone/>
              <a:defRPr sz="2900"/>
            </a:lvl1pPr>
          </a:lstStyle>
          <a:p>
            <a:pPr lvl="0"/>
            <a:r>
              <a:rPr lang="en-US" dirty="0"/>
              <a:t>Click to edit Master text styles</a:t>
            </a:r>
          </a:p>
          <a:p>
            <a:pPr lvl="0"/>
            <a:r>
              <a:rPr lang="en-US" dirty="0"/>
              <a:t>Social handle</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8640" y="731520"/>
            <a:ext cx="1357299" cy="811459"/>
          </a:xfrm>
          <a:prstGeom prst="rect">
            <a:avLst/>
          </a:prstGeom>
        </p:spPr>
      </p:pic>
      <p:sp>
        <p:nvSpPr>
          <p:cNvPr id="7" name="TextBox 6">
            <a:extLst>
              <a:ext uri="{FF2B5EF4-FFF2-40B4-BE49-F238E27FC236}">
                <a16:creationId xmlns:a16="http://schemas.microsoft.com/office/drawing/2014/main" id="{8FA84D03-8133-8347-8776-300EBD9F8B8C}"/>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t>
            </a:r>
          </a:p>
        </p:txBody>
      </p:sp>
    </p:spTree>
    <p:extLst>
      <p:ext uri="{BB962C8B-B14F-4D97-AF65-F5344CB8AC3E}">
        <p14:creationId xmlns:p14="http://schemas.microsoft.com/office/powerpoint/2010/main" val="3412130905"/>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_Bulleted_Sections">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normAutofit/>
          </a:bodyPr>
          <a:lstStyle>
            <a:lvl1pPr>
              <a:defRPr sz="3800">
                <a:solidFill>
                  <a:schemeClr val="tx1"/>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FE6C5D45-2516-944B-852E-9416AD28710B}"/>
              </a:ext>
            </a:extLst>
          </p:cNvPr>
          <p:cNvSpPr>
            <a:spLocks noGrp="1"/>
          </p:cNvSpPr>
          <p:nvPr>
            <p:ph type="body" sz="quarter" idx="10"/>
          </p:nvPr>
        </p:nvSpPr>
        <p:spPr>
          <a:xfrm>
            <a:off x="548639" y="1645920"/>
            <a:ext cx="6400800" cy="5089616"/>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0680DD99-A52C-8C44-9396-106AF36BB473}"/>
              </a:ext>
            </a:extLst>
          </p:cNvPr>
          <p:cNvSpPr>
            <a:spLocks noGrp="1"/>
          </p:cNvSpPr>
          <p:nvPr>
            <p:ph type="body" sz="quarter" idx="11"/>
          </p:nvPr>
        </p:nvSpPr>
        <p:spPr>
          <a:xfrm>
            <a:off x="7658100" y="1645920"/>
            <a:ext cx="6400800" cy="5089616"/>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3519293"/>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and_Imag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normAutofit/>
          </a:bodyPr>
          <a:lstStyle>
            <a:lvl1pPr>
              <a:defRPr sz="3800">
                <a:solidFill>
                  <a:schemeClr val="tx1"/>
                </a:solidFill>
              </a:defRPr>
            </a:lvl1pPr>
          </a:lstStyle>
          <a:p>
            <a:r>
              <a:rPr lang="en-US" dirty="0"/>
              <a:t>Click to edit Master title style</a:t>
            </a:r>
          </a:p>
        </p:txBody>
      </p:sp>
      <p:sp>
        <p:nvSpPr>
          <p:cNvPr id="8" name="Picture Placeholder 7">
            <a:extLst>
              <a:ext uri="{FF2B5EF4-FFF2-40B4-BE49-F238E27FC236}">
                <a16:creationId xmlns:a16="http://schemas.microsoft.com/office/drawing/2014/main" id="{758B8829-AB11-E54F-AFFF-11D6AD397DEB}"/>
              </a:ext>
            </a:extLst>
          </p:cNvPr>
          <p:cNvSpPr>
            <a:spLocks noGrp="1"/>
          </p:cNvSpPr>
          <p:nvPr>
            <p:ph type="pic" sz="quarter" idx="11"/>
          </p:nvPr>
        </p:nvSpPr>
        <p:spPr>
          <a:xfrm>
            <a:off x="7658100" y="1645920"/>
            <a:ext cx="6400800" cy="5088346"/>
          </a:xfrm>
          <a:prstGeom prst="rect">
            <a:avLst/>
          </a:prstGeom>
        </p:spPr>
        <p:txBody>
          <a:bodyPr/>
          <a:lstStyle/>
          <a:p>
            <a:endParaRPr lang="en-US"/>
          </a:p>
        </p:txBody>
      </p:sp>
      <p:sp>
        <p:nvSpPr>
          <p:cNvPr id="10" name="Text Placeholder 9">
            <a:extLst>
              <a:ext uri="{FF2B5EF4-FFF2-40B4-BE49-F238E27FC236}">
                <a16:creationId xmlns:a16="http://schemas.microsoft.com/office/drawing/2014/main" id="{3305C376-814F-9B49-99E8-6F17D4026FAD}"/>
              </a:ext>
            </a:extLst>
          </p:cNvPr>
          <p:cNvSpPr>
            <a:spLocks noGrp="1"/>
          </p:cNvSpPr>
          <p:nvPr>
            <p:ph type="body" sz="quarter" idx="12" hasCustomPrompt="1"/>
          </p:nvPr>
        </p:nvSpPr>
        <p:spPr>
          <a:xfrm>
            <a:off x="548639" y="1645920"/>
            <a:ext cx="6400800" cy="5087619"/>
          </a:xfrm>
          <a:prstGeom prst="rect">
            <a:avLst/>
          </a:prstGeom>
        </p:spPr>
        <p:txBody>
          <a:bodyPr/>
          <a:lstStyle>
            <a:lvl1pPr marL="0" marR="0" indent="0" algn="l" defTabSz="731520" rtl="0" eaLnBrk="1" fontAlgn="auto" latinLnBrk="0" hangingPunct="1">
              <a:lnSpc>
                <a:spcPct val="100000"/>
              </a:lnSpc>
              <a:spcBef>
                <a:spcPct val="20000"/>
              </a:spcBef>
              <a:spcAft>
                <a:spcPts val="0"/>
              </a:spcAft>
              <a:buClrTx/>
              <a:buSzTx/>
              <a:buFontTx/>
              <a:buNone/>
              <a:tabLst/>
              <a:defRPr sz="1900" b="1">
                <a:latin typeface="+mn-lt"/>
              </a:defRPr>
            </a:lvl1pPr>
          </a:lstStyle>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a:p>
            <a:pPr marL="0" marR="0" lvl="0" indent="0" algn="l" defTabSz="731520" rtl="0" eaLnBrk="1" fontAlgn="auto" latinLnBrk="0" hangingPunct="1">
              <a:lnSpc>
                <a:spcPct val="100000"/>
              </a:lnSpc>
              <a:spcBef>
                <a:spcPct val="20000"/>
              </a:spcBef>
              <a:spcAft>
                <a:spcPts val="0"/>
              </a:spcAft>
              <a:buClrTx/>
              <a:buSzTx/>
              <a:buFontTx/>
              <a:buNone/>
              <a:tabLst/>
              <a:defRPr/>
            </a:pPr>
            <a:r>
              <a:rPr kumimoji="0" lang="en-US" sz="1920" b="1"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Lorem ipsum dolor sit </a:t>
            </a:r>
            <a:r>
              <a:rPr kumimoji="0" lang="en-US" sz="1920" b="1" i="0" u="none" strike="noStrike" kern="1200" cap="none" spc="0" normalizeH="0" baseline="0" noProof="0" dirty="0" err="1">
                <a:ln>
                  <a:noFill/>
                </a:ln>
                <a:solidFill>
                  <a:srgbClr val="FFFFFF"/>
                </a:solidFill>
                <a:effectLst/>
                <a:uLnTx/>
                <a:uFillTx/>
                <a:latin typeface="Amazon Ember Regular" charset="0"/>
                <a:ea typeface="+mn-ea"/>
                <a:cs typeface="Amazon Ember Regular" charset="0"/>
              </a:rPr>
              <a:t>amet</a:t>
            </a:r>
            <a:r>
              <a:rPr kumimoji="0" lang="en-US" sz="1920" b="0" i="0" u="none" strike="noStrike" kern="1200" cap="none" spc="0" normalizeH="0" baseline="0" noProof="0" dirty="0">
                <a:ln>
                  <a:noFill/>
                </a:ln>
                <a:solidFill>
                  <a:srgbClr val="FFFFFF"/>
                </a:solidFill>
                <a:effectLst/>
                <a:uLnTx/>
                <a:uFillTx/>
                <a:latin typeface="Amazon Ember Regular" charset="0"/>
                <a:ea typeface="+mn-ea"/>
                <a:cs typeface="Amazon Ember Regular"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consectetuer</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adipiscing</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elit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sed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nonummy</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nibh</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euismod</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tincidunt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laoreet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dolore magna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aliquam</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erat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r>
              <a:rPr kumimoji="0" lang="en-US" sz="1920" b="0" i="0" u="none" strike="noStrike" kern="1200" cap="none" spc="0" normalizeH="0" baseline="0" noProof="0" dirty="0" err="1">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volutpat</a:t>
            </a:r>
            <a:r>
              <a:rPr kumimoji="0" lang="en-US" sz="192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a:t>
            </a:r>
          </a:p>
          <a:p>
            <a:pPr marL="0" marR="0" lvl="0" indent="0" algn="l" defTabSz="73152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a:ln>
                <a:noFill/>
              </a:ln>
              <a:solidFill>
                <a:srgbClr val="FFFFFF"/>
              </a:solidFill>
              <a:effectLst/>
              <a:uLnTx/>
              <a:uFillTx/>
              <a:latin typeface="Amazon Ember Regular" charset="0"/>
              <a:ea typeface="+mn-ea"/>
              <a:cs typeface="Amazon Ember Regular" charset="0"/>
            </a:endParaRPr>
          </a:p>
        </p:txBody>
      </p:sp>
    </p:spTree>
    <p:extLst>
      <p:ext uri="{BB962C8B-B14F-4D97-AF65-F5344CB8AC3E}">
        <p14:creationId xmlns:p14="http://schemas.microsoft.com/office/powerpoint/2010/main" val="1841750186"/>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_Collage">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548640" y="183898"/>
            <a:ext cx="13510260" cy="873186"/>
          </a:xfrm>
        </p:spPr>
        <p:txBody>
          <a:bodyPr>
            <a:normAutofit/>
          </a:bodyPr>
          <a:lstStyle>
            <a:lvl1pPr>
              <a:defRPr sz="3800">
                <a:solidFill>
                  <a:schemeClr val="tx1"/>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39" y="1645920"/>
            <a:ext cx="4572000" cy="5028635"/>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509760" y="1645920"/>
            <a:ext cx="4572000" cy="5028635"/>
          </a:xfrm>
          <a:prstGeom prst="rect">
            <a:avLst/>
          </a:prstGeom>
        </p:spPr>
        <p:txBody>
          <a:bodyPr/>
          <a:lstStyle/>
          <a:p>
            <a:endParaRPr lang="en-US"/>
          </a:p>
        </p:txBody>
      </p:sp>
      <p:sp>
        <p:nvSpPr>
          <p:cNvPr id="10" name="Picture Placeholder 4">
            <a:extLst>
              <a:ext uri="{FF2B5EF4-FFF2-40B4-BE49-F238E27FC236}">
                <a16:creationId xmlns:a16="http://schemas.microsoft.com/office/drawing/2014/main" id="{0FF44110-D1F4-664B-9593-798283322862}"/>
              </a:ext>
            </a:extLst>
          </p:cNvPr>
          <p:cNvSpPr>
            <a:spLocks noGrp="1"/>
          </p:cNvSpPr>
          <p:nvPr>
            <p:ph type="pic" sz="quarter" idx="12"/>
          </p:nvPr>
        </p:nvSpPr>
        <p:spPr>
          <a:xfrm>
            <a:off x="5486400" y="1645920"/>
            <a:ext cx="3657600" cy="2686296"/>
          </a:xfrm>
          <a:prstGeom prst="rect">
            <a:avLst/>
          </a:prstGeom>
        </p:spPr>
        <p:txBody>
          <a:bodyPr/>
          <a:lstStyle/>
          <a:p>
            <a:endParaRPr lang="en-US"/>
          </a:p>
        </p:txBody>
      </p:sp>
      <p:sp>
        <p:nvSpPr>
          <p:cNvPr id="12" name="Picture Placeholder 4">
            <a:extLst>
              <a:ext uri="{FF2B5EF4-FFF2-40B4-BE49-F238E27FC236}">
                <a16:creationId xmlns:a16="http://schemas.microsoft.com/office/drawing/2014/main" id="{886DFCC3-A169-A648-A099-3583B633E69B}"/>
              </a:ext>
            </a:extLst>
          </p:cNvPr>
          <p:cNvSpPr>
            <a:spLocks noGrp="1"/>
          </p:cNvSpPr>
          <p:nvPr>
            <p:ph type="pic" sz="quarter" idx="13"/>
          </p:nvPr>
        </p:nvSpPr>
        <p:spPr>
          <a:xfrm>
            <a:off x="5486400" y="4767345"/>
            <a:ext cx="3657600" cy="1892899"/>
          </a:xfrm>
          <a:prstGeom prst="rect">
            <a:avLst/>
          </a:prstGeom>
        </p:spPr>
        <p:txBody>
          <a:bodyPr/>
          <a:lstStyle/>
          <a:p>
            <a:endParaRPr lang="en-US"/>
          </a:p>
        </p:txBody>
      </p:sp>
    </p:spTree>
    <p:extLst>
      <p:ext uri="{BB962C8B-B14F-4D97-AF65-F5344CB8AC3E}">
        <p14:creationId xmlns:p14="http://schemas.microsoft.com/office/powerpoint/2010/main" val="2901287801"/>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_Image">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538862" y="183898"/>
            <a:ext cx="13520037" cy="873186"/>
          </a:xfrm>
        </p:spPr>
        <p:txBody>
          <a:bodyPr>
            <a:normAutofit/>
          </a:bodyPr>
          <a:lstStyle>
            <a:lvl1pPr>
              <a:defRPr sz="3800">
                <a:solidFill>
                  <a:schemeClr val="tx1"/>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8330183" cy="5028635"/>
          </a:xfrm>
          <a:prstGeom prst="rect">
            <a:avLst/>
          </a:prstGeom>
        </p:spPr>
        <p:txBody>
          <a:bodyPr/>
          <a:lstStyle/>
          <a:p>
            <a:endParaRPr lang="en-US" dirty="0"/>
          </a:p>
        </p:txBody>
      </p:sp>
      <p:sp>
        <p:nvSpPr>
          <p:cNvPr id="9" name="Picture Placeholder 4">
            <a:extLst>
              <a:ext uri="{FF2B5EF4-FFF2-40B4-BE49-F238E27FC236}">
                <a16:creationId xmlns:a16="http://schemas.microsoft.com/office/drawing/2014/main" id="{D5A50D07-5C25-B541-89CC-C515FB54B1B4}"/>
              </a:ext>
            </a:extLst>
          </p:cNvPr>
          <p:cNvSpPr>
            <a:spLocks noGrp="1"/>
          </p:cNvSpPr>
          <p:nvPr>
            <p:ph type="pic" sz="quarter" idx="11"/>
          </p:nvPr>
        </p:nvSpPr>
        <p:spPr>
          <a:xfrm>
            <a:off x="9326880" y="1645920"/>
            <a:ext cx="4754880" cy="5028635"/>
          </a:xfrm>
          <a:prstGeom prst="rect">
            <a:avLst/>
          </a:prstGeom>
        </p:spPr>
        <p:txBody>
          <a:bodyPr/>
          <a:lstStyle/>
          <a:p>
            <a:endParaRPr lang="en-US"/>
          </a:p>
        </p:txBody>
      </p:sp>
    </p:spTree>
    <p:extLst>
      <p:ext uri="{BB962C8B-B14F-4D97-AF65-F5344CB8AC3E}">
        <p14:creationId xmlns:p14="http://schemas.microsoft.com/office/powerpoint/2010/main" val="45102675"/>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_Image_Center">
    <p:bg>
      <p:bgRef idx="1001">
        <a:schemeClr val="bg2"/>
      </p:bgRef>
    </p:bg>
    <p:spTree>
      <p:nvGrpSpPr>
        <p:cNvPr id="1" name=""/>
        <p:cNvGrpSpPr/>
        <p:nvPr/>
      </p:nvGrpSpPr>
      <p:grpSpPr>
        <a:xfrm>
          <a:off x="0" y="0"/>
          <a:ext cx="0" cy="0"/>
          <a:chOff x="0" y="0"/>
          <a:chExt cx="0" cy="0"/>
        </a:xfrm>
      </p:grpSpPr>
      <p:sp>
        <p:nvSpPr>
          <p:cNvPr id="11" name="Title 1"/>
          <p:cNvSpPr>
            <a:spLocks noGrp="1"/>
          </p:cNvSpPr>
          <p:nvPr>
            <p:ph type="title"/>
          </p:nvPr>
        </p:nvSpPr>
        <p:spPr>
          <a:xfrm>
            <a:off x="548640" y="183898"/>
            <a:ext cx="13510260" cy="873186"/>
          </a:xfrm>
        </p:spPr>
        <p:txBody>
          <a:bodyPr>
            <a:normAutofit/>
          </a:bodyPr>
          <a:lstStyle>
            <a:lvl1pPr>
              <a:defRPr sz="3800">
                <a:solidFill>
                  <a:schemeClr val="tx1"/>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548640" y="1645920"/>
            <a:ext cx="13514832" cy="5338152"/>
          </a:xfrm>
          <a:prstGeom prst="rect">
            <a:avLst/>
          </a:prstGeom>
        </p:spPr>
        <p:txBody>
          <a:bodyPr/>
          <a:lstStyle/>
          <a:p>
            <a:endParaRPr lang="en-US"/>
          </a:p>
        </p:txBody>
      </p:sp>
    </p:spTree>
    <p:extLst>
      <p:ext uri="{BB962C8B-B14F-4D97-AF65-F5344CB8AC3E}">
        <p14:creationId xmlns:p14="http://schemas.microsoft.com/office/powerpoint/2010/main" val="3345301845"/>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_Bleed_Image">
    <p:bg>
      <p:bgRef idx="1001">
        <a:schemeClr val="bg2"/>
      </p:bgRef>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78145AC-79A9-834A-BE03-ED99E1BFF7AC}"/>
              </a:ext>
            </a:extLst>
          </p:cNvPr>
          <p:cNvSpPr>
            <a:spLocks noGrp="1"/>
          </p:cNvSpPr>
          <p:nvPr>
            <p:ph type="pic" sz="quarter" idx="10"/>
          </p:nvPr>
        </p:nvSpPr>
        <p:spPr>
          <a:xfrm>
            <a:off x="0" y="1"/>
            <a:ext cx="14630400" cy="8229598"/>
          </a:xfrm>
          <a:prstGeom prst="rect">
            <a:avLst/>
          </a:prstGeom>
        </p:spPr>
        <p:txBody>
          <a:bodyPr/>
          <a:lstStyle/>
          <a:p>
            <a:endParaRPr lang="en-US" dirty="0"/>
          </a:p>
        </p:txBody>
      </p:sp>
      <p:sp>
        <p:nvSpPr>
          <p:cNvPr id="11" name="Title 1"/>
          <p:cNvSpPr>
            <a:spLocks noGrp="1"/>
          </p:cNvSpPr>
          <p:nvPr>
            <p:ph type="title"/>
          </p:nvPr>
        </p:nvSpPr>
        <p:spPr>
          <a:xfrm>
            <a:off x="548640" y="183898"/>
            <a:ext cx="13510260" cy="873186"/>
          </a:xfrm>
        </p:spPr>
        <p:txBody>
          <a:bodyPr>
            <a:normAutofit/>
          </a:bodyPr>
          <a:lstStyle>
            <a:lvl1pPr>
              <a:defRPr sz="38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243516696"/>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or_Logo_Customer_Wall">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2307"/>
          </a:xfrm>
        </p:spPr>
        <p:txBody>
          <a:bodyPr/>
          <a:lstStyle/>
          <a:p>
            <a:r>
              <a:rPr lang="en-US" dirty="0"/>
              <a:t>Click to edit Master title style</a:t>
            </a:r>
          </a:p>
        </p:txBody>
      </p:sp>
      <p:sp>
        <p:nvSpPr>
          <p:cNvPr id="4" name="Rectangle 3">
            <a:extLst>
              <a:ext uri="{FF2B5EF4-FFF2-40B4-BE49-F238E27FC236}">
                <a16:creationId xmlns:a16="http://schemas.microsoft.com/office/drawing/2014/main" id="{1A65E46D-C0D2-7642-AF47-40070CB7653A}"/>
              </a:ext>
            </a:extLst>
          </p:cNvPr>
          <p:cNvSpPr/>
          <p:nvPr userDrawn="1"/>
        </p:nvSpPr>
        <p:spPr>
          <a:xfrm>
            <a:off x="0" y="1645920"/>
            <a:ext cx="14630400" cy="532964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dirty="0"/>
          </a:p>
        </p:txBody>
      </p:sp>
      <p:sp>
        <p:nvSpPr>
          <p:cNvPr id="15" name="Picture Placeholder 2"/>
          <p:cNvSpPr>
            <a:spLocks noGrp="1"/>
          </p:cNvSpPr>
          <p:nvPr>
            <p:ph type="pic" sz="quarter" idx="16"/>
          </p:nvPr>
        </p:nvSpPr>
        <p:spPr>
          <a:xfrm>
            <a:off x="946674" y="2502419"/>
            <a:ext cx="2028989" cy="1518157"/>
          </a:xfrm>
          <a:prstGeom prst="rect">
            <a:avLst/>
          </a:prstGeom>
        </p:spPr>
        <p:txBody>
          <a:bodyPr>
            <a:normAutofit/>
          </a:bodyPr>
          <a:lstStyle>
            <a:lvl1pPr>
              <a:defRPr sz="2240">
                <a:solidFill>
                  <a:schemeClr val="bg1"/>
                </a:solidFill>
              </a:defRPr>
            </a:lvl1pPr>
          </a:lstStyle>
          <a:p>
            <a:r>
              <a:rPr lang="en-US" dirty="0"/>
              <a:t>Drag picture to placeholder or click icon to add</a:t>
            </a:r>
          </a:p>
        </p:txBody>
      </p:sp>
      <p:sp>
        <p:nvSpPr>
          <p:cNvPr id="16" name="Picture Placeholder 2"/>
          <p:cNvSpPr>
            <a:spLocks noGrp="1"/>
          </p:cNvSpPr>
          <p:nvPr>
            <p:ph type="pic" sz="quarter" idx="17"/>
          </p:nvPr>
        </p:nvSpPr>
        <p:spPr>
          <a:xfrm>
            <a:off x="4328298"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7709922"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11091547" y="2502419"/>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19" name="Picture Placeholder 2">
            <a:extLst>
              <a:ext uri="{FF2B5EF4-FFF2-40B4-BE49-F238E27FC236}">
                <a16:creationId xmlns:a16="http://schemas.microsoft.com/office/drawing/2014/main" id="{F1543634-A736-BA4B-A10A-31EE0B13FC13}"/>
              </a:ext>
            </a:extLst>
          </p:cNvPr>
          <p:cNvSpPr>
            <a:spLocks noGrp="1"/>
          </p:cNvSpPr>
          <p:nvPr>
            <p:ph type="pic" sz="quarter" idx="20"/>
          </p:nvPr>
        </p:nvSpPr>
        <p:spPr>
          <a:xfrm>
            <a:off x="946674"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20" name="Picture Placeholder 2">
            <a:extLst>
              <a:ext uri="{FF2B5EF4-FFF2-40B4-BE49-F238E27FC236}">
                <a16:creationId xmlns:a16="http://schemas.microsoft.com/office/drawing/2014/main" id="{31DBC551-9315-1F45-A672-93EB06007494}"/>
              </a:ext>
            </a:extLst>
          </p:cNvPr>
          <p:cNvSpPr>
            <a:spLocks noGrp="1"/>
          </p:cNvSpPr>
          <p:nvPr>
            <p:ph type="pic" sz="quarter" idx="21"/>
          </p:nvPr>
        </p:nvSpPr>
        <p:spPr>
          <a:xfrm>
            <a:off x="4328298"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21" name="Picture Placeholder 2">
            <a:extLst>
              <a:ext uri="{FF2B5EF4-FFF2-40B4-BE49-F238E27FC236}">
                <a16:creationId xmlns:a16="http://schemas.microsoft.com/office/drawing/2014/main" id="{AB66963A-7841-B341-A47C-7BEFE1F8B8CA}"/>
              </a:ext>
            </a:extLst>
          </p:cNvPr>
          <p:cNvSpPr>
            <a:spLocks noGrp="1"/>
          </p:cNvSpPr>
          <p:nvPr>
            <p:ph type="pic" sz="quarter" idx="22"/>
          </p:nvPr>
        </p:nvSpPr>
        <p:spPr>
          <a:xfrm>
            <a:off x="7709922" y="4696978"/>
            <a:ext cx="2028989" cy="1518157"/>
          </a:xfrm>
          <a:prstGeom prst="rect">
            <a:avLst/>
          </a:prstGeom>
        </p:spPr>
        <p:txBody>
          <a:bodyPr>
            <a:normAutofit/>
          </a:bodyPr>
          <a:lstStyle>
            <a:lvl1pPr>
              <a:defRPr sz="2240">
                <a:solidFill>
                  <a:schemeClr val="bg1"/>
                </a:solidFill>
              </a:defRPr>
            </a:lvl1pPr>
          </a:lstStyle>
          <a:p>
            <a:r>
              <a:rPr lang="en-US"/>
              <a:t>Drag picture to placeholder or click icon to add</a:t>
            </a:r>
            <a:endParaRPr lang="en-US" dirty="0"/>
          </a:p>
        </p:txBody>
      </p:sp>
      <p:sp>
        <p:nvSpPr>
          <p:cNvPr id="22" name="Picture Placeholder 2">
            <a:extLst>
              <a:ext uri="{FF2B5EF4-FFF2-40B4-BE49-F238E27FC236}">
                <a16:creationId xmlns:a16="http://schemas.microsoft.com/office/drawing/2014/main" id="{7E808491-1004-3A44-87DD-41D21C9E39C3}"/>
              </a:ext>
            </a:extLst>
          </p:cNvPr>
          <p:cNvSpPr>
            <a:spLocks noGrp="1"/>
          </p:cNvSpPr>
          <p:nvPr>
            <p:ph type="pic" sz="quarter" idx="23"/>
          </p:nvPr>
        </p:nvSpPr>
        <p:spPr>
          <a:xfrm>
            <a:off x="11091547" y="4696978"/>
            <a:ext cx="2028989" cy="1518157"/>
          </a:xfrm>
          <a:prstGeom prst="rect">
            <a:avLst/>
          </a:prstGeom>
        </p:spPr>
        <p:txBody>
          <a:bodyPr>
            <a:normAutofit/>
          </a:bodyPr>
          <a:lstStyle>
            <a:lvl1pPr>
              <a:defRPr sz="2240">
                <a:solidFill>
                  <a:schemeClr val="bg1"/>
                </a:solidFill>
              </a:defRPr>
            </a:lvl1pPr>
          </a:lstStyle>
          <a:p>
            <a:r>
              <a:rPr lang="en-US" dirty="0"/>
              <a:t>Drag picture to placeholder or click icon to add</a:t>
            </a:r>
          </a:p>
        </p:txBody>
      </p:sp>
    </p:spTree>
    <p:extLst>
      <p:ext uri="{BB962C8B-B14F-4D97-AF65-F5344CB8AC3E}">
        <p14:creationId xmlns:p14="http://schemas.microsoft.com/office/powerpoint/2010/main" val="230250567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White_Logo_Customer_Wall">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2307"/>
          </a:xfrm>
        </p:spPr>
        <p:txBody>
          <a:bodyPr/>
          <a:lstStyle/>
          <a:p>
            <a:r>
              <a:rPr lang="en-US" dirty="0"/>
              <a:t>Click to edit Master title style</a:t>
            </a:r>
          </a:p>
        </p:txBody>
      </p:sp>
      <p:sp>
        <p:nvSpPr>
          <p:cNvPr id="9" name="Picture Placeholder 2"/>
          <p:cNvSpPr>
            <a:spLocks noGrp="1"/>
          </p:cNvSpPr>
          <p:nvPr>
            <p:ph type="pic" sz="quarter" idx="20"/>
          </p:nvPr>
        </p:nvSpPr>
        <p:spPr>
          <a:xfrm>
            <a:off x="543902" y="1873467"/>
            <a:ext cx="3078480" cy="1761067"/>
          </a:xfrm>
          <a:prstGeom prst="rect">
            <a:avLst/>
          </a:prstGeom>
        </p:spPr>
        <p:txBody>
          <a:bodyPr>
            <a:normAutofit/>
          </a:bodyPr>
          <a:lstStyle>
            <a:lvl1pPr>
              <a:defRPr sz="2200">
                <a:solidFill>
                  <a:srgbClr val="C2C2C1"/>
                </a:solidFill>
              </a:defRPr>
            </a:lvl1pPr>
          </a:lstStyle>
          <a:p>
            <a:r>
              <a:rPr lang="en-US" dirty="0"/>
              <a:t>Drag picture to placeholder or click icon to add</a:t>
            </a:r>
          </a:p>
        </p:txBody>
      </p:sp>
      <p:sp>
        <p:nvSpPr>
          <p:cNvPr id="10" name="Picture Placeholder 2"/>
          <p:cNvSpPr>
            <a:spLocks noGrp="1"/>
          </p:cNvSpPr>
          <p:nvPr>
            <p:ph type="pic" sz="quarter" idx="21"/>
          </p:nvPr>
        </p:nvSpPr>
        <p:spPr>
          <a:xfrm>
            <a:off x="5566893" y="1873467"/>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10599958" y="1873467"/>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543902"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5566893"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10599958" y="4451796"/>
            <a:ext cx="3078480" cy="1761067"/>
          </a:xfrm>
          <a:prstGeom prst="rect">
            <a:avLst/>
          </a:prstGeom>
        </p:spPr>
        <p:txBody>
          <a:bodyPr>
            <a:normAutofit/>
          </a:bodyPr>
          <a:lstStyle>
            <a:lvl1pPr>
              <a:defRPr sz="2200">
                <a:solidFill>
                  <a:srgbClr val="C2C2C1"/>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3273093039"/>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0260" cy="873186"/>
          </a:xfrm>
        </p:spPr>
        <p:txBody>
          <a:bodyPr/>
          <a:lstStyle>
            <a:lvl1pPr>
              <a:defRPr>
                <a:solidFill>
                  <a:schemeClr val="tx1"/>
                </a:solidFill>
              </a:defRPr>
            </a:lvl1pPr>
          </a:lstStyle>
          <a:p>
            <a:r>
              <a:rPr lang="en-US" dirty="0"/>
              <a:t>Click to edit Master title style</a:t>
            </a:r>
          </a:p>
        </p:txBody>
      </p:sp>
      <p:sp>
        <p:nvSpPr>
          <p:cNvPr id="4" name="Table Placeholder 3">
            <a:extLst>
              <a:ext uri="{FF2B5EF4-FFF2-40B4-BE49-F238E27FC236}">
                <a16:creationId xmlns:a16="http://schemas.microsoft.com/office/drawing/2014/main" id="{D7DA888D-68DB-9B44-9614-56AAAAE93DF7}"/>
              </a:ext>
            </a:extLst>
          </p:cNvPr>
          <p:cNvSpPr>
            <a:spLocks noGrp="1"/>
          </p:cNvSpPr>
          <p:nvPr>
            <p:ph type="tbl" sz="quarter" idx="10"/>
          </p:nvPr>
        </p:nvSpPr>
        <p:spPr>
          <a:xfrm>
            <a:off x="548640" y="1645920"/>
            <a:ext cx="13510260" cy="5003800"/>
          </a:xfrm>
          <a:prstGeom prst="rect">
            <a:avLst/>
          </a:prstGeom>
        </p:spPr>
        <p:txBody>
          <a:bodyPr/>
          <a:lstStyle/>
          <a:p>
            <a:endParaRPr lang="en-US" dirty="0"/>
          </a:p>
        </p:txBody>
      </p:sp>
    </p:spTree>
    <p:extLst>
      <p:ext uri="{BB962C8B-B14F-4D97-AF65-F5344CB8AC3E}">
        <p14:creationId xmlns:p14="http://schemas.microsoft.com/office/powerpoint/2010/main" val="2636968817"/>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ar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3186"/>
          </a:xfrm>
        </p:spPr>
        <p:txBody>
          <a:bodyPr/>
          <a:lstStyle>
            <a:lvl1pPr>
              <a:defRPr>
                <a:solidFill>
                  <a:schemeClr val="tx1"/>
                </a:solidFill>
              </a:defRPr>
            </a:lvl1pPr>
          </a:lstStyle>
          <a:p>
            <a:r>
              <a:rPr lang="en-US" dirty="0"/>
              <a:t>Click to edit Master title style</a:t>
            </a:r>
          </a:p>
        </p:txBody>
      </p:sp>
      <p:sp>
        <p:nvSpPr>
          <p:cNvPr id="7" name="Chart Placeholder 5">
            <a:extLst>
              <a:ext uri="{FF2B5EF4-FFF2-40B4-BE49-F238E27FC236}">
                <a16:creationId xmlns:a16="http://schemas.microsoft.com/office/drawing/2014/main" id="{B3C77AD1-4897-A546-B977-5EB6406DD175}"/>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spTree>
    <p:extLst>
      <p:ext uri="{BB962C8B-B14F-4D97-AF65-F5344CB8AC3E}">
        <p14:creationId xmlns:p14="http://schemas.microsoft.com/office/powerpoint/2010/main" val="1547361944"/>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_TwoSpeakers">
    <p:bg>
      <p:bgRef idx="1001">
        <a:schemeClr val="bg2"/>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BB242C-E142-0A43-9F1E-0928D9F8BACE}"/>
              </a:ext>
            </a:extLst>
          </p:cNvPr>
          <p:cNvPicPr>
            <a:picLocks noChangeAspect="1"/>
          </p:cNvPicPr>
          <p:nvPr userDrawn="1"/>
        </p:nvPicPr>
        <p:blipFill rotWithShape="1">
          <a:blip r:embed="rId2"/>
          <a:srcRect l="15935" r="10110"/>
          <a:stretch/>
        </p:blipFill>
        <p:spPr>
          <a:xfrm>
            <a:off x="-1" y="0"/>
            <a:ext cx="14630402" cy="8229600"/>
          </a:xfrm>
          <a:prstGeom prst="rect">
            <a:avLst/>
          </a:prstGeom>
        </p:spPr>
      </p:pic>
      <p:sp>
        <p:nvSpPr>
          <p:cNvPr id="6" name="Text Placeholder 11"/>
          <p:cNvSpPr>
            <a:spLocks noGrp="1"/>
          </p:cNvSpPr>
          <p:nvPr>
            <p:ph type="body" sz="quarter" idx="10" hasCustomPrompt="1"/>
          </p:nvPr>
        </p:nvSpPr>
        <p:spPr>
          <a:xfrm>
            <a:off x="548640" y="5950356"/>
            <a:ext cx="5892800" cy="996597"/>
          </a:xfrm>
          <a:prstGeom prst="rect">
            <a:avLst/>
          </a:prstGeom>
        </p:spPr>
        <p:txBody>
          <a:bodyPr>
            <a:normAutofit/>
          </a:bodyPr>
          <a:lstStyle>
            <a:lvl1pPr marL="0" indent="0" algn="l">
              <a:buNone/>
              <a:defRPr sz="2600" baseline="0"/>
            </a:lvl1pPr>
          </a:lstStyle>
          <a:p>
            <a:pPr lvl="0"/>
            <a:r>
              <a:rPr lang="en-US" dirty="0"/>
              <a:t>Click to edit Presenter, Team</a:t>
            </a:r>
          </a:p>
          <a:p>
            <a:pPr lvl="0"/>
            <a:r>
              <a:rPr lang="en-US" dirty="0"/>
              <a:t>Date, location</a:t>
            </a:r>
          </a:p>
        </p:txBody>
      </p:sp>
      <p:sp>
        <p:nvSpPr>
          <p:cNvPr id="10" name="Text Placeholder 8"/>
          <p:cNvSpPr>
            <a:spLocks noGrp="1"/>
          </p:cNvSpPr>
          <p:nvPr>
            <p:ph type="body" sz="quarter" idx="12" hasCustomPrompt="1"/>
          </p:nvPr>
        </p:nvSpPr>
        <p:spPr>
          <a:xfrm>
            <a:off x="548640" y="3053166"/>
            <a:ext cx="11719981" cy="1191259"/>
          </a:xfrm>
          <a:prstGeom prst="rect">
            <a:avLst/>
          </a:prstGeom>
        </p:spPr>
        <p:txBody>
          <a:bodyPr>
            <a:noAutofit/>
          </a:bodyPr>
          <a:lstStyle>
            <a:lvl1pPr marL="0" indent="0" algn="l">
              <a:buNone/>
              <a:defRPr sz="6400" b="1" baseline="0"/>
            </a:lvl1pPr>
          </a:lstStyle>
          <a:p>
            <a:pPr lvl="0"/>
            <a:r>
              <a:rPr lang="en-US" dirty="0"/>
              <a:t>Click to edit Master title style</a:t>
            </a:r>
          </a:p>
        </p:txBody>
      </p:sp>
      <p:sp>
        <p:nvSpPr>
          <p:cNvPr id="12" name="Text Placeholder 11"/>
          <p:cNvSpPr>
            <a:spLocks noGrp="1"/>
          </p:cNvSpPr>
          <p:nvPr>
            <p:ph type="body" sz="quarter" idx="13" hasCustomPrompt="1"/>
          </p:nvPr>
        </p:nvSpPr>
        <p:spPr>
          <a:xfrm>
            <a:off x="548640" y="4253721"/>
            <a:ext cx="9666531" cy="1231243"/>
          </a:xfrm>
          <a:prstGeom prst="rect">
            <a:avLst/>
          </a:prstGeom>
        </p:spPr>
        <p:txBody>
          <a:bodyPr/>
          <a:lstStyle>
            <a:lvl1pPr marL="0" indent="0" algn="l">
              <a:buNone/>
              <a:defRPr sz="2900"/>
            </a:lvl1pPr>
          </a:lstStyle>
          <a:p>
            <a:pPr lvl="0"/>
            <a:r>
              <a:rPr lang="en-US" dirty="0"/>
              <a:t>Click to edit Master text styles</a:t>
            </a:r>
          </a:p>
          <a:p>
            <a:pPr lvl="0"/>
            <a:r>
              <a:rPr lang="en-US" dirty="0"/>
              <a:t>Social handle</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8640" y="731520"/>
            <a:ext cx="1357299" cy="811459"/>
          </a:xfrm>
          <a:prstGeom prst="rect">
            <a:avLst/>
          </a:prstGeom>
        </p:spPr>
      </p:pic>
      <p:sp>
        <p:nvSpPr>
          <p:cNvPr id="8" name="TextBox 7">
            <a:extLst>
              <a:ext uri="{FF2B5EF4-FFF2-40B4-BE49-F238E27FC236}">
                <a16:creationId xmlns:a16="http://schemas.microsoft.com/office/drawing/2014/main" id="{F9D47D4A-FB0D-BE48-ADF8-B8DECA8916C1}"/>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t>
            </a:r>
          </a:p>
        </p:txBody>
      </p:sp>
    </p:spTree>
    <p:extLst>
      <p:ext uri="{BB962C8B-B14F-4D97-AF65-F5344CB8AC3E}">
        <p14:creationId xmlns:p14="http://schemas.microsoft.com/office/powerpoint/2010/main" val="2005314365"/>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2307"/>
          </a:xfrm>
        </p:spPr>
        <p:txBody>
          <a:bodyPr/>
          <a:lstStyle/>
          <a:p>
            <a:r>
              <a:rPr lang="en-US" dirty="0"/>
              <a:t>Click to edit Master title style</a:t>
            </a:r>
          </a:p>
        </p:txBody>
      </p:sp>
      <p:sp>
        <p:nvSpPr>
          <p:cNvPr id="6" name="Chart Placeholder 5">
            <a:extLst>
              <a:ext uri="{FF2B5EF4-FFF2-40B4-BE49-F238E27FC236}">
                <a16:creationId xmlns:a16="http://schemas.microsoft.com/office/drawing/2014/main" id="{A878172D-692F-8A47-81EA-89C129774DB9}"/>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spTree>
    <p:extLst>
      <p:ext uri="{BB962C8B-B14F-4D97-AF65-F5344CB8AC3E}">
        <p14:creationId xmlns:p14="http://schemas.microsoft.com/office/powerpoint/2010/main" val="467069072"/>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ine_Char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39" y="183898"/>
            <a:ext cx="13509463" cy="872307"/>
          </a:xfrm>
        </p:spPr>
        <p:txBody>
          <a:bodyPr/>
          <a:lstStyle/>
          <a:p>
            <a:r>
              <a:rPr lang="en-US" dirty="0"/>
              <a:t>Click to edit Master title style</a:t>
            </a:r>
          </a:p>
        </p:txBody>
      </p:sp>
      <p:sp>
        <p:nvSpPr>
          <p:cNvPr id="5" name="Chart Placeholder 5">
            <a:extLst>
              <a:ext uri="{FF2B5EF4-FFF2-40B4-BE49-F238E27FC236}">
                <a16:creationId xmlns:a16="http://schemas.microsoft.com/office/drawing/2014/main" id="{08142378-5C5C-8B40-AD27-B9BE74F6EA71}"/>
              </a:ext>
            </a:extLst>
          </p:cNvPr>
          <p:cNvSpPr>
            <a:spLocks noGrp="1"/>
          </p:cNvSpPr>
          <p:nvPr>
            <p:ph type="chart" sz="quarter" idx="10"/>
          </p:nvPr>
        </p:nvSpPr>
        <p:spPr>
          <a:xfrm>
            <a:off x="548640" y="1645920"/>
            <a:ext cx="13510260" cy="5445760"/>
          </a:xfrm>
          <a:prstGeom prst="rect">
            <a:avLst/>
          </a:prstGeom>
        </p:spPr>
        <p:txBody>
          <a:bodyPr/>
          <a:lstStyle/>
          <a:p>
            <a:endParaRPr lang="en-US" dirty="0"/>
          </a:p>
        </p:txBody>
      </p:sp>
    </p:spTree>
    <p:extLst>
      <p:ext uri="{BB962C8B-B14F-4D97-AF65-F5344CB8AC3E}">
        <p14:creationId xmlns:p14="http://schemas.microsoft.com/office/powerpoint/2010/main" val="3083304637"/>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amp;A">
    <p:bg>
      <p:bgRef idx="1001">
        <a:schemeClr val="bg2"/>
      </p:bgRef>
    </p:bg>
    <p:spTree>
      <p:nvGrpSpPr>
        <p:cNvPr id="1" name=""/>
        <p:cNvGrpSpPr/>
        <p:nvPr/>
      </p:nvGrpSpPr>
      <p:grpSpPr>
        <a:xfrm>
          <a:off x="0" y="0"/>
          <a:ext cx="0" cy="0"/>
          <a:chOff x="0" y="0"/>
          <a:chExt cx="0" cy="0"/>
        </a:xfrm>
      </p:grpSpPr>
      <p:sp>
        <p:nvSpPr>
          <p:cNvPr id="4" name="TextBox 3"/>
          <p:cNvSpPr txBox="1"/>
          <p:nvPr userDrawn="1"/>
        </p:nvSpPr>
        <p:spPr>
          <a:xfrm>
            <a:off x="4516341" y="-4548146"/>
            <a:ext cx="184731" cy="801438"/>
          </a:xfrm>
          <a:prstGeom prst="rect">
            <a:avLst/>
          </a:prstGeom>
          <a:noFill/>
        </p:spPr>
        <p:txBody>
          <a:bodyPr wrap="none" rtlCol="0">
            <a:spAutoFit/>
          </a:bodyPr>
          <a:lstStyle/>
          <a:p>
            <a:endParaRPr lang="en-US" sz="4608" dirty="0"/>
          </a:p>
        </p:txBody>
      </p:sp>
      <p:pic>
        <p:nvPicPr>
          <p:cNvPr id="7" name="Picture 6">
            <a:extLst>
              <a:ext uri="{FF2B5EF4-FFF2-40B4-BE49-F238E27FC236}">
                <a16:creationId xmlns:a16="http://schemas.microsoft.com/office/drawing/2014/main" id="{94053231-B084-9A4B-85F1-9250CD176FC1}"/>
              </a:ext>
            </a:extLst>
          </p:cNvPr>
          <p:cNvPicPr>
            <a:picLocks noChangeAspect="1"/>
          </p:cNvPicPr>
          <p:nvPr userDrawn="1"/>
        </p:nvPicPr>
        <p:blipFill rotWithShape="1">
          <a:blip r:embed="rId2"/>
          <a:srcRect l="23063" r="13445"/>
          <a:stretch/>
        </p:blipFill>
        <p:spPr>
          <a:xfrm>
            <a:off x="0" y="0"/>
            <a:ext cx="14630400" cy="8229600"/>
          </a:xfrm>
          <a:prstGeom prst="rect">
            <a:avLst/>
          </a:prstGeom>
        </p:spPr>
      </p:pic>
      <p:sp>
        <p:nvSpPr>
          <p:cNvPr id="6" name="TextBox 5"/>
          <p:cNvSpPr txBox="1"/>
          <p:nvPr userDrawn="1"/>
        </p:nvSpPr>
        <p:spPr>
          <a:xfrm>
            <a:off x="11897959" y="9767944"/>
            <a:ext cx="184731" cy="801438"/>
          </a:xfrm>
          <a:prstGeom prst="rect">
            <a:avLst/>
          </a:prstGeom>
          <a:noFill/>
        </p:spPr>
        <p:txBody>
          <a:bodyPr wrap="none" rtlCol="0">
            <a:spAutoFit/>
          </a:bodyPr>
          <a:lstStyle/>
          <a:p>
            <a:endParaRPr lang="en-US" sz="4608"/>
          </a:p>
        </p:txBody>
      </p:sp>
      <p:sp>
        <p:nvSpPr>
          <p:cNvPr id="10" name="Title 1"/>
          <p:cNvSpPr>
            <a:spLocks noGrp="1"/>
          </p:cNvSpPr>
          <p:nvPr>
            <p:ph type="title"/>
          </p:nvPr>
        </p:nvSpPr>
        <p:spPr>
          <a:xfrm>
            <a:off x="548640" y="2589430"/>
            <a:ext cx="10660674" cy="1127019"/>
          </a:xfrm>
        </p:spPr>
        <p:txBody>
          <a:bodyPr anchor="ctr" anchorCtr="0">
            <a:noAutofit/>
          </a:bodyPr>
          <a:lstStyle>
            <a:lvl1pPr algn="l">
              <a:defRPr sz="6400"/>
            </a:lvl1pPr>
          </a:lstStyle>
          <a:p>
            <a:r>
              <a:rPr lang="en-US" dirty="0"/>
              <a:t>Click to edit Master title style</a:t>
            </a: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49519" y="7531058"/>
            <a:ext cx="709381" cy="424102"/>
          </a:xfrm>
          <a:prstGeom prst="rect">
            <a:avLst/>
          </a:prstGeom>
        </p:spPr>
      </p:pic>
      <p:sp>
        <p:nvSpPr>
          <p:cNvPr id="3" name="Text Placeholder 2">
            <a:extLst>
              <a:ext uri="{FF2B5EF4-FFF2-40B4-BE49-F238E27FC236}">
                <a16:creationId xmlns:a16="http://schemas.microsoft.com/office/drawing/2014/main" id="{9976E15E-156A-6740-8723-C74DD4148FEE}"/>
              </a:ext>
            </a:extLst>
          </p:cNvPr>
          <p:cNvSpPr>
            <a:spLocks noGrp="1"/>
          </p:cNvSpPr>
          <p:nvPr>
            <p:ph type="body" sz="quarter" idx="10"/>
          </p:nvPr>
        </p:nvSpPr>
        <p:spPr>
          <a:xfrm>
            <a:off x="548640" y="3716448"/>
            <a:ext cx="6380480" cy="792480"/>
          </a:xfrm>
          <a:prstGeom prst="rect">
            <a:avLst/>
          </a:prstGeom>
        </p:spPr>
        <p:txBody>
          <a:bodyPr/>
          <a:lstStyle/>
          <a:p>
            <a:pPr lvl="0"/>
            <a:r>
              <a:rPr lang="en-US" dirty="0"/>
              <a:t>Edit Master text styles</a:t>
            </a:r>
          </a:p>
        </p:txBody>
      </p:sp>
      <p:sp>
        <p:nvSpPr>
          <p:cNvPr id="14" name="Text Placeholder 11">
            <a:extLst>
              <a:ext uri="{FF2B5EF4-FFF2-40B4-BE49-F238E27FC236}">
                <a16:creationId xmlns:a16="http://schemas.microsoft.com/office/drawing/2014/main" id="{2B3CA729-7DC1-3A41-B24F-C56CB70A70FE}"/>
              </a:ext>
            </a:extLst>
          </p:cNvPr>
          <p:cNvSpPr>
            <a:spLocks noGrp="1"/>
          </p:cNvSpPr>
          <p:nvPr>
            <p:ph type="body" sz="quarter" idx="11" hasCustomPrompt="1"/>
          </p:nvPr>
        </p:nvSpPr>
        <p:spPr>
          <a:xfrm>
            <a:off x="548640" y="5950356"/>
            <a:ext cx="5892800" cy="996597"/>
          </a:xfrm>
          <a:prstGeom prst="rect">
            <a:avLst/>
          </a:prstGeom>
        </p:spPr>
        <p:txBody>
          <a:bodyPr>
            <a:normAutofit/>
          </a:bodyPr>
          <a:lstStyle>
            <a:lvl1pPr marL="0" indent="0" algn="l">
              <a:buNone/>
              <a:defRPr sz="2600" baseline="0"/>
            </a:lvl1pPr>
          </a:lstStyle>
          <a:p>
            <a:pPr lvl="0"/>
            <a:r>
              <a:rPr lang="en-US" dirty="0"/>
              <a:t>Click to edit Presenter, Team</a:t>
            </a:r>
          </a:p>
          <a:p>
            <a:pPr lvl="0"/>
            <a:r>
              <a:rPr lang="en-US" dirty="0"/>
              <a:t>Date, location</a:t>
            </a:r>
          </a:p>
        </p:txBody>
      </p:sp>
      <p:sp>
        <p:nvSpPr>
          <p:cNvPr id="11" name="TextBox 10">
            <a:extLst>
              <a:ext uri="{FF2B5EF4-FFF2-40B4-BE49-F238E27FC236}">
                <a16:creationId xmlns:a16="http://schemas.microsoft.com/office/drawing/2014/main" id="{F8B67D2B-BBD1-B546-A8C7-1FAD2B60374A}"/>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t>
            </a:r>
          </a:p>
        </p:txBody>
      </p:sp>
    </p:spTree>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hank_You">
    <p:bg>
      <p:bgRef idx="1001">
        <a:schemeClr val="bg2"/>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1D519FF-1BA2-9B41-8FA0-19EC8D679C9A}"/>
              </a:ext>
            </a:extLst>
          </p:cNvPr>
          <p:cNvPicPr>
            <a:picLocks noChangeAspect="1"/>
          </p:cNvPicPr>
          <p:nvPr userDrawn="1"/>
        </p:nvPicPr>
        <p:blipFill rotWithShape="1">
          <a:blip r:embed="rId2"/>
          <a:srcRect l="25044" r="11463"/>
          <a:stretch/>
        </p:blipFill>
        <p:spPr>
          <a:xfrm>
            <a:off x="0" y="0"/>
            <a:ext cx="14630400" cy="8229600"/>
          </a:xfrm>
          <a:prstGeom prst="rect">
            <a:avLst/>
          </a:prstGeom>
        </p:spPr>
      </p:pic>
      <p:sp>
        <p:nvSpPr>
          <p:cNvPr id="2" name="Title 1"/>
          <p:cNvSpPr>
            <a:spLocks noGrp="1"/>
          </p:cNvSpPr>
          <p:nvPr>
            <p:ph type="title" hasCustomPrompt="1"/>
          </p:nvPr>
        </p:nvSpPr>
        <p:spPr>
          <a:xfrm>
            <a:off x="548640" y="2481329"/>
            <a:ext cx="12435840" cy="1634490"/>
          </a:xfrm>
        </p:spPr>
        <p:txBody>
          <a:bodyPr anchor="ctr">
            <a:noAutofit/>
          </a:bodyPr>
          <a:lstStyle>
            <a:lvl1pPr algn="l">
              <a:defRPr sz="6400" b="1" cap="none">
                <a:solidFill>
                  <a:schemeClr val="tx1"/>
                </a:solidFill>
              </a:defRPr>
            </a:lvl1pPr>
          </a:lstStyle>
          <a:p>
            <a:r>
              <a:rPr lang="en-US" dirty="0"/>
              <a:t>Thank you!</a:t>
            </a:r>
          </a:p>
        </p:txBody>
      </p:sp>
      <p:sp>
        <p:nvSpPr>
          <p:cNvPr id="3" name="Text Placeholder 11"/>
          <p:cNvSpPr>
            <a:spLocks noGrp="1"/>
          </p:cNvSpPr>
          <p:nvPr>
            <p:ph type="body" sz="quarter" idx="10"/>
          </p:nvPr>
        </p:nvSpPr>
        <p:spPr>
          <a:xfrm>
            <a:off x="548640" y="4115820"/>
            <a:ext cx="5892800" cy="693419"/>
          </a:xfrm>
          <a:prstGeom prst="rect">
            <a:avLst/>
          </a:prstGeom>
        </p:spPr>
        <p:txBody>
          <a:bodyPr>
            <a:normAutofit/>
          </a:bodyPr>
          <a:lstStyle>
            <a:lvl1pPr marL="0" indent="0" algn="l">
              <a:buNone/>
              <a:defRPr sz="2600" baseline="0"/>
            </a:lvl1pPr>
          </a:lstStyle>
          <a:p>
            <a:pPr lvl="0"/>
            <a:r>
              <a:rPr lang="en-US" dirty="0"/>
              <a:t>Click to edit Master text styles</a:t>
            </a:r>
          </a:p>
        </p:txBody>
      </p:sp>
      <p:pic>
        <p:nvPicPr>
          <p:cNvPr id="7" name="Picture 6">
            <a:extLst>
              <a:ext uri="{FF2B5EF4-FFF2-40B4-BE49-F238E27FC236}">
                <a16:creationId xmlns:a16="http://schemas.microsoft.com/office/drawing/2014/main" id="{4440B841-0DCE-4646-9E0E-B1E464D98ED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49519" y="7531058"/>
            <a:ext cx="709381" cy="424102"/>
          </a:xfrm>
          <a:prstGeom prst="rect">
            <a:avLst/>
          </a:prstGeom>
        </p:spPr>
      </p:pic>
      <p:sp>
        <p:nvSpPr>
          <p:cNvPr id="8" name="TextBox 7">
            <a:extLst>
              <a:ext uri="{FF2B5EF4-FFF2-40B4-BE49-F238E27FC236}">
                <a16:creationId xmlns:a16="http://schemas.microsoft.com/office/drawing/2014/main" id="{8EC9990E-A3D8-4641-B99A-B31E88C6D0B8}"/>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t>
            </a:r>
          </a:p>
        </p:txBody>
      </p:sp>
    </p:spTree>
    <p:extLst>
      <p:ext uri="{BB962C8B-B14F-4D97-AF65-F5344CB8AC3E}">
        <p14:creationId xmlns:p14="http://schemas.microsoft.com/office/powerpoint/2010/main" val="2124837561"/>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lank_Pag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7E4-E7F7-9646-880C-2CDC95018CBE}"/>
              </a:ext>
            </a:extLst>
          </p:cNvPr>
          <p:cNvSpPr>
            <a:spLocks noGrp="1"/>
          </p:cNvSpPr>
          <p:nvPr>
            <p:ph type="title"/>
          </p:nvPr>
        </p:nvSpPr>
        <p:spPr>
          <a:xfrm>
            <a:off x="548639" y="183898"/>
            <a:ext cx="13514832" cy="904122"/>
          </a:xfrm>
        </p:spPr>
        <p:txBody>
          <a:bodyPr/>
          <a:lstStyle/>
          <a:p>
            <a:r>
              <a:rPr lang="en-US" dirty="0"/>
              <a:t>Click to edit Master title style</a:t>
            </a:r>
          </a:p>
        </p:txBody>
      </p:sp>
    </p:spTree>
    <p:extLst>
      <p:ext uri="{BB962C8B-B14F-4D97-AF65-F5344CB8AC3E}">
        <p14:creationId xmlns:p14="http://schemas.microsoft.com/office/powerpoint/2010/main" val="2381838818"/>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able_of_Content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4832" cy="873186"/>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544947" y="1645920"/>
            <a:ext cx="13514832" cy="5686282"/>
          </a:xfrm>
          <a:prstGeom prst="rect">
            <a:avLst/>
          </a:prstGeom>
        </p:spPr>
        <p:txBody>
          <a:bodyPr/>
          <a:lstStyle>
            <a:lvl1pPr marL="0" indent="0">
              <a:buNone/>
              <a:defRPr>
                <a:solidFill>
                  <a:schemeClr val="tx2"/>
                </a:solidFill>
              </a:defRPr>
            </a:lvl1pPr>
            <a:lvl2pPr marL="1188720" indent="-457200">
              <a:buFont typeface="Arial"/>
              <a:buChar char="•"/>
              <a:defRPr>
                <a:solidFill>
                  <a:schemeClr val="tx2"/>
                </a:solidFill>
              </a:defRPr>
            </a:lvl2pPr>
            <a:lvl3pPr marL="1828800" indent="-365760">
              <a:buFont typeface="Arial"/>
              <a:buChar cha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9559696"/>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ow_to_Use">
    <p:bg>
      <p:bgRef idx="1001">
        <a:schemeClr val="bg2"/>
      </p:bgRef>
    </p:bg>
    <p:spTree>
      <p:nvGrpSpPr>
        <p:cNvPr id="1" name=""/>
        <p:cNvGrpSpPr/>
        <p:nvPr/>
      </p:nvGrpSpPr>
      <p:grpSpPr>
        <a:xfrm>
          <a:off x="0" y="0"/>
          <a:ext cx="0" cy="0"/>
          <a:chOff x="0" y="0"/>
          <a:chExt cx="0" cy="0"/>
        </a:xfrm>
      </p:grpSpPr>
      <p:sp>
        <p:nvSpPr>
          <p:cNvPr id="4" name="TextBox 3"/>
          <p:cNvSpPr txBox="1"/>
          <p:nvPr userDrawn="1"/>
        </p:nvSpPr>
        <p:spPr>
          <a:xfrm>
            <a:off x="4516341" y="-4548146"/>
            <a:ext cx="184731" cy="801438"/>
          </a:xfrm>
          <a:prstGeom prst="rect">
            <a:avLst/>
          </a:prstGeom>
          <a:noFill/>
        </p:spPr>
        <p:txBody>
          <a:bodyPr wrap="none" rtlCol="0">
            <a:spAutoFit/>
          </a:bodyPr>
          <a:lstStyle/>
          <a:p>
            <a:endParaRPr lang="en-US" sz="4608" dirty="0"/>
          </a:p>
        </p:txBody>
      </p:sp>
      <p:sp>
        <p:nvSpPr>
          <p:cNvPr id="2" name="Rectangle 1">
            <a:extLst>
              <a:ext uri="{FF2B5EF4-FFF2-40B4-BE49-F238E27FC236}">
                <a16:creationId xmlns:a16="http://schemas.microsoft.com/office/drawing/2014/main" id="{4D133B37-BB08-4347-B71D-D01F225ECB4D}"/>
              </a:ext>
            </a:extLst>
          </p:cNvPr>
          <p:cNvSpPr/>
          <p:nvPr userDrawn="1"/>
        </p:nvSpPr>
        <p:spPr>
          <a:xfrm>
            <a:off x="0" y="0"/>
            <a:ext cx="14630400" cy="82296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userDrawn="1"/>
        </p:nvSpPr>
        <p:spPr>
          <a:xfrm>
            <a:off x="11897959" y="9767944"/>
            <a:ext cx="184731" cy="801438"/>
          </a:xfrm>
          <a:prstGeom prst="rect">
            <a:avLst/>
          </a:prstGeom>
          <a:noFill/>
        </p:spPr>
        <p:txBody>
          <a:bodyPr wrap="none" rtlCol="0">
            <a:spAutoFit/>
          </a:bodyPr>
          <a:lstStyle/>
          <a:p>
            <a:endParaRPr lang="en-US" sz="4608"/>
          </a:p>
        </p:txBody>
      </p:sp>
      <p:pic>
        <p:nvPicPr>
          <p:cNvPr id="8" name="Picture 7">
            <a:extLst>
              <a:ext uri="{FF2B5EF4-FFF2-40B4-BE49-F238E27FC236}">
                <a16:creationId xmlns:a16="http://schemas.microsoft.com/office/drawing/2014/main" id="{ED771130-A3F1-D24E-A5F9-FD45DA62A95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50240" y="7531058"/>
            <a:ext cx="709381" cy="424102"/>
          </a:xfrm>
          <a:prstGeom prst="rect">
            <a:avLst/>
          </a:prstGeom>
        </p:spPr>
      </p:pic>
      <p:sp>
        <p:nvSpPr>
          <p:cNvPr id="7" name="TextBox 6">
            <a:extLst>
              <a:ext uri="{FF2B5EF4-FFF2-40B4-BE49-F238E27FC236}">
                <a16:creationId xmlns:a16="http://schemas.microsoft.com/office/drawing/2014/main" id="{ACF59969-BB76-0545-A5CB-3D34504EB147}"/>
              </a:ext>
            </a:extLst>
          </p:cNvPr>
          <p:cNvSpPr txBox="1"/>
          <p:nvPr userDrawn="1"/>
        </p:nvSpPr>
        <p:spPr>
          <a:xfrm>
            <a:off x="538863" y="7695476"/>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t>
            </a:r>
          </a:p>
        </p:txBody>
      </p:sp>
    </p:spTree>
    <p:extLst>
      <p:ext uri="{BB962C8B-B14F-4D97-AF65-F5344CB8AC3E}">
        <p14:creationId xmlns:p14="http://schemas.microsoft.com/office/powerpoint/2010/main" val="4266760747"/>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_of_Contents">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0CA0-5CE7-1A4B-ACE6-C7A15B82CC8C}"/>
              </a:ext>
            </a:extLst>
          </p:cNvPr>
          <p:cNvSpPr>
            <a:spLocks noGrp="1"/>
          </p:cNvSpPr>
          <p:nvPr>
            <p:ph type="title"/>
          </p:nvPr>
        </p:nvSpPr>
        <p:spPr>
          <a:xfrm>
            <a:off x="548640" y="183898"/>
            <a:ext cx="13510260" cy="993392"/>
          </a:xfrm>
        </p:spPr>
        <p:txBody>
          <a:bodyPr/>
          <a:lstStyle/>
          <a:p>
            <a:r>
              <a:rPr lang="en-US" dirty="0"/>
              <a:t>Click to edit Master title style</a:t>
            </a:r>
          </a:p>
        </p:txBody>
      </p:sp>
      <p:sp>
        <p:nvSpPr>
          <p:cNvPr id="5" name="Text Placeholder 4">
            <a:extLst>
              <a:ext uri="{FF2B5EF4-FFF2-40B4-BE49-F238E27FC236}">
                <a16:creationId xmlns:a16="http://schemas.microsoft.com/office/drawing/2014/main" id="{F7710D4E-8635-D746-9FE7-1EE20F49E45F}"/>
              </a:ext>
            </a:extLst>
          </p:cNvPr>
          <p:cNvSpPr>
            <a:spLocks noGrp="1"/>
          </p:cNvSpPr>
          <p:nvPr>
            <p:ph type="body" sz="quarter" idx="10"/>
          </p:nvPr>
        </p:nvSpPr>
        <p:spPr>
          <a:xfrm>
            <a:off x="548640" y="1645920"/>
            <a:ext cx="13510260" cy="4686301"/>
          </a:xfrm>
          <a:prstGeom prst="rect">
            <a:avLst/>
          </a:prstGeom>
        </p:spPr>
        <p:txBody>
          <a:bodyPr/>
          <a:lstStyle>
            <a:lvl5pPr>
              <a:defRPr sz="1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348651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_Slide_and_Subtitle">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B4A737D-052C-C84E-A767-DC5456E4AA50}"/>
              </a:ext>
            </a:extLst>
          </p:cNvPr>
          <p:cNvPicPr>
            <a:picLocks noChangeAspect="1"/>
          </p:cNvPicPr>
          <p:nvPr userDrawn="1"/>
        </p:nvPicPr>
        <p:blipFill rotWithShape="1">
          <a:blip r:embed="rId2"/>
          <a:srcRect l="3434"/>
          <a:stretch/>
        </p:blipFill>
        <p:spPr>
          <a:xfrm>
            <a:off x="0" y="0"/>
            <a:ext cx="14630400" cy="8229600"/>
          </a:xfrm>
          <a:prstGeom prst="rect">
            <a:avLst/>
          </a:prstGeom>
          <a:ln>
            <a:solidFill>
              <a:schemeClr val="accent4"/>
            </a:solidFill>
          </a:ln>
        </p:spPr>
      </p:pic>
      <p:sp>
        <p:nvSpPr>
          <p:cNvPr id="2" name="Title 1"/>
          <p:cNvSpPr>
            <a:spLocks noGrp="1"/>
          </p:cNvSpPr>
          <p:nvPr>
            <p:ph type="title"/>
          </p:nvPr>
        </p:nvSpPr>
        <p:spPr>
          <a:xfrm>
            <a:off x="548640" y="3108960"/>
            <a:ext cx="12435840" cy="1488168"/>
          </a:xfrm>
        </p:spPr>
        <p:txBody>
          <a:bodyPr anchor="ctr">
            <a:noAutofit/>
          </a:bodyPr>
          <a:lstStyle>
            <a:lvl1pPr algn="l">
              <a:defRPr sz="6400" b="1" cap="none">
                <a:solidFill>
                  <a:schemeClr val="tx1"/>
                </a:solidFill>
              </a:defRPr>
            </a:lvl1pPr>
          </a:lstStyle>
          <a:p>
            <a:r>
              <a:rPr lang="en-US" dirty="0"/>
              <a:t>Click to edit Master title style</a:t>
            </a:r>
          </a:p>
        </p:txBody>
      </p:sp>
      <p:pic>
        <p:nvPicPr>
          <p:cNvPr id="5" name="Picture 4">
            <a:extLst>
              <a:ext uri="{FF2B5EF4-FFF2-40B4-BE49-F238E27FC236}">
                <a16:creationId xmlns:a16="http://schemas.microsoft.com/office/drawing/2014/main" id="{A82B5894-DCBD-3A4E-BD40-DCA1D16A4B4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49519" y="7531058"/>
            <a:ext cx="709381" cy="424102"/>
          </a:xfrm>
          <a:prstGeom prst="rect">
            <a:avLst/>
          </a:prstGeom>
        </p:spPr>
      </p:pic>
      <p:sp>
        <p:nvSpPr>
          <p:cNvPr id="7" name="Text Placeholder 6">
            <a:extLst>
              <a:ext uri="{FF2B5EF4-FFF2-40B4-BE49-F238E27FC236}">
                <a16:creationId xmlns:a16="http://schemas.microsoft.com/office/drawing/2014/main" id="{A9C2E74A-1C76-BA45-B688-EBC1722762EA}"/>
              </a:ext>
            </a:extLst>
          </p:cNvPr>
          <p:cNvSpPr>
            <a:spLocks noGrp="1"/>
          </p:cNvSpPr>
          <p:nvPr>
            <p:ph type="body" sz="quarter" idx="10"/>
          </p:nvPr>
        </p:nvSpPr>
        <p:spPr>
          <a:xfrm>
            <a:off x="548640" y="4752341"/>
            <a:ext cx="8219440" cy="783078"/>
          </a:xfrm>
          <a:prstGeom prst="rect">
            <a:avLst/>
          </a:prstGeom>
        </p:spPr>
        <p:txBody>
          <a:bodyPr/>
          <a:lstStyle>
            <a:lvl1pPr>
              <a:defRPr sz="2900"/>
            </a:lvl1pPr>
            <a:lvl2pPr marL="731520" indent="0">
              <a:buNone/>
              <a:defRPr/>
            </a:lvl2pPr>
          </a:lstStyle>
          <a:p>
            <a:pPr lvl="0"/>
            <a:r>
              <a:rPr lang="en-US" dirty="0"/>
              <a:t>Edit Master text styles</a:t>
            </a:r>
          </a:p>
        </p:txBody>
      </p:sp>
    </p:spTree>
    <p:extLst>
      <p:ext uri="{BB962C8B-B14F-4D97-AF65-F5344CB8AC3E}">
        <p14:creationId xmlns:p14="http://schemas.microsoft.com/office/powerpoint/2010/main" val="2124837561"/>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_Slide">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B4A737D-052C-C84E-A767-DC5456E4AA50}"/>
              </a:ext>
            </a:extLst>
          </p:cNvPr>
          <p:cNvPicPr>
            <a:picLocks noChangeAspect="1"/>
          </p:cNvPicPr>
          <p:nvPr userDrawn="1"/>
        </p:nvPicPr>
        <p:blipFill rotWithShape="1">
          <a:blip r:embed="rId2"/>
          <a:srcRect l="3434"/>
          <a:stretch/>
        </p:blipFill>
        <p:spPr>
          <a:xfrm>
            <a:off x="0" y="0"/>
            <a:ext cx="14630400" cy="8229600"/>
          </a:xfrm>
          <a:prstGeom prst="rect">
            <a:avLst/>
          </a:prstGeom>
          <a:ln>
            <a:solidFill>
              <a:schemeClr val="accent4"/>
            </a:solidFill>
          </a:ln>
        </p:spPr>
      </p:pic>
      <p:sp>
        <p:nvSpPr>
          <p:cNvPr id="2" name="Title 1"/>
          <p:cNvSpPr>
            <a:spLocks noGrp="1"/>
          </p:cNvSpPr>
          <p:nvPr>
            <p:ph type="title"/>
          </p:nvPr>
        </p:nvSpPr>
        <p:spPr>
          <a:xfrm>
            <a:off x="548640" y="3108960"/>
            <a:ext cx="12435840" cy="1488168"/>
          </a:xfrm>
        </p:spPr>
        <p:txBody>
          <a:bodyPr anchor="ctr">
            <a:noAutofit/>
          </a:bodyPr>
          <a:lstStyle>
            <a:lvl1pPr algn="l">
              <a:defRPr sz="6400" b="1" cap="none">
                <a:solidFill>
                  <a:schemeClr val="tx1"/>
                </a:solidFill>
              </a:defRPr>
            </a:lvl1pPr>
          </a:lstStyle>
          <a:p>
            <a:r>
              <a:rPr lang="en-US" dirty="0"/>
              <a:t>Click to edit Master title style</a:t>
            </a:r>
          </a:p>
        </p:txBody>
      </p:sp>
      <p:pic>
        <p:nvPicPr>
          <p:cNvPr id="6" name="Picture 5">
            <a:extLst>
              <a:ext uri="{FF2B5EF4-FFF2-40B4-BE49-F238E27FC236}">
                <a16:creationId xmlns:a16="http://schemas.microsoft.com/office/drawing/2014/main" id="{8A2B94E5-EC77-5143-891C-94FF7C49B89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49519" y="7531058"/>
            <a:ext cx="709381" cy="424102"/>
          </a:xfrm>
          <a:prstGeom prst="rect">
            <a:avLst/>
          </a:prstGeom>
        </p:spPr>
      </p:pic>
    </p:spTree>
    <p:extLst>
      <p:ext uri="{BB962C8B-B14F-4D97-AF65-F5344CB8AC3E}">
        <p14:creationId xmlns:p14="http://schemas.microsoft.com/office/powerpoint/2010/main" val="4029020389"/>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_Slide_SquidInk">
    <p:bg>
      <p:bgRef idx="1001">
        <a:schemeClr val="bg2"/>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1DB510E-163A-A649-85E1-F07635A2E3BD}"/>
              </a:ext>
            </a:extLst>
          </p:cNvPr>
          <p:cNvPicPr>
            <a:picLocks noChangeAspect="1"/>
          </p:cNvPicPr>
          <p:nvPr userDrawn="1"/>
        </p:nvPicPr>
        <p:blipFill rotWithShape="1">
          <a:blip r:embed="rId2"/>
          <a:srcRect l="17935" r="18573"/>
          <a:stretch/>
        </p:blipFill>
        <p:spPr>
          <a:xfrm>
            <a:off x="2"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cap="none">
                <a:solidFill>
                  <a:schemeClr val="tx1"/>
                </a:solidFill>
              </a:defRPr>
            </a:lvl1pPr>
          </a:lstStyle>
          <a:p>
            <a:r>
              <a:rPr lang="en-US" dirty="0"/>
              <a:t>Click to edit Master title style</a:t>
            </a:r>
          </a:p>
        </p:txBody>
      </p:sp>
      <p:pic>
        <p:nvPicPr>
          <p:cNvPr id="5" name="Picture 4">
            <a:extLst>
              <a:ext uri="{FF2B5EF4-FFF2-40B4-BE49-F238E27FC236}">
                <a16:creationId xmlns:a16="http://schemas.microsoft.com/office/drawing/2014/main" id="{A82B5894-DCBD-3A4E-BD40-DCA1D16A4B4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49519" y="7531058"/>
            <a:ext cx="709381" cy="424102"/>
          </a:xfrm>
          <a:prstGeom prst="rect">
            <a:avLst/>
          </a:prstGeom>
        </p:spPr>
      </p:pic>
      <p:sp>
        <p:nvSpPr>
          <p:cNvPr id="9" name="TextBox 8">
            <a:extLst>
              <a:ext uri="{FF2B5EF4-FFF2-40B4-BE49-F238E27FC236}">
                <a16:creationId xmlns:a16="http://schemas.microsoft.com/office/drawing/2014/main" id="{A7A5C8A9-88F8-344F-882F-87878685B257}"/>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t>
            </a:r>
          </a:p>
        </p:txBody>
      </p:sp>
    </p:spTree>
    <p:extLst>
      <p:ext uri="{BB962C8B-B14F-4D97-AF65-F5344CB8AC3E}">
        <p14:creationId xmlns:p14="http://schemas.microsoft.com/office/powerpoint/2010/main" val="46358460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ivider_Slide_Orange">
    <p:bg>
      <p:bgRef idx="1001">
        <a:schemeClr val="bg2"/>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A96C4F3-CA83-2A40-9F3D-E162458BB038}"/>
              </a:ext>
            </a:extLst>
          </p:cNvPr>
          <p:cNvPicPr>
            <a:picLocks noChangeAspect="1"/>
          </p:cNvPicPr>
          <p:nvPr userDrawn="1"/>
        </p:nvPicPr>
        <p:blipFill rotWithShape="1">
          <a:blip r:embed="rId2"/>
          <a:srcRect l="16348" r="20161"/>
          <a:stretch/>
        </p:blipFill>
        <p:spPr>
          <a:xfrm>
            <a:off x="2"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cap="none">
                <a:solidFill>
                  <a:schemeClr val="tx1"/>
                </a:solidFill>
              </a:defRPr>
            </a:lvl1pPr>
          </a:lstStyle>
          <a:p>
            <a:r>
              <a:rPr lang="en-US" dirty="0"/>
              <a:t>Click to edit Master title style</a:t>
            </a:r>
          </a:p>
        </p:txBody>
      </p:sp>
      <p:pic>
        <p:nvPicPr>
          <p:cNvPr id="5" name="Picture 4">
            <a:extLst>
              <a:ext uri="{FF2B5EF4-FFF2-40B4-BE49-F238E27FC236}">
                <a16:creationId xmlns:a16="http://schemas.microsoft.com/office/drawing/2014/main" id="{A82B5894-DCBD-3A4E-BD40-DCA1D16A4B4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49519" y="7531058"/>
            <a:ext cx="709381" cy="424102"/>
          </a:xfrm>
          <a:prstGeom prst="rect">
            <a:avLst/>
          </a:prstGeom>
        </p:spPr>
      </p:pic>
      <p:sp>
        <p:nvSpPr>
          <p:cNvPr id="8" name="TextBox 7">
            <a:extLst>
              <a:ext uri="{FF2B5EF4-FFF2-40B4-BE49-F238E27FC236}">
                <a16:creationId xmlns:a16="http://schemas.microsoft.com/office/drawing/2014/main" id="{73141658-2646-1048-A1DE-3FB40A06912B}"/>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t>
            </a:r>
          </a:p>
        </p:txBody>
      </p:sp>
    </p:spTree>
    <p:extLst>
      <p:ext uri="{BB962C8B-B14F-4D97-AF65-F5344CB8AC3E}">
        <p14:creationId xmlns:p14="http://schemas.microsoft.com/office/powerpoint/2010/main" val="1462640728"/>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vider_Slide_Green">
    <p:bg>
      <p:bgRef idx="1001">
        <a:schemeClr val="bg2"/>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ADE0CB9-C246-C948-A3A8-F1FE53173FBC}"/>
              </a:ext>
            </a:extLst>
          </p:cNvPr>
          <p:cNvPicPr>
            <a:picLocks noChangeAspect="1"/>
          </p:cNvPicPr>
          <p:nvPr userDrawn="1"/>
        </p:nvPicPr>
        <p:blipFill rotWithShape="1">
          <a:blip r:embed="rId2"/>
          <a:srcRect l="36508"/>
          <a:stretch/>
        </p:blipFill>
        <p:spPr>
          <a:xfrm>
            <a:off x="0" y="0"/>
            <a:ext cx="14630400" cy="8229600"/>
          </a:xfrm>
          <a:prstGeom prst="rect">
            <a:avLst/>
          </a:prstGeom>
        </p:spPr>
      </p:pic>
      <p:sp>
        <p:nvSpPr>
          <p:cNvPr id="2" name="Title 1"/>
          <p:cNvSpPr>
            <a:spLocks noGrp="1"/>
          </p:cNvSpPr>
          <p:nvPr>
            <p:ph type="title"/>
          </p:nvPr>
        </p:nvSpPr>
        <p:spPr>
          <a:xfrm>
            <a:off x="548640" y="3108960"/>
            <a:ext cx="12435840" cy="1488168"/>
          </a:xfrm>
        </p:spPr>
        <p:txBody>
          <a:bodyPr anchor="ctr">
            <a:noAutofit/>
          </a:bodyPr>
          <a:lstStyle>
            <a:lvl1pPr algn="l">
              <a:defRPr sz="6400" b="1" cap="none">
                <a:solidFill>
                  <a:schemeClr val="tx1"/>
                </a:solidFill>
              </a:defRPr>
            </a:lvl1pPr>
          </a:lstStyle>
          <a:p>
            <a:r>
              <a:rPr lang="en-US" dirty="0"/>
              <a:t>Click to edit Master title style</a:t>
            </a:r>
          </a:p>
        </p:txBody>
      </p:sp>
      <p:pic>
        <p:nvPicPr>
          <p:cNvPr id="5" name="Picture 4">
            <a:extLst>
              <a:ext uri="{FF2B5EF4-FFF2-40B4-BE49-F238E27FC236}">
                <a16:creationId xmlns:a16="http://schemas.microsoft.com/office/drawing/2014/main" id="{A82B5894-DCBD-3A4E-BD40-DCA1D16A4B4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49519" y="7531058"/>
            <a:ext cx="709381" cy="424102"/>
          </a:xfrm>
          <a:prstGeom prst="rect">
            <a:avLst/>
          </a:prstGeom>
        </p:spPr>
      </p:pic>
      <p:sp>
        <p:nvSpPr>
          <p:cNvPr id="8" name="TextBox 7">
            <a:extLst>
              <a:ext uri="{FF2B5EF4-FFF2-40B4-BE49-F238E27FC236}">
                <a16:creationId xmlns:a16="http://schemas.microsoft.com/office/drawing/2014/main" id="{6FEF9E69-433E-DC4C-824E-7F476DC4478C}"/>
              </a:ext>
            </a:extLst>
          </p:cNvPr>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t>
            </a:r>
          </a:p>
        </p:txBody>
      </p:sp>
    </p:spTree>
    <p:extLst>
      <p:ext uri="{BB962C8B-B14F-4D97-AF65-F5344CB8AC3E}">
        <p14:creationId xmlns:p14="http://schemas.microsoft.com/office/powerpoint/2010/main" val="1704651833"/>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_Bulleted_Lis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48640" y="183898"/>
            <a:ext cx="13511460" cy="873186"/>
          </a:xfrm>
        </p:spPr>
        <p:txBody>
          <a:bodyPr/>
          <a:lstStyle/>
          <a:p>
            <a:r>
              <a:rPr lang="en-US" dirty="0"/>
              <a:t>Click to edit Master title style</a:t>
            </a:r>
          </a:p>
        </p:txBody>
      </p:sp>
      <p:sp>
        <p:nvSpPr>
          <p:cNvPr id="3" name="Content Placeholder 2"/>
          <p:cNvSpPr>
            <a:spLocks noGrp="1"/>
          </p:cNvSpPr>
          <p:nvPr>
            <p:ph sz="half" idx="1"/>
          </p:nvPr>
        </p:nvSpPr>
        <p:spPr>
          <a:xfrm>
            <a:off x="548640" y="1645920"/>
            <a:ext cx="13510260" cy="5431155"/>
          </a:xfrm>
          <a:prstGeom prst="rect">
            <a:avLst/>
          </a:prstGeom>
        </p:spPr>
        <p:txBody>
          <a:bodyPr>
            <a:normAutofit/>
          </a:bodyPr>
          <a:lstStyle>
            <a:lvl1pPr>
              <a:defRPr sz="3200"/>
            </a:lvl1pPr>
            <a:lvl2pPr>
              <a:defRPr sz="2900"/>
            </a:lvl2pPr>
            <a:lvl3pPr>
              <a:defRPr sz="2600"/>
            </a:lvl3pPr>
            <a:lvl4pPr marL="2194560" indent="0">
              <a:buNone/>
              <a:defRPr sz="2600"/>
            </a:lvl4pPr>
            <a:lvl5pPr>
              <a:defRPr sz="2560"/>
            </a:lvl5pPr>
            <a:lvl6pPr>
              <a:defRPr sz="2880"/>
            </a:lvl6pPr>
            <a:lvl7pPr>
              <a:defRPr sz="2880"/>
            </a:lvl7pPr>
            <a:lvl8pPr>
              <a:defRPr sz="2880"/>
            </a:lvl8pPr>
            <a:lvl9pPr>
              <a:defRPr sz="288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2639658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39" y="183898"/>
            <a:ext cx="13514832" cy="13716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548639" y="1645920"/>
            <a:ext cx="13514832" cy="568628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538863" y="7683901"/>
            <a:ext cx="7115490" cy="172355"/>
          </a:xfrm>
          <a:prstGeom prst="rect">
            <a:avLst/>
          </a:prstGeom>
          <a:noFill/>
        </p:spPr>
        <p:txBody>
          <a:bodyPr wrap="square" lIns="0" tIns="0" rIns="0" bIns="0" rtlCol="0">
            <a:spAutoFit/>
          </a:bodyPr>
          <a:lstStyle/>
          <a:p>
            <a:pPr marL="0" marR="0" indent="0" algn="l" defTabSz="731520" rtl="0" eaLnBrk="1" fontAlgn="auto" latinLnBrk="0" hangingPunct="1">
              <a:lnSpc>
                <a:spcPct val="100000"/>
              </a:lnSpc>
              <a:spcBef>
                <a:spcPts val="0"/>
              </a:spcBef>
              <a:spcAft>
                <a:spcPts val="0"/>
              </a:spcAft>
              <a:buClrTx/>
              <a:buSzTx/>
              <a:buFontTx/>
              <a:buNone/>
              <a:tabLst/>
              <a:defRPr/>
            </a:pPr>
            <a:r>
              <a:rPr lang="en-US" sz="1120" b="0" i="0" dirty="0">
                <a:solidFill>
                  <a:schemeClr val="tx1">
                    <a:lumMod val="50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t>
            </a:r>
          </a:p>
        </p:txBody>
      </p:sp>
      <p:pic>
        <p:nvPicPr>
          <p:cNvPr id="7" name="Picture 6"/>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a:off x="13349519" y="7531058"/>
            <a:ext cx="709381" cy="424102"/>
          </a:xfrm>
          <a:prstGeom prst="rect">
            <a:avLst/>
          </a:prstGeom>
        </p:spPr>
      </p:pic>
    </p:spTree>
    <p:extLst>
      <p:ext uri="{BB962C8B-B14F-4D97-AF65-F5344CB8AC3E}">
        <p14:creationId xmlns:p14="http://schemas.microsoft.com/office/powerpoint/2010/main" val="14311777"/>
      </p:ext>
    </p:extLst>
  </p:cSld>
  <p:clrMap bg1="dk1" tx1="lt1" bg2="dk2" tx2="lt2" accent1="accent1" accent2="accent2" accent3="accent3" accent4="accent4" accent5="accent5" accent6="accent6" hlink="hlink" folHlink="folHlink"/>
  <p:sldLayoutIdLst>
    <p:sldLayoutId id="2147483708" r:id="rId1"/>
    <p:sldLayoutId id="2147483675" r:id="rId2"/>
    <p:sldLayoutId id="2147483696" r:id="rId3"/>
    <p:sldLayoutId id="2147483677" r:id="rId4"/>
    <p:sldLayoutId id="2147483700" r:id="rId5"/>
    <p:sldLayoutId id="2147483697" r:id="rId6"/>
    <p:sldLayoutId id="2147483698" r:id="rId7"/>
    <p:sldLayoutId id="2147483699" r:id="rId8"/>
    <p:sldLayoutId id="2147483689" r:id="rId9"/>
    <p:sldLayoutId id="2147483678" r:id="rId10"/>
    <p:sldLayoutId id="2147483707" r:id="rId11"/>
    <p:sldLayoutId id="2147483679" r:id="rId12"/>
    <p:sldLayoutId id="2147483703" r:id="rId13"/>
    <p:sldLayoutId id="2147483704" r:id="rId14"/>
    <p:sldLayoutId id="2147483705" r:id="rId15"/>
    <p:sldLayoutId id="2147483690" r:id="rId16"/>
    <p:sldLayoutId id="2147483691" r:id="rId17"/>
    <p:sldLayoutId id="2147483692" r:id="rId18"/>
    <p:sldLayoutId id="2147483702" r:id="rId19"/>
    <p:sldLayoutId id="2147483680" r:id="rId20"/>
    <p:sldLayoutId id="2147483701" r:id="rId21"/>
    <p:sldLayoutId id="2147483693" r:id="rId22"/>
    <p:sldLayoutId id="2147483687" r:id="rId23"/>
    <p:sldLayoutId id="2147483706" r:id="rId24"/>
    <p:sldLayoutId id="2147483709" r:id="rId25"/>
    <p:sldLayoutId id="2147483710" r:id="rId26"/>
  </p:sldLayoutIdLst>
  <p:txStyles>
    <p:titleStyle>
      <a:lvl1pPr algn="l" defTabSz="731520" rtl="0" eaLnBrk="1" latinLnBrk="0" hangingPunct="1">
        <a:spcBef>
          <a:spcPct val="0"/>
        </a:spcBef>
        <a:buNone/>
        <a:defRPr sz="3800" b="1" i="0" kern="1200">
          <a:solidFill>
            <a:schemeClr val="tx1"/>
          </a:solidFill>
          <a:latin typeface="Amazon Ember Regular" charset="0"/>
          <a:ea typeface="+mj-ea"/>
          <a:cs typeface="Amazon Ember Regular" charset="0"/>
        </a:defRPr>
      </a:lvl1pPr>
    </p:titleStyle>
    <p:bodyStyle>
      <a:lvl1pPr marL="0" indent="0" algn="l" defTabSz="731520" rtl="0" eaLnBrk="1" latinLnBrk="0" hangingPunct="1">
        <a:spcBef>
          <a:spcPct val="20000"/>
        </a:spcBef>
        <a:buFontTx/>
        <a:buNone/>
        <a:defRPr sz="2900" b="0" i="0" kern="120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p:bodyStyle>
    <p:other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36" userDrawn="1">
          <p15:clr>
            <a:srgbClr val="F26B43"/>
          </p15:clr>
        </p15:guide>
        <p15:guide id="2" pos="8856" userDrawn="1">
          <p15:clr>
            <a:srgbClr val="F26B43"/>
          </p15:clr>
        </p15:guide>
        <p15:guide id="3" orient="horz" pos="10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16.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17.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2.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3" Type="http://schemas.openxmlformats.org/officeDocument/2006/relationships/image" Target="../media/image23.png"/><Relationship Id="rId18" Type="http://schemas.openxmlformats.org/officeDocument/2006/relationships/image" Target="../media/image28.svg"/><Relationship Id="rId26" Type="http://schemas.openxmlformats.org/officeDocument/2006/relationships/image" Target="../media/image36.svg"/><Relationship Id="rId3" Type="http://schemas.openxmlformats.org/officeDocument/2006/relationships/image" Target="../media/image11.png"/><Relationship Id="rId21" Type="http://schemas.openxmlformats.org/officeDocument/2006/relationships/image" Target="../media/image31.png"/><Relationship Id="rId34" Type="http://schemas.openxmlformats.org/officeDocument/2006/relationships/image" Target="../media/image44.svg"/><Relationship Id="rId7" Type="http://schemas.openxmlformats.org/officeDocument/2006/relationships/image" Target="../media/image15.png"/><Relationship Id="rId12" Type="http://schemas.openxmlformats.org/officeDocument/2006/relationships/image" Target="../media/image22.svg"/><Relationship Id="rId17" Type="http://schemas.openxmlformats.org/officeDocument/2006/relationships/image" Target="../media/image27.png"/><Relationship Id="rId25" Type="http://schemas.openxmlformats.org/officeDocument/2006/relationships/image" Target="../media/image35.png"/><Relationship Id="rId33" Type="http://schemas.openxmlformats.org/officeDocument/2006/relationships/image" Target="../media/image43.png"/><Relationship Id="rId2" Type="http://schemas.openxmlformats.org/officeDocument/2006/relationships/notesSlide" Target="../notesSlides/notesSlide18.xml"/><Relationship Id="rId16" Type="http://schemas.openxmlformats.org/officeDocument/2006/relationships/image" Target="../media/image26.svg"/><Relationship Id="rId20" Type="http://schemas.openxmlformats.org/officeDocument/2006/relationships/image" Target="../media/image30.svg"/><Relationship Id="rId29" Type="http://schemas.openxmlformats.org/officeDocument/2006/relationships/image" Target="../media/image39.png"/><Relationship Id="rId1" Type="http://schemas.openxmlformats.org/officeDocument/2006/relationships/slideLayout" Target="../slideLayouts/slideLayout3.xml"/><Relationship Id="rId6" Type="http://schemas.openxmlformats.org/officeDocument/2006/relationships/image" Target="../media/image20.svg"/><Relationship Id="rId11" Type="http://schemas.openxmlformats.org/officeDocument/2006/relationships/image" Target="../media/image21.png"/><Relationship Id="rId24" Type="http://schemas.openxmlformats.org/officeDocument/2006/relationships/image" Target="../media/image34.svg"/><Relationship Id="rId32" Type="http://schemas.openxmlformats.org/officeDocument/2006/relationships/image" Target="../media/image42.svg"/><Relationship Id="rId5" Type="http://schemas.openxmlformats.org/officeDocument/2006/relationships/image" Target="../media/image19.png"/><Relationship Id="rId15" Type="http://schemas.openxmlformats.org/officeDocument/2006/relationships/image" Target="../media/image25.png"/><Relationship Id="rId23" Type="http://schemas.openxmlformats.org/officeDocument/2006/relationships/image" Target="../media/image33.png"/><Relationship Id="rId28" Type="http://schemas.openxmlformats.org/officeDocument/2006/relationships/image" Target="../media/image38.svg"/><Relationship Id="rId36" Type="http://schemas.openxmlformats.org/officeDocument/2006/relationships/image" Target="../media/image46.svg"/><Relationship Id="rId10" Type="http://schemas.openxmlformats.org/officeDocument/2006/relationships/image" Target="../media/image18.svg"/><Relationship Id="rId19" Type="http://schemas.openxmlformats.org/officeDocument/2006/relationships/image" Target="../media/image29.png"/><Relationship Id="rId31" Type="http://schemas.openxmlformats.org/officeDocument/2006/relationships/image" Target="../media/image41.pn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4.svg"/><Relationship Id="rId22" Type="http://schemas.openxmlformats.org/officeDocument/2006/relationships/image" Target="../media/image32.svg"/><Relationship Id="rId27" Type="http://schemas.openxmlformats.org/officeDocument/2006/relationships/image" Target="../media/image37.png"/><Relationship Id="rId30" Type="http://schemas.openxmlformats.org/officeDocument/2006/relationships/image" Target="../media/image40.svg"/><Relationship Id="rId35" Type="http://schemas.openxmlformats.org/officeDocument/2006/relationships/image" Target="../media/image45.png"/><Relationship Id="rId8" Type="http://schemas.openxmlformats.org/officeDocument/2006/relationships/image" Target="../media/image16.svg"/></Relationships>
</file>

<file path=ppt/slides/_rels/slide21.xml.rels><?xml version="1.0" encoding="UTF-8" standalone="yes"?>
<Relationships xmlns="http://schemas.openxmlformats.org/package/2006/relationships"><Relationship Id="rId3" Type="http://schemas.openxmlformats.org/officeDocument/2006/relationships/hyperlink" Target="https://docs.aws.amazon.com/AmazonCloudWatch/latest/events/EventTypes.html"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12.sv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8.svg"/></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1.png"/><Relationship Id="rId7"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2.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48.png"/><Relationship Id="rId18" Type="http://schemas.openxmlformats.org/officeDocument/2006/relationships/image" Target="../media/image51.svg"/><Relationship Id="rId3" Type="http://schemas.openxmlformats.org/officeDocument/2006/relationships/image" Target="../media/image35.png"/><Relationship Id="rId7" Type="http://schemas.openxmlformats.org/officeDocument/2006/relationships/image" Target="../media/image15.png"/><Relationship Id="rId12" Type="http://schemas.openxmlformats.org/officeDocument/2006/relationships/image" Target="../media/image24.svg"/><Relationship Id="rId17" Type="http://schemas.openxmlformats.org/officeDocument/2006/relationships/image" Target="../media/image50.png"/><Relationship Id="rId2" Type="http://schemas.openxmlformats.org/officeDocument/2006/relationships/notesSlide" Target="../notesSlides/notesSlide27.xml"/><Relationship Id="rId16" Type="http://schemas.openxmlformats.org/officeDocument/2006/relationships/image" Target="../media/image38.svg"/><Relationship Id="rId1" Type="http://schemas.openxmlformats.org/officeDocument/2006/relationships/slideLayout" Target="../slideLayouts/slideLayout3.xml"/><Relationship Id="rId6" Type="http://schemas.openxmlformats.org/officeDocument/2006/relationships/image" Target="../media/image12.svg"/><Relationship Id="rId11" Type="http://schemas.openxmlformats.org/officeDocument/2006/relationships/image" Target="../media/image23.png"/><Relationship Id="rId5" Type="http://schemas.openxmlformats.org/officeDocument/2006/relationships/image" Target="../media/image11.png"/><Relationship Id="rId15" Type="http://schemas.openxmlformats.org/officeDocument/2006/relationships/image" Target="../media/image37.png"/><Relationship Id="rId10" Type="http://schemas.openxmlformats.org/officeDocument/2006/relationships/image" Target="../media/image18.svg"/><Relationship Id="rId4" Type="http://schemas.openxmlformats.org/officeDocument/2006/relationships/image" Target="../media/image36.svg"/><Relationship Id="rId9" Type="http://schemas.openxmlformats.org/officeDocument/2006/relationships/image" Target="../media/image17.png"/><Relationship Id="rId14" Type="http://schemas.openxmlformats.org/officeDocument/2006/relationships/image" Target="../media/image49.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aws/aws-lambda-dotnet/"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548640" y="1931822"/>
            <a:ext cx="12842240" cy="3022782"/>
          </a:xfrm>
        </p:spPr>
        <p:txBody>
          <a:bodyPr/>
          <a:lstStyle/>
          <a:p>
            <a:r>
              <a:rPr lang="en-US" dirty="0"/>
              <a:t>Unleash your PowerShell with AWS Lambda and </a:t>
            </a:r>
            <a:r>
              <a:rPr lang="en-US" dirty="0" err="1"/>
              <a:t>Serverless</a:t>
            </a:r>
            <a:r>
              <a:rPr lang="en-US" dirty="0"/>
              <a:t> Computing</a:t>
            </a:r>
          </a:p>
        </p:txBody>
      </p:sp>
      <p:sp>
        <p:nvSpPr>
          <p:cNvPr id="5" name="Text Placeholder 1"/>
          <p:cNvSpPr>
            <a:spLocks noGrp="1"/>
          </p:cNvSpPr>
          <p:nvPr>
            <p:ph type="body" sz="quarter" idx="10"/>
          </p:nvPr>
        </p:nvSpPr>
        <p:spPr>
          <a:xfrm>
            <a:off x="548640" y="5496560"/>
            <a:ext cx="5892800" cy="1765353"/>
          </a:xfrm>
        </p:spPr>
        <p:txBody>
          <a:bodyPr>
            <a:normAutofit fontScale="92500" lnSpcReduction="10000"/>
          </a:bodyPr>
          <a:lstStyle/>
          <a:p>
            <a:r>
              <a:rPr lang="en-US" sz="2800" dirty="0"/>
              <a:t>Andrew Pearce</a:t>
            </a:r>
          </a:p>
          <a:p>
            <a:r>
              <a:rPr lang="en-US" sz="2000" dirty="0"/>
              <a:t>Senior Systems Development Engineer, AWS</a:t>
            </a:r>
          </a:p>
          <a:p>
            <a:r>
              <a:rPr lang="en-US" sz="2000" dirty="0"/>
              <a:t>@</a:t>
            </a:r>
            <a:r>
              <a:rPr lang="en-US" sz="2000" dirty="0" err="1"/>
              <a:t>austoonz</a:t>
            </a:r>
            <a:endParaRPr lang="en-US" sz="2000" dirty="0"/>
          </a:p>
          <a:p>
            <a:endParaRPr lang="en-US" sz="2000" dirty="0"/>
          </a:p>
          <a:p>
            <a:r>
              <a:rPr lang="en-US" sz="2000" dirty="0"/>
              <a:t>May 1, 2019</a:t>
            </a:r>
          </a:p>
        </p:txBody>
      </p:sp>
    </p:spTree>
    <p:extLst>
      <p:ext uri="{BB962C8B-B14F-4D97-AF65-F5344CB8AC3E}">
        <p14:creationId xmlns:p14="http://schemas.microsoft.com/office/powerpoint/2010/main" val="3628537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3CA4A-E87A-434D-9BEF-102EAE91BA6D}"/>
              </a:ext>
            </a:extLst>
          </p:cNvPr>
          <p:cNvSpPr>
            <a:spLocks noGrp="1"/>
          </p:cNvSpPr>
          <p:nvPr>
            <p:ph type="title"/>
          </p:nvPr>
        </p:nvSpPr>
        <p:spPr>
          <a:xfrm>
            <a:off x="548640" y="3108959"/>
            <a:ext cx="12435840" cy="1788717"/>
          </a:xfrm>
        </p:spPr>
        <p:txBody>
          <a:bodyPr/>
          <a:lstStyle/>
          <a:p>
            <a:r>
              <a:rPr lang="en-US" dirty="0"/>
              <a:t>Demo: PowerShell in AWS Lambda</a:t>
            </a:r>
          </a:p>
        </p:txBody>
      </p:sp>
    </p:spTree>
    <p:extLst>
      <p:ext uri="{BB962C8B-B14F-4D97-AF65-F5344CB8AC3E}">
        <p14:creationId xmlns:p14="http://schemas.microsoft.com/office/powerpoint/2010/main" val="2428523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p:txBody>
          <a:bodyPr/>
          <a:lstStyle/>
          <a:p>
            <a:r>
              <a:rPr lang="en-US" dirty="0"/>
              <a:t>What did we just learn?</a:t>
            </a:r>
          </a:p>
        </p:txBody>
      </p:sp>
      <p:sp>
        <p:nvSpPr>
          <p:cNvPr id="3" name="Text Placeholder 2">
            <a:extLst>
              <a:ext uri="{FF2B5EF4-FFF2-40B4-BE49-F238E27FC236}">
                <a16:creationId xmlns:a16="http://schemas.microsoft.com/office/drawing/2014/main" id="{9B31914C-65F5-CC41-BBCB-918C1794AD8C}"/>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Develop using PowerShell script, function or module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Can integrate with your existing PowerShell build processes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Direct publishing with PowerShell or Zip file packaging</a:t>
            </a:r>
          </a:p>
          <a:p>
            <a:endParaRPr lang="en-US" dirty="0"/>
          </a:p>
          <a:p>
            <a:pPr marL="342900" indent="-342900">
              <a:buFont typeface="Arial" panose="020B0604020202020204" pitchFamily="34" charset="0"/>
              <a:buChar char="•"/>
            </a:pPr>
            <a:r>
              <a:rPr lang="en-US" dirty="0"/>
              <a:t>End of the day: </a:t>
            </a:r>
            <a:r>
              <a:rPr lang="en-US" dirty="0">
                <a:solidFill>
                  <a:schemeClr val="accent1"/>
                </a:solidFill>
              </a:rPr>
              <a:t>“It’s just PowerShell”</a:t>
            </a:r>
          </a:p>
        </p:txBody>
      </p:sp>
    </p:spTree>
    <p:extLst>
      <p:ext uri="{BB962C8B-B14F-4D97-AF65-F5344CB8AC3E}">
        <p14:creationId xmlns:p14="http://schemas.microsoft.com/office/powerpoint/2010/main" val="1765837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3CA4A-E87A-434D-9BEF-102EAE91BA6D}"/>
              </a:ext>
            </a:extLst>
          </p:cNvPr>
          <p:cNvSpPr>
            <a:spLocks noGrp="1"/>
          </p:cNvSpPr>
          <p:nvPr>
            <p:ph type="title"/>
          </p:nvPr>
        </p:nvSpPr>
        <p:spPr>
          <a:xfrm>
            <a:off x="548640" y="3108959"/>
            <a:ext cx="12435840" cy="2126919"/>
          </a:xfrm>
        </p:spPr>
        <p:txBody>
          <a:bodyPr/>
          <a:lstStyle/>
          <a:p>
            <a:r>
              <a:rPr lang="en-US" dirty="0" err="1"/>
              <a:t>Serverless</a:t>
            </a:r>
            <a:r>
              <a:rPr lang="en-US" dirty="0"/>
              <a:t> and Event Driven Computing</a:t>
            </a:r>
          </a:p>
        </p:txBody>
      </p:sp>
    </p:spTree>
    <p:extLst>
      <p:ext uri="{BB962C8B-B14F-4D97-AF65-F5344CB8AC3E}">
        <p14:creationId xmlns:p14="http://schemas.microsoft.com/office/powerpoint/2010/main" val="3787037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p:txBody>
          <a:bodyPr/>
          <a:lstStyle/>
          <a:p>
            <a:r>
              <a:rPr lang="en-US" dirty="0"/>
              <a:t>What is </a:t>
            </a:r>
            <a:r>
              <a:rPr lang="en-US" dirty="0" err="1"/>
              <a:t>Serverless</a:t>
            </a:r>
            <a:r>
              <a:rPr lang="en-US" dirty="0"/>
              <a:t>?</a:t>
            </a:r>
          </a:p>
        </p:txBody>
      </p:sp>
      <p:sp>
        <p:nvSpPr>
          <p:cNvPr id="3" name="Text Placeholder 2">
            <a:extLst>
              <a:ext uri="{FF2B5EF4-FFF2-40B4-BE49-F238E27FC236}">
                <a16:creationId xmlns:a16="http://schemas.microsoft.com/office/drawing/2014/main" id="{9B31914C-65F5-CC41-BBCB-918C1794AD8C}"/>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Native architecture of the cloud</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Shift operational responsibilities to AWS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Flexible scaling</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Automated High Availability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solidFill>
                  <a:schemeClr val="accent1"/>
                </a:solidFill>
              </a:rPr>
              <a:t>Focus on your customer!</a:t>
            </a:r>
          </a:p>
        </p:txBody>
      </p:sp>
    </p:spTree>
    <p:extLst>
      <p:ext uri="{BB962C8B-B14F-4D97-AF65-F5344CB8AC3E}">
        <p14:creationId xmlns:p14="http://schemas.microsoft.com/office/powerpoint/2010/main" val="183575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p:txBody>
          <a:bodyPr/>
          <a:lstStyle/>
          <a:p>
            <a:r>
              <a:rPr lang="en-US" dirty="0"/>
              <a:t>How does Event Driven Computing differ?</a:t>
            </a:r>
          </a:p>
        </p:txBody>
      </p:sp>
      <p:sp>
        <p:nvSpPr>
          <p:cNvPr id="3" name="Text Placeholder 2">
            <a:extLst>
              <a:ext uri="{FF2B5EF4-FFF2-40B4-BE49-F238E27FC236}">
                <a16:creationId xmlns:a16="http://schemas.microsoft.com/office/drawing/2014/main" id="{9B31914C-65F5-CC41-BBCB-918C1794AD8C}"/>
              </a:ext>
            </a:extLst>
          </p:cNvPr>
          <p:cNvSpPr>
            <a:spLocks noGrp="1"/>
          </p:cNvSpPr>
          <p:nvPr>
            <p:ph type="body" sz="quarter" idx="10"/>
          </p:nvPr>
        </p:nvSpPr>
        <p:spPr>
          <a:xfrm>
            <a:off x="548640" y="1645920"/>
            <a:ext cx="13510260" cy="5559552"/>
          </a:xfrm>
        </p:spPr>
        <p:txBody>
          <a:bodyPr/>
          <a:lstStyle/>
          <a:p>
            <a:pPr marL="342900" indent="-342900">
              <a:buFont typeface="Arial" panose="020B0604020202020204" pitchFamily="34" charset="0"/>
              <a:buChar char="•"/>
            </a:pPr>
            <a:r>
              <a:rPr lang="en-US" dirty="0"/>
              <a:t>Code is triggered in response to an event</a:t>
            </a:r>
          </a:p>
          <a:p>
            <a:pPr marL="1085850" lvl="1" indent="-342900">
              <a:buFont typeface="Arial" panose="020B0604020202020204" pitchFamily="34" charset="0"/>
              <a:buChar char="•"/>
            </a:pPr>
            <a:r>
              <a:rPr lang="en-US" dirty="0"/>
              <a:t>Direct invocation through an API</a:t>
            </a:r>
          </a:p>
          <a:p>
            <a:pPr marL="1085850" lvl="1" indent="-342900">
              <a:buFont typeface="Arial" panose="020B0604020202020204" pitchFamily="34" charset="0"/>
              <a:buChar char="•"/>
            </a:pPr>
            <a:r>
              <a:rPr lang="en-US" dirty="0"/>
              <a:t>Service Events</a:t>
            </a:r>
            <a:br>
              <a:rPr lang="en-US" dirty="0"/>
            </a:br>
            <a:endParaRPr lang="en-US" dirty="0"/>
          </a:p>
          <a:p>
            <a:pPr marL="342900" indent="-342900">
              <a:buFont typeface="Arial" panose="020B0604020202020204" pitchFamily="34" charset="0"/>
              <a:buChar char="•"/>
            </a:pPr>
            <a:r>
              <a:rPr lang="en-US" dirty="0"/>
              <a:t>Loosely coupled systems</a:t>
            </a:r>
            <a:br>
              <a:rPr lang="en-US" dirty="0"/>
            </a:br>
            <a:endParaRPr lang="en-US" dirty="0"/>
          </a:p>
          <a:p>
            <a:pPr marL="342900" indent="-342900">
              <a:buFont typeface="Arial" panose="020B0604020202020204" pitchFamily="34" charset="0"/>
              <a:buChar char="•"/>
            </a:pPr>
            <a:r>
              <a:rPr lang="en-US" dirty="0"/>
              <a:t>Asynchronous</a:t>
            </a:r>
            <a:br>
              <a:rPr lang="en-US" dirty="0"/>
            </a:br>
            <a:endParaRPr lang="en-US" dirty="0"/>
          </a:p>
          <a:p>
            <a:pPr marL="342900" indent="-342900">
              <a:buFont typeface="Arial" panose="020B0604020202020204" pitchFamily="34" charset="0"/>
              <a:buChar char="•"/>
            </a:pPr>
            <a:r>
              <a:rPr lang="en-US" dirty="0"/>
              <a:t>Automatic scaling</a:t>
            </a:r>
            <a:br>
              <a:rPr lang="en-US" dirty="0"/>
            </a:br>
            <a:endParaRPr lang="en-US" dirty="0"/>
          </a:p>
          <a:p>
            <a:pPr marL="342900" indent="-342900">
              <a:buFont typeface="Arial" panose="020B0604020202020204" pitchFamily="34" charset="0"/>
              <a:buChar char="•"/>
            </a:pPr>
            <a:r>
              <a:rPr lang="en-US" dirty="0">
                <a:solidFill>
                  <a:schemeClr val="accent1"/>
                </a:solidFill>
              </a:rPr>
              <a:t>Don’t pay for idle!</a:t>
            </a:r>
          </a:p>
          <a:p>
            <a:endParaRPr lang="en-US" dirty="0"/>
          </a:p>
        </p:txBody>
      </p:sp>
    </p:spTree>
    <p:extLst>
      <p:ext uri="{BB962C8B-B14F-4D97-AF65-F5344CB8AC3E}">
        <p14:creationId xmlns:p14="http://schemas.microsoft.com/office/powerpoint/2010/main" val="2239162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p:txBody>
          <a:bodyPr/>
          <a:lstStyle/>
          <a:p>
            <a:r>
              <a:rPr lang="en-US" dirty="0"/>
              <a:t>Amazon S3 Event -&gt; AWS Lambda</a:t>
            </a:r>
          </a:p>
        </p:txBody>
      </p:sp>
      <p:pic>
        <p:nvPicPr>
          <p:cNvPr id="16" name="Graphic 41">
            <a:extLst>
              <a:ext uri="{FF2B5EF4-FFF2-40B4-BE49-F238E27FC236}">
                <a16:creationId xmlns:a16="http://schemas.microsoft.com/office/drawing/2014/main" id="{1A56C62F-612C-5841-B7E7-B15DA92D0B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2890888" y="3420570"/>
            <a:ext cx="1263306" cy="1227553"/>
          </a:xfrm>
          <a:prstGeom prst="rect">
            <a:avLst/>
          </a:prstGeom>
        </p:spPr>
      </p:pic>
      <p:pic>
        <p:nvPicPr>
          <p:cNvPr id="17" name="Graphic 44">
            <a:extLst>
              <a:ext uri="{FF2B5EF4-FFF2-40B4-BE49-F238E27FC236}">
                <a16:creationId xmlns:a16="http://schemas.microsoft.com/office/drawing/2014/main" id="{E2DAEC15-20F6-3647-8A23-EC2BA0B080D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92370" y="3105387"/>
            <a:ext cx="1857918" cy="1857918"/>
          </a:xfrm>
          <a:prstGeom prst="rect">
            <a:avLst/>
          </a:prstGeom>
        </p:spPr>
      </p:pic>
      <p:pic>
        <p:nvPicPr>
          <p:cNvPr id="18" name="Graphic 44">
            <a:extLst>
              <a:ext uri="{FF2B5EF4-FFF2-40B4-BE49-F238E27FC236}">
                <a16:creationId xmlns:a16="http://schemas.microsoft.com/office/drawing/2014/main" id="{377480BA-A3A6-9E4A-9AF3-6770D1E63BA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194323" y="3131057"/>
            <a:ext cx="1857918" cy="1857918"/>
          </a:xfrm>
          <a:prstGeom prst="rect">
            <a:avLst/>
          </a:prstGeom>
        </p:spPr>
      </p:pic>
      <p:cxnSp>
        <p:nvCxnSpPr>
          <p:cNvPr id="19" name="Straight Arrow Connector 18">
            <a:extLst>
              <a:ext uri="{FF2B5EF4-FFF2-40B4-BE49-F238E27FC236}">
                <a16:creationId xmlns:a16="http://schemas.microsoft.com/office/drawing/2014/main" id="{21BBC288-5AFD-AB40-A3F3-F427E49EB12C}"/>
              </a:ext>
            </a:extLst>
          </p:cNvPr>
          <p:cNvCxnSpPr/>
          <p:nvPr/>
        </p:nvCxnSpPr>
        <p:spPr>
          <a:xfrm>
            <a:off x="4334893" y="4041407"/>
            <a:ext cx="1645920"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1BBC288-5AFD-AB40-A3F3-F427E49EB12C}"/>
              </a:ext>
            </a:extLst>
          </p:cNvPr>
          <p:cNvCxnSpPr/>
          <p:nvPr/>
        </p:nvCxnSpPr>
        <p:spPr>
          <a:xfrm>
            <a:off x="8233384" y="4041407"/>
            <a:ext cx="1645920"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4CA8B2F-5C0C-4847-8374-3CF09649970B}"/>
              </a:ext>
            </a:extLst>
          </p:cNvPr>
          <p:cNvSpPr txBox="1"/>
          <p:nvPr/>
        </p:nvSpPr>
        <p:spPr>
          <a:xfrm>
            <a:off x="2658273" y="4648123"/>
            <a:ext cx="1728536" cy="830997"/>
          </a:xfrm>
          <a:prstGeom prst="rect">
            <a:avLst/>
          </a:prstGeom>
          <a:noFill/>
        </p:spPr>
        <p:txBody>
          <a:bodyPr wrap="square" rtlCol="0">
            <a:spAutoFit/>
          </a:bodyPr>
          <a:lstStyle/>
          <a:p>
            <a:pPr algn="ctr"/>
            <a:r>
              <a:rPr lang="en-US" sz="2400" dirty="0"/>
              <a:t>Users / Service</a:t>
            </a:r>
          </a:p>
        </p:txBody>
      </p:sp>
      <p:sp>
        <p:nvSpPr>
          <p:cNvPr id="22" name="TextBox 21">
            <a:extLst>
              <a:ext uri="{FF2B5EF4-FFF2-40B4-BE49-F238E27FC236}">
                <a16:creationId xmlns:a16="http://schemas.microsoft.com/office/drawing/2014/main" id="{44CA8B2F-5C0C-4847-8374-3CF09649970B}"/>
              </a:ext>
            </a:extLst>
          </p:cNvPr>
          <p:cNvSpPr txBox="1"/>
          <p:nvPr/>
        </p:nvSpPr>
        <p:spPr>
          <a:xfrm>
            <a:off x="6194323" y="4963305"/>
            <a:ext cx="1728536" cy="461665"/>
          </a:xfrm>
          <a:prstGeom prst="rect">
            <a:avLst/>
          </a:prstGeom>
          <a:noFill/>
        </p:spPr>
        <p:txBody>
          <a:bodyPr wrap="square" rtlCol="0">
            <a:spAutoFit/>
          </a:bodyPr>
          <a:lstStyle/>
          <a:p>
            <a:pPr algn="ctr"/>
            <a:r>
              <a:rPr lang="en-US" sz="2400" dirty="0"/>
              <a:t>S3 Bucket</a:t>
            </a:r>
          </a:p>
        </p:txBody>
      </p:sp>
      <p:sp>
        <p:nvSpPr>
          <p:cNvPr id="23" name="TextBox 22">
            <a:extLst>
              <a:ext uri="{FF2B5EF4-FFF2-40B4-BE49-F238E27FC236}">
                <a16:creationId xmlns:a16="http://schemas.microsoft.com/office/drawing/2014/main" id="{44CA8B2F-5C0C-4847-8374-3CF09649970B}"/>
              </a:ext>
            </a:extLst>
          </p:cNvPr>
          <p:cNvSpPr txBox="1"/>
          <p:nvPr/>
        </p:nvSpPr>
        <p:spPr>
          <a:xfrm>
            <a:off x="10157061" y="4963305"/>
            <a:ext cx="1728536" cy="830997"/>
          </a:xfrm>
          <a:prstGeom prst="rect">
            <a:avLst/>
          </a:prstGeom>
          <a:noFill/>
        </p:spPr>
        <p:txBody>
          <a:bodyPr wrap="square" rtlCol="0">
            <a:spAutoFit/>
          </a:bodyPr>
          <a:lstStyle/>
          <a:p>
            <a:pPr algn="ctr"/>
            <a:r>
              <a:rPr lang="en-US" sz="2400" dirty="0"/>
              <a:t>Lambda Function</a:t>
            </a:r>
          </a:p>
        </p:txBody>
      </p:sp>
      <p:sp>
        <p:nvSpPr>
          <p:cNvPr id="24" name="TextBox 23">
            <a:extLst>
              <a:ext uri="{FF2B5EF4-FFF2-40B4-BE49-F238E27FC236}">
                <a16:creationId xmlns:a16="http://schemas.microsoft.com/office/drawing/2014/main" id="{44CA8B2F-5C0C-4847-8374-3CF09649970B}"/>
              </a:ext>
            </a:extLst>
          </p:cNvPr>
          <p:cNvSpPr txBox="1"/>
          <p:nvPr/>
        </p:nvSpPr>
        <p:spPr>
          <a:xfrm>
            <a:off x="4294029" y="4060016"/>
            <a:ext cx="1728536" cy="338554"/>
          </a:xfrm>
          <a:prstGeom prst="rect">
            <a:avLst/>
          </a:prstGeom>
          <a:noFill/>
        </p:spPr>
        <p:txBody>
          <a:bodyPr wrap="square" rtlCol="0">
            <a:spAutoFit/>
          </a:bodyPr>
          <a:lstStyle/>
          <a:p>
            <a:pPr algn="ctr"/>
            <a:r>
              <a:rPr lang="en-US" sz="1600" dirty="0"/>
              <a:t>Put Object</a:t>
            </a:r>
          </a:p>
        </p:txBody>
      </p:sp>
      <p:sp>
        <p:nvSpPr>
          <p:cNvPr id="25" name="TextBox 24">
            <a:extLst>
              <a:ext uri="{FF2B5EF4-FFF2-40B4-BE49-F238E27FC236}">
                <a16:creationId xmlns:a16="http://schemas.microsoft.com/office/drawing/2014/main" id="{44CA8B2F-5C0C-4847-8374-3CF09649970B}"/>
              </a:ext>
            </a:extLst>
          </p:cNvPr>
          <p:cNvSpPr txBox="1"/>
          <p:nvPr/>
        </p:nvSpPr>
        <p:spPr>
          <a:xfrm>
            <a:off x="8192076" y="4060016"/>
            <a:ext cx="1728536" cy="338554"/>
          </a:xfrm>
          <a:prstGeom prst="rect">
            <a:avLst/>
          </a:prstGeom>
          <a:noFill/>
        </p:spPr>
        <p:txBody>
          <a:bodyPr wrap="square" rtlCol="0">
            <a:spAutoFit/>
          </a:bodyPr>
          <a:lstStyle/>
          <a:p>
            <a:pPr algn="ctr"/>
            <a:r>
              <a:rPr lang="en-US" sz="1600" dirty="0"/>
              <a:t>S3 Event Trigger</a:t>
            </a:r>
          </a:p>
        </p:txBody>
      </p:sp>
    </p:spTree>
    <p:extLst>
      <p:ext uri="{BB962C8B-B14F-4D97-AF65-F5344CB8AC3E}">
        <p14:creationId xmlns:p14="http://schemas.microsoft.com/office/powerpoint/2010/main" val="1376206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p:txBody>
          <a:bodyPr/>
          <a:lstStyle/>
          <a:p>
            <a:r>
              <a:rPr lang="en-US" dirty="0"/>
              <a:t>Amazon S3 Event -&gt; </a:t>
            </a:r>
            <a:r>
              <a:rPr lang="en-US" dirty="0" err="1"/>
              <a:t>Fanout</a:t>
            </a:r>
            <a:r>
              <a:rPr lang="en-US" dirty="0"/>
              <a:t> with Amazon SNS</a:t>
            </a:r>
          </a:p>
        </p:txBody>
      </p:sp>
      <p:pic>
        <p:nvPicPr>
          <p:cNvPr id="13" name="Graphic 41">
            <a:extLst>
              <a:ext uri="{FF2B5EF4-FFF2-40B4-BE49-F238E27FC236}">
                <a16:creationId xmlns:a16="http://schemas.microsoft.com/office/drawing/2014/main" id="{1A56C62F-612C-5841-B7E7-B15DA92D0B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2498229" y="3563913"/>
            <a:ext cx="933525" cy="907105"/>
          </a:xfrm>
          <a:prstGeom prst="rect">
            <a:avLst/>
          </a:prstGeom>
        </p:spPr>
      </p:pic>
      <p:pic>
        <p:nvPicPr>
          <p:cNvPr id="14" name="Graphic 44">
            <a:extLst>
              <a:ext uri="{FF2B5EF4-FFF2-40B4-BE49-F238E27FC236}">
                <a16:creationId xmlns:a16="http://schemas.microsoft.com/office/drawing/2014/main" id="{E2DAEC15-20F6-3647-8A23-EC2BA0B080D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21462" y="4581763"/>
            <a:ext cx="1105781" cy="1105781"/>
          </a:xfrm>
          <a:prstGeom prst="rect">
            <a:avLst/>
          </a:prstGeom>
        </p:spPr>
      </p:pic>
      <p:pic>
        <p:nvPicPr>
          <p:cNvPr id="15" name="Graphic 44">
            <a:extLst>
              <a:ext uri="{FF2B5EF4-FFF2-40B4-BE49-F238E27FC236}">
                <a16:creationId xmlns:a16="http://schemas.microsoft.com/office/drawing/2014/main" id="{377480BA-A3A6-9E4A-9AF3-6770D1E63BA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35122" y="3411958"/>
            <a:ext cx="1105781" cy="1105781"/>
          </a:xfrm>
          <a:prstGeom prst="rect">
            <a:avLst/>
          </a:prstGeom>
        </p:spPr>
      </p:pic>
      <p:cxnSp>
        <p:nvCxnSpPr>
          <p:cNvPr id="26" name="Straight Arrow Connector 25">
            <a:extLst>
              <a:ext uri="{FF2B5EF4-FFF2-40B4-BE49-F238E27FC236}">
                <a16:creationId xmlns:a16="http://schemas.microsoft.com/office/drawing/2014/main" id="{21BBC288-5AFD-AB40-A3F3-F427E49EB12C}"/>
              </a:ext>
            </a:extLst>
          </p:cNvPr>
          <p:cNvCxnSpPr/>
          <p:nvPr/>
        </p:nvCxnSpPr>
        <p:spPr>
          <a:xfrm>
            <a:off x="3551320" y="3964755"/>
            <a:ext cx="1264237"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44CA8B2F-5C0C-4847-8374-3CF09649970B}"/>
              </a:ext>
            </a:extLst>
          </p:cNvPr>
          <p:cNvSpPr txBox="1"/>
          <p:nvPr/>
        </p:nvSpPr>
        <p:spPr>
          <a:xfrm>
            <a:off x="2098965" y="4560675"/>
            <a:ext cx="1728536" cy="369332"/>
          </a:xfrm>
          <a:prstGeom prst="rect">
            <a:avLst/>
          </a:prstGeom>
          <a:noFill/>
        </p:spPr>
        <p:txBody>
          <a:bodyPr wrap="square" rtlCol="0">
            <a:spAutoFit/>
          </a:bodyPr>
          <a:lstStyle/>
          <a:p>
            <a:pPr algn="ctr"/>
            <a:r>
              <a:rPr lang="en-US" sz="1800" dirty="0"/>
              <a:t>Users / Service</a:t>
            </a:r>
          </a:p>
        </p:txBody>
      </p:sp>
      <p:sp>
        <p:nvSpPr>
          <p:cNvPr id="28" name="TextBox 27">
            <a:extLst>
              <a:ext uri="{FF2B5EF4-FFF2-40B4-BE49-F238E27FC236}">
                <a16:creationId xmlns:a16="http://schemas.microsoft.com/office/drawing/2014/main" id="{44CA8B2F-5C0C-4847-8374-3CF09649970B}"/>
              </a:ext>
            </a:extLst>
          </p:cNvPr>
          <p:cNvSpPr txBox="1"/>
          <p:nvPr/>
        </p:nvSpPr>
        <p:spPr>
          <a:xfrm>
            <a:off x="4690330" y="4506645"/>
            <a:ext cx="1595363" cy="369332"/>
          </a:xfrm>
          <a:prstGeom prst="rect">
            <a:avLst/>
          </a:prstGeom>
          <a:noFill/>
        </p:spPr>
        <p:txBody>
          <a:bodyPr wrap="square" rtlCol="0">
            <a:spAutoFit/>
          </a:bodyPr>
          <a:lstStyle/>
          <a:p>
            <a:pPr algn="ctr"/>
            <a:r>
              <a:rPr lang="en-US" sz="1800" dirty="0"/>
              <a:t>S3 Bucket</a:t>
            </a:r>
          </a:p>
        </p:txBody>
      </p:sp>
      <p:sp>
        <p:nvSpPr>
          <p:cNvPr id="29" name="TextBox 28">
            <a:extLst>
              <a:ext uri="{FF2B5EF4-FFF2-40B4-BE49-F238E27FC236}">
                <a16:creationId xmlns:a16="http://schemas.microsoft.com/office/drawing/2014/main" id="{44CA8B2F-5C0C-4847-8374-3CF09649970B}"/>
              </a:ext>
            </a:extLst>
          </p:cNvPr>
          <p:cNvSpPr txBox="1"/>
          <p:nvPr/>
        </p:nvSpPr>
        <p:spPr>
          <a:xfrm>
            <a:off x="10105062" y="5729036"/>
            <a:ext cx="1728536" cy="646331"/>
          </a:xfrm>
          <a:prstGeom prst="rect">
            <a:avLst/>
          </a:prstGeom>
          <a:noFill/>
        </p:spPr>
        <p:txBody>
          <a:bodyPr wrap="square" rtlCol="0">
            <a:spAutoFit/>
          </a:bodyPr>
          <a:lstStyle/>
          <a:p>
            <a:pPr algn="ctr"/>
            <a:r>
              <a:rPr lang="en-US" sz="1800" dirty="0"/>
              <a:t>Lambda Functions</a:t>
            </a:r>
          </a:p>
        </p:txBody>
      </p:sp>
      <p:sp>
        <p:nvSpPr>
          <p:cNvPr id="30" name="TextBox 29">
            <a:extLst>
              <a:ext uri="{FF2B5EF4-FFF2-40B4-BE49-F238E27FC236}">
                <a16:creationId xmlns:a16="http://schemas.microsoft.com/office/drawing/2014/main" id="{44CA8B2F-5C0C-4847-8374-3CF09649970B}"/>
              </a:ext>
            </a:extLst>
          </p:cNvPr>
          <p:cNvSpPr txBox="1"/>
          <p:nvPr/>
        </p:nvSpPr>
        <p:spPr>
          <a:xfrm>
            <a:off x="3559596" y="4011926"/>
            <a:ext cx="1247684" cy="307777"/>
          </a:xfrm>
          <a:prstGeom prst="rect">
            <a:avLst/>
          </a:prstGeom>
          <a:noFill/>
        </p:spPr>
        <p:txBody>
          <a:bodyPr wrap="square" rtlCol="0">
            <a:spAutoFit/>
          </a:bodyPr>
          <a:lstStyle/>
          <a:p>
            <a:pPr algn="ctr"/>
            <a:r>
              <a:rPr lang="en-US" sz="1400" dirty="0"/>
              <a:t>Put Object</a:t>
            </a:r>
          </a:p>
        </p:txBody>
      </p:sp>
      <p:sp>
        <p:nvSpPr>
          <p:cNvPr id="31" name="TextBox 30">
            <a:extLst>
              <a:ext uri="{FF2B5EF4-FFF2-40B4-BE49-F238E27FC236}">
                <a16:creationId xmlns:a16="http://schemas.microsoft.com/office/drawing/2014/main" id="{44CA8B2F-5C0C-4847-8374-3CF09649970B}"/>
              </a:ext>
            </a:extLst>
          </p:cNvPr>
          <p:cNvSpPr txBox="1"/>
          <p:nvPr/>
        </p:nvSpPr>
        <p:spPr>
          <a:xfrm>
            <a:off x="6107387" y="4011926"/>
            <a:ext cx="1310666" cy="523220"/>
          </a:xfrm>
          <a:prstGeom prst="rect">
            <a:avLst/>
          </a:prstGeom>
          <a:noFill/>
        </p:spPr>
        <p:txBody>
          <a:bodyPr wrap="square" rtlCol="0">
            <a:spAutoFit/>
          </a:bodyPr>
          <a:lstStyle/>
          <a:p>
            <a:pPr algn="ctr"/>
            <a:r>
              <a:rPr lang="en-US" sz="1400" dirty="0"/>
              <a:t>S3 Event Trigger</a:t>
            </a:r>
          </a:p>
        </p:txBody>
      </p:sp>
      <p:grpSp>
        <p:nvGrpSpPr>
          <p:cNvPr id="32" name="Group 31">
            <a:extLst>
              <a:ext uri="{FF2B5EF4-FFF2-40B4-BE49-F238E27FC236}">
                <a16:creationId xmlns:a16="http://schemas.microsoft.com/office/drawing/2014/main" id="{569F501D-2B88-4B4C-BCE1-5F998CFDB27A}"/>
              </a:ext>
            </a:extLst>
          </p:cNvPr>
          <p:cNvGrpSpPr/>
          <p:nvPr/>
        </p:nvGrpSpPr>
        <p:grpSpPr>
          <a:xfrm rot="10800000">
            <a:off x="8729996" y="2734740"/>
            <a:ext cx="1639961" cy="2431184"/>
            <a:chOff x="8228637" y="4520838"/>
            <a:chExt cx="1639961" cy="399245"/>
          </a:xfrm>
        </p:grpSpPr>
        <p:sp>
          <p:nvSpPr>
            <p:cNvPr id="33" name="Freeform 32">
              <a:extLst>
                <a:ext uri="{FF2B5EF4-FFF2-40B4-BE49-F238E27FC236}">
                  <a16:creationId xmlns:a16="http://schemas.microsoft.com/office/drawing/2014/main" id="{046A246F-2AA4-DC45-90A9-B77DE3454D06}"/>
                </a:ext>
              </a:extLst>
            </p:cNvPr>
            <p:cNvSpPr/>
            <p:nvPr/>
          </p:nvSpPr>
          <p:spPr>
            <a:xfrm>
              <a:off x="8228637" y="4520838"/>
              <a:ext cx="915363" cy="399245"/>
            </a:xfrm>
            <a:custGeom>
              <a:avLst/>
              <a:gdLst>
                <a:gd name="connsiteX0" fmla="*/ 38637 w 914400"/>
                <a:gd name="connsiteY0" fmla="*/ 0 h 399245"/>
                <a:gd name="connsiteX1" fmla="*/ 914400 w 914400"/>
                <a:gd name="connsiteY1" fmla="*/ 0 h 399245"/>
                <a:gd name="connsiteX2" fmla="*/ 914400 w 914400"/>
                <a:gd name="connsiteY2" fmla="*/ 399245 h 399245"/>
                <a:gd name="connsiteX3" fmla="*/ 0 w 914400"/>
                <a:gd name="connsiteY3" fmla="*/ 399245 h 399245"/>
                <a:gd name="connsiteX0" fmla="*/ 9837 w 914400"/>
                <a:gd name="connsiteY0" fmla="*/ 3600 h 399245"/>
                <a:gd name="connsiteX1" fmla="*/ 914400 w 914400"/>
                <a:gd name="connsiteY1" fmla="*/ 0 h 399245"/>
                <a:gd name="connsiteX2" fmla="*/ 914400 w 914400"/>
                <a:gd name="connsiteY2" fmla="*/ 399245 h 399245"/>
                <a:gd name="connsiteX3" fmla="*/ 0 w 914400"/>
                <a:gd name="connsiteY3" fmla="*/ 399245 h 399245"/>
                <a:gd name="connsiteX0" fmla="*/ 0 w 922563"/>
                <a:gd name="connsiteY0" fmla="*/ 7200 h 399245"/>
                <a:gd name="connsiteX1" fmla="*/ 922563 w 922563"/>
                <a:gd name="connsiteY1" fmla="*/ 0 h 399245"/>
                <a:gd name="connsiteX2" fmla="*/ 922563 w 922563"/>
                <a:gd name="connsiteY2" fmla="*/ 399245 h 399245"/>
                <a:gd name="connsiteX3" fmla="*/ 8163 w 922563"/>
                <a:gd name="connsiteY3" fmla="*/ 399245 h 399245"/>
                <a:gd name="connsiteX0" fmla="*/ 0 w 915363"/>
                <a:gd name="connsiteY0" fmla="*/ 3600 h 399245"/>
                <a:gd name="connsiteX1" fmla="*/ 915363 w 915363"/>
                <a:gd name="connsiteY1" fmla="*/ 0 h 399245"/>
                <a:gd name="connsiteX2" fmla="*/ 915363 w 915363"/>
                <a:gd name="connsiteY2" fmla="*/ 399245 h 399245"/>
                <a:gd name="connsiteX3" fmla="*/ 963 w 915363"/>
                <a:gd name="connsiteY3" fmla="*/ 399245 h 399245"/>
              </a:gdLst>
              <a:ahLst/>
              <a:cxnLst>
                <a:cxn ang="0">
                  <a:pos x="connsiteX0" y="connsiteY0"/>
                </a:cxn>
                <a:cxn ang="0">
                  <a:pos x="connsiteX1" y="connsiteY1"/>
                </a:cxn>
                <a:cxn ang="0">
                  <a:pos x="connsiteX2" y="connsiteY2"/>
                </a:cxn>
                <a:cxn ang="0">
                  <a:pos x="connsiteX3" y="connsiteY3"/>
                </a:cxn>
              </a:cxnLst>
              <a:rect l="l" t="t" r="r" b="b"/>
              <a:pathLst>
                <a:path w="915363" h="399245">
                  <a:moveTo>
                    <a:pt x="0" y="3600"/>
                  </a:moveTo>
                  <a:lnTo>
                    <a:pt x="915363" y="0"/>
                  </a:lnTo>
                  <a:lnTo>
                    <a:pt x="915363" y="399245"/>
                  </a:lnTo>
                  <a:lnTo>
                    <a:pt x="963" y="399245"/>
                  </a:lnTo>
                </a:path>
              </a:pathLst>
            </a:custGeom>
            <a:noFill/>
            <a:ln w="12700">
              <a:solidFill>
                <a:srgbClr val="8FA7C4"/>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Arrow Connector 33">
              <a:extLst>
                <a:ext uri="{FF2B5EF4-FFF2-40B4-BE49-F238E27FC236}">
                  <a16:creationId xmlns:a16="http://schemas.microsoft.com/office/drawing/2014/main" id="{1746C424-FCB4-D240-BDCE-8000DE468CAE}"/>
                </a:ext>
              </a:extLst>
            </p:cNvPr>
            <p:cNvCxnSpPr>
              <a:cxnSpLocks/>
            </p:cNvCxnSpPr>
            <p:nvPr/>
          </p:nvCxnSpPr>
          <p:spPr>
            <a:xfrm>
              <a:off x="9144000" y="4720460"/>
              <a:ext cx="724598" cy="0"/>
            </a:xfrm>
            <a:prstGeom prst="straightConnector1">
              <a:avLst/>
            </a:prstGeom>
            <a:ln w="12700">
              <a:solidFill>
                <a:srgbClr val="8FA7C4"/>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grpSp>
      <p:pic>
        <p:nvPicPr>
          <p:cNvPr id="35" name="Graphic 33">
            <a:extLst>
              <a:ext uri="{FF2B5EF4-FFF2-40B4-BE49-F238E27FC236}">
                <a16:creationId xmlns:a16="http://schemas.microsoft.com/office/drawing/2014/main" id="{94BAF6D0-D90F-2940-B54C-F4A09CDD093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521134" y="3411958"/>
            <a:ext cx="1105781" cy="1105781"/>
          </a:xfrm>
          <a:prstGeom prst="rect">
            <a:avLst/>
          </a:prstGeom>
        </p:spPr>
      </p:pic>
      <p:sp>
        <p:nvSpPr>
          <p:cNvPr id="36" name="TextBox 35">
            <a:extLst>
              <a:ext uri="{FF2B5EF4-FFF2-40B4-BE49-F238E27FC236}">
                <a16:creationId xmlns:a16="http://schemas.microsoft.com/office/drawing/2014/main" id="{44CA8B2F-5C0C-4847-8374-3CF09649970B}"/>
              </a:ext>
            </a:extLst>
          </p:cNvPr>
          <p:cNvSpPr txBox="1"/>
          <p:nvPr/>
        </p:nvSpPr>
        <p:spPr>
          <a:xfrm>
            <a:off x="7239747" y="4556506"/>
            <a:ext cx="1728536" cy="369332"/>
          </a:xfrm>
          <a:prstGeom prst="rect">
            <a:avLst/>
          </a:prstGeom>
          <a:noFill/>
        </p:spPr>
        <p:txBody>
          <a:bodyPr wrap="square" rtlCol="0">
            <a:spAutoFit/>
          </a:bodyPr>
          <a:lstStyle/>
          <a:p>
            <a:pPr algn="ctr"/>
            <a:r>
              <a:rPr lang="en-US" sz="1800" dirty="0"/>
              <a:t>SNS Topic</a:t>
            </a:r>
          </a:p>
        </p:txBody>
      </p:sp>
      <p:pic>
        <p:nvPicPr>
          <p:cNvPr id="37" name="Graphic 44">
            <a:extLst>
              <a:ext uri="{FF2B5EF4-FFF2-40B4-BE49-F238E27FC236}">
                <a16:creationId xmlns:a16="http://schemas.microsoft.com/office/drawing/2014/main" id="{E2DAEC15-20F6-3647-8A23-EC2BA0B080D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16440" y="2181848"/>
            <a:ext cx="1105781" cy="1105781"/>
          </a:xfrm>
          <a:prstGeom prst="rect">
            <a:avLst/>
          </a:prstGeom>
        </p:spPr>
      </p:pic>
      <p:cxnSp>
        <p:nvCxnSpPr>
          <p:cNvPr id="38" name="Straight Arrow Connector 37">
            <a:extLst>
              <a:ext uri="{FF2B5EF4-FFF2-40B4-BE49-F238E27FC236}">
                <a16:creationId xmlns:a16="http://schemas.microsoft.com/office/drawing/2014/main" id="{21BBC288-5AFD-AB40-A3F3-F427E49EB12C}"/>
              </a:ext>
            </a:extLst>
          </p:cNvPr>
          <p:cNvCxnSpPr/>
          <p:nvPr/>
        </p:nvCxnSpPr>
        <p:spPr>
          <a:xfrm>
            <a:off x="6148900" y="3964755"/>
            <a:ext cx="1264237"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44CA8B2F-5C0C-4847-8374-3CF09649970B}"/>
              </a:ext>
            </a:extLst>
          </p:cNvPr>
          <p:cNvSpPr txBox="1"/>
          <p:nvPr/>
        </p:nvSpPr>
        <p:spPr>
          <a:xfrm>
            <a:off x="9579144" y="3796442"/>
            <a:ext cx="1247684" cy="307777"/>
          </a:xfrm>
          <a:prstGeom prst="rect">
            <a:avLst/>
          </a:prstGeom>
          <a:noFill/>
        </p:spPr>
        <p:txBody>
          <a:bodyPr wrap="square" rtlCol="0">
            <a:spAutoFit/>
          </a:bodyPr>
          <a:lstStyle/>
          <a:p>
            <a:pPr algn="ctr"/>
            <a:r>
              <a:rPr lang="en-US" sz="1400" dirty="0"/>
              <a:t>Subscription</a:t>
            </a:r>
          </a:p>
        </p:txBody>
      </p:sp>
    </p:spTree>
    <p:extLst>
      <p:ext uri="{BB962C8B-B14F-4D97-AF65-F5344CB8AC3E}">
        <p14:creationId xmlns:p14="http://schemas.microsoft.com/office/powerpoint/2010/main" val="1987487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p:txBody>
          <a:bodyPr/>
          <a:lstStyle/>
          <a:p>
            <a:r>
              <a:rPr lang="en-US" dirty="0"/>
              <a:t>Amazon S3 Event -&gt; </a:t>
            </a:r>
            <a:r>
              <a:rPr lang="en-US" dirty="0" err="1"/>
              <a:t>Fanout</a:t>
            </a:r>
            <a:r>
              <a:rPr lang="en-US" dirty="0"/>
              <a:t> with Amazon SQS</a:t>
            </a:r>
          </a:p>
        </p:txBody>
      </p:sp>
      <p:pic>
        <p:nvPicPr>
          <p:cNvPr id="20" name="Graphic 41">
            <a:extLst>
              <a:ext uri="{FF2B5EF4-FFF2-40B4-BE49-F238E27FC236}">
                <a16:creationId xmlns:a16="http://schemas.microsoft.com/office/drawing/2014/main" id="{1A56C62F-612C-5841-B7E7-B15DA92D0B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1459562" y="3611176"/>
            <a:ext cx="933525" cy="907105"/>
          </a:xfrm>
          <a:prstGeom prst="rect">
            <a:avLst/>
          </a:prstGeom>
        </p:spPr>
      </p:pic>
      <p:pic>
        <p:nvPicPr>
          <p:cNvPr id="21" name="Graphic 44">
            <a:extLst>
              <a:ext uri="{FF2B5EF4-FFF2-40B4-BE49-F238E27FC236}">
                <a16:creationId xmlns:a16="http://schemas.microsoft.com/office/drawing/2014/main" id="{E2DAEC15-20F6-3647-8A23-EC2BA0B080D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066655" y="4639821"/>
            <a:ext cx="1105781" cy="1105781"/>
          </a:xfrm>
          <a:prstGeom prst="rect">
            <a:avLst/>
          </a:prstGeom>
        </p:spPr>
      </p:pic>
      <p:pic>
        <p:nvPicPr>
          <p:cNvPr id="22" name="Graphic 44">
            <a:extLst>
              <a:ext uri="{FF2B5EF4-FFF2-40B4-BE49-F238E27FC236}">
                <a16:creationId xmlns:a16="http://schemas.microsoft.com/office/drawing/2014/main" id="{377480BA-A3A6-9E4A-9AF3-6770D1E63BA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96455" y="3459221"/>
            <a:ext cx="1105781" cy="1105781"/>
          </a:xfrm>
          <a:prstGeom prst="rect">
            <a:avLst/>
          </a:prstGeom>
        </p:spPr>
      </p:pic>
      <p:cxnSp>
        <p:nvCxnSpPr>
          <p:cNvPr id="23" name="Straight Arrow Connector 22">
            <a:extLst>
              <a:ext uri="{FF2B5EF4-FFF2-40B4-BE49-F238E27FC236}">
                <a16:creationId xmlns:a16="http://schemas.microsoft.com/office/drawing/2014/main" id="{21BBC288-5AFD-AB40-A3F3-F427E49EB12C}"/>
              </a:ext>
            </a:extLst>
          </p:cNvPr>
          <p:cNvCxnSpPr/>
          <p:nvPr/>
        </p:nvCxnSpPr>
        <p:spPr>
          <a:xfrm>
            <a:off x="2512653" y="4012018"/>
            <a:ext cx="1264237"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4CA8B2F-5C0C-4847-8374-3CF09649970B}"/>
              </a:ext>
            </a:extLst>
          </p:cNvPr>
          <p:cNvSpPr txBox="1"/>
          <p:nvPr/>
        </p:nvSpPr>
        <p:spPr>
          <a:xfrm>
            <a:off x="1060298" y="4607938"/>
            <a:ext cx="1728536" cy="369332"/>
          </a:xfrm>
          <a:prstGeom prst="rect">
            <a:avLst/>
          </a:prstGeom>
          <a:noFill/>
        </p:spPr>
        <p:txBody>
          <a:bodyPr wrap="square" rtlCol="0">
            <a:spAutoFit/>
          </a:bodyPr>
          <a:lstStyle/>
          <a:p>
            <a:pPr algn="ctr"/>
            <a:r>
              <a:rPr lang="en-US" sz="1800" dirty="0"/>
              <a:t>Users / Service</a:t>
            </a:r>
          </a:p>
        </p:txBody>
      </p:sp>
      <p:sp>
        <p:nvSpPr>
          <p:cNvPr id="25" name="TextBox 24">
            <a:extLst>
              <a:ext uri="{FF2B5EF4-FFF2-40B4-BE49-F238E27FC236}">
                <a16:creationId xmlns:a16="http://schemas.microsoft.com/office/drawing/2014/main" id="{44CA8B2F-5C0C-4847-8374-3CF09649970B}"/>
              </a:ext>
            </a:extLst>
          </p:cNvPr>
          <p:cNvSpPr txBox="1"/>
          <p:nvPr/>
        </p:nvSpPr>
        <p:spPr>
          <a:xfrm>
            <a:off x="3651663" y="4553908"/>
            <a:ext cx="1595363" cy="369332"/>
          </a:xfrm>
          <a:prstGeom prst="rect">
            <a:avLst/>
          </a:prstGeom>
          <a:noFill/>
        </p:spPr>
        <p:txBody>
          <a:bodyPr wrap="square" rtlCol="0">
            <a:spAutoFit/>
          </a:bodyPr>
          <a:lstStyle/>
          <a:p>
            <a:pPr algn="ctr"/>
            <a:r>
              <a:rPr lang="en-US" sz="1800" dirty="0"/>
              <a:t>S3 Bucket</a:t>
            </a:r>
          </a:p>
        </p:txBody>
      </p:sp>
      <p:sp>
        <p:nvSpPr>
          <p:cNvPr id="40" name="TextBox 39">
            <a:extLst>
              <a:ext uri="{FF2B5EF4-FFF2-40B4-BE49-F238E27FC236}">
                <a16:creationId xmlns:a16="http://schemas.microsoft.com/office/drawing/2014/main" id="{44CA8B2F-5C0C-4847-8374-3CF09649970B}"/>
              </a:ext>
            </a:extLst>
          </p:cNvPr>
          <p:cNvSpPr txBox="1"/>
          <p:nvPr/>
        </p:nvSpPr>
        <p:spPr>
          <a:xfrm>
            <a:off x="11758671" y="5783331"/>
            <a:ext cx="1728536" cy="646331"/>
          </a:xfrm>
          <a:prstGeom prst="rect">
            <a:avLst/>
          </a:prstGeom>
          <a:noFill/>
        </p:spPr>
        <p:txBody>
          <a:bodyPr wrap="square" rtlCol="0">
            <a:spAutoFit/>
          </a:bodyPr>
          <a:lstStyle/>
          <a:p>
            <a:pPr algn="ctr"/>
            <a:r>
              <a:rPr lang="en-US" sz="1800" dirty="0"/>
              <a:t>Lambda Functions</a:t>
            </a:r>
          </a:p>
        </p:txBody>
      </p:sp>
      <p:sp>
        <p:nvSpPr>
          <p:cNvPr id="41" name="TextBox 40">
            <a:extLst>
              <a:ext uri="{FF2B5EF4-FFF2-40B4-BE49-F238E27FC236}">
                <a16:creationId xmlns:a16="http://schemas.microsoft.com/office/drawing/2014/main" id="{44CA8B2F-5C0C-4847-8374-3CF09649970B}"/>
              </a:ext>
            </a:extLst>
          </p:cNvPr>
          <p:cNvSpPr txBox="1"/>
          <p:nvPr/>
        </p:nvSpPr>
        <p:spPr>
          <a:xfrm>
            <a:off x="2520929" y="4059189"/>
            <a:ext cx="1247684" cy="307777"/>
          </a:xfrm>
          <a:prstGeom prst="rect">
            <a:avLst/>
          </a:prstGeom>
          <a:noFill/>
        </p:spPr>
        <p:txBody>
          <a:bodyPr wrap="square" rtlCol="0">
            <a:spAutoFit/>
          </a:bodyPr>
          <a:lstStyle/>
          <a:p>
            <a:pPr algn="ctr"/>
            <a:r>
              <a:rPr lang="en-US" sz="1400" dirty="0"/>
              <a:t>Put Object</a:t>
            </a:r>
          </a:p>
        </p:txBody>
      </p:sp>
      <p:sp>
        <p:nvSpPr>
          <p:cNvPr id="42" name="TextBox 41">
            <a:extLst>
              <a:ext uri="{FF2B5EF4-FFF2-40B4-BE49-F238E27FC236}">
                <a16:creationId xmlns:a16="http://schemas.microsoft.com/office/drawing/2014/main" id="{44CA8B2F-5C0C-4847-8374-3CF09649970B}"/>
              </a:ext>
            </a:extLst>
          </p:cNvPr>
          <p:cNvSpPr txBox="1"/>
          <p:nvPr/>
        </p:nvSpPr>
        <p:spPr>
          <a:xfrm>
            <a:off x="5068720" y="4059189"/>
            <a:ext cx="1310666" cy="523220"/>
          </a:xfrm>
          <a:prstGeom prst="rect">
            <a:avLst/>
          </a:prstGeom>
          <a:noFill/>
        </p:spPr>
        <p:txBody>
          <a:bodyPr wrap="square" rtlCol="0">
            <a:spAutoFit/>
          </a:bodyPr>
          <a:lstStyle/>
          <a:p>
            <a:pPr algn="ctr"/>
            <a:r>
              <a:rPr lang="en-US" sz="1400" dirty="0"/>
              <a:t>S3 Event Trigger</a:t>
            </a:r>
          </a:p>
        </p:txBody>
      </p:sp>
      <p:grpSp>
        <p:nvGrpSpPr>
          <p:cNvPr id="43" name="Group 42">
            <a:extLst>
              <a:ext uri="{FF2B5EF4-FFF2-40B4-BE49-F238E27FC236}">
                <a16:creationId xmlns:a16="http://schemas.microsoft.com/office/drawing/2014/main" id="{569F501D-2B88-4B4C-BCE1-5F998CFDB27A}"/>
              </a:ext>
            </a:extLst>
          </p:cNvPr>
          <p:cNvGrpSpPr/>
          <p:nvPr/>
        </p:nvGrpSpPr>
        <p:grpSpPr>
          <a:xfrm rot="10800000">
            <a:off x="7696861" y="2771377"/>
            <a:ext cx="1639961" cy="2431184"/>
            <a:chOff x="8228637" y="4520838"/>
            <a:chExt cx="1639961" cy="399245"/>
          </a:xfrm>
        </p:grpSpPr>
        <p:sp>
          <p:nvSpPr>
            <p:cNvPr id="44" name="Freeform 43">
              <a:extLst>
                <a:ext uri="{FF2B5EF4-FFF2-40B4-BE49-F238E27FC236}">
                  <a16:creationId xmlns:a16="http://schemas.microsoft.com/office/drawing/2014/main" id="{046A246F-2AA4-DC45-90A9-B77DE3454D06}"/>
                </a:ext>
              </a:extLst>
            </p:cNvPr>
            <p:cNvSpPr/>
            <p:nvPr/>
          </p:nvSpPr>
          <p:spPr>
            <a:xfrm>
              <a:off x="8228637" y="4520838"/>
              <a:ext cx="915363" cy="399245"/>
            </a:xfrm>
            <a:custGeom>
              <a:avLst/>
              <a:gdLst>
                <a:gd name="connsiteX0" fmla="*/ 38637 w 914400"/>
                <a:gd name="connsiteY0" fmla="*/ 0 h 399245"/>
                <a:gd name="connsiteX1" fmla="*/ 914400 w 914400"/>
                <a:gd name="connsiteY1" fmla="*/ 0 h 399245"/>
                <a:gd name="connsiteX2" fmla="*/ 914400 w 914400"/>
                <a:gd name="connsiteY2" fmla="*/ 399245 h 399245"/>
                <a:gd name="connsiteX3" fmla="*/ 0 w 914400"/>
                <a:gd name="connsiteY3" fmla="*/ 399245 h 399245"/>
                <a:gd name="connsiteX0" fmla="*/ 9837 w 914400"/>
                <a:gd name="connsiteY0" fmla="*/ 3600 h 399245"/>
                <a:gd name="connsiteX1" fmla="*/ 914400 w 914400"/>
                <a:gd name="connsiteY1" fmla="*/ 0 h 399245"/>
                <a:gd name="connsiteX2" fmla="*/ 914400 w 914400"/>
                <a:gd name="connsiteY2" fmla="*/ 399245 h 399245"/>
                <a:gd name="connsiteX3" fmla="*/ 0 w 914400"/>
                <a:gd name="connsiteY3" fmla="*/ 399245 h 399245"/>
                <a:gd name="connsiteX0" fmla="*/ 0 w 922563"/>
                <a:gd name="connsiteY0" fmla="*/ 7200 h 399245"/>
                <a:gd name="connsiteX1" fmla="*/ 922563 w 922563"/>
                <a:gd name="connsiteY1" fmla="*/ 0 h 399245"/>
                <a:gd name="connsiteX2" fmla="*/ 922563 w 922563"/>
                <a:gd name="connsiteY2" fmla="*/ 399245 h 399245"/>
                <a:gd name="connsiteX3" fmla="*/ 8163 w 922563"/>
                <a:gd name="connsiteY3" fmla="*/ 399245 h 399245"/>
                <a:gd name="connsiteX0" fmla="*/ 0 w 915363"/>
                <a:gd name="connsiteY0" fmla="*/ 3600 h 399245"/>
                <a:gd name="connsiteX1" fmla="*/ 915363 w 915363"/>
                <a:gd name="connsiteY1" fmla="*/ 0 h 399245"/>
                <a:gd name="connsiteX2" fmla="*/ 915363 w 915363"/>
                <a:gd name="connsiteY2" fmla="*/ 399245 h 399245"/>
                <a:gd name="connsiteX3" fmla="*/ 963 w 915363"/>
                <a:gd name="connsiteY3" fmla="*/ 399245 h 399245"/>
              </a:gdLst>
              <a:ahLst/>
              <a:cxnLst>
                <a:cxn ang="0">
                  <a:pos x="connsiteX0" y="connsiteY0"/>
                </a:cxn>
                <a:cxn ang="0">
                  <a:pos x="connsiteX1" y="connsiteY1"/>
                </a:cxn>
                <a:cxn ang="0">
                  <a:pos x="connsiteX2" y="connsiteY2"/>
                </a:cxn>
                <a:cxn ang="0">
                  <a:pos x="connsiteX3" y="connsiteY3"/>
                </a:cxn>
              </a:cxnLst>
              <a:rect l="l" t="t" r="r" b="b"/>
              <a:pathLst>
                <a:path w="915363" h="399245">
                  <a:moveTo>
                    <a:pt x="0" y="3600"/>
                  </a:moveTo>
                  <a:lnTo>
                    <a:pt x="915363" y="0"/>
                  </a:lnTo>
                  <a:lnTo>
                    <a:pt x="915363" y="399245"/>
                  </a:lnTo>
                  <a:lnTo>
                    <a:pt x="963" y="399245"/>
                  </a:lnTo>
                </a:path>
              </a:pathLst>
            </a:custGeom>
            <a:noFill/>
            <a:ln w="12700">
              <a:solidFill>
                <a:srgbClr val="8FA7C4"/>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5" name="Straight Arrow Connector 44">
              <a:extLst>
                <a:ext uri="{FF2B5EF4-FFF2-40B4-BE49-F238E27FC236}">
                  <a16:creationId xmlns:a16="http://schemas.microsoft.com/office/drawing/2014/main" id="{1746C424-FCB4-D240-BDCE-8000DE468CAE}"/>
                </a:ext>
              </a:extLst>
            </p:cNvPr>
            <p:cNvCxnSpPr>
              <a:cxnSpLocks/>
            </p:cNvCxnSpPr>
            <p:nvPr/>
          </p:nvCxnSpPr>
          <p:spPr>
            <a:xfrm>
              <a:off x="9144000" y="4720460"/>
              <a:ext cx="724598" cy="0"/>
            </a:xfrm>
            <a:prstGeom prst="straightConnector1">
              <a:avLst/>
            </a:prstGeom>
            <a:ln w="12700">
              <a:solidFill>
                <a:srgbClr val="8FA7C4"/>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grpSp>
      <p:pic>
        <p:nvPicPr>
          <p:cNvPr id="46" name="Graphic 33">
            <a:extLst>
              <a:ext uri="{FF2B5EF4-FFF2-40B4-BE49-F238E27FC236}">
                <a16:creationId xmlns:a16="http://schemas.microsoft.com/office/drawing/2014/main" id="{94BAF6D0-D90F-2940-B54C-F4A09CDD093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482467" y="3459221"/>
            <a:ext cx="1105781" cy="1105781"/>
          </a:xfrm>
          <a:prstGeom prst="rect">
            <a:avLst/>
          </a:prstGeom>
        </p:spPr>
      </p:pic>
      <p:sp>
        <p:nvSpPr>
          <p:cNvPr id="47" name="TextBox 46">
            <a:extLst>
              <a:ext uri="{FF2B5EF4-FFF2-40B4-BE49-F238E27FC236}">
                <a16:creationId xmlns:a16="http://schemas.microsoft.com/office/drawing/2014/main" id="{44CA8B2F-5C0C-4847-8374-3CF09649970B}"/>
              </a:ext>
            </a:extLst>
          </p:cNvPr>
          <p:cNvSpPr txBox="1"/>
          <p:nvPr/>
        </p:nvSpPr>
        <p:spPr>
          <a:xfrm>
            <a:off x="6201080" y="4603769"/>
            <a:ext cx="1728536" cy="369332"/>
          </a:xfrm>
          <a:prstGeom prst="rect">
            <a:avLst/>
          </a:prstGeom>
          <a:noFill/>
        </p:spPr>
        <p:txBody>
          <a:bodyPr wrap="square" rtlCol="0">
            <a:spAutoFit/>
          </a:bodyPr>
          <a:lstStyle/>
          <a:p>
            <a:pPr algn="ctr"/>
            <a:r>
              <a:rPr lang="en-US" sz="1800" dirty="0"/>
              <a:t>SNS Topic</a:t>
            </a:r>
          </a:p>
        </p:txBody>
      </p:sp>
      <p:pic>
        <p:nvPicPr>
          <p:cNvPr id="48" name="Graphic 44">
            <a:extLst>
              <a:ext uri="{FF2B5EF4-FFF2-40B4-BE49-F238E27FC236}">
                <a16:creationId xmlns:a16="http://schemas.microsoft.com/office/drawing/2014/main" id="{E2DAEC15-20F6-3647-8A23-EC2BA0B080D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061633" y="2239906"/>
            <a:ext cx="1105781" cy="1105781"/>
          </a:xfrm>
          <a:prstGeom prst="rect">
            <a:avLst/>
          </a:prstGeom>
        </p:spPr>
      </p:pic>
      <p:pic>
        <p:nvPicPr>
          <p:cNvPr id="49" name="Graphic 41">
            <a:extLst>
              <a:ext uri="{FF2B5EF4-FFF2-40B4-BE49-F238E27FC236}">
                <a16:creationId xmlns:a16="http://schemas.microsoft.com/office/drawing/2014/main" id="{E067B167-698B-E843-8E2B-0A7BDC8B26D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448463" y="4642897"/>
            <a:ext cx="1102705" cy="1102705"/>
          </a:xfrm>
          <a:prstGeom prst="rect">
            <a:avLst/>
          </a:prstGeom>
        </p:spPr>
      </p:pic>
      <p:cxnSp>
        <p:nvCxnSpPr>
          <p:cNvPr id="50" name="Straight Arrow Connector 49">
            <a:extLst>
              <a:ext uri="{FF2B5EF4-FFF2-40B4-BE49-F238E27FC236}">
                <a16:creationId xmlns:a16="http://schemas.microsoft.com/office/drawing/2014/main" id="{21BBC288-5AFD-AB40-A3F3-F427E49EB12C}"/>
              </a:ext>
            </a:extLst>
          </p:cNvPr>
          <p:cNvCxnSpPr/>
          <p:nvPr/>
        </p:nvCxnSpPr>
        <p:spPr>
          <a:xfrm>
            <a:off x="5110233" y="4012018"/>
            <a:ext cx="1264237"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21BBC288-5AFD-AB40-A3F3-F427E49EB12C}"/>
              </a:ext>
            </a:extLst>
          </p:cNvPr>
          <p:cNvCxnSpPr/>
          <p:nvPr/>
        </p:nvCxnSpPr>
        <p:spPr>
          <a:xfrm>
            <a:off x="10674282" y="2755066"/>
            <a:ext cx="1264237"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44CA8B2F-5C0C-4847-8374-3CF09649970B}"/>
              </a:ext>
            </a:extLst>
          </p:cNvPr>
          <p:cNvSpPr txBox="1"/>
          <p:nvPr/>
        </p:nvSpPr>
        <p:spPr>
          <a:xfrm>
            <a:off x="9135547" y="5784973"/>
            <a:ext cx="1728536" cy="369332"/>
          </a:xfrm>
          <a:prstGeom prst="rect">
            <a:avLst/>
          </a:prstGeom>
          <a:noFill/>
        </p:spPr>
        <p:txBody>
          <a:bodyPr wrap="square" rtlCol="0">
            <a:spAutoFit/>
          </a:bodyPr>
          <a:lstStyle/>
          <a:p>
            <a:pPr algn="ctr"/>
            <a:r>
              <a:rPr lang="en-US" sz="1800" dirty="0"/>
              <a:t>SQS Queues</a:t>
            </a:r>
          </a:p>
        </p:txBody>
      </p:sp>
      <p:sp>
        <p:nvSpPr>
          <p:cNvPr id="53" name="TextBox 52">
            <a:extLst>
              <a:ext uri="{FF2B5EF4-FFF2-40B4-BE49-F238E27FC236}">
                <a16:creationId xmlns:a16="http://schemas.microsoft.com/office/drawing/2014/main" id="{44CA8B2F-5C0C-4847-8374-3CF09649970B}"/>
              </a:ext>
            </a:extLst>
          </p:cNvPr>
          <p:cNvSpPr txBox="1"/>
          <p:nvPr/>
        </p:nvSpPr>
        <p:spPr>
          <a:xfrm>
            <a:off x="8382482" y="3833080"/>
            <a:ext cx="1392990" cy="307777"/>
          </a:xfrm>
          <a:prstGeom prst="rect">
            <a:avLst/>
          </a:prstGeom>
          <a:noFill/>
        </p:spPr>
        <p:txBody>
          <a:bodyPr wrap="square" rtlCol="0">
            <a:spAutoFit/>
          </a:bodyPr>
          <a:lstStyle/>
          <a:p>
            <a:pPr algn="ctr"/>
            <a:r>
              <a:rPr lang="en-US" sz="1400" dirty="0"/>
              <a:t>Subscriptions</a:t>
            </a:r>
          </a:p>
        </p:txBody>
      </p:sp>
      <p:sp>
        <p:nvSpPr>
          <p:cNvPr id="54" name="TextBox 53">
            <a:extLst>
              <a:ext uri="{FF2B5EF4-FFF2-40B4-BE49-F238E27FC236}">
                <a16:creationId xmlns:a16="http://schemas.microsoft.com/office/drawing/2014/main" id="{44CA8B2F-5C0C-4847-8374-3CF09649970B}"/>
              </a:ext>
            </a:extLst>
          </p:cNvPr>
          <p:cNvSpPr txBox="1"/>
          <p:nvPr/>
        </p:nvSpPr>
        <p:spPr>
          <a:xfrm>
            <a:off x="10662809" y="5185990"/>
            <a:ext cx="1247684" cy="307777"/>
          </a:xfrm>
          <a:prstGeom prst="rect">
            <a:avLst/>
          </a:prstGeom>
          <a:noFill/>
        </p:spPr>
        <p:txBody>
          <a:bodyPr wrap="square" rtlCol="0">
            <a:spAutoFit/>
          </a:bodyPr>
          <a:lstStyle/>
          <a:p>
            <a:pPr algn="ctr"/>
            <a:r>
              <a:rPr lang="en-US" sz="1400" dirty="0"/>
              <a:t>Trigger</a:t>
            </a:r>
          </a:p>
        </p:txBody>
      </p:sp>
      <p:pic>
        <p:nvPicPr>
          <p:cNvPr id="55" name="Graphic 41">
            <a:extLst>
              <a:ext uri="{FF2B5EF4-FFF2-40B4-BE49-F238E27FC236}">
                <a16:creationId xmlns:a16="http://schemas.microsoft.com/office/drawing/2014/main" id="{E067B167-698B-E843-8E2B-0A7BDC8B26D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448463" y="2242982"/>
            <a:ext cx="1102705" cy="1102705"/>
          </a:xfrm>
          <a:prstGeom prst="rect">
            <a:avLst/>
          </a:prstGeom>
        </p:spPr>
      </p:pic>
      <p:cxnSp>
        <p:nvCxnSpPr>
          <p:cNvPr id="56" name="Straight Arrow Connector 55">
            <a:extLst>
              <a:ext uri="{FF2B5EF4-FFF2-40B4-BE49-F238E27FC236}">
                <a16:creationId xmlns:a16="http://schemas.microsoft.com/office/drawing/2014/main" id="{21BBC288-5AFD-AB40-A3F3-F427E49EB12C}"/>
              </a:ext>
            </a:extLst>
          </p:cNvPr>
          <p:cNvCxnSpPr/>
          <p:nvPr/>
        </p:nvCxnSpPr>
        <p:spPr>
          <a:xfrm>
            <a:off x="10674282" y="5192711"/>
            <a:ext cx="1264237"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44CA8B2F-5C0C-4847-8374-3CF09649970B}"/>
              </a:ext>
            </a:extLst>
          </p:cNvPr>
          <p:cNvSpPr txBox="1"/>
          <p:nvPr/>
        </p:nvSpPr>
        <p:spPr>
          <a:xfrm>
            <a:off x="10662809" y="2790859"/>
            <a:ext cx="1247684" cy="307777"/>
          </a:xfrm>
          <a:prstGeom prst="rect">
            <a:avLst/>
          </a:prstGeom>
          <a:noFill/>
        </p:spPr>
        <p:txBody>
          <a:bodyPr wrap="square" rtlCol="0">
            <a:spAutoFit/>
          </a:bodyPr>
          <a:lstStyle/>
          <a:p>
            <a:pPr algn="ctr"/>
            <a:r>
              <a:rPr lang="en-US" sz="1400" dirty="0"/>
              <a:t>Trigger</a:t>
            </a:r>
          </a:p>
        </p:txBody>
      </p:sp>
    </p:spTree>
    <p:extLst>
      <p:ext uri="{BB962C8B-B14F-4D97-AF65-F5344CB8AC3E}">
        <p14:creationId xmlns:p14="http://schemas.microsoft.com/office/powerpoint/2010/main" val="1003862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3CA4A-E87A-434D-9BEF-102EAE91BA6D}"/>
              </a:ext>
            </a:extLst>
          </p:cNvPr>
          <p:cNvSpPr>
            <a:spLocks noGrp="1"/>
          </p:cNvSpPr>
          <p:nvPr>
            <p:ph type="title"/>
          </p:nvPr>
        </p:nvSpPr>
        <p:spPr>
          <a:xfrm>
            <a:off x="548639" y="3108960"/>
            <a:ext cx="12766528" cy="1488168"/>
          </a:xfrm>
        </p:spPr>
        <p:txBody>
          <a:bodyPr/>
          <a:lstStyle/>
          <a:p>
            <a:r>
              <a:rPr lang="en-US" dirty="0"/>
              <a:t>Demo: Amazon S3 Event Trigger</a:t>
            </a:r>
          </a:p>
        </p:txBody>
      </p:sp>
    </p:spTree>
    <p:extLst>
      <p:ext uri="{BB962C8B-B14F-4D97-AF65-F5344CB8AC3E}">
        <p14:creationId xmlns:p14="http://schemas.microsoft.com/office/powerpoint/2010/main" val="670026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p:txBody>
          <a:bodyPr/>
          <a:lstStyle/>
          <a:p>
            <a:r>
              <a:rPr lang="en-US" dirty="0"/>
              <a:t>? -&gt; Event -&gt; AWS Lambda</a:t>
            </a:r>
          </a:p>
        </p:txBody>
      </p:sp>
      <p:pic>
        <p:nvPicPr>
          <p:cNvPr id="27" name="Graphic 44">
            <a:extLst>
              <a:ext uri="{FF2B5EF4-FFF2-40B4-BE49-F238E27FC236}">
                <a16:creationId xmlns:a16="http://schemas.microsoft.com/office/drawing/2014/main" id="{E2DAEC15-20F6-3647-8A23-EC2BA0B080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95798" y="2858645"/>
            <a:ext cx="1857918" cy="1857918"/>
          </a:xfrm>
          <a:prstGeom prst="rect">
            <a:avLst/>
          </a:prstGeom>
        </p:spPr>
      </p:pic>
      <p:cxnSp>
        <p:nvCxnSpPr>
          <p:cNvPr id="28" name="Straight Arrow Connector 27">
            <a:extLst>
              <a:ext uri="{FF2B5EF4-FFF2-40B4-BE49-F238E27FC236}">
                <a16:creationId xmlns:a16="http://schemas.microsoft.com/office/drawing/2014/main" id="{21BBC288-5AFD-AB40-A3F3-F427E49EB12C}"/>
              </a:ext>
            </a:extLst>
          </p:cNvPr>
          <p:cNvCxnSpPr/>
          <p:nvPr/>
        </p:nvCxnSpPr>
        <p:spPr>
          <a:xfrm>
            <a:off x="6244926" y="3765636"/>
            <a:ext cx="1645920"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4CA8B2F-5C0C-4847-8374-3CF09649970B}"/>
              </a:ext>
            </a:extLst>
          </p:cNvPr>
          <p:cNvSpPr txBox="1"/>
          <p:nvPr/>
        </p:nvSpPr>
        <p:spPr>
          <a:xfrm>
            <a:off x="8560489" y="4716563"/>
            <a:ext cx="1728536" cy="830997"/>
          </a:xfrm>
          <a:prstGeom prst="rect">
            <a:avLst/>
          </a:prstGeom>
          <a:noFill/>
        </p:spPr>
        <p:txBody>
          <a:bodyPr wrap="square" rtlCol="0">
            <a:spAutoFit/>
          </a:bodyPr>
          <a:lstStyle/>
          <a:p>
            <a:pPr algn="ctr"/>
            <a:r>
              <a:rPr lang="en-US" sz="2400" dirty="0"/>
              <a:t>Lambda Function</a:t>
            </a:r>
          </a:p>
        </p:txBody>
      </p:sp>
      <p:sp>
        <p:nvSpPr>
          <p:cNvPr id="30" name="TextBox 29">
            <a:extLst>
              <a:ext uri="{FF2B5EF4-FFF2-40B4-BE49-F238E27FC236}">
                <a16:creationId xmlns:a16="http://schemas.microsoft.com/office/drawing/2014/main" id="{44CA8B2F-5C0C-4847-8374-3CF09649970B}"/>
              </a:ext>
            </a:extLst>
          </p:cNvPr>
          <p:cNvSpPr txBox="1"/>
          <p:nvPr/>
        </p:nvSpPr>
        <p:spPr>
          <a:xfrm>
            <a:off x="6203618" y="3784245"/>
            <a:ext cx="1728536" cy="338554"/>
          </a:xfrm>
          <a:prstGeom prst="rect">
            <a:avLst/>
          </a:prstGeom>
          <a:noFill/>
        </p:spPr>
        <p:txBody>
          <a:bodyPr wrap="square" rtlCol="0">
            <a:spAutoFit/>
          </a:bodyPr>
          <a:lstStyle/>
          <a:p>
            <a:pPr algn="ctr"/>
            <a:r>
              <a:rPr lang="en-US" sz="1600" dirty="0"/>
              <a:t>Event</a:t>
            </a:r>
          </a:p>
        </p:txBody>
      </p:sp>
      <p:sp>
        <p:nvSpPr>
          <p:cNvPr id="31" name="TextBox 30">
            <a:extLst>
              <a:ext uri="{FF2B5EF4-FFF2-40B4-BE49-F238E27FC236}">
                <a16:creationId xmlns:a16="http://schemas.microsoft.com/office/drawing/2014/main" id="{44CA8B2F-5C0C-4847-8374-3CF09649970B}"/>
              </a:ext>
            </a:extLst>
          </p:cNvPr>
          <p:cNvSpPr txBox="1"/>
          <p:nvPr/>
        </p:nvSpPr>
        <p:spPr>
          <a:xfrm>
            <a:off x="4109657" y="2471226"/>
            <a:ext cx="2314089" cy="2646878"/>
          </a:xfrm>
          <a:prstGeom prst="rect">
            <a:avLst/>
          </a:prstGeom>
          <a:noFill/>
        </p:spPr>
        <p:txBody>
          <a:bodyPr wrap="square" rtlCol="0">
            <a:spAutoFit/>
          </a:bodyPr>
          <a:lstStyle/>
          <a:p>
            <a:pPr algn="ctr"/>
            <a:r>
              <a:rPr lang="en-US" sz="16600" dirty="0"/>
              <a:t>?</a:t>
            </a:r>
          </a:p>
        </p:txBody>
      </p:sp>
    </p:spTree>
    <p:extLst>
      <p:ext uri="{BB962C8B-B14F-4D97-AF65-F5344CB8AC3E}">
        <p14:creationId xmlns:p14="http://schemas.microsoft.com/office/powerpoint/2010/main" val="389646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p:txBody>
          <a:bodyPr/>
          <a:lstStyle/>
          <a:p>
            <a:r>
              <a:rPr lang="en-US" dirty="0"/>
              <a:t>What to expect from this session</a:t>
            </a:r>
          </a:p>
        </p:txBody>
      </p:sp>
      <p:sp>
        <p:nvSpPr>
          <p:cNvPr id="3" name="Text Placeholder 2">
            <a:extLst>
              <a:ext uri="{FF2B5EF4-FFF2-40B4-BE49-F238E27FC236}">
                <a16:creationId xmlns:a16="http://schemas.microsoft.com/office/drawing/2014/main" id="{9B31914C-65F5-CC41-BBCB-918C1794AD8C}"/>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AWS Lambda and PowerShell implementation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err="1"/>
              <a:t>Serverless</a:t>
            </a:r>
            <a:r>
              <a:rPr lang="en-US" dirty="0"/>
              <a:t> and Event-Driven Computing</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Walkthrough a PowerShell </a:t>
            </a:r>
            <a:r>
              <a:rPr lang="en-US" dirty="0" err="1"/>
              <a:t>Serverless</a:t>
            </a:r>
            <a:r>
              <a:rPr lang="en-US" dirty="0"/>
              <a:t> Application</a:t>
            </a:r>
          </a:p>
        </p:txBody>
      </p:sp>
    </p:spTree>
    <p:extLst>
      <p:ext uri="{BB962C8B-B14F-4D97-AF65-F5344CB8AC3E}">
        <p14:creationId xmlns:p14="http://schemas.microsoft.com/office/powerpoint/2010/main" val="1458624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p:txBody>
          <a:bodyPr/>
          <a:lstStyle/>
          <a:p>
            <a:r>
              <a:rPr lang="en-US" dirty="0"/>
              <a:t>AWS Integrations</a:t>
            </a:r>
          </a:p>
        </p:txBody>
      </p:sp>
      <p:pic>
        <p:nvPicPr>
          <p:cNvPr id="8" name="Graphic 44">
            <a:extLst>
              <a:ext uri="{FF2B5EF4-FFF2-40B4-BE49-F238E27FC236}">
                <a16:creationId xmlns:a16="http://schemas.microsoft.com/office/drawing/2014/main" id="{E2DAEC15-20F6-3647-8A23-EC2BA0B080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835903" y="2984450"/>
            <a:ext cx="1857918" cy="1857918"/>
          </a:xfrm>
          <a:prstGeom prst="rect">
            <a:avLst/>
          </a:prstGeom>
        </p:spPr>
      </p:pic>
      <p:cxnSp>
        <p:nvCxnSpPr>
          <p:cNvPr id="9" name="Straight Arrow Connector 8">
            <a:extLst>
              <a:ext uri="{FF2B5EF4-FFF2-40B4-BE49-F238E27FC236}">
                <a16:creationId xmlns:a16="http://schemas.microsoft.com/office/drawing/2014/main" id="{21BBC288-5AFD-AB40-A3F3-F427E49EB12C}"/>
              </a:ext>
            </a:extLst>
          </p:cNvPr>
          <p:cNvCxnSpPr/>
          <p:nvPr/>
        </p:nvCxnSpPr>
        <p:spPr>
          <a:xfrm>
            <a:off x="9788231" y="3891441"/>
            <a:ext cx="1645920"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4CA8B2F-5C0C-4847-8374-3CF09649970B}"/>
              </a:ext>
            </a:extLst>
          </p:cNvPr>
          <p:cNvSpPr txBox="1"/>
          <p:nvPr/>
        </p:nvSpPr>
        <p:spPr>
          <a:xfrm>
            <a:off x="11900594" y="4842368"/>
            <a:ext cx="1728536" cy="830997"/>
          </a:xfrm>
          <a:prstGeom prst="rect">
            <a:avLst/>
          </a:prstGeom>
          <a:noFill/>
        </p:spPr>
        <p:txBody>
          <a:bodyPr wrap="square" rtlCol="0">
            <a:spAutoFit/>
          </a:bodyPr>
          <a:lstStyle/>
          <a:p>
            <a:pPr algn="ctr"/>
            <a:r>
              <a:rPr lang="en-US" sz="2400" dirty="0"/>
              <a:t>Lambda Function</a:t>
            </a:r>
          </a:p>
        </p:txBody>
      </p:sp>
      <p:sp>
        <p:nvSpPr>
          <p:cNvPr id="11" name="TextBox 10">
            <a:extLst>
              <a:ext uri="{FF2B5EF4-FFF2-40B4-BE49-F238E27FC236}">
                <a16:creationId xmlns:a16="http://schemas.microsoft.com/office/drawing/2014/main" id="{44CA8B2F-5C0C-4847-8374-3CF09649970B}"/>
              </a:ext>
            </a:extLst>
          </p:cNvPr>
          <p:cNvSpPr txBox="1"/>
          <p:nvPr/>
        </p:nvSpPr>
        <p:spPr>
          <a:xfrm>
            <a:off x="9746923" y="3910050"/>
            <a:ext cx="1728536" cy="338554"/>
          </a:xfrm>
          <a:prstGeom prst="rect">
            <a:avLst/>
          </a:prstGeom>
          <a:noFill/>
        </p:spPr>
        <p:txBody>
          <a:bodyPr wrap="square" rtlCol="0">
            <a:spAutoFit/>
          </a:bodyPr>
          <a:lstStyle/>
          <a:p>
            <a:pPr algn="ctr"/>
            <a:r>
              <a:rPr lang="en-US" sz="1600" dirty="0"/>
              <a:t>Event</a:t>
            </a:r>
          </a:p>
        </p:txBody>
      </p:sp>
      <p:sp>
        <p:nvSpPr>
          <p:cNvPr id="12" name="TextBox 11">
            <a:extLst>
              <a:ext uri="{FF2B5EF4-FFF2-40B4-BE49-F238E27FC236}">
                <a16:creationId xmlns:a16="http://schemas.microsoft.com/office/drawing/2014/main" id="{7CD82B3F-FB99-244B-8B90-C0520AD7D72F}"/>
              </a:ext>
            </a:extLst>
          </p:cNvPr>
          <p:cNvSpPr txBox="1"/>
          <p:nvPr/>
        </p:nvSpPr>
        <p:spPr>
          <a:xfrm>
            <a:off x="465183" y="3639450"/>
            <a:ext cx="1691411" cy="307777"/>
          </a:xfrm>
          <a:prstGeom prst="rect">
            <a:avLst/>
          </a:prstGeom>
          <a:noFill/>
        </p:spPr>
        <p:txBody>
          <a:bodyPr wrap="square" rtlCol="0">
            <a:spAutoFit/>
          </a:bodyPr>
          <a:lstStyle/>
          <a:p>
            <a:pPr algn="ctr"/>
            <a:r>
              <a:rPr lang="en-US" sz="1400" dirty="0">
                <a:latin typeface="+mj-lt"/>
                <a:ea typeface="Amazon Ember" panose="020B0603020204020204" pitchFamily="34" charset="0"/>
                <a:cs typeface="Amazon Ember" panose="020B0603020204020204" pitchFamily="34" charset="0"/>
              </a:rPr>
              <a:t>Amazon Kinesis</a:t>
            </a:r>
          </a:p>
        </p:txBody>
      </p:sp>
      <p:pic>
        <p:nvPicPr>
          <p:cNvPr id="13" name="Graphic 142">
            <a:extLst>
              <a:ext uri="{FF2B5EF4-FFF2-40B4-BE49-F238E27FC236}">
                <a16:creationId xmlns:a16="http://schemas.microsoft.com/office/drawing/2014/main" id="{378405FD-C5E0-D148-AE92-5CA4FBB1F40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0824" y="2926832"/>
            <a:ext cx="711200" cy="711200"/>
          </a:xfrm>
          <a:prstGeom prst="rect">
            <a:avLst/>
          </a:prstGeom>
        </p:spPr>
      </p:pic>
      <p:sp>
        <p:nvSpPr>
          <p:cNvPr id="14" name="TextBox 13">
            <a:extLst>
              <a:ext uri="{FF2B5EF4-FFF2-40B4-BE49-F238E27FC236}">
                <a16:creationId xmlns:a16="http://schemas.microsoft.com/office/drawing/2014/main" id="{B8809D90-4098-7446-82E0-DC22E47525B7}"/>
              </a:ext>
            </a:extLst>
          </p:cNvPr>
          <p:cNvSpPr txBox="1"/>
          <p:nvPr/>
        </p:nvSpPr>
        <p:spPr>
          <a:xfrm>
            <a:off x="5755500" y="2135933"/>
            <a:ext cx="2217871" cy="523220"/>
          </a:xfrm>
          <a:prstGeom prst="rect">
            <a:avLst/>
          </a:prstGeom>
          <a:noFill/>
        </p:spPr>
        <p:txBody>
          <a:bodyPr wrap="square" rtlCol="0">
            <a:spAutoFit/>
          </a:bodyPr>
          <a:lstStyle/>
          <a:p>
            <a:pPr algn="ctr"/>
            <a:r>
              <a:rPr lang="en-US" sz="1400" dirty="0">
                <a:latin typeface="+mj-lt"/>
                <a:ea typeface="Amazon Ember" panose="020B0603020204020204" pitchFamily="34" charset="0"/>
                <a:cs typeface="Amazon Ember" panose="020B0603020204020204" pitchFamily="34" charset="0"/>
              </a:rPr>
              <a:t>Amazon Simple Notification Service</a:t>
            </a:r>
          </a:p>
        </p:txBody>
      </p:sp>
      <p:pic>
        <p:nvPicPr>
          <p:cNvPr id="15" name="Graphic 33">
            <a:extLst>
              <a:ext uri="{FF2B5EF4-FFF2-40B4-BE49-F238E27FC236}">
                <a16:creationId xmlns:a16="http://schemas.microsoft.com/office/drawing/2014/main" id="{94BAF6D0-D90F-2940-B54C-F4A09CDD093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501746" y="1408171"/>
            <a:ext cx="711200" cy="711200"/>
          </a:xfrm>
          <a:prstGeom prst="rect">
            <a:avLst/>
          </a:prstGeom>
        </p:spPr>
      </p:pic>
      <p:sp>
        <p:nvSpPr>
          <p:cNvPr id="16" name="TextBox 15">
            <a:extLst>
              <a:ext uri="{FF2B5EF4-FFF2-40B4-BE49-F238E27FC236}">
                <a16:creationId xmlns:a16="http://schemas.microsoft.com/office/drawing/2014/main" id="{C5615CFC-423E-4C4A-99C3-57AB7C6027ED}"/>
              </a:ext>
            </a:extLst>
          </p:cNvPr>
          <p:cNvSpPr txBox="1"/>
          <p:nvPr/>
        </p:nvSpPr>
        <p:spPr>
          <a:xfrm>
            <a:off x="5755500" y="3651675"/>
            <a:ext cx="2217871" cy="523220"/>
          </a:xfrm>
          <a:prstGeom prst="rect">
            <a:avLst/>
          </a:prstGeom>
          <a:noFill/>
        </p:spPr>
        <p:txBody>
          <a:bodyPr wrap="square" rtlCol="0">
            <a:spAutoFit/>
          </a:bodyPr>
          <a:lstStyle/>
          <a:p>
            <a:pPr algn="ctr"/>
            <a:r>
              <a:rPr lang="en-US" sz="1400" dirty="0">
                <a:latin typeface="+mj-lt"/>
                <a:ea typeface="Amazon Ember" panose="020B0603020204020204" pitchFamily="34" charset="0"/>
                <a:cs typeface="Amazon Ember" panose="020B0603020204020204" pitchFamily="34" charset="0"/>
              </a:rPr>
              <a:t>Amazon Simple Queue Service</a:t>
            </a:r>
          </a:p>
        </p:txBody>
      </p:sp>
      <p:pic>
        <p:nvPicPr>
          <p:cNvPr id="17" name="Graphic 41">
            <a:extLst>
              <a:ext uri="{FF2B5EF4-FFF2-40B4-BE49-F238E27FC236}">
                <a16:creationId xmlns:a16="http://schemas.microsoft.com/office/drawing/2014/main" id="{E067B167-698B-E843-8E2B-0A7BDC8B26D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501746" y="2926832"/>
            <a:ext cx="711200" cy="711200"/>
          </a:xfrm>
          <a:prstGeom prst="rect">
            <a:avLst/>
          </a:prstGeom>
        </p:spPr>
      </p:pic>
      <p:sp>
        <p:nvSpPr>
          <p:cNvPr id="18" name="TextBox 17">
            <a:extLst>
              <a:ext uri="{FF2B5EF4-FFF2-40B4-BE49-F238E27FC236}">
                <a16:creationId xmlns:a16="http://schemas.microsoft.com/office/drawing/2014/main" id="{B8809D90-4098-7446-82E0-DC22E47525B7}"/>
              </a:ext>
            </a:extLst>
          </p:cNvPr>
          <p:cNvSpPr txBox="1"/>
          <p:nvPr/>
        </p:nvSpPr>
        <p:spPr>
          <a:xfrm>
            <a:off x="5755500" y="5225464"/>
            <a:ext cx="2217871" cy="307777"/>
          </a:xfrm>
          <a:prstGeom prst="rect">
            <a:avLst/>
          </a:prstGeom>
          <a:noFill/>
        </p:spPr>
        <p:txBody>
          <a:bodyPr wrap="square" rtlCol="0">
            <a:spAutoFit/>
          </a:bodyPr>
          <a:lstStyle/>
          <a:p>
            <a:pPr algn="ctr"/>
            <a:r>
              <a:rPr lang="en-US" sz="1400" dirty="0">
                <a:latin typeface="+mj-lt"/>
                <a:ea typeface="Amazon Ember" panose="020B0603020204020204" pitchFamily="34" charset="0"/>
                <a:cs typeface="Amazon Ember" panose="020B0603020204020204" pitchFamily="34" charset="0"/>
              </a:rPr>
              <a:t>AWS Step Functions</a:t>
            </a:r>
          </a:p>
        </p:txBody>
      </p:sp>
      <p:pic>
        <p:nvPicPr>
          <p:cNvPr id="19" name="Graphic 10">
            <a:extLst>
              <a:ext uri="{FF2B5EF4-FFF2-40B4-BE49-F238E27FC236}">
                <a16:creationId xmlns:a16="http://schemas.microsoft.com/office/drawing/2014/main" id="{1A8D30EF-3065-9048-825C-BF17B517AA9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501746" y="4456217"/>
            <a:ext cx="711200" cy="711200"/>
          </a:xfrm>
          <a:prstGeom prst="rect">
            <a:avLst/>
          </a:prstGeom>
        </p:spPr>
      </p:pic>
      <p:sp>
        <p:nvSpPr>
          <p:cNvPr id="20" name="TextBox 19">
            <a:extLst>
              <a:ext uri="{FF2B5EF4-FFF2-40B4-BE49-F238E27FC236}">
                <a16:creationId xmlns:a16="http://schemas.microsoft.com/office/drawing/2014/main" id="{0B311536-12F3-9C40-8153-5AF1A85390A9}"/>
              </a:ext>
            </a:extLst>
          </p:cNvPr>
          <p:cNvSpPr txBox="1"/>
          <p:nvPr/>
        </p:nvSpPr>
        <p:spPr>
          <a:xfrm>
            <a:off x="3850820" y="2132108"/>
            <a:ext cx="2301904" cy="307777"/>
          </a:xfrm>
          <a:prstGeom prst="rect">
            <a:avLst/>
          </a:prstGeom>
          <a:noFill/>
        </p:spPr>
        <p:txBody>
          <a:bodyPr wrap="square" rtlCol="0">
            <a:spAutoFit/>
          </a:bodyPr>
          <a:lstStyle/>
          <a:p>
            <a:pPr algn="ctr"/>
            <a:r>
              <a:rPr lang="en-US" sz="1400" dirty="0"/>
              <a:t>Amazon DynamoDB</a:t>
            </a:r>
          </a:p>
        </p:txBody>
      </p:sp>
      <p:pic>
        <p:nvPicPr>
          <p:cNvPr id="21" name="Graphic 47">
            <a:extLst>
              <a:ext uri="{FF2B5EF4-FFF2-40B4-BE49-F238E27FC236}">
                <a16:creationId xmlns:a16="http://schemas.microsoft.com/office/drawing/2014/main" id="{64ACDB4E-B998-9447-845B-246D5827B99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629162" y="1408171"/>
            <a:ext cx="711200" cy="711200"/>
          </a:xfrm>
          <a:prstGeom prst="rect">
            <a:avLst/>
          </a:prstGeom>
        </p:spPr>
      </p:pic>
      <p:sp>
        <p:nvSpPr>
          <p:cNvPr id="22" name="TextBox 21">
            <a:extLst>
              <a:ext uri="{FF2B5EF4-FFF2-40B4-BE49-F238E27FC236}">
                <a16:creationId xmlns:a16="http://schemas.microsoft.com/office/drawing/2014/main" id="{0E76CC08-399C-2A4A-B22E-6928FAFCABA2}"/>
              </a:ext>
            </a:extLst>
          </p:cNvPr>
          <p:cNvSpPr txBox="1"/>
          <p:nvPr/>
        </p:nvSpPr>
        <p:spPr>
          <a:xfrm>
            <a:off x="3815002" y="6652702"/>
            <a:ext cx="2301904" cy="307777"/>
          </a:xfrm>
          <a:prstGeom prst="rect">
            <a:avLst/>
          </a:prstGeom>
          <a:noFill/>
        </p:spPr>
        <p:txBody>
          <a:bodyPr wrap="square" rtlCol="0">
            <a:spAutoFit/>
          </a:bodyPr>
          <a:lstStyle/>
          <a:p>
            <a:pPr algn="ctr"/>
            <a:r>
              <a:rPr lang="en-US" sz="1400" dirty="0"/>
              <a:t>AWS </a:t>
            </a:r>
            <a:r>
              <a:rPr lang="en-US" sz="1400" dirty="0" err="1"/>
              <a:t>CodeBuild</a:t>
            </a:r>
            <a:endParaRPr lang="en-US" sz="1400" dirty="0"/>
          </a:p>
        </p:txBody>
      </p:sp>
      <p:pic>
        <p:nvPicPr>
          <p:cNvPr id="23" name="Graphic 58">
            <a:extLst>
              <a:ext uri="{FF2B5EF4-FFF2-40B4-BE49-F238E27FC236}">
                <a16:creationId xmlns:a16="http://schemas.microsoft.com/office/drawing/2014/main" id="{7D5BA7D5-CD7B-E64D-B3F4-DE86C7C63A1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629162" y="5928765"/>
            <a:ext cx="711200" cy="711200"/>
          </a:xfrm>
          <a:prstGeom prst="rect">
            <a:avLst/>
          </a:prstGeom>
        </p:spPr>
      </p:pic>
      <p:sp>
        <p:nvSpPr>
          <p:cNvPr id="24" name="TextBox 23">
            <a:extLst>
              <a:ext uri="{FF2B5EF4-FFF2-40B4-BE49-F238E27FC236}">
                <a16:creationId xmlns:a16="http://schemas.microsoft.com/office/drawing/2014/main" id="{57F12A07-16EE-A24A-BE74-B297DED7602D}"/>
              </a:ext>
            </a:extLst>
          </p:cNvPr>
          <p:cNvSpPr txBox="1"/>
          <p:nvPr/>
        </p:nvSpPr>
        <p:spPr>
          <a:xfrm>
            <a:off x="3925094" y="3658512"/>
            <a:ext cx="2140437" cy="307777"/>
          </a:xfrm>
          <a:prstGeom prst="rect">
            <a:avLst/>
          </a:prstGeom>
          <a:noFill/>
        </p:spPr>
        <p:txBody>
          <a:bodyPr wrap="square" rtlCol="0">
            <a:spAutoFit/>
          </a:bodyPr>
          <a:lstStyle/>
          <a:p>
            <a:pPr algn="ctr"/>
            <a:r>
              <a:rPr lang="en-US" sz="1400" dirty="0"/>
              <a:t>AWS </a:t>
            </a:r>
            <a:r>
              <a:rPr lang="en-US" sz="1400" dirty="0" err="1"/>
              <a:t>CodeCommit</a:t>
            </a:r>
            <a:endParaRPr lang="en-US" sz="1400" dirty="0"/>
          </a:p>
        </p:txBody>
      </p:sp>
      <p:pic>
        <p:nvPicPr>
          <p:cNvPr id="25" name="Graphic 60">
            <a:extLst>
              <a:ext uri="{FF2B5EF4-FFF2-40B4-BE49-F238E27FC236}">
                <a16:creationId xmlns:a16="http://schemas.microsoft.com/office/drawing/2014/main" id="{BC4D486E-DF5A-6D46-9521-4D71139B949F}"/>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629162" y="2926832"/>
            <a:ext cx="711200" cy="711200"/>
          </a:xfrm>
          <a:prstGeom prst="rect">
            <a:avLst/>
          </a:prstGeom>
        </p:spPr>
      </p:pic>
      <p:sp>
        <p:nvSpPr>
          <p:cNvPr id="26" name="TextBox 25">
            <a:extLst>
              <a:ext uri="{FF2B5EF4-FFF2-40B4-BE49-F238E27FC236}">
                <a16:creationId xmlns:a16="http://schemas.microsoft.com/office/drawing/2014/main" id="{A3B31026-F5EE-C94C-9842-FF0D17B5A980}"/>
              </a:ext>
            </a:extLst>
          </p:cNvPr>
          <p:cNvSpPr txBox="1"/>
          <p:nvPr/>
        </p:nvSpPr>
        <p:spPr>
          <a:xfrm>
            <a:off x="3801082" y="5212560"/>
            <a:ext cx="2301904" cy="307777"/>
          </a:xfrm>
          <a:prstGeom prst="rect">
            <a:avLst/>
          </a:prstGeom>
          <a:noFill/>
        </p:spPr>
        <p:txBody>
          <a:bodyPr wrap="square" rtlCol="0">
            <a:spAutoFit/>
          </a:bodyPr>
          <a:lstStyle/>
          <a:p>
            <a:pPr algn="ctr"/>
            <a:r>
              <a:rPr lang="en-US" sz="1400" dirty="0"/>
              <a:t>AWS </a:t>
            </a:r>
            <a:r>
              <a:rPr lang="en-US" sz="1400" dirty="0" err="1"/>
              <a:t>CodeDeploy</a:t>
            </a:r>
            <a:endParaRPr lang="en-US" sz="1400" dirty="0"/>
          </a:p>
        </p:txBody>
      </p:sp>
      <p:pic>
        <p:nvPicPr>
          <p:cNvPr id="32" name="Graphic 24">
            <a:extLst>
              <a:ext uri="{FF2B5EF4-FFF2-40B4-BE49-F238E27FC236}">
                <a16:creationId xmlns:a16="http://schemas.microsoft.com/office/drawing/2014/main" id="{337A72A5-354F-B942-8F1A-CE4F385C4D55}"/>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629162" y="4456217"/>
            <a:ext cx="711200" cy="711200"/>
          </a:xfrm>
          <a:prstGeom prst="rect">
            <a:avLst/>
          </a:prstGeom>
        </p:spPr>
      </p:pic>
      <p:sp>
        <p:nvSpPr>
          <p:cNvPr id="33" name="TextBox 32">
            <a:extLst>
              <a:ext uri="{FF2B5EF4-FFF2-40B4-BE49-F238E27FC236}">
                <a16:creationId xmlns:a16="http://schemas.microsoft.com/office/drawing/2014/main" id="{F0DA3940-85A3-3343-A668-675C4E2C0512}"/>
              </a:ext>
            </a:extLst>
          </p:cNvPr>
          <p:cNvSpPr txBox="1"/>
          <p:nvPr/>
        </p:nvSpPr>
        <p:spPr>
          <a:xfrm>
            <a:off x="5699306" y="6687243"/>
            <a:ext cx="2301904" cy="307777"/>
          </a:xfrm>
          <a:prstGeom prst="rect">
            <a:avLst/>
          </a:prstGeom>
          <a:noFill/>
        </p:spPr>
        <p:txBody>
          <a:bodyPr wrap="square" rtlCol="0">
            <a:spAutoFit/>
          </a:bodyPr>
          <a:lstStyle/>
          <a:p>
            <a:pPr algn="ctr"/>
            <a:r>
              <a:rPr lang="en-US" sz="1400" dirty="0"/>
              <a:t>AWS </a:t>
            </a:r>
            <a:r>
              <a:rPr lang="en-US" sz="1400" dirty="0" err="1"/>
              <a:t>CodePipeline</a:t>
            </a:r>
            <a:endParaRPr lang="en-US" sz="1400" dirty="0"/>
          </a:p>
        </p:txBody>
      </p:sp>
      <p:pic>
        <p:nvPicPr>
          <p:cNvPr id="34" name="Graphic 24">
            <a:extLst>
              <a:ext uri="{FF2B5EF4-FFF2-40B4-BE49-F238E27FC236}">
                <a16:creationId xmlns:a16="http://schemas.microsoft.com/office/drawing/2014/main" id="{436AF062-AAD4-F44B-BC76-9EEE592D9F66}"/>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6501746" y="5928765"/>
            <a:ext cx="711200" cy="711200"/>
          </a:xfrm>
          <a:prstGeom prst="rect">
            <a:avLst/>
          </a:prstGeom>
        </p:spPr>
      </p:pic>
      <p:sp>
        <p:nvSpPr>
          <p:cNvPr id="35" name="TextBox 34">
            <a:extLst>
              <a:ext uri="{FF2B5EF4-FFF2-40B4-BE49-F238E27FC236}">
                <a16:creationId xmlns:a16="http://schemas.microsoft.com/office/drawing/2014/main" id="{AC951034-0B43-0F4C-B6C8-2542237389B2}"/>
              </a:ext>
            </a:extLst>
          </p:cNvPr>
          <p:cNvSpPr txBox="1"/>
          <p:nvPr/>
        </p:nvSpPr>
        <p:spPr>
          <a:xfrm>
            <a:off x="1975266" y="2118673"/>
            <a:ext cx="2301904" cy="307777"/>
          </a:xfrm>
          <a:prstGeom prst="rect">
            <a:avLst/>
          </a:prstGeom>
          <a:noFill/>
        </p:spPr>
        <p:txBody>
          <a:bodyPr wrap="square" rtlCol="0">
            <a:spAutoFit/>
          </a:bodyPr>
          <a:lstStyle/>
          <a:p>
            <a:pPr algn="ctr"/>
            <a:r>
              <a:rPr lang="en-US" sz="1400" dirty="0"/>
              <a:t>AWS IoT Button</a:t>
            </a:r>
          </a:p>
        </p:txBody>
      </p:sp>
      <p:pic>
        <p:nvPicPr>
          <p:cNvPr id="36" name="Graphic 33">
            <a:extLst>
              <a:ext uri="{FF2B5EF4-FFF2-40B4-BE49-F238E27FC236}">
                <a16:creationId xmlns:a16="http://schemas.microsoft.com/office/drawing/2014/main" id="{564EFC07-01D6-704E-825C-AAF8ABD2845A}"/>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774721" y="1408171"/>
            <a:ext cx="711200" cy="711200"/>
          </a:xfrm>
          <a:prstGeom prst="rect">
            <a:avLst/>
          </a:prstGeom>
        </p:spPr>
      </p:pic>
      <p:sp>
        <p:nvSpPr>
          <p:cNvPr id="37" name="TextBox 36">
            <a:extLst>
              <a:ext uri="{FF2B5EF4-FFF2-40B4-BE49-F238E27FC236}">
                <a16:creationId xmlns:a16="http://schemas.microsoft.com/office/drawing/2014/main" id="{48B11175-8F26-E049-8FCE-A7F653ADEDC5}"/>
              </a:ext>
            </a:extLst>
          </p:cNvPr>
          <p:cNvSpPr txBox="1"/>
          <p:nvPr/>
        </p:nvSpPr>
        <p:spPr>
          <a:xfrm>
            <a:off x="1975266" y="3708634"/>
            <a:ext cx="2301904" cy="307777"/>
          </a:xfrm>
          <a:prstGeom prst="rect">
            <a:avLst/>
          </a:prstGeom>
          <a:noFill/>
        </p:spPr>
        <p:txBody>
          <a:bodyPr wrap="square" rtlCol="0">
            <a:spAutoFit/>
          </a:bodyPr>
          <a:lstStyle/>
          <a:p>
            <a:pPr algn="ctr"/>
            <a:r>
              <a:rPr lang="en-US" sz="1400" dirty="0"/>
              <a:t>Amazon CloudWatch</a:t>
            </a:r>
          </a:p>
        </p:txBody>
      </p:sp>
      <p:pic>
        <p:nvPicPr>
          <p:cNvPr id="38" name="Graphic 33">
            <a:extLst>
              <a:ext uri="{FF2B5EF4-FFF2-40B4-BE49-F238E27FC236}">
                <a16:creationId xmlns:a16="http://schemas.microsoft.com/office/drawing/2014/main" id="{E8A76DD7-2470-9240-BE0E-8F1412C59C96}"/>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774721" y="2926832"/>
            <a:ext cx="711200" cy="711200"/>
          </a:xfrm>
          <a:prstGeom prst="rect">
            <a:avLst/>
          </a:prstGeom>
        </p:spPr>
      </p:pic>
      <p:sp>
        <p:nvSpPr>
          <p:cNvPr id="39" name="TextBox 38">
            <a:extLst>
              <a:ext uri="{FF2B5EF4-FFF2-40B4-BE49-F238E27FC236}">
                <a16:creationId xmlns:a16="http://schemas.microsoft.com/office/drawing/2014/main" id="{5771229C-75C9-7348-A95C-3A8906F62A89}"/>
              </a:ext>
            </a:extLst>
          </p:cNvPr>
          <p:cNvSpPr txBox="1"/>
          <p:nvPr/>
        </p:nvSpPr>
        <p:spPr>
          <a:xfrm>
            <a:off x="1975266" y="6660601"/>
            <a:ext cx="2301904" cy="307777"/>
          </a:xfrm>
          <a:prstGeom prst="rect">
            <a:avLst/>
          </a:prstGeom>
          <a:noFill/>
        </p:spPr>
        <p:txBody>
          <a:bodyPr wrap="square" rtlCol="0">
            <a:spAutoFit/>
          </a:bodyPr>
          <a:lstStyle/>
          <a:p>
            <a:pPr algn="ctr"/>
            <a:r>
              <a:rPr lang="en-US" sz="1400" dirty="0"/>
              <a:t>AWS CloudFormation</a:t>
            </a:r>
          </a:p>
        </p:txBody>
      </p:sp>
      <p:pic>
        <p:nvPicPr>
          <p:cNvPr id="40" name="Graphic 47">
            <a:extLst>
              <a:ext uri="{FF2B5EF4-FFF2-40B4-BE49-F238E27FC236}">
                <a16:creationId xmlns:a16="http://schemas.microsoft.com/office/drawing/2014/main" id="{C9806E1C-231A-A543-A743-816583871FD6}"/>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774721" y="5928765"/>
            <a:ext cx="711200" cy="711200"/>
          </a:xfrm>
          <a:prstGeom prst="rect">
            <a:avLst/>
          </a:prstGeom>
        </p:spPr>
      </p:pic>
      <p:sp>
        <p:nvSpPr>
          <p:cNvPr id="41" name="TextBox 40">
            <a:extLst>
              <a:ext uri="{FF2B5EF4-FFF2-40B4-BE49-F238E27FC236}">
                <a16:creationId xmlns:a16="http://schemas.microsoft.com/office/drawing/2014/main" id="{F35D7CEE-E2AA-1544-8955-AF7B4EC85002}"/>
              </a:ext>
            </a:extLst>
          </p:cNvPr>
          <p:cNvSpPr txBox="1"/>
          <p:nvPr/>
        </p:nvSpPr>
        <p:spPr>
          <a:xfrm>
            <a:off x="1975266" y="5225464"/>
            <a:ext cx="2301904" cy="307777"/>
          </a:xfrm>
          <a:prstGeom prst="rect">
            <a:avLst/>
          </a:prstGeom>
          <a:noFill/>
        </p:spPr>
        <p:txBody>
          <a:bodyPr wrap="square" rtlCol="0">
            <a:spAutoFit/>
          </a:bodyPr>
          <a:lstStyle/>
          <a:p>
            <a:pPr algn="ctr"/>
            <a:r>
              <a:rPr lang="en-US" sz="1400" dirty="0"/>
              <a:t>AWS CloudTrail</a:t>
            </a:r>
          </a:p>
        </p:txBody>
      </p:sp>
      <p:pic>
        <p:nvPicPr>
          <p:cNvPr id="42" name="Graphic 51">
            <a:extLst>
              <a:ext uri="{FF2B5EF4-FFF2-40B4-BE49-F238E27FC236}">
                <a16:creationId xmlns:a16="http://schemas.microsoft.com/office/drawing/2014/main" id="{C908DA3E-1AF9-E84D-96D9-F3076F3FEBC4}"/>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2774721" y="4456217"/>
            <a:ext cx="711200" cy="711200"/>
          </a:xfrm>
          <a:prstGeom prst="rect">
            <a:avLst/>
          </a:prstGeom>
        </p:spPr>
      </p:pic>
      <p:sp>
        <p:nvSpPr>
          <p:cNvPr id="43" name="TextBox 42">
            <a:extLst>
              <a:ext uri="{FF2B5EF4-FFF2-40B4-BE49-F238E27FC236}">
                <a16:creationId xmlns:a16="http://schemas.microsoft.com/office/drawing/2014/main" id="{CD534A94-A404-C745-9B3E-24CB9AE2DD10}"/>
              </a:ext>
            </a:extLst>
          </p:cNvPr>
          <p:cNvSpPr txBox="1"/>
          <p:nvPr/>
        </p:nvSpPr>
        <p:spPr>
          <a:xfrm>
            <a:off x="7554472" y="5220873"/>
            <a:ext cx="2301904" cy="307777"/>
          </a:xfrm>
          <a:prstGeom prst="rect">
            <a:avLst/>
          </a:prstGeom>
          <a:noFill/>
        </p:spPr>
        <p:txBody>
          <a:bodyPr wrap="square" rtlCol="0">
            <a:spAutoFit/>
          </a:bodyPr>
          <a:lstStyle/>
          <a:p>
            <a:pPr algn="ctr"/>
            <a:r>
              <a:rPr lang="en-US" sz="1400" dirty="0"/>
              <a:t>Amazon API Gateway</a:t>
            </a:r>
          </a:p>
        </p:txBody>
      </p:sp>
      <p:pic>
        <p:nvPicPr>
          <p:cNvPr id="44" name="Graphic 18">
            <a:extLst>
              <a:ext uri="{FF2B5EF4-FFF2-40B4-BE49-F238E27FC236}">
                <a16:creationId xmlns:a16="http://schemas.microsoft.com/office/drawing/2014/main" id="{F249C49B-0805-DA42-9A42-CFCC79AC1BB3}"/>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8294024" y="4456217"/>
            <a:ext cx="711200" cy="711200"/>
          </a:xfrm>
          <a:prstGeom prst="rect">
            <a:avLst/>
          </a:prstGeom>
        </p:spPr>
      </p:pic>
      <p:pic>
        <p:nvPicPr>
          <p:cNvPr id="45" name="Graphic 33">
            <a:extLst>
              <a:ext uri="{FF2B5EF4-FFF2-40B4-BE49-F238E27FC236}">
                <a16:creationId xmlns:a16="http://schemas.microsoft.com/office/drawing/2014/main" id="{239FDEEB-7049-3C46-AD29-71A07202049A}"/>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950824" y="4456217"/>
            <a:ext cx="711200" cy="711200"/>
          </a:xfrm>
          <a:prstGeom prst="rect">
            <a:avLst/>
          </a:prstGeom>
        </p:spPr>
      </p:pic>
      <p:sp>
        <p:nvSpPr>
          <p:cNvPr id="46" name="TextBox 45">
            <a:extLst>
              <a:ext uri="{FF2B5EF4-FFF2-40B4-BE49-F238E27FC236}">
                <a16:creationId xmlns:a16="http://schemas.microsoft.com/office/drawing/2014/main" id="{99E9A16C-C445-9643-9734-20DB6E5D3E42}"/>
              </a:ext>
            </a:extLst>
          </p:cNvPr>
          <p:cNvSpPr txBox="1"/>
          <p:nvPr/>
        </p:nvSpPr>
        <p:spPr>
          <a:xfrm>
            <a:off x="7481824" y="3676451"/>
            <a:ext cx="2301904" cy="307777"/>
          </a:xfrm>
          <a:prstGeom prst="rect">
            <a:avLst/>
          </a:prstGeom>
          <a:noFill/>
        </p:spPr>
        <p:txBody>
          <a:bodyPr wrap="square" rtlCol="0">
            <a:spAutoFit/>
          </a:bodyPr>
          <a:lstStyle/>
          <a:p>
            <a:pPr algn="ctr"/>
            <a:r>
              <a:rPr lang="en-US" sz="1400" dirty="0"/>
              <a:t>Amazon Cognito</a:t>
            </a:r>
          </a:p>
        </p:txBody>
      </p:sp>
      <p:pic>
        <p:nvPicPr>
          <p:cNvPr id="47" name="Graphic 23">
            <a:extLst>
              <a:ext uri="{FF2B5EF4-FFF2-40B4-BE49-F238E27FC236}">
                <a16:creationId xmlns:a16="http://schemas.microsoft.com/office/drawing/2014/main" id="{E9A0F7B5-2F3A-6242-BCA5-7273277F9F0C}"/>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8294024" y="2926832"/>
            <a:ext cx="711200" cy="711200"/>
          </a:xfrm>
          <a:prstGeom prst="rect">
            <a:avLst/>
          </a:prstGeom>
        </p:spPr>
      </p:pic>
      <p:sp>
        <p:nvSpPr>
          <p:cNvPr id="48" name="TextBox 47">
            <a:extLst>
              <a:ext uri="{FF2B5EF4-FFF2-40B4-BE49-F238E27FC236}">
                <a16:creationId xmlns:a16="http://schemas.microsoft.com/office/drawing/2014/main" id="{EE5AD722-65A2-3441-BC67-C1ED5707E6E2}"/>
              </a:ext>
            </a:extLst>
          </p:cNvPr>
          <p:cNvSpPr txBox="1"/>
          <p:nvPr/>
        </p:nvSpPr>
        <p:spPr>
          <a:xfrm>
            <a:off x="151008" y="5181960"/>
            <a:ext cx="2301904" cy="307777"/>
          </a:xfrm>
          <a:prstGeom prst="rect">
            <a:avLst/>
          </a:prstGeom>
          <a:noFill/>
        </p:spPr>
        <p:txBody>
          <a:bodyPr wrap="square" rtlCol="0">
            <a:spAutoFit/>
          </a:bodyPr>
          <a:lstStyle/>
          <a:p>
            <a:pPr algn="ctr"/>
            <a:r>
              <a:rPr lang="en-US" sz="1400" dirty="0"/>
              <a:t>Amazon CloudFront</a:t>
            </a:r>
          </a:p>
        </p:txBody>
      </p:sp>
    </p:spTree>
    <p:extLst>
      <p:ext uri="{BB962C8B-B14F-4D97-AF65-F5344CB8AC3E}">
        <p14:creationId xmlns:p14="http://schemas.microsoft.com/office/powerpoint/2010/main" val="84795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p:txBody>
          <a:bodyPr/>
          <a:lstStyle/>
          <a:p>
            <a:r>
              <a:rPr lang="en-US" dirty="0"/>
              <a:t>Amazon </a:t>
            </a:r>
            <a:r>
              <a:rPr lang="en-US" dirty="0" err="1"/>
              <a:t>CloudWatch</a:t>
            </a:r>
            <a:r>
              <a:rPr lang="en-US" dirty="0"/>
              <a:t> Event Types</a:t>
            </a:r>
          </a:p>
        </p:txBody>
      </p:sp>
      <p:sp>
        <p:nvSpPr>
          <p:cNvPr id="49" name="Text Placeholder 2">
            <a:extLst>
              <a:ext uri="{FF2B5EF4-FFF2-40B4-BE49-F238E27FC236}">
                <a16:creationId xmlns:a16="http://schemas.microsoft.com/office/drawing/2014/main" id="{9B31914C-65F5-CC41-BBCB-918C1794AD8C}"/>
              </a:ext>
            </a:extLst>
          </p:cNvPr>
          <p:cNvSpPr>
            <a:spLocks noGrp="1"/>
          </p:cNvSpPr>
          <p:nvPr>
            <p:ph type="body" sz="quarter" idx="10"/>
          </p:nvPr>
        </p:nvSpPr>
        <p:spPr>
          <a:xfrm>
            <a:off x="701040" y="6820253"/>
            <a:ext cx="13510260" cy="528638"/>
          </a:xfrm>
        </p:spPr>
        <p:txBody>
          <a:bodyPr numCol="1"/>
          <a:lstStyle/>
          <a:p>
            <a:r>
              <a:rPr lang="en-US" sz="1800" dirty="0">
                <a:hlinkClick r:id="rId3"/>
              </a:rPr>
              <a:t>https://docs.aws.amazon.com/AmazonCloudWatch/latest/events/EventTypes.html</a:t>
            </a:r>
          </a:p>
        </p:txBody>
      </p:sp>
      <p:sp>
        <p:nvSpPr>
          <p:cNvPr id="50" name="Text Placeholder 2">
            <a:extLst>
              <a:ext uri="{FF2B5EF4-FFF2-40B4-BE49-F238E27FC236}">
                <a16:creationId xmlns:a16="http://schemas.microsoft.com/office/drawing/2014/main" id="{9B31914C-65F5-CC41-BBCB-918C1794AD8C}"/>
              </a:ext>
            </a:extLst>
          </p:cNvPr>
          <p:cNvSpPr txBox="1">
            <a:spLocks/>
          </p:cNvSpPr>
          <p:nvPr/>
        </p:nvSpPr>
        <p:spPr>
          <a:xfrm>
            <a:off x="701040" y="1659291"/>
            <a:ext cx="13510260" cy="4914900"/>
          </a:xfrm>
          <a:prstGeom prst="rect">
            <a:avLst/>
          </a:prstGeom>
        </p:spPr>
        <p:txBody>
          <a:bodyPr vert="horz" lIns="91440" tIns="45720" rIns="91440" bIns="45720" numCol="3" rtlCol="0">
            <a:noAutofit/>
          </a:bodyPr>
          <a:lstStyle>
            <a:lvl1pPr marL="0" indent="0" algn="l" defTabSz="731520" rtl="0" eaLnBrk="1" latinLnBrk="0" hangingPunct="1">
              <a:spcBef>
                <a:spcPct val="20000"/>
              </a:spcBef>
              <a:buFontTx/>
              <a:buNone/>
              <a:defRPr sz="2900" b="0" i="0" kern="120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marL="171450" indent="-171450">
              <a:buFont typeface="Arial" panose="020B0604020202020204" pitchFamily="34" charset="0"/>
              <a:buChar char="•"/>
            </a:pPr>
            <a:r>
              <a:rPr lang="en-US" sz="1800" dirty="0"/>
              <a:t>AWS Batch</a:t>
            </a:r>
          </a:p>
          <a:p>
            <a:pPr marL="171450" indent="-171450">
              <a:buFont typeface="Arial" panose="020B0604020202020204" pitchFamily="34" charset="0"/>
              <a:buChar char="•"/>
            </a:pPr>
            <a:r>
              <a:rPr lang="en-US" sz="1800" dirty="0"/>
              <a:t>Amazon </a:t>
            </a:r>
            <a:r>
              <a:rPr lang="en-US" sz="1800" dirty="0" err="1"/>
              <a:t>CloudWatch</a:t>
            </a:r>
            <a:r>
              <a:rPr lang="en-US" sz="1800" dirty="0"/>
              <a:t> Events</a:t>
            </a:r>
          </a:p>
          <a:p>
            <a:pPr marL="171450" indent="-171450">
              <a:buFont typeface="Arial" panose="020B0604020202020204" pitchFamily="34" charset="0"/>
              <a:buChar char="•"/>
            </a:pPr>
            <a:r>
              <a:rPr lang="en-US" sz="1800" dirty="0"/>
              <a:t>AWS </a:t>
            </a:r>
            <a:r>
              <a:rPr lang="en-US" sz="1800" dirty="0" err="1"/>
              <a:t>CodeBuild</a:t>
            </a:r>
            <a:endParaRPr lang="en-US" sz="1800" dirty="0"/>
          </a:p>
          <a:p>
            <a:pPr marL="171450" indent="-171450">
              <a:buFont typeface="Arial" panose="020B0604020202020204" pitchFamily="34" charset="0"/>
              <a:buChar char="•"/>
            </a:pPr>
            <a:r>
              <a:rPr lang="en-US" sz="1800" dirty="0"/>
              <a:t>AWS </a:t>
            </a:r>
            <a:r>
              <a:rPr lang="en-US" sz="1800" dirty="0" err="1"/>
              <a:t>CodeCommit</a:t>
            </a:r>
            <a:endParaRPr lang="en-US" sz="1800" dirty="0"/>
          </a:p>
          <a:p>
            <a:pPr marL="171450" indent="-171450">
              <a:buFont typeface="Arial" panose="020B0604020202020204" pitchFamily="34" charset="0"/>
              <a:buChar char="•"/>
            </a:pPr>
            <a:r>
              <a:rPr lang="en-US" sz="1800" dirty="0"/>
              <a:t>AWS </a:t>
            </a:r>
            <a:r>
              <a:rPr lang="en-US" sz="1800" dirty="0" err="1"/>
              <a:t>CodeDeploy</a:t>
            </a:r>
            <a:endParaRPr lang="en-US" sz="1800" dirty="0"/>
          </a:p>
          <a:p>
            <a:pPr marL="171450" indent="-171450">
              <a:buFont typeface="Arial" panose="020B0604020202020204" pitchFamily="34" charset="0"/>
              <a:buChar char="•"/>
            </a:pPr>
            <a:r>
              <a:rPr lang="en-US" sz="1800" dirty="0"/>
              <a:t>AWS </a:t>
            </a:r>
            <a:r>
              <a:rPr lang="en-US" sz="1800" dirty="0" err="1"/>
              <a:t>CodePipeline</a:t>
            </a:r>
            <a:endParaRPr lang="en-US" sz="1800" dirty="0"/>
          </a:p>
          <a:p>
            <a:pPr marL="171450" indent="-171450">
              <a:buFont typeface="Arial" panose="020B0604020202020204" pitchFamily="34" charset="0"/>
              <a:buChar char="•"/>
            </a:pPr>
            <a:r>
              <a:rPr lang="en-US" sz="1800" dirty="0"/>
              <a:t>Amazon EBS</a:t>
            </a:r>
          </a:p>
          <a:p>
            <a:pPr marL="171450" indent="-171450">
              <a:buFont typeface="Arial" panose="020B0604020202020204" pitchFamily="34" charset="0"/>
              <a:buChar char="•"/>
            </a:pPr>
            <a:r>
              <a:rPr lang="en-US" sz="1800" dirty="0"/>
              <a:t>Amazon EC2 Auto Scaling</a:t>
            </a:r>
          </a:p>
          <a:p>
            <a:pPr marL="171450" indent="-171450">
              <a:buFont typeface="Arial" panose="020B0604020202020204" pitchFamily="34" charset="0"/>
              <a:buChar char="•"/>
            </a:pPr>
            <a:r>
              <a:rPr lang="en-US" sz="1800" dirty="0"/>
              <a:t>Amazon EC2 Spot Instance Interruption</a:t>
            </a:r>
          </a:p>
          <a:p>
            <a:pPr marL="171450" indent="-171450">
              <a:buFont typeface="Arial" panose="020B0604020202020204" pitchFamily="34" charset="0"/>
              <a:buChar char="•"/>
            </a:pPr>
            <a:r>
              <a:rPr lang="en-US" sz="1800" dirty="0"/>
              <a:t>Amazon EC2 State Change</a:t>
            </a:r>
          </a:p>
          <a:p>
            <a:pPr marL="171450" indent="-171450">
              <a:buFont typeface="Arial" panose="020B0604020202020204" pitchFamily="34" charset="0"/>
              <a:buChar char="•"/>
            </a:pPr>
            <a:r>
              <a:rPr lang="en-US" sz="1800" dirty="0"/>
              <a:t>Amazon ECS</a:t>
            </a:r>
          </a:p>
          <a:p>
            <a:pPr marL="171450" indent="-171450">
              <a:buFont typeface="Arial" panose="020B0604020202020204" pitchFamily="34" charset="0"/>
              <a:buChar char="•"/>
            </a:pPr>
            <a:r>
              <a:rPr lang="en-US" sz="1800" dirty="0"/>
              <a:t>Amazon EMR</a:t>
            </a:r>
          </a:p>
          <a:p>
            <a:pPr marL="171450" indent="-171450">
              <a:buFont typeface="Arial" panose="020B0604020202020204" pitchFamily="34" charset="0"/>
              <a:buChar char="•"/>
            </a:pPr>
            <a:r>
              <a:rPr lang="en-US" sz="1800" dirty="0"/>
              <a:t>Amazon </a:t>
            </a:r>
            <a:r>
              <a:rPr lang="en-US" sz="1800" dirty="0" err="1"/>
              <a:t>GameLift</a:t>
            </a:r>
            <a:endParaRPr lang="en-US" sz="1800" dirty="0"/>
          </a:p>
          <a:p>
            <a:pPr marL="171450" indent="-171450">
              <a:buFont typeface="Arial" panose="020B0604020202020204" pitchFamily="34" charset="0"/>
              <a:buChar char="•"/>
            </a:pPr>
            <a:r>
              <a:rPr lang="en-US" sz="1800" dirty="0"/>
              <a:t>AWS Glue</a:t>
            </a:r>
          </a:p>
          <a:p>
            <a:pPr marL="171450" indent="-171450">
              <a:buFont typeface="Arial" panose="020B0604020202020204" pitchFamily="34" charset="0"/>
              <a:buChar char="•"/>
            </a:pPr>
            <a:r>
              <a:rPr lang="en-US" sz="1800" dirty="0"/>
              <a:t>Amazon </a:t>
            </a:r>
            <a:r>
              <a:rPr lang="en-US" sz="1800" dirty="0" err="1"/>
              <a:t>GuardDuty</a:t>
            </a:r>
            <a:endParaRPr lang="en-US" sz="1800" dirty="0"/>
          </a:p>
          <a:p>
            <a:pPr marL="171450" indent="-171450">
              <a:buFont typeface="Arial" panose="020B0604020202020204" pitchFamily="34" charset="0"/>
              <a:buChar char="•"/>
            </a:pPr>
            <a:r>
              <a:rPr lang="en-US" sz="1800" dirty="0"/>
              <a:t>AWS Health</a:t>
            </a:r>
          </a:p>
          <a:p>
            <a:pPr marL="171450" indent="-171450">
              <a:buFont typeface="Arial" panose="020B0604020202020204" pitchFamily="34" charset="0"/>
              <a:buChar char="•"/>
            </a:pPr>
            <a:r>
              <a:rPr lang="en-US" sz="1800" dirty="0"/>
              <a:t>AWS KMS</a:t>
            </a:r>
          </a:p>
          <a:p>
            <a:pPr marL="171450" indent="-171450">
              <a:buFont typeface="Arial" panose="020B0604020202020204" pitchFamily="34" charset="0"/>
              <a:buChar char="•"/>
            </a:pPr>
            <a:r>
              <a:rPr lang="en-US" sz="1800" dirty="0"/>
              <a:t>Amazon Macie</a:t>
            </a:r>
          </a:p>
          <a:p>
            <a:pPr marL="171450" indent="-171450">
              <a:buFont typeface="Arial" panose="020B0604020202020204" pitchFamily="34" charset="0"/>
              <a:buChar char="•"/>
            </a:pPr>
            <a:r>
              <a:rPr lang="en-US" sz="1800" dirty="0"/>
              <a:t>AWS Management Console Sign-in</a:t>
            </a:r>
          </a:p>
          <a:p>
            <a:pPr marL="171450" indent="-171450">
              <a:buFont typeface="Arial" panose="020B0604020202020204" pitchFamily="34" charset="0"/>
              <a:buChar char="•"/>
            </a:pPr>
            <a:r>
              <a:rPr lang="en-US" sz="1800" dirty="0"/>
              <a:t>AWS </a:t>
            </a:r>
            <a:r>
              <a:rPr lang="en-US" sz="1800" dirty="0" err="1"/>
              <a:t>OpsWorks</a:t>
            </a:r>
            <a:r>
              <a:rPr lang="en-US" sz="1800" dirty="0"/>
              <a:t> Stacks</a:t>
            </a:r>
          </a:p>
          <a:p>
            <a:pPr marL="171450" indent="-171450">
              <a:buFont typeface="Arial" panose="020B0604020202020204" pitchFamily="34" charset="0"/>
              <a:buChar char="•"/>
            </a:pPr>
            <a:r>
              <a:rPr lang="en-US" sz="1800" dirty="0"/>
              <a:t>Amazon </a:t>
            </a:r>
            <a:r>
              <a:rPr lang="en-US" sz="1800" dirty="0" err="1"/>
              <a:t>SageMaker</a:t>
            </a:r>
            <a:endParaRPr lang="en-US" sz="1800" dirty="0"/>
          </a:p>
          <a:p>
            <a:pPr marL="171450" indent="-171450">
              <a:buFont typeface="Arial" panose="020B0604020202020204" pitchFamily="34" charset="0"/>
              <a:buChar char="•"/>
            </a:pPr>
            <a:r>
              <a:rPr lang="en-US" sz="1800" dirty="0"/>
              <a:t>AWS Server Migration Service</a:t>
            </a:r>
          </a:p>
          <a:p>
            <a:pPr marL="171450" indent="-171450">
              <a:buFont typeface="Arial" panose="020B0604020202020204" pitchFamily="34" charset="0"/>
              <a:buChar char="•"/>
            </a:pPr>
            <a:r>
              <a:rPr lang="en-US" sz="1800" dirty="0"/>
              <a:t>AWS Systems Manager</a:t>
            </a:r>
          </a:p>
          <a:p>
            <a:pPr marL="171450" indent="-171450">
              <a:buFont typeface="Arial" panose="020B0604020202020204" pitchFamily="34" charset="0"/>
              <a:buChar char="•"/>
            </a:pPr>
            <a:r>
              <a:rPr lang="en-US" sz="1800" dirty="0"/>
              <a:t>AWS Systems Manager Configuration Compliance</a:t>
            </a:r>
          </a:p>
          <a:p>
            <a:pPr marL="171450" indent="-171450">
              <a:buFont typeface="Arial" panose="020B0604020202020204" pitchFamily="34" charset="0"/>
              <a:buChar char="•"/>
            </a:pPr>
            <a:r>
              <a:rPr lang="en-US" sz="1800" dirty="0"/>
              <a:t>AWS Systems Manager Maintenance Windows</a:t>
            </a:r>
          </a:p>
          <a:p>
            <a:pPr marL="171450" indent="-171450">
              <a:buFont typeface="Arial" panose="020B0604020202020204" pitchFamily="34" charset="0"/>
              <a:buChar char="•"/>
            </a:pPr>
            <a:r>
              <a:rPr lang="en-US" sz="1800" dirty="0"/>
              <a:t>AWS Systems Manager Parameter Store</a:t>
            </a:r>
          </a:p>
          <a:p>
            <a:pPr marL="171450" indent="-171450">
              <a:buFont typeface="Arial" panose="020B0604020202020204" pitchFamily="34" charset="0"/>
              <a:buChar char="•"/>
            </a:pPr>
            <a:r>
              <a:rPr lang="en-US" sz="1800" dirty="0"/>
              <a:t>Tag Change Events on AWS Resources</a:t>
            </a:r>
          </a:p>
          <a:p>
            <a:pPr marL="171450" indent="-171450">
              <a:buFont typeface="Arial" panose="020B0604020202020204" pitchFamily="34" charset="0"/>
              <a:buChar char="•"/>
            </a:pPr>
            <a:r>
              <a:rPr lang="en-US" sz="1800" dirty="0"/>
              <a:t>AWS Trusted Advisor</a:t>
            </a:r>
          </a:p>
          <a:p>
            <a:pPr marL="171450" indent="-171450">
              <a:buFont typeface="Arial" panose="020B0604020202020204" pitchFamily="34" charset="0"/>
              <a:buChar char="•"/>
            </a:pPr>
            <a:r>
              <a:rPr lang="en-US" sz="1800" dirty="0"/>
              <a:t>Amazon WorkSpaces</a:t>
            </a:r>
          </a:p>
          <a:p>
            <a:pPr marL="171450" indent="-171450">
              <a:buFont typeface="Arial" panose="020B0604020202020204" pitchFamily="34" charset="0"/>
              <a:buChar char="•"/>
            </a:pPr>
            <a:r>
              <a:rPr lang="en-US" sz="1800" dirty="0"/>
              <a:t>Any AWS API Call logged by AWS </a:t>
            </a:r>
            <a:r>
              <a:rPr lang="en-US" sz="1800" dirty="0" err="1"/>
              <a:t>CloudTrail</a:t>
            </a:r>
            <a:endParaRPr lang="en-US" sz="1800" dirty="0"/>
          </a:p>
          <a:p>
            <a:pPr marL="171450" indent="-171450">
              <a:buFont typeface="Arial" panose="020B0604020202020204" pitchFamily="34" charset="0"/>
              <a:buChar char="•"/>
            </a:pPr>
            <a:endParaRPr lang="en-US" sz="1800" dirty="0"/>
          </a:p>
        </p:txBody>
      </p:sp>
    </p:spTree>
    <p:extLst>
      <p:ext uri="{BB962C8B-B14F-4D97-AF65-F5344CB8AC3E}">
        <p14:creationId xmlns:p14="http://schemas.microsoft.com/office/powerpoint/2010/main" val="2462143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p:txBody>
          <a:bodyPr/>
          <a:lstStyle/>
          <a:p>
            <a:r>
              <a:rPr lang="en-US" dirty="0"/>
              <a:t>Amazon </a:t>
            </a:r>
            <a:r>
              <a:rPr lang="en-US" dirty="0" err="1"/>
              <a:t>CloudWatch</a:t>
            </a:r>
            <a:r>
              <a:rPr lang="en-US" dirty="0"/>
              <a:t> Events</a:t>
            </a:r>
          </a:p>
        </p:txBody>
      </p:sp>
      <p:pic>
        <p:nvPicPr>
          <p:cNvPr id="5" name="Graphic 44">
            <a:extLst>
              <a:ext uri="{FF2B5EF4-FFF2-40B4-BE49-F238E27FC236}">
                <a16:creationId xmlns:a16="http://schemas.microsoft.com/office/drawing/2014/main" id="{E2DAEC15-20F6-3647-8A23-EC2BA0B080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38781" y="2771559"/>
            <a:ext cx="1857918" cy="1857918"/>
          </a:xfrm>
          <a:prstGeom prst="rect">
            <a:avLst/>
          </a:prstGeom>
        </p:spPr>
      </p:pic>
      <p:cxnSp>
        <p:nvCxnSpPr>
          <p:cNvPr id="6" name="Straight Arrow Connector 5">
            <a:extLst>
              <a:ext uri="{FF2B5EF4-FFF2-40B4-BE49-F238E27FC236}">
                <a16:creationId xmlns:a16="http://schemas.microsoft.com/office/drawing/2014/main" id="{21BBC288-5AFD-AB40-A3F3-F427E49EB12C}"/>
              </a:ext>
            </a:extLst>
          </p:cNvPr>
          <p:cNvCxnSpPr/>
          <p:nvPr/>
        </p:nvCxnSpPr>
        <p:spPr>
          <a:xfrm flipV="1">
            <a:off x="8671567" y="3707579"/>
            <a:ext cx="2154148" cy="1"/>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4CA8B2F-5C0C-4847-8374-3CF09649970B}"/>
              </a:ext>
            </a:extLst>
          </p:cNvPr>
          <p:cNvSpPr txBox="1"/>
          <p:nvPr/>
        </p:nvSpPr>
        <p:spPr>
          <a:xfrm>
            <a:off x="11103472" y="4629477"/>
            <a:ext cx="1728536" cy="830997"/>
          </a:xfrm>
          <a:prstGeom prst="rect">
            <a:avLst/>
          </a:prstGeom>
          <a:noFill/>
        </p:spPr>
        <p:txBody>
          <a:bodyPr wrap="square" rtlCol="0">
            <a:spAutoFit/>
          </a:bodyPr>
          <a:lstStyle/>
          <a:p>
            <a:pPr algn="ctr"/>
            <a:r>
              <a:rPr lang="en-US" sz="2400" dirty="0"/>
              <a:t>Lambda Function</a:t>
            </a:r>
          </a:p>
        </p:txBody>
      </p:sp>
      <p:sp>
        <p:nvSpPr>
          <p:cNvPr id="8" name="TextBox 7">
            <a:extLst>
              <a:ext uri="{FF2B5EF4-FFF2-40B4-BE49-F238E27FC236}">
                <a16:creationId xmlns:a16="http://schemas.microsoft.com/office/drawing/2014/main" id="{44CA8B2F-5C0C-4847-8374-3CF09649970B}"/>
              </a:ext>
            </a:extLst>
          </p:cNvPr>
          <p:cNvSpPr txBox="1"/>
          <p:nvPr/>
        </p:nvSpPr>
        <p:spPr>
          <a:xfrm>
            <a:off x="8604749" y="3726187"/>
            <a:ext cx="2262274" cy="338554"/>
          </a:xfrm>
          <a:prstGeom prst="rect">
            <a:avLst/>
          </a:prstGeom>
          <a:noFill/>
        </p:spPr>
        <p:txBody>
          <a:bodyPr wrap="square" rtlCol="0">
            <a:spAutoFit/>
          </a:bodyPr>
          <a:lstStyle/>
          <a:p>
            <a:pPr algn="ctr"/>
            <a:r>
              <a:rPr lang="en-US" sz="1600" dirty="0"/>
              <a:t>Event</a:t>
            </a:r>
          </a:p>
        </p:txBody>
      </p:sp>
      <p:sp>
        <p:nvSpPr>
          <p:cNvPr id="9" name="TextBox 8">
            <a:extLst>
              <a:ext uri="{FF2B5EF4-FFF2-40B4-BE49-F238E27FC236}">
                <a16:creationId xmlns:a16="http://schemas.microsoft.com/office/drawing/2014/main" id="{48B11175-8F26-E049-8FCE-A7F653ADEDC5}"/>
              </a:ext>
            </a:extLst>
          </p:cNvPr>
          <p:cNvSpPr txBox="1"/>
          <p:nvPr/>
        </p:nvSpPr>
        <p:spPr>
          <a:xfrm>
            <a:off x="6302845" y="4629477"/>
            <a:ext cx="2301904" cy="830997"/>
          </a:xfrm>
          <a:prstGeom prst="rect">
            <a:avLst/>
          </a:prstGeom>
          <a:noFill/>
        </p:spPr>
        <p:txBody>
          <a:bodyPr wrap="square" rtlCol="0">
            <a:spAutoFit/>
          </a:bodyPr>
          <a:lstStyle/>
          <a:p>
            <a:pPr algn="ctr"/>
            <a:r>
              <a:rPr lang="en-US" sz="2400" dirty="0"/>
              <a:t>Amazon CloudWatch</a:t>
            </a:r>
          </a:p>
        </p:txBody>
      </p:sp>
      <p:pic>
        <p:nvPicPr>
          <p:cNvPr id="10" name="Graphic 33">
            <a:extLst>
              <a:ext uri="{FF2B5EF4-FFF2-40B4-BE49-F238E27FC236}">
                <a16:creationId xmlns:a16="http://schemas.microsoft.com/office/drawing/2014/main" id="{E8A76DD7-2470-9240-BE0E-8F1412C59C9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24838" y="2753724"/>
            <a:ext cx="1857918" cy="1857918"/>
          </a:xfrm>
          <a:prstGeom prst="rect">
            <a:avLst/>
          </a:prstGeom>
        </p:spPr>
      </p:pic>
      <p:sp>
        <p:nvSpPr>
          <p:cNvPr id="11" name="Content Placeholder 2"/>
          <p:cNvSpPr>
            <a:spLocks noGrp="1"/>
          </p:cNvSpPr>
          <p:nvPr>
            <p:ph type="body" sz="quarter" idx="4294967295"/>
          </p:nvPr>
        </p:nvSpPr>
        <p:spPr>
          <a:xfrm>
            <a:off x="1632292" y="2525486"/>
            <a:ext cx="4278097" cy="3457681"/>
          </a:xfrm>
          <a:prstGeom prst="rect">
            <a:avLst/>
          </a:prstGeom>
        </p:spPr>
        <p:txBody>
          <a:bodyPr>
            <a:normAutofit/>
          </a:bodyPr>
          <a:lstStyle/>
          <a:p>
            <a:r>
              <a:rPr lang="en-US" b="0" dirty="0"/>
              <a:t>Scheduled:</a:t>
            </a:r>
          </a:p>
          <a:p>
            <a:pPr marL="457200" indent="-457200">
              <a:buFont typeface="Arial" panose="020B0604020202020204" pitchFamily="34" charset="0"/>
              <a:buChar char="•"/>
            </a:pPr>
            <a:r>
              <a:rPr lang="en-US" dirty="0"/>
              <a:t>1 minute</a:t>
            </a:r>
          </a:p>
          <a:p>
            <a:pPr marL="457200" indent="-457200">
              <a:buFont typeface="Arial" panose="020B0604020202020204" pitchFamily="34" charset="0"/>
              <a:buChar char="•"/>
            </a:pPr>
            <a:r>
              <a:rPr lang="en-US" b="0" dirty="0"/>
              <a:t>5 minutes</a:t>
            </a:r>
          </a:p>
          <a:p>
            <a:pPr marL="457200" indent="-457200">
              <a:buFont typeface="Arial" panose="020B0604020202020204" pitchFamily="34" charset="0"/>
              <a:buChar char="•"/>
            </a:pPr>
            <a:r>
              <a:rPr lang="en-US" dirty="0"/>
              <a:t>1 day</a:t>
            </a:r>
          </a:p>
          <a:p>
            <a:pPr marL="457200" indent="-457200">
              <a:buFont typeface="Arial" panose="020B0604020202020204" pitchFamily="34" charset="0"/>
              <a:buChar char="•"/>
            </a:pPr>
            <a:r>
              <a:rPr lang="en-US" b="0" dirty="0" err="1"/>
              <a:t>cron</a:t>
            </a:r>
            <a:r>
              <a:rPr lang="en-US" b="0" dirty="0"/>
              <a:t> expression</a:t>
            </a:r>
          </a:p>
        </p:txBody>
      </p:sp>
    </p:spTree>
    <p:extLst>
      <p:ext uri="{BB962C8B-B14F-4D97-AF65-F5344CB8AC3E}">
        <p14:creationId xmlns:p14="http://schemas.microsoft.com/office/powerpoint/2010/main" val="1443007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p:txBody>
          <a:bodyPr/>
          <a:lstStyle/>
          <a:p>
            <a:r>
              <a:rPr lang="en-US" dirty="0"/>
              <a:t>Amazon Simple Queue Service</a:t>
            </a:r>
          </a:p>
        </p:txBody>
      </p:sp>
      <p:pic>
        <p:nvPicPr>
          <p:cNvPr id="5" name="Graphic 41">
            <a:extLst>
              <a:ext uri="{FF2B5EF4-FFF2-40B4-BE49-F238E27FC236}">
                <a16:creationId xmlns:a16="http://schemas.microsoft.com/office/drawing/2014/main" id="{E067B167-698B-E843-8E2B-0A7BDC8B26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40748" y="2858645"/>
            <a:ext cx="1857918" cy="1857918"/>
          </a:xfrm>
          <a:prstGeom prst="rect">
            <a:avLst/>
          </a:prstGeom>
        </p:spPr>
      </p:pic>
      <p:sp>
        <p:nvSpPr>
          <p:cNvPr id="11" name="TextBox 10">
            <a:extLst>
              <a:ext uri="{FF2B5EF4-FFF2-40B4-BE49-F238E27FC236}">
                <a16:creationId xmlns:a16="http://schemas.microsoft.com/office/drawing/2014/main" id="{48B11175-8F26-E049-8FCE-A7F653ADEDC5}"/>
              </a:ext>
            </a:extLst>
          </p:cNvPr>
          <p:cNvSpPr txBox="1"/>
          <p:nvPr/>
        </p:nvSpPr>
        <p:spPr>
          <a:xfrm>
            <a:off x="3518755" y="4734398"/>
            <a:ext cx="2301904" cy="1200329"/>
          </a:xfrm>
          <a:prstGeom prst="rect">
            <a:avLst/>
          </a:prstGeom>
          <a:noFill/>
        </p:spPr>
        <p:txBody>
          <a:bodyPr wrap="square" rtlCol="0">
            <a:spAutoFit/>
          </a:bodyPr>
          <a:lstStyle/>
          <a:p>
            <a:pPr algn="ctr"/>
            <a:r>
              <a:rPr lang="en-US" sz="2400" dirty="0">
                <a:ea typeface="Amazon Ember" panose="020B0603020204020204" pitchFamily="34" charset="0"/>
                <a:cs typeface="Amazon Ember" panose="020B0603020204020204" pitchFamily="34" charset="0"/>
              </a:rPr>
              <a:t>Amazon Simple Queue Service</a:t>
            </a:r>
          </a:p>
        </p:txBody>
      </p:sp>
      <p:pic>
        <p:nvPicPr>
          <p:cNvPr id="12" name="Graphic 44">
            <a:extLst>
              <a:ext uri="{FF2B5EF4-FFF2-40B4-BE49-F238E27FC236}">
                <a16:creationId xmlns:a16="http://schemas.microsoft.com/office/drawing/2014/main" id="{700363A2-6F21-8C48-82CD-E4EA01D6DF5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95798" y="2858645"/>
            <a:ext cx="1857918" cy="1857918"/>
          </a:xfrm>
          <a:prstGeom prst="rect">
            <a:avLst/>
          </a:prstGeom>
        </p:spPr>
      </p:pic>
      <p:cxnSp>
        <p:nvCxnSpPr>
          <p:cNvPr id="13" name="Straight Arrow Connector 12">
            <a:extLst>
              <a:ext uri="{FF2B5EF4-FFF2-40B4-BE49-F238E27FC236}">
                <a16:creationId xmlns:a16="http://schemas.microsoft.com/office/drawing/2014/main" id="{492B2B26-2037-8C4F-847F-F309183D05AE}"/>
              </a:ext>
            </a:extLst>
          </p:cNvPr>
          <p:cNvCxnSpPr/>
          <p:nvPr/>
        </p:nvCxnSpPr>
        <p:spPr>
          <a:xfrm>
            <a:off x="6244926" y="3765636"/>
            <a:ext cx="1645920"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35030B7-FFB3-024A-8957-F559D0FAABA0}"/>
              </a:ext>
            </a:extLst>
          </p:cNvPr>
          <p:cNvSpPr txBox="1"/>
          <p:nvPr/>
        </p:nvSpPr>
        <p:spPr>
          <a:xfrm>
            <a:off x="8560489" y="4716563"/>
            <a:ext cx="1728536" cy="830997"/>
          </a:xfrm>
          <a:prstGeom prst="rect">
            <a:avLst/>
          </a:prstGeom>
          <a:noFill/>
        </p:spPr>
        <p:txBody>
          <a:bodyPr wrap="square" rtlCol="0">
            <a:spAutoFit/>
          </a:bodyPr>
          <a:lstStyle/>
          <a:p>
            <a:pPr algn="ctr"/>
            <a:r>
              <a:rPr lang="en-US" sz="2400" dirty="0"/>
              <a:t>Lambda Function</a:t>
            </a:r>
          </a:p>
        </p:txBody>
      </p:sp>
      <p:sp>
        <p:nvSpPr>
          <p:cNvPr id="15" name="TextBox 14">
            <a:extLst>
              <a:ext uri="{FF2B5EF4-FFF2-40B4-BE49-F238E27FC236}">
                <a16:creationId xmlns:a16="http://schemas.microsoft.com/office/drawing/2014/main" id="{1FA1DF76-FA5D-ED4E-BCF2-09E1DD10F635}"/>
              </a:ext>
            </a:extLst>
          </p:cNvPr>
          <p:cNvSpPr txBox="1"/>
          <p:nvPr/>
        </p:nvSpPr>
        <p:spPr>
          <a:xfrm>
            <a:off x="6203618" y="3784245"/>
            <a:ext cx="1728536" cy="338554"/>
          </a:xfrm>
          <a:prstGeom prst="rect">
            <a:avLst/>
          </a:prstGeom>
          <a:noFill/>
        </p:spPr>
        <p:txBody>
          <a:bodyPr wrap="square" rtlCol="0">
            <a:spAutoFit/>
          </a:bodyPr>
          <a:lstStyle/>
          <a:p>
            <a:pPr algn="ctr"/>
            <a:r>
              <a:rPr lang="en-US" sz="1600" dirty="0"/>
              <a:t>Event</a:t>
            </a:r>
          </a:p>
        </p:txBody>
      </p:sp>
    </p:spTree>
    <p:extLst>
      <p:ext uri="{BB962C8B-B14F-4D97-AF65-F5344CB8AC3E}">
        <p14:creationId xmlns:p14="http://schemas.microsoft.com/office/powerpoint/2010/main" val="1195008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p:txBody>
          <a:bodyPr/>
          <a:lstStyle/>
          <a:p>
            <a:r>
              <a:rPr lang="en-US" dirty="0"/>
              <a:t>Amazon Step Functions</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 y="2128793"/>
            <a:ext cx="13548009" cy="4316252"/>
          </a:xfrm>
          <a:prstGeom prst="rect">
            <a:avLst/>
          </a:prstGeom>
        </p:spPr>
      </p:pic>
    </p:spTree>
    <p:extLst>
      <p:ext uri="{BB962C8B-B14F-4D97-AF65-F5344CB8AC3E}">
        <p14:creationId xmlns:p14="http://schemas.microsoft.com/office/powerpoint/2010/main" val="1274945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p:txBody>
          <a:bodyPr/>
          <a:lstStyle/>
          <a:p>
            <a:r>
              <a:rPr lang="en-US" dirty="0"/>
              <a:t>Amazon API Gateway</a:t>
            </a:r>
          </a:p>
        </p:txBody>
      </p:sp>
      <p:pic>
        <p:nvPicPr>
          <p:cNvPr id="4" name="Graphic 18">
            <a:extLst>
              <a:ext uri="{FF2B5EF4-FFF2-40B4-BE49-F238E27FC236}">
                <a16:creationId xmlns:a16="http://schemas.microsoft.com/office/drawing/2014/main" id="{F249C49B-0805-DA42-9A42-CFCC79AC1B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94426" y="2782752"/>
            <a:ext cx="1857918" cy="1857918"/>
          </a:xfrm>
          <a:prstGeom prst="rect">
            <a:avLst/>
          </a:prstGeom>
        </p:spPr>
      </p:pic>
      <p:pic>
        <p:nvPicPr>
          <p:cNvPr id="5" name="Graphic 44">
            <a:extLst>
              <a:ext uri="{FF2B5EF4-FFF2-40B4-BE49-F238E27FC236}">
                <a16:creationId xmlns:a16="http://schemas.microsoft.com/office/drawing/2014/main" id="{E2DAEC15-20F6-3647-8A23-EC2BA0B080D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108369" y="2800587"/>
            <a:ext cx="1857918" cy="1857918"/>
          </a:xfrm>
          <a:prstGeom prst="rect">
            <a:avLst/>
          </a:prstGeom>
        </p:spPr>
      </p:pic>
      <p:cxnSp>
        <p:nvCxnSpPr>
          <p:cNvPr id="6" name="Straight Arrow Connector 5">
            <a:extLst>
              <a:ext uri="{FF2B5EF4-FFF2-40B4-BE49-F238E27FC236}">
                <a16:creationId xmlns:a16="http://schemas.microsoft.com/office/drawing/2014/main" id="{21BBC288-5AFD-AB40-A3F3-F427E49EB12C}"/>
              </a:ext>
            </a:extLst>
          </p:cNvPr>
          <p:cNvCxnSpPr/>
          <p:nvPr/>
        </p:nvCxnSpPr>
        <p:spPr>
          <a:xfrm flipV="1">
            <a:off x="8741155" y="3736607"/>
            <a:ext cx="2154148" cy="1"/>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4CA8B2F-5C0C-4847-8374-3CF09649970B}"/>
              </a:ext>
            </a:extLst>
          </p:cNvPr>
          <p:cNvSpPr txBox="1"/>
          <p:nvPr/>
        </p:nvSpPr>
        <p:spPr>
          <a:xfrm>
            <a:off x="11173060" y="4658505"/>
            <a:ext cx="1728536" cy="830997"/>
          </a:xfrm>
          <a:prstGeom prst="rect">
            <a:avLst/>
          </a:prstGeom>
          <a:noFill/>
        </p:spPr>
        <p:txBody>
          <a:bodyPr wrap="square" rtlCol="0">
            <a:spAutoFit/>
          </a:bodyPr>
          <a:lstStyle/>
          <a:p>
            <a:pPr algn="ctr"/>
            <a:r>
              <a:rPr lang="en-US" sz="2400" dirty="0"/>
              <a:t>Lambda Function</a:t>
            </a:r>
          </a:p>
        </p:txBody>
      </p:sp>
      <p:sp>
        <p:nvSpPr>
          <p:cNvPr id="8" name="TextBox 7">
            <a:extLst>
              <a:ext uri="{FF2B5EF4-FFF2-40B4-BE49-F238E27FC236}">
                <a16:creationId xmlns:a16="http://schemas.microsoft.com/office/drawing/2014/main" id="{44CA8B2F-5C0C-4847-8374-3CF09649970B}"/>
              </a:ext>
            </a:extLst>
          </p:cNvPr>
          <p:cNvSpPr txBox="1"/>
          <p:nvPr/>
        </p:nvSpPr>
        <p:spPr>
          <a:xfrm>
            <a:off x="8674337" y="3755215"/>
            <a:ext cx="2262274" cy="338554"/>
          </a:xfrm>
          <a:prstGeom prst="rect">
            <a:avLst/>
          </a:prstGeom>
          <a:noFill/>
        </p:spPr>
        <p:txBody>
          <a:bodyPr wrap="square" rtlCol="0">
            <a:spAutoFit/>
          </a:bodyPr>
          <a:lstStyle/>
          <a:p>
            <a:pPr algn="ctr"/>
            <a:r>
              <a:rPr lang="en-US" sz="1600" dirty="0"/>
              <a:t>Event</a:t>
            </a:r>
          </a:p>
        </p:txBody>
      </p:sp>
      <p:sp>
        <p:nvSpPr>
          <p:cNvPr id="9" name="TextBox 8">
            <a:extLst>
              <a:ext uri="{FF2B5EF4-FFF2-40B4-BE49-F238E27FC236}">
                <a16:creationId xmlns:a16="http://schemas.microsoft.com/office/drawing/2014/main" id="{48B11175-8F26-E049-8FCE-A7F653ADEDC5}"/>
              </a:ext>
            </a:extLst>
          </p:cNvPr>
          <p:cNvSpPr txBox="1"/>
          <p:nvPr/>
        </p:nvSpPr>
        <p:spPr>
          <a:xfrm>
            <a:off x="6372433" y="4658505"/>
            <a:ext cx="2301904" cy="830997"/>
          </a:xfrm>
          <a:prstGeom prst="rect">
            <a:avLst/>
          </a:prstGeom>
          <a:noFill/>
        </p:spPr>
        <p:txBody>
          <a:bodyPr wrap="square" rtlCol="0">
            <a:spAutoFit/>
          </a:bodyPr>
          <a:lstStyle/>
          <a:p>
            <a:pPr algn="ctr"/>
            <a:r>
              <a:rPr lang="en-US" sz="2400" dirty="0">
                <a:ea typeface="Amazon Ember" panose="020B0603020204020204" pitchFamily="34" charset="0"/>
                <a:cs typeface="Amazon Ember" panose="020B0603020204020204" pitchFamily="34" charset="0"/>
              </a:rPr>
              <a:t>Amazon API Gateway</a:t>
            </a:r>
          </a:p>
        </p:txBody>
      </p:sp>
      <p:pic>
        <p:nvPicPr>
          <p:cNvPr id="10" name="Graphic 41">
            <a:extLst>
              <a:ext uri="{FF2B5EF4-FFF2-40B4-BE49-F238E27FC236}">
                <a16:creationId xmlns:a16="http://schemas.microsoft.com/office/drawing/2014/main" id="{1A56C62F-612C-5841-B7E7-B15DA92D0BD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2060480" y="2798066"/>
            <a:ext cx="1893676" cy="1840083"/>
          </a:xfrm>
          <a:prstGeom prst="rect">
            <a:avLst/>
          </a:prstGeom>
        </p:spPr>
      </p:pic>
      <p:sp>
        <p:nvSpPr>
          <p:cNvPr id="11" name="TextBox 10">
            <a:extLst>
              <a:ext uri="{FF2B5EF4-FFF2-40B4-BE49-F238E27FC236}">
                <a16:creationId xmlns:a16="http://schemas.microsoft.com/office/drawing/2014/main" id="{44CA8B2F-5C0C-4847-8374-3CF09649970B}"/>
              </a:ext>
            </a:extLst>
          </p:cNvPr>
          <p:cNvSpPr txBox="1"/>
          <p:nvPr/>
        </p:nvSpPr>
        <p:spPr>
          <a:xfrm>
            <a:off x="2143050" y="4638149"/>
            <a:ext cx="1728536" cy="830997"/>
          </a:xfrm>
          <a:prstGeom prst="rect">
            <a:avLst/>
          </a:prstGeom>
          <a:noFill/>
        </p:spPr>
        <p:txBody>
          <a:bodyPr wrap="square" rtlCol="0">
            <a:spAutoFit/>
          </a:bodyPr>
          <a:lstStyle/>
          <a:p>
            <a:pPr algn="ctr"/>
            <a:r>
              <a:rPr lang="en-US" sz="2400" dirty="0"/>
              <a:t>Users / Service</a:t>
            </a:r>
          </a:p>
        </p:txBody>
      </p:sp>
      <p:cxnSp>
        <p:nvCxnSpPr>
          <p:cNvPr id="13" name="Straight Arrow Connector 12">
            <a:extLst>
              <a:ext uri="{FF2B5EF4-FFF2-40B4-BE49-F238E27FC236}">
                <a16:creationId xmlns:a16="http://schemas.microsoft.com/office/drawing/2014/main" id="{21BBC288-5AFD-AB40-A3F3-F427E49EB12C}"/>
              </a:ext>
            </a:extLst>
          </p:cNvPr>
          <p:cNvCxnSpPr/>
          <p:nvPr/>
        </p:nvCxnSpPr>
        <p:spPr>
          <a:xfrm flipV="1">
            <a:off x="4176977" y="3718108"/>
            <a:ext cx="2154148" cy="1"/>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4CA8B2F-5C0C-4847-8374-3CF09649970B}"/>
              </a:ext>
            </a:extLst>
          </p:cNvPr>
          <p:cNvSpPr txBox="1"/>
          <p:nvPr/>
        </p:nvSpPr>
        <p:spPr>
          <a:xfrm>
            <a:off x="4110159" y="3736716"/>
            <a:ext cx="2262274" cy="338554"/>
          </a:xfrm>
          <a:prstGeom prst="rect">
            <a:avLst/>
          </a:prstGeom>
          <a:noFill/>
        </p:spPr>
        <p:txBody>
          <a:bodyPr wrap="square" rtlCol="0">
            <a:spAutoFit/>
          </a:bodyPr>
          <a:lstStyle/>
          <a:p>
            <a:pPr algn="ctr"/>
            <a:r>
              <a:rPr lang="en-US" sz="1600" dirty="0"/>
              <a:t>Event</a:t>
            </a:r>
          </a:p>
        </p:txBody>
      </p:sp>
    </p:spTree>
    <p:extLst>
      <p:ext uri="{BB962C8B-B14F-4D97-AF65-F5344CB8AC3E}">
        <p14:creationId xmlns:p14="http://schemas.microsoft.com/office/powerpoint/2010/main" val="2890542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p:txBody>
          <a:bodyPr/>
          <a:lstStyle/>
          <a:p>
            <a:r>
              <a:rPr lang="en-US" dirty="0"/>
              <a:t>Recap: What have we learnt so far…</a:t>
            </a:r>
          </a:p>
        </p:txBody>
      </p:sp>
      <p:sp>
        <p:nvSpPr>
          <p:cNvPr id="3" name="Text Placeholder 2">
            <a:extLst>
              <a:ext uri="{FF2B5EF4-FFF2-40B4-BE49-F238E27FC236}">
                <a16:creationId xmlns:a16="http://schemas.microsoft.com/office/drawing/2014/main" id="{9B31914C-65F5-CC41-BBCB-918C1794AD8C}"/>
              </a:ext>
            </a:extLst>
          </p:cNvPr>
          <p:cNvSpPr>
            <a:spLocks noGrp="1"/>
          </p:cNvSpPr>
          <p:nvPr>
            <p:ph type="body" sz="quarter" idx="10"/>
          </p:nvPr>
        </p:nvSpPr>
        <p:spPr>
          <a:xfrm>
            <a:off x="548640" y="1645920"/>
            <a:ext cx="13510260" cy="4955296"/>
          </a:xfrm>
        </p:spPr>
        <p:txBody>
          <a:bodyPr/>
          <a:lstStyle/>
          <a:p>
            <a:pPr marL="457200" indent="-457200">
              <a:buFont typeface="Arial" panose="020B0604020202020204" pitchFamily="34" charset="0"/>
              <a:buChar char="•"/>
            </a:pPr>
            <a:r>
              <a:rPr lang="en-US" dirty="0"/>
              <a:t>Demonstrated PowerShell Lambda</a:t>
            </a:r>
          </a:p>
          <a:p>
            <a:pPr marL="1645920" lvl="1">
              <a:buFont typeface="Arial" panose="020B0604020202020204" pitchFamily="34" charset="0"/>
              <a:buChar char="•"/>
            </a:pPr>
            <a:r>
              <a:rPr lang="en-US" dirty="0">
                <a:solidFill>
                  <a:schemeClr val="accent1"/>
                </a:solidFill>
              </a:rPr>
              <a:t>It’s just PowerShell running in AWS</a:t>
            </a:r>
            <a:br>
              <a:rPr lang="en-US" dirty="0">
                <a:solidFill>
                  <a:schemeClr val="accent1"/>
                </a:solidFill>
              </a:rPr>
            </a:br>
            <a:endParaRPr lang="en-US" dirty="0"/>
          </a:p>
          <a:p>
            <a:pPr marL="457200" indent="-457200">
              <a:buFont typeface="Arial" panose="020B0604020202020204" pitchFamily="34" charset="0"/>
              <a:buChar char="•"/>
            </a:pPr>
            <a:r>
              <a:rPr lang="en-US" dirty="0"/>
              <a:t>Serverless</a:t>
            </a:r>
          </a:p>
          <a:p>
            <a:pPr marL="1645920" lvl="1">
              <a:buFont typeface="Arial" panose="020B0604020202020204" pitchFamily="34" charset="0"/>
              <a:buChar char="•"/>
            </a:pPr>
            <a:r>
              <a:rPr lang="en-US" dirty="0">
                <a:solidFill>
                  <a:schemeClr val="accent1"/>
                </a:solidFill>
              </a:rPr>
              <a:t>Focus on your customer</a:t>
            </a: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Event driven computing</a:t>
            </a:r>
          </a:p>
          <a:p>
            <a:pPr marL="1645920" lvl="1">
              <a:buFont typeface="Arial" panose="020B0604020202020204" pitchFamily="34" charset="0"/>
              <a:buChar char="•"/>
            </a:pPr>
            <a:r>
              <a:rPr lang="en-US" dirty="0">
                <a:solidFill>
                  <a:schemeClr val="accent1"/>
                </a:solidFill>
              </a:rPr>
              <a:t>Stop paying for idle</a:t>
            </a:r>
            <a:endParaRPr lang="en-US"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99332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3CA4A-E87A-434D-9BEF-102EAE91BA6D}"/>
              </a:ext>
            </a:extLst>
          </p:cNvPr>
          <p:cNvSpPr>
            <a:spLocks noGrp="1"/>
          </p:cNvSpPr>
          <p:nvPr>
            <p:ph type="title"/>
          </p:nvPr>
        </p:nvSpPr>
        <p:spPr>
          <a:xfrm>
            <a:off x="548640" y="3108959"/>
            <a:ext cx="12435840" cy="1838821"/>
          </a:xfrm>
        </p:spPr>
        <p:txBody>
          <a:bodyPr/>
          <a:lstStyle/>
          <a:p>
            <a:r>
              <a:rPr lang="en-US" dirty="0"/>
              <a:t>Example: REST API for PowerShell Module Translations</a:t>
            </a:r>
          </a:p>
        </p:txBody>
      </p:sp>
    </p:spTree>
    <p:extLst>
      <p:ext uri="{BB962C8B-B14F-4D97-AF65-F5344CB8AC3E}">
        <p14:creationId xmlns:p14="http://schemas.microsoft.com/office/powerpoint/2010/main" val="806633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p:txBody>
          <a:bodyPr/>
          <a:lstStyle/>
          <a:p>
            <a:r>
              <a:rPr lang="en-US" dirty="0"/>
              <a:t>Sample: API Requirements</a:t>
            </a:r>
          </a:p>
        </p:txBody>
      </p:sp>
      <p:sp>
        <p:nvSpPr>
          <p:cNvPr id="3" name="Text Placeholder 2">
            <a:extLst>
              <a:ext uri="{FF2B5EF4-FFF2-40B4-BE49-F238E27FC236}">
                <a16:creationId xmlns:a16="http://schemas.microsoft.com/office/drawing/2014/main" id="{9B31914C-65F5-CC41-BBCB-918C1794AD8C}"/>
              </a:ext>
            </a:extLst>
          </p:cNvPr>
          <p:cNvSpPr>
            <a:spLocks noGrp="1"/>
          </p:cNvSpPr>
          <p:nvPr>
            <p:ph type="body" sz="quarter" idx="10"/>
          </p:nvPr>
        </p:nvSpPr>
        <p:spPr>
          <a:xfrm>
            <a:off x="548640" y="1645920"/>
            <a:ext cx="13510260" cy="4955296"/>
          </a:xfrm>
        </p:spPr>
        <p:txBody>
          <a:bodyPr/>
          <a:lstStyle/>
          <a:p>
            <a:pPr marL="342900" indent="-342900">
              <a:buFont typeface="Arial" panose="020B0604020202020204" pitchFamily="34" charset="0"/>
              <a:buChar char="•"/>
            </a:pPr>
            <a:r>
              <a:rPr lang="en-US" dirty="0">
                <a:solidFill>
                  <a:schemeClr val="accent1"/>
                </a:solidFill>
              </a:rPr>
              <a:t>API #1:</a:t>
            </a:r>
            <a:br>
              <a:rPr lang="en-US" dirty="0"/>
            </a:br>
            <a:r>
              <a:rPr lang="en-US" dirty="0"/>
              <a:t>Given a Language and Module Name: translation</a:t>
            </a:r>
            <a:br>
              <a:rPr lang="en-US" dirty="0"/>
            </a:br>
            <a:endParaRPr lang="en-US" dirty="0"/>
          </a:p>
          <a:p>
            <a:pPr marL="342900" indent="-342900">
              <a:buFont typeface="Arial" panose="020B0604020202020204" pitchFamily="34" charset="0"/>
              <a:buChar char="•"/>
            </a:pPr>
            <a:r>
              <a:rPr lang="en-US" dirty="0">
                <a:solidFill>
                  <a:schemeClr val="accent1"/>
                </a:solidFill>
              </a:rPr>
              <a:t>API #2:</a:t>
            </a:r>
            <a:br>
              <a:rPr lang="en-US" dirty="0"/>
            </a:br>
            <a:r>
              <a:rPr lang="en-US" dirty="0"/>
              <a:t>Given a Language: all modules translated</a:t>
            </a:r>
            <a:br>
              <a:rPr lang="en-US" dirty="0"/>
            </a:br>
            <a:endParaRPr lang="en-US" dirty="0"/>
          </a:p>
          <a:p>
            <a:pPr marL="342900" indent="-342900">
              <a:buFont typeface="Arial" panose="020B0604020202020204" pitchFamily="34" charset="0"/>
              <a:buChar char="•"/>
            </a:pPr>
            <a:r>
              <a:rPr lang="en-US" dirty="0">
                <a:solidFill>
                  <a:schemeClr val="accent1"/>
                </a:solidFill>
              </a:rPr>
              <a:t>API #3:</a:t>
            </a:r>
            <a:br>
              <a:rPr lang="en-US" dirty="0"/>
            </a:br>
            <a:r>
              <a:rPr lang="en-US" dirty="0"/>
              <a:t>Given a Language and &lt;string&gt;: all matching translations</a:t>
            </a:r>
          </a:p>
          <a:p>
            <a:endParaRPr lang="en-US" dirty="0"/>
          </a:p>
        </p:txBody>
      </p:sp>
    </p:spTree>
    <p:extLst>
      <p:ext uri="{BB962C8B-B14F-4D97-AF65-F5344CB8AC3E}">
        <p14:creationId xmlns:p14="http://schemas.microsoft.com/office/powerpoint/2010/main" val="2366018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p:txBody>
          <a:bodyPr/>
          <a:lstStyle/>
          <a:p>
            <a:r>
              <a:rPr lang="en-US" dirty="0"/>
              <a:t>Minimum Code Requirements</a:t>
            </a:r>
          </a:p>
        </p:txBody>
      </p:sp>
      <p:sp>
        <p:nvSpPr>
          <p:cNvPr id="5" name="Rectangle 4">
            <a:extLst>
              <a:ext uri="{FF2B5EF4-FFF2-40B4-BE49-F238E27FC236}">
                <a16:creationId xmlns:a16="http://schemas.microsoft.com/office/drawing/2014/main" id="{7B1A2878-C5FE-3641-84A1-AF1A9456DE01}"/>
              </a:ext>
            </a:extLst>
          </p:cNvPr>
          <p:cNvSpPr/>
          <p:nvPr/>
        </p:nvSpPr>
        <p:spPr>
          <a:xfrm>
            <a:off x="548639" y="1177290"/>
            <a:ext cx="4270103" cy="5818596"/>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2000" dirty="0">
                <a:solidFill>
                  <a:srgbClr val="879196"/>
                </a:solidFill>
              </a:rPr>
              <a:t>Workflow Initiation</a:t>
            </a:r>
          </a:p>
        </p:txBody>
      </p:sp>
      <p:sp>
        <p:nvSpPr>
          <p:cNvPr id="6" name="Content Placeholder 3">
            <a:extLst>
              <a:ext uri="{FF2B5EF4-FFF2-40B4-BE49-F238E27FC236}">
                <a16:creationId xmlns:a16="http://schemas.microsoft.com/office/drawing/2014/main" id="{37370179-C6DB-8A4E-B36D-C750F5B55113}"/>
              </a:ext>
            </a:extLst>
          </p:cNvPr>
          <p:cNvSpPr txBox="1">
            <a:spLocks/>
          </p:cNvSpPr>
          <p:nvPr/>
        </p:nvSpPr>
        <p:spPr>
          <a:xfrm>
            <a:off x="957943" y="2612571"/>
            <a:ext cx="3672114" cy="4122057"/>
          </a:xfrm>
          <a:prstGeom prst="rect">
            <a:avLst/>
          </a:prstGeom>
        </p:spPr>
        <p:txBody>
          <a:bodyPr>
            <a:normAutofit/>
          </a:bodyPr>
          <a:lstStyle>
            <a:lvl1pPr marL="0" indent="0" algn="l" defTabSz="731520" rtl="0" eaLnBrk="1" latinLnBrk="0" hangingPunct="1">
              <a:spcBef>
                <a:spcPct val="20000"/>
              </a:spcBef>
              <a:buFontTx/>
              <a:buNone/>
              <a:defRPr sz="2900" b="0" i="0" kern="120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marL="457200" indent="-457200">
              <a:buFontTx/>
              <a:buAutoNum type="arabicPeriod"/>
            </a:pPr>
            <a:r>
              <a:rPr lang="en-US" sz="2800" dirty="0"/>
              <a:t>Find-Module</a:t>
            </a:r>
            <a:br>
              <a:rPr lang="en-US" sz="2800" dirty="0"/>
            </a:br>
            <a:endParaRPr lang="en-US" sz="2800" dirty="0"/>
          </a:p>
          <a:p>
            <a:pPr marL="457200" indent="-457200">
              <a:buFontTx/>
              <a:buAutoNum type="arabicPeriod"/>
            </a:pPr>
            <a:r>
              <a:rPr lang="en-US" sz="2800" dirty="0" err="1"/>
              <a:t>Foreach</a:t>
            </a:r>
            <a:r>
              <a:rPr lang="en-US" sz="2800" dirty="0"/>
              <a:t>…</a:t>
            </a:r>
            <a:br>
              <a:rPr lang="en-US" sz="2800" dirty="0"/>
            </a:br>
            <a:endParaRPr lang="en-US" sz="2800" dirty="0"/>
          </a:p>
          <a:p>
            <a:pPr marL="457200" indent="-457200">
              <a:buFontTx/>
              <a:buAutoNum type="arabicPeriod"/>
            </a:pPr>
            <a:r>
              <a:rPr lang="en-US" sz="2800" dirty="0"/>
              <a:t>Invoke</a:t>
            </a:r>
            <a:br>
              <a:rPr lang="en-US" sz="2800" dirty="0"/>
            </a:br>
            <a:r>
              <a:rPr lang="en-US" sz="2800" dirty="0"/>
              <a:t>Translation</a:t>
            </a:r>
          </a:p>
        </p:txBody>
      </p:sp>
      <p:sp>
        <p:nvSpPr>
          <p:cNvPr id="7" name="Rectangle 6">
            <a:extLst>
              <a:ext uri="{FF2B5EF4-FFF2-40B4-BE49-F238E27FC236}">
                <a16:creationId xmlns:a16="http://schemas.microsoft.com/office/drawing/2014/main" id="{7B1A2878-C5FE-3641-84A1-AF1A9456DE01}"/>
              </a:ext>
            </a:extLst>
          </p:cNvPr>
          <p:cNvSpPr/>
          <p:nvPr/>
        </p:nvSpPr>
        <p:spPr>
          <a:xfrm>
            <a:off x="5168717" y="1177290"/>
            <a:ext cx="4270103" cy="5818596"/>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2000" dirty="0">
                <a:solidFill>
                  <a:srgbClr val="879196"/>
                </a:solidFill>
              </a:rPr>
              <a:t>Translation:</a:t>
            </a:r>
            <a:br>
              <a:rPr lang="en-US" sz="2000" dirty="0">
                <a:solidFill>
                  <a:srgbClr val="879196"/>
                </a:solidFill>
              </a:rPr>
            </a:br>
            <a:r>
              <a:rPr lang="en-US" sz="2000" dirty="0">
                <a:solidFill>
                  <a:srgbClr val="879196"/>
                </a:solidFill>
              </a:rPr>
              <a:t>For each Module Language pair</a:t>
            </a:r>
          </a:p>
        </p:txBody>
      </p:sp>
      <p:sp>
        <p:nvSpPr>
          <p:cNvPr id="8" name="Rectangle 7">
            <a:extLst>
              <a:ext uri="{FF2B5EF4-FFF2-40B4-BE49-F238E27FC236}">
                <a16:creationId xmlns:a16="http://schemas.microsoft.com/office/drawing/2014/main" id="{7B1A2878-C5FE-3641-84A1-AF1A9456DE01}"/>
              </a:ext>
            </a:extLst>
          </p:cNvPr>
          <p:cNvSpPr/>
          <p:nvPr/>
        </p:nvSpPr>
        <p:spPr>
          <a:xfrm>
            <a:off x="9788795" y="1177290"/>
            <a:ext cx="4270103" cy="5818596"/>
          </a:xfrm>
          <a:prstGeom prst="rect">
            <a:avLst/>
          </a:prstGeom>
          <a:noFill/>
          <a:ln w="12700">
            <a:solidFill>
              <a:srgbClr val="87919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2000" dirty="0">
                <a:solidFill>
                  <a:srgbClr val="879196"/>
                </a:solidFill>
              </a:rPr>
              <a:t>Data Retrieval API</a:t>
            </a:r>
          </a:p>
        </p:txBody>
      </p:sp>
      <p:sp>
        <p:nvSpPr>
          <p:cNvPr id="9" name="Content Placeholder 3">
            <a:extLst>
              <a:ext uri="{FF2B5EF4-FFF2-40B4-BE49-F238E27FC236}">
                <a16:creationId xmlns:a16="http://schemas.microsoft.com/office/drawing/2014/main" id="{37370179-C6DB-8A4E-B36D-C750F5B55113}"/>
              </a:ext>
            </a:extLst>
          </p:cNvPr>
          <p:cNvSpPr txBox="1">
            <a:spLocks/>
          </p:cNvSpPr>
          <p:nvPr/>
        </p:nvSpPr>
        <p:spPr>
          <a:xfrm>
            <a:off x="5467711" y="2612571"/>
            <a:ext cx="3672114" cy="4122057"/>
          </a:xfrm>
          <a:prstGeom prst="rect">
            <a:avLst/>
          </a:prstGeom>
        </p:spPr>
        <p:txBody>
          <a:bodyPr>
            <a:normAutofit/>
          </a:bodyPr>
          <a:lstStyle>
            <a:lvl1pPr marL="0" indent="0" algn="l" defTabSz="731520" rtl="0" eaLnBrk="1" latinLnBrk="0" hangingPunct="1">
              <a:spcBef>
                <a:spcPct val="20000"/>
              </a:spcBef>
              <a:buFontTx/>
              <a:buNone/>
              <a:defRPr sz="2900" b="0" i="0" kern="120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marL="457200" indent="-457200">
              <a:buFontTx/>
              <a:buAutoNum type="arabicPeriod"/>
            </a:pPr>
            <a:r>
              <a:rPr lang="en-US" sz="2800" dirty="0"/>
              <a:t>If not translated…</a:t>
            </a:r>
            <a:br>
              <a:rPr lang="en-US" sz="2800" dirty="0"/>
            </a:br>
            <a:endParaRPr lang="en-US" sz="2800" dirty="0"/>
          </a:p>
          <a:p>
            <a:pPr marL="457200" indent="-457200">
              <a:buFontTx/>
              <a:buAutoNum type="arabicPeriod"/>
            </a:pPr>
            <a:r>
              <a:rPr lang="en-US" sz="2800" dirty="0"/>
              <a:t>Translate</a:t>
            </a:r>
            <a:br>
              <a:rPr lang="en-US" sz="2800" dirty="0"/>
            </a:br>
            <a:endParaRPr lang="en-US" sz="2800" dirty="0"/>
          </a:p>
          <a:p>
            <a:pPr marL="457200" indent="-457200">
              <a:buFontTx/>
              <a:buAutoNum type="arabicPeriod"/>
            </a:pPr>
            <a:r>
              <a:rPr lang="en-US" sz="2800" dirty="0"/>
              <a:t>Save record</a:t>
            </a:r>
          </a:p>
        </p:txBody>
      </p:sp>
      <p:sp>
        <p:nvSpPr>
          <p:cNvPr id="10" name="Content Placeholder 3">
            <a:extLst>
              <a:ext uri="{FF2B5EF4-FFF2-40B4-BE49-F238E27FC236}">
                <a16:creationId xmlns:a16="http://schemas.microsoft.com/office/drawing/2014/main" id="{37370179-C6DB-8A4E-B36D-C750F5B55113}"/>
              </a:ext>
            </a:extLst>
          </p:cNvPr>
          <p:cNvSpPr txBox="1">
            <a:spLocks/>
          </p:cNvSpPr>
          <p:nvPr/>
        </p:nvSpPr>
        <p:spPr>
          <a:xfrm>
            <a:off x="10087789" y="2612571"/>
            <a:ext cx="3672114" cy="4122057"/>
          </a:xfrm>
          <a:prstGeom prst="rect">
            <a:avLst/>
          </a:prstGeom>
        </p:spPr>
        <p:txBody>
          <a:bodyPr>
            <a:normAutofit/>
          </a:bodyPr>
          <a:lstStyle>
            <a:lvl1pPr marL="0" indent="0" algn="l" defTabSz="731520" rtl="0" eaLnBrk="1" latinLnBrk="0" hangingPunct="1">
              <a:spcBef>
                <a:spcPct val="20000"/>
              </a:spcBef>
              <a:buFontTx/>
              <a:buNone/>
              <a:defRPr sz="2900" b="0" i="0" kern="1200">
                <a:solidFill>
                  <a:schemeClr val="tx1"/>
                </a:solidFill>
                <a:latin typeface="Amazon Ember Regular" charset="0"/>
                <a:ea typeface="+mn-ea"/>
                <a:cs typeface="Amazon Ember Regular" charset="0"/>
              </a:defRPr>
            </a:lvl1pPr>
            <a:lvl2pPr marL="1188720" indent="-457200" algn="l" defTabSz="731520" rtl="0" eaLnBrk="1" latinLnBrk="0" hangingPunct="1">
              <a:spcBef>
                <a:spcPct val="20000"/>
              </a:spcBef>
              <a:buFont typeface="Arial"/>
              <a:buChar char="•"/>
              <a:defRPr sz="2900" b="0" i="0" kern="1200">
                <a:solidFill>
                  <a:schemeClr val="tx1"/>
                </a:solidFill>
                <a:latin typeface="Amazon Ember Regular" charset="0"/>
                <a:ea typeface="+mn-ea"/>
                <a:cs typeface="Amazon Ember Regular" charset="0"/>
              </a:defRPr>
            </a:lvl2pPr>
            <a:lvl3pPr marL="1828800" indent="-365760" algn="l" defTabSz="731520" rtl="0" eaLnBrk="1" latinLnBrk="0" hangingPunct="1">
              <a:spcBef>
                <a:spcPct val="20000"/>
              </a:spcBef>
              <a:buFont typeface="Arial"/>
              <a:buChar char="•"/>
              <a:defRPr sz="2600" b="0" i="0" kern="1200">
                <a:solidFill>
                  <a:schemeClr val="tx1"/>
                </a:solidFill>
                <a:latin typeface="Amazon Ember Regular" charset="0"/>
                <a:ea typeface="+mn-ea"/>
                <a:cs typeface="Amazon Ember Regular" charset="0"/>
              </a:defRPr>
            </a:lvl3pPr>
            <a:lvl4pPr marL="2560320" indent="-365760" algn="l" defTabSz="731520" rtl="0" eaLnBrk="1" latinLnBrk="0" hangingPunct="1">
              <a:spcBef>
                <a:spcPct val="20000"/>
              </a:spcBef>
              <a:buFont typeface="Arial"/>
              <a:buChar char="–"/>
              <a:defRPr sz="2200" b="0" i="0" kern="1200">
                <a:solidFill>
                  <a:schemeClr val="tx1"/>
                </a:solidFill>
                <a:latin typeface="Amazon Ember Regular" charset="0"/>
                <a:ea typeface="+mn-ea"/>
                <a:cs typeface="Amazon Ember Regular" charset="0"/>
              </a:defRPr>
            </a:lvl4pPr>
            <a:lvl5pPr marL="3291840" indent="-365760" algn="l" defTabSz="731520" rtl="0" eaLnBrk="1" latinLnBrk="0" hangingPunct="1">
              <a:spcBef>
                <a:spcPct val="20000"/>
              </a:spcBef>
              <a:buFont typeface="Arial"/>
              <a:buChar char="»"/>
              <a:defRPr sz="1900" b="0" i="0" kern="1200">
                <a:solidFill>
                  <a:schemeClr val="tx1"/>
                </a:solidFill>
                <a:latin typeface="Amazon Ember Regular" charset="0"/>
                <a:ea typeface="+mn-ea"/>
                <a:cs typeface="Amazon Ember Regular" charset="0"/>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pPr marL="457200" indent="-457200">
              <a:buFontTx/>
              <a:buAutoNum type="arabicPeriod"/>
            </a:pPr>
            <a:r>
              <a:rPr lang="en-US" sz="2800" dirty="0"/>
              <a:t>Get: Language and Module</a:t>
            </a:r>
            <a:br>
              <a:rPr lang="en-US" sz="2800" dirty="0"/>
            </a:br>
            <a:endParaRPr lang="en-US" sz="2800" dirty="0"/>
          </a:p>
          <a:p>
            <a:pPr marL="457200" indent="-457200">
              <a:buFontTx/>
              <a:buAutoNum type="arabicPeriod"/>
            </a:pPr>
            <a:r>
              <a:rPr lang="en-US" sz="2800" dirty="0"/>
              <a:t>Query: Language</a:t>
            </a:r>
            <a:br>
              <a:rPr lang="en-US" sz="2800" dirty="0"/>
            </a:br>
            <a:endParaRPr lang="en-US" sz="2800" dirty="0"/>
          </a:p>
          <a:p>
            <a:pPr marL="457200" indent="-457200">
              <a:buFontTx/>
              <a:buAutoNum type="arabicPeriod"/>
            </a:pPr>
            <a:r>
              <a:rPr lang="en-US" sz="2800" dirty="0"/>
              <a:t>Query: Language with filter</a:t>
            </a:r>
          </a:p>
        </p:txBody>
      </p:sp>
    </p:spTree>
    <p:extLst>
      <p:ext uri="{BB962C8B-B14F-4D97-AF65-F5344CB8AC3E}">
        <p14:creationId xmlns:p14="http://schemas.microsoft.com/office/powerpoint/2010/main" val="229214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3CA4A-E87A-434D-9BEF-102EAE91BA6D}"/>
              </a:ext>
            </a:extLst>
          </p:cNvPr>
          <p:cNvSpPr>
            <a:spLocks noGrp="1"/>
          </p:cNvSpPr>
          <p:nvPr>
            <p:ph type="title"/>
          </p:nvPr>
        </p:nvSpPr>
        <p:spPr/>
        <p:txBody>
          <a:bodyPr/>
          <a:lstStyle/>
          <a:p>
            <a:r>
              <a:rPr lang="en-US" dirty="0"/>
              <a:t>What is AWS Lambda?</a:t>
            </a:r>
          </a:p>
        </p:txBody>
      </p:sp>
    </p:spTree>
    <p:extLst>
      <p:ext uri="{BB962C8B-B14F-4D97-AF65-F5344CB8AC3E}">
        <p14:creationId xmlns:p14="http://schemas.microsoft.com/office/powerpoint/2010/main" val="36432687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p:txBody>
          <a:bodyPr/>
          <a:lstStyle/>
          <a:p>
            <a:r>
              <a:rPr lang="en-US" dirty="0"/>
              <a:t>Sample: </a:t>
            </a:r>
            <a:r>
              <a:rPr lang="en-US" dirty="0" err="1"/>
              <a:t>Serverless</a:t>
            </a:r>
            <a:r>
              <a:rPr lang="en-US" dirty="0"/>
              <a:t> design</a:t>
            </a:r>
          </a:p>
        </p:txBody>
      </p:sp>
      <p:sp>
        <p:nvSpPr>
          <p:cNvPr id="5" name="TextBox 4">
            <a:extLst>
              <a:ext uri="{FF2B5EF4-FFF2-40B4-BE49-F238E27FC236}">
                <a16:creationId xmlns:a16="http://schemas.microsoft.com/office/drawing/2014/main" id="{48B11175-8F26-E049-8FCE-A7F653ADEDC5}"/>
              </a:ext>
            </a:extLst>
          </p:cNvPr>
          <p:cNvSpPr txBox="1"/>
          <p:nvPr/>
        </p:nvSpPr>
        <p:spPr>
          <a:xfrm>
            <a:off x="1050441" y="4463021"/>
            <a:ext cx="1298301" cy="523220"/>
          </a:xfrm>
          <a:prstGeom prst="rect">
            <a:avLst/>
          </a:prstGeom>
          <a:noFill/>
        </p:spPr>
        <p:txBody>
          <a:bodyPr wrap="square" rtlCol="0">
            <a:spAutoFit/>
          </a:bodyPr>
          <a:lstStyle/>
          <a:p>
            <a:pPr algn="ctr"/>
            <a:r>
              <a:rPr lang="en-US" sz="1400" dirty="0"/>
              <a:t>Amazon CloudWatch</a:t>
            </a:r>
          </a:p>
        </p:txBody>
      </p:sp>
      <p:pic>
        <p:nvPicPr>
          <p:cNvPr id="6" name="Graphic 33">
            <a:extLst>
              <a:ext uri="{FF2B5EF4-FFF2-40B4-BE49-F238E27FC236}">
                <a16:creationId xmlns:a16="http://schemas.microsoft.com/office/drawing/2014/main" id="{E8A76DD7-2470-9240-BE0E-8F1412C59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43992" y="3710935"/>
            <a:ext cx="711200" cy="711200"/>
          </a:xfrm>
          <a:prstGeom prst="rect">
            <a:avLst/>
          </a:prstGeom>
        </p:spPr>
      </p:pic>
      <p:pic>
        <p:nvPicPr>
          <p:cNvPr id="7" name="Graphic 44">
            <a:extLst>
              <a:ext uri="{FF2B5EF4-FFF2-40B4-BE49-F238E27FC236}">
                <a16:creationId xmlns:a16="http://schemas.microsoft.com/office/drawing/2014/main" id="{E2DAEC15-20F6-3647-8A23-EC2BA0B080D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18107" y="3710935"/>
            <a:ext cx="711200" cy="711200"/>
          </a:xfrm>
          <a:prstGeom prst="rect">
            <a:avLst/>
          </a:prstGeom>
        </p:spPr>
      </p:pic>
      <p:pic>
        <p:nvPicPr>
          <p:cNvPr id="8" name="Graphic 44">
            <a:extLst>
              <a:ext uri="{FF2B5EF4-FFF2-40B4-BE49-F238E27FC236}">
                <a16:creationId xmlns:a16="http://schemas.microsoft.com/office/drawing/2014/main" id="{E2DAEC15-20F6-3647-8A23-EC2BA0B080D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40452" y="3710935"/>
            <a:ext cx="711200" cy="711200"/>
          </a:xfrm>
          <a:prstGeom prst="rect">
            <a:avLst/>
          </a:prstGeom>
        </p:spPr>
      </p:pic>
      <p:sp>
        <p:nvSpPr>
          <p:cNvPr id="9" name="TextBox 8">
            <a:extLst>
              <a:ext uri="{FF2B5EF4-FFF2-40B4-BE49-F238E27FC236}">
                <a16:creationId xmlns:a16="http://schemas.microsoft.com/office/drawing/2014/main" id="{15E56E6E-0E7C-E14A-90F3-EFD2E907FD70}"/>
              </a:ext>
            </a:extLst>
          </p:cNvPr>
          <p:cNvSpPr txBox="1"/>
          <p:nvPr/>
        </p:nvSpPr>
        <p:spPr>
          <a:xfrm>
            <a:off x="10453879" y="4470475"/>
            <a:ext cx="1380806" cy="307777"/>
          </a:xfrm>
          <a:prstGeom prst="rect">
            <a:avLst/>
          </a:prstGeom>
          <a:noFill/>
        </p:spPr>
        <p:txBody>
          <a:bodyPr wrap="square" rtlCol="0">
            <a:spAutoFit/>
          </a:bodyPr>
          <a:lstStyle/>
          <a:p>
            <a:pPr algn="ctr"/>
            <a:r>
              <a:rPr lang="en-US" sz="1400" dirty="0"/>
              <a:t>AWS Lambda</a:t>
            </a:r>
          </a:p>
        </p:txBody>
      </p:sp>
      <p:pic>
        <p:nvPicPr>
          <p:cNvPr id="10" name="Graphic 44">
            <a:extLst>
              <a:ext uri="{FF2B5EF4-FFF2-40B4-BE49-F238E27FC236}">
                <a16:creationId xmlns:a16="http://schemas.microsoft.com/office/drawing/2014/main" id="{E2DAEC15-20F6-3647-8A23-EC2BA0B080D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788682" y="3743276"/>
            <a:ext cx="711200" cy="711200"/>
          </a:xfrm>
          <a:prstGeom prst="rect">
            <a:avLst/>
          </a:prstGeom>
        </p:spPr>
      </p:pic>
      <p:sp>
        <p:nvSpPr>
          <p:cNvPr id="11" name="TextBox 10">
            <a:extLst>
              <a:ext uri="{FF2B5EF4-FFF2-40B4-BE49-F238E27FC236}">
                <a16:creationId xmlns:a16="http://schemas.microsoft.com/office/drawing/2014/main" id="{B8809D90-4098-7446-82E0-DC22E47525B7}"/>
              </a:ext>
            </a:extLst>
          </p:cNvPr>
          <p:cNvSpPr txBox="1"/>
          <p:nvPr/>
        </p:nvSpPr>
        <p:spPr>
          <a:xfrm>
            <a:off x="3744719" y="4422135"/>
            <a:ext cx="2217871" cy="523220"/>
          </a:xfrm>
          <a:prstGeom prst="rect">
            <a:avLst/>
          </a:prstGeom>
          <a:noFill/>
        </p:spPr>
        <p:txBody>
          <a:bodyPr wrap="square" rtlCol="0">
            <a:spAutoFit/>
          </a:bodyPr>
          <a:lstStyle/>
          <a:p>
            <a:pPr algn="ctr"/>
            <a:r>
              <a:rPr lang="en-US" sz="1400" dirty="0">
                <a:latin typeface="+mj-lt"/>
                <a:ea typeface="Amazon Ember" panose="020B0603020204020204" pitchFamily="34" charset="0"/>
                <a:cs typeface="Amazon Ember" panose="020B0603020204020204" pitchFamily="34" charset="0"/>
              </a:rPr>
              <a:t>Amazon Simple Notification Service</a:t>
            </a:r>
          </a:p>
        </p:txBody>
      </p:sp>
      <p:pic>
        <p:nvPicPr>
          <p:cNvPr id="12" name="Graphic 33">
            <a:extLst>
              <a:ext uri="{FF2B5EF4-FFF2-40B4-BE49-F238E27FC236}">
                <a16:creationId xmlns:a16="http://schemas.microsoft.com/office/drawing/2014/main" id="{94BAF6D0-D90F-2940-B54C-F4A09CDD093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492222" y="3710935"/>
            <a:ext cx="711200" cy="711200"/>
          </a:xfrm>
          <a:prstGeom prst="rect">
            <a:avLst/>
          </a:prstGeom>
        </p:spPr>
      </p:pic>
      <p:sp>
        <p:nvSpPr>
          <p:cNvPr id="13" name="TextBox 12">
            <a:extLst>
              <a:ext uri="{FF2B5EF4-FFF2-40B4-BE49-F238E27FC236}">
                <a16:creationId xmlns:a16="http://schemas.microsoft.com/office/drawing/2014/main" id="{C5615CFC-423E-4C4A-99C3-57AB7C6027ED}"/>
              </a:ext>
            </a:extLst>
          </p:cNvPr>
          <p:cNvSpPr txBox="1"/>
          <p:nvPr/>
        </p:nvSpPr>
        <p:spPr>
          <a:xfrm>
            <a:off x="5565185" y="5071686"/>
            <a:ext cx="1713502" cy="523220"/>
          </a:xfrm>
          <a:prstGeom prst="rect">
            <a:avLst/>
          </a:prstGeom>
          <a:noFill/>
        </p:spPr>
        <p:txBody>
          <a:bodyPr wrap="square" rtlCol="0">
            <a:spAutoFit/>
          </a:bodyPr>
          <a:lstStyle/>
          <a:p>
            <a:pPr algn="ctr"/>
            <a:r>
              <a:rPr lang="en-US" sz="1400" dirty="0">
                <a:latin typeface="+mj-lt"/>
                <a:ea typeface="Amazon Ember" panose="020B0603020204020204" pitchFamily="34" charset="0"/>
                <a:cs typeface="Amazon Ember" panose="020B0603020204020204" pitchFamily="34" charset="0"/>
              </a:rPr>
              <a:t>Amazon Simple Queue Service</a:t>
            </a:r>
          </a:p>
        </p:txBody>
      </p:sp>
      <p:pic>
        <p:nvPicPr>
          <p:cNvPr id="14" name="Graphic 41">
            <a:extLst>
              <a:ext uri="{FF2B5EF4-FFF2-40B4-BE49-F238E27FC236}">
                <a16:creationId xmlns:a16="http://schemas.microsoft.com/office/drawing/2014/main" id="{E067B167-698B-E843-8E2B-0A7BDC8B26D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66336" y="4360486"/>
            <a:ext cx="711200" cy="711200"/>
          </a:xfrm>
          <a:prstGeom prst="rect">
            <a:avLst/>
          </a:prstGeom>
        </p:spPr>
      </p:pic>
      <p:pic>
        <p:nvPicPr>
          <p:cNvPr id="15" name="Graphic 41">
            <a:extLst>
              <a:ext uri="{FF2B5EF4-FFF2-40B4-BE49-F238E27FC236}">
                <a16:creationId xmlns:a16="http://schemas.microsoft.com/office/drawing/2014/main" id="{E067B167-698B-E843-8E2B-0A7BDC8B26D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66337" y="3060486"/>
            <a:ext cx="711200" cy="711200"/>
          </a:xfrm>
          <a:prstGeom prst="rect">
            <a:avLst/>
          </a:prstGeom>
        </p:spPr>
      </p:pic>
      <p:sp>
        <p:nvSpPr>
          <p:cNvPr id="16" name="TextBox 15">
            <a:extLst>
              <a:ext uri="{FF2B5EF4-FFF2-40B4-BE49-F238E27FC236}">
                <a16:creationId xmlns:a16="http://schemas.microsoft.com/office/drawing/2014/main" id="{0B311536-12F3-9C40-8153-5AF1A85390A9}"/>
              </a:ext>
            </a:extLst>
          </p:cNvPr>
          <p:cNvSpPr txBox="1"/>
          <p:nvPr/>
        </p:nvSpPr>
        <p:spPr>
          <a:xfrm>
            <a:off x="8842371" y="4454476"/>
            <a:ext cx="1455592" cy="523220"/>
          </a:xfrm>
          <a:prstGeom prst="rect">
            <a:avLst/>
          </a:prstGeom>
          <a:noFill/>
        </p:spPr>
        <p:txBody>
          <a:bodyPr wrap="square" rtlCol="0">
            <a:spAutoFit/>
          </a:bodyPr>
          <a:lstStyle/>
          <a:p>
            <a:pPr algn="ctr"/>
            <a:r>
              <a:rPr lang="en-US" sz="1400" dirty="0"/>
              <a:t>Amazon DynamoDB</a:t>
            </a:r>
          </a:p>
        </p:txBody>
      </p:sp>
      <p:pic>
        <p:nvPicPr>
          <p:cNvPr id="17" name="Graphic 47">
            <a:extLst>
              <a:ext uri="{FF2B5EF4-FFF2-40B4-BE49-F238E27FC236}">
                <a16:creationId xmlns:a16="http://schemas.microsoft.com/office/drawing/2014/main" id="{64ACDB4E-B998-9447-845B-246D5827B99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214567" y="3748063"/>
            <a:ext cx="711200" cy="711200"/>
          </a:xfrm>
          <a:prstGeom prst="rect">
            <a:avLst/>
          </a:prstGeom>
        </p:spPr>
      </p:pic>
      <p:sp>
        <p:nvSpPr>
          <p:cNvPr id="18" name="TextBox 17">
            <a:extLst>
              <a:ext uri="{FF2B5EF4-FFF2-40B4-BE49-F238E27FC236}">
                <a16:creationId xmlns:a16="http://schemas.microsoft.com/office/drawing/2014/main" id="{98493F85-0788-B14E-AA06-484C3E93C5D7}"/>
              </a:ext>
            </a:extLst>
          </p:cNvPr>
          <p:cNvSpPr txBox="1"/>
          <p:nvPr/>
        </p:nvSpPr>
        <p:spPr>
          <a:xfrm>
            <a:off x="12050521" y="4470475"/>
            <a:ext cx="1335754" cy="532081"/>
          </a:xfrm>
          <a:prstGeom prst="rect">
            <a:avLst/>
          </a:prstGeom>
          <a:noFill/>
        </p:spPr>
        <p:txBody>
          <a:bodyPr wrap="square" rtlCol="0">
            <a:spAutoFit/>
          </a:bodyPr>
          <a:lstStyle/>
          <a:p>
            <a:pPr algn="ctr"/>
            <a:r>
              <a:rPr lang="en-US" sz="1400" dirty="0"/>
              <a:t>Amazon API Gateway</a:t>
            </a:r>
          </a:p>
        </p:txBody>
      </p:sp>
      <p:pic>
        <p:nvPicPr>
          <p:cNvPr id="19" name="Graphic 19">
            <a:extLst>
              <a:ext uri="{FF2B5EF4-FFF2-40B4-BE49-F238E27FC236}">
                <a16:creationId xmlns:a16="http://schemas.microsoft.com/office/drawing/2014/main" id="{E3415E5B-FE82-7A40-8F0B-7A0EC616D16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2362798" y="3743276"/>
            <a:ext cx="711200" cy="711200"/>
          </a:xfrm>
          <a:prstGeom prst="rect">
            <a:avLst/>
          </a:prstGeom>
        </p:spPr>
      </p:pic>
      <p:sp>
        <p:nvSpPr>
          <p:cNvPr id="20" name="TextBox 19">
            <a:extLst>
              <a:ext uri="{FF2B5EF4-FFF2-40B4-BE49-F238E27FC236}">
                <a16:creationId xmlns:a16="http://schemas.microsoft.com/office/drawing/2014/main" id="{5771229C-75C9-7348-A95C-3A8906F62A89}"/>
              </a:ext>
            </a:extLst>
          </p:cNvPr>
          <p:cNvSpPr txBox="1"/>
          <p:nvPr/>
        </p:nvSpPr>
        <p:spPr>
          <a:xfrm>
            <a:off x="11003749" y="1673144"/>
            <a:ext cx="2301904" cy="307777"/>
          </a:xfrm>
          <a:prstGeom prst="rect">
            <a:avLst/>
          </a:prstGeom>
          <a:noFill/>
        </p:spPr>
        <p:txBody>
          <a:bodyPr wrap="square" rtlCol="0">
            <a:spAutoFit/>
          </a:bodyPr>
          <a:lstStyle/>
          <a:p>
            <a:pPr algn="ctr"/>
            <a:r>
              <a:rPr lang="en-US" sz="1400" dirty="0"/>
              <a:t>AWS CloudFormation</a:t>
            </a:r>
          </a:p>
        </p:txBody>
      </p:sp>
      <p:pic>
        <p:nvPicPr>
          <p:cNvPr id="21" name="Graphic 47">
            <a:extLst>
              <a:ext uri="{FF2B5EF4-FFF2-40B4-BE49-F238E27FC236}">
                <a16:creationId xmlns:a16="http://schemas.microsoft.com/office/drawing/2014/main" id="{C9806E1C-231A-A543-A743-816583871FD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1799101" y="924815"/>
            <a:ext cx="711200" cy="711200"/>
          </a:xfrm>
          <a:prstGeom prst="rect">
            <a:avLst/>
          </a:prstGeom>
        </p:spPr>
      </p:pic>
      <p:pic>
        <p:nvPicPr>
          <p:cNvPr id="22" name="Graphic 58">
            <a:extLst>
              <a:ext uri="{FF2B5EF4-FFF2-40B4-BE49-F238E27FC236}">
                <a16:creationId xmlns:a16="http://schemas.microsoft.com/office/drawing/2014/main" id="{AE691511-C43A-F949-876E-27F97523B887}"/>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1228614" y="1084999"/>
            <a:ext cx="469900" cy="469900"/>
          </a:xfrm>
          <a:prstGeom prst="rect">
            <a:avLst/>
          </a:prstGeom>
        </p:spPr>
      </p:pic>
      <p:sp>
        <p:nvSpPr>
          <p:cNvPr id="23" name="TextBox 22">
            <a:extLst>
              <a:ext uri="{FF2B5EF4-FFF2-40B4-BE49-F238E27FC236}">
                <a16:creationId xmlns:a16="http://schemas.microsoft.com/office/drawing/2014/main" id="{15E56E6E-0E7C-E14A-90F3-EFD2E907FD70}"/>
              </a:ext>
            </a:extLst>
          </p:cNvPr>
          <p:cNvSpPr txBox="1"/>
          <p:nvPr/>
        </p:nvSpPr>
        <p:spPr>
          <a:xfrm>
            <a:off x="7305649" y="4463021"/>
            <a:ext cx="1380806" cy="307777"/>
          </a:xfrm>
          <a:prstGeom prst="rect">
            <a:avLst/>
          </a:prstGeom>
          <a:noFill/>
        </p:spPr>
        <p:txBody>
          <a:bodyPr wrap="square" rtlCol="0">
            <a:spAutoFit/>
          </a:bodyPr>
          <a:lstStyle/>
          <a:p>
            <a:pPr algn="ctr"/>
            <a:r>
              <a:rPr lang="en-US" sz="1400" dirty="0"/>
              <a:t>AWS Lambda</a:t>
            </a:r>
          </a:p>
        </p:txBody>
      </p:sp>
      <p:sp>
        <p:nvSpPr>
          <p:cNvPr id="24" name="TextBox 23">
            <a:extLst>
              <a:ext uri="{FF2B5EF4-FFF2-40B4-BE49-F238E27FC236}">
                <a16:creationId xmlns:a16="http://schemas.microsoft.com/office/drawing/2014/main" id="{15E56E6E-0E7C-E14A-90F3-EFD2E907FD70}"/>
              </a:ext>
            </a:extLst>
          </p:cNvPr>
          <p:cNvSpPr txBox="1"/>
          <p:nvPr/>
        </p:nvSpPr>
        <p:spPr>
          <a:xfrm>
            <a:off x="2589261" y="4470475"/>
            <a:ext cx="1380806" cy="307777"/>
          </a:xfrm>
          <a:prstGeom prst="rect">
            <a:avLst/>
          </a:prstGeom>
          <a:noFill/>
        </p:spPr>
        <p:txBody>
          <a:bodyPr wrap="square" rtlCol="0">
            <a:spAutoFit/>
          </a:bodyPr>
          <a:lstStyle/>
          <a:p>
            <a:pPr algn="ctr"/>
            <a:r>
              <a:rPr lang="en-US" sz="1400" dirty="0"/>
              <a:t>AWS Lambda</a:t>
            </a:r>
          </a:p>
        </p:txBody>
      </p:sp>
      <p:cxnSp>
        <p:nvCxnSpPr>
          <p:cNvPr id="25" name="Straight Arrow Connector 24">
            <a:extLst>
              <a:ext uri="{FF2B5EF4-FFF2-40B4-BE49-F238E27FC236}">
                <a16:creationId xmlns:a16="http://schemas.microsoft.com/office/drawing/2014/main" id="{21BBC288-5AFD-AB40-A3F3-F427E49EB12C}"/>
              </a:ext>
            </a:extLst>
          </p:cNvPr>
          <p:cNvCxnSpPr/>
          <p:nvPr/>
        </p:nvCxnSpPr>
        <p:spPr>
          <a:xfrm>
            <a:off x="2200322" y="4066535"/>
            <a:ext cx="593960"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1BBC288-5AFD-AB40-A3F3-F427E49EB12C}"/>
              </a:ext>
            </a:extLst>
          </p:cNvPr>
          <p:cNvCxnSpPr/>
          <p:nvPr/>
        </p:nvCxnSpPr>
        <p:spPr>
          <a:xfrm>
            <a:off x="3770089" y="4075420"/>
            <a:ext cx="593960"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569F501D-2B88-4B4C-BCE1-5F998CFDB27A}"/>
              </a:ext>
            </a:extLst>
          </p:cNvPr>
          <p:cNvGrpSpPr/>
          <p:nvPr/>
        </p:nvGrpSpPr>
        <p:grpSpPr>
          <a:xfrm rot="10800000">
            <a:off x="5328598" y="3571875"/>
            <a:ext cx="589712" cy="1033462"/>
            <a:chOff x="8228637" y="4520838"/>
            <a:chExt cx="1639961" cy="399245"/>
          </a:xfrm>
        </p:grpSpPr>
        <p:sp>
          <p:nvSpPr>
            <p:cNvPr id="28" name="Freeform 27">
              <a:extLst>
                <a:ext uri="{FF2B5EF4-FFF2-40B4-BE49-F238E27FC236}">
                  <a16:creationId xmlns:a16="http://schemas.microsoft.com/office/drawing/2014/main" id="{046A246F-2AA4-DC45-90A9-B77DE3454D06}"/>
                </a:ext>
              </a:extLst>
            </p:cNvPr>
            <p:cNvSpPr/>
            <p:nvPr/>
          </p:nvSpPr>
          <p:spPr>
            <a:xfrm>
              <a:off x="8228637" y="4520838"/>
              <a:ext cx="915363" cy="399245"/>
            </a:xfrm>
            <a:custGeom>
              <a:avLst/>
              <a:gdLst>
                <a:gd name="connsiteX0" fmla="*/ 38637 w 914400"/>
                <a:gd name="connsiteY0" fmla="*/ 0 h 399245"/>
                <a:gd name="connsiteX1" fmla="*/ 914400 w 914400"/>
                <a:gd name="connsiteY1" fmla="*/ 0 h 399245"/>
                <a:gd name="connsiteX2" fmla="*/ 914400 w 914400"/>
                <a:gd name="connsiteY2" fmla="*/ 399245 h 399245"/>
                <a:gd name="connsiteX3" fmla="*/ 0 w 914400"/>
                <a:gd name="connsiteY3" fmla="*/ 399245 h 399245"/>
                <a:gd name="connsiteX0" fmla="*/ 9837 w 914400"/>
                <a:gd name="connsiteY0" fmla="*/ 3600 h 399245"/>
                <a:gd name="connsiteX1" fmla="*/ 914400 w 914400"/>
                <a:gd name="connsiteY1" fmla="*/ 0 h 399245"/>
                <a:gd name="connsiteX2" fmla="*/ 914400 w 914400"/>
                <a:gd name="connsiteY2" fmla="*/ 399245 h 399245"/>
                <a:gd name="connsiteX3" fmla="*/ 0 w 914400"/>
                <a:gd name="connsiteY3" fmla="*/ 399245 h 399245"/>
                <a:gd name="connsiteX0" fmla="*/ 0 w 922563"/>
                <a:gd name="connsiteY0" fmla="*/ 7200 h 399245"/>
                <a:gd name="connsiteX1" fmla="*/ 922563 w 922563"/>
                <a:gd name="connsiteY1" fmla="*/ 0 h 399245"/>
                <a:gd name="connsiteX2" fmla="*/ 922563 w 922563"/>
                <a:gd name="connsiteY2" fmla="*/ 399245 h 399245"/>
                <a:gd name="connsiteX3" fmla="*/ 8163 w 922563"/>
                <a:gd name="connsiteY3" fmla="*/ 399245 h 399245"/>
                <a:gd name="connsiteX0" fmla="*/ 0 w 915363"/>
                <a:gd name="connsiteY0" fmla="*/ 3600 h 399245"/>
                <a:gd name="connsiteX1" fmla="*/ 915363 w 915363"/>
                <a:gd name="connsiteY1" fmla="*/ 0 h 399245"/>
                <a:gd name="connsiteX2" fmla="*/ 915363 w 915363"/>
                <a:gd name="connsiteY2" fmla="*/ 399245 h 399245"/>
                <a:gd name="connsiteX3" fmla="*/ 963 w 915363"/>
                <a:gd name="connsiteY3" fmla="*/ 399245 h 399245"/>
              </a:gdLst>
              <a:ahLst/>
              <a:cxnLst>
                <a:cxn ang="0">
                  <a:pos x="connsiteX0" y="connsiteY0"/>
                </a:cxn>
                <a:cxn ang="0">
                  <a:pos x="connsiteX1" y="connsiteY1"/>
                </a:cxn>
                <a:cxn ang="0">
                  <a:pos x="connsiteX2" y="connsiteY2"/>
                </a:cxn>
                <a:cxn ang="0">
                  <a:pos x="connsiteX3" y="connsiteY3"/>
                </a:cxn>
              </a:cxnLst>
              <a:rect l="l" t="t" r="r" b="b"/>
              <a:pathLst>
                <a:path w="915363" h="399245">
                  <a:moveTo>
                    <a:pt x="0" y="3600"/>
                  </a:moveTo>
                  <a:lnTo>
                    <a:pt x="915363" y="0"/>
                  </a:lnTo>
                  <a:lnTo>
                    <a:pt x="915363" y="399245"/>
                  </a:lnTo>
                  <a:lnTo>
                    <a:pt x="963" y="399245"/>
                  </a:lnTo>
                </a:path>
              </a:pathLst>
            </a:custGeom>
            <a:noFill/>
            <a:ln w="12700">
              <a:solidFill>
                <a:srgbClr val="8FA7C4"/>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Arrow Connector 28">
              <a:extLst>
                <a:ext uri="{FF2B5EF4-FFF2-40B4-BE49-F238E27FC236}">
                  <a16:creationId xmlns:a16="http://schemas.microsoft.com/office/drawing/2014/main" id="{1746C424-FCB4-D240-BDCE-8000DE468CAE}"/>
                </a:ext>
              </a:extLst>
            </p:cNvPr>
            <p:cNvCxnSpPr>
              <a:cxnSpLocks/>
            </p:cNvCxnSpPr>
            <p:nvPr/>
          </p:nvCxnSpPr>
          <p:spPr>
            <a:xfrm>
              <a:off x="9144000" y="4720460"/>
              <a:ext cx="724598" cy="0"/>
            </a:xfrm>
            <a:prstGeom prst="straightConnector1">
              <a:avLst/>
            </a:prstGeom>
            <a:ln w="12700">
              <a:solidFill>
                <a:srgbClr val="8FA7C4"/>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A37A451E-2F76-B54D-93C2-14222B80C3BC}"/>
              </a:ext>
            </a:extLst>
          </p:cNvPr>
          <p:cNvGrpSpPr/>
          <p:nvPr/>
        </p:nvGrpSpPr>
        <p:grpSpPr>
          <a:xfrm>
            <a:off x="6922816" y="3571874"/>
            <a:ext cx="589713" cy="1033463"/>
            <a:chOff x="8228637" y="4520838"/>
            <a:chExt cx="1639961" cy="399245"/>
          </a:xfrm>
        </p:grpSpPr>
        <p:sp>
          <p:nvSpPr>
            <p:cNvPr id="31" name="Freeform 30">
              <a:extLst>
                <a:ext uri="{FF2B5EF4-FFF2-40B4-BE49-F238E27FC236}">
                  <a16:creationId xmlns:a16="http://schemas.microsoft.com/office/drawing/2014/main" id="{EAB8C5A1-EC1A-3C40-8555-F90B260BFFCE}"/>
                </a:ext>
              </a:extLst>
            </p:cNvPr>
            <p:cNvSpPr/>
            <p:nvPr/>
          </p:nvSpPr>
          <p:spPr>
            <a:xfrm>
              <a:off x="8228637" y="4520838"/>
              <a:ext cx="915363" cy="399245"/>
            </a:xfrm>
            <a:custGeom>
              <a:avLst/>
              <a:gdLst>
                <a:gd name="connsiteX0" fmla="*/ 38637 w 914400"/>
                <a:gd name="connsiteY0" fmla="*/ 0 h 399245"/>
                <a:gd name="connsiteX1" fmla="*/ 914400 w 914400"/>
                <a:gd name="connsiteY1" fmla="*/ 0 h 399245"/>
                <a:gd name="connsiteX2" fmla="*/ 914400 w 914400"/>
                <a:gd name="connsiteY2" fmla="*/ 399245 h 399245"/>
                <a:gd name="connsiteX3" fmla="*/ 0 w 914400"/>
                <a:gd name="connsiteY3" fmla="*/ 399245 h 399245"/>
                <a:gd name="connsiteX0" fmla="*/ 9837 w 914400"/>
                <a:gd name="connsiteY0" fmla="*/ 3600 h 399245"/>
                <a:gd name="connsiteX1" fmla="*/ 914400 w 914400"/>
                <a:gd name="connsiteY1" fmla="*/ 0 h 399245"/>
                <a:gd name="connsiteX2" fmla="*/ 914400 w 914400"/>
                <a:gd name="connsiteY2" fmla="*/ 399245 h 399245"/>
                <a:gd name="connsiteX3" fmla="*/ 0 w 914400"/>
                <a:gd name="connsiteY3" fmla="*/ 399245 h 399245"/>
                <a:gd name="connsiteX0" fmla="*/ 0 w 922563"/>
                <a:gd name="connsiteY0" fmla="*/ 7200 h 399245"/>
                <a:gd name="connsiteX1" fmla="*/ 922563 w 922563"/>
                <a:gd name="connsiteY1" fmla="*/ 0 h 399245"/>
                <a:gd name="connsiteX2" fmla="*/ 922563 w 922563"/>
                <a:gd name="connsiteY2" fmla="*/ 399245 h 399245"/>
                <a:gd name="connsiteX3" fmla="*/ 8163 w 922563"/>
                <a:gd name="connsiteY3" fmla="*/ 399245 h 399245"/>
                <a:gd name="connsiteX0" fmla="*/ 0 w 915363"/>
                <a:gd name="connsiteY0" fmla="*/ 3600 h 399245"/>
                <a:gd name="connsiteX1" fmla="*/ 915363 w 915363"/>
                <a:gd name="connsiteY1" fmla="*/ 0 h 399245"/>
                <a:gd name="connsiteX2" fmla="*/ 915363 w 915363"/>
                <a:gd name="connsiteY2" fmla="*/ 399245 h 399245"/>
                <a:gd name="connsiteX3" fmla="*/ 963 w 915363"/>
                <a:gd name="connsiteY3" fmla="*/ 399245 h 399245"/>
              </a:gdLst>
              <a:ahLst/>
              <a:cxnLst>
                <a:cxn ang="0">
                  <a:pos x="connsiteX0" y="connsiteY0"/>
                </a:cxn>
                <a:cxn ang="0">
                  <a:pos x="connsiteX1" y="connsiteY1"/>
                </a:cxn>
                <a:cxn ang="0">
                  <a:pos x="connsiteX2" y="connsiteY2"/>
                </a:cxn>
                <a:cxn ang="0">
                  <a:pos x="connsiteX3" y="connsiteY3"/>
                </a:cxn>
              </a:cxnLst>
              <a:rect l="l" t="t" r="r" b="b"/>
              <a:pathLst>
                <a:path w="915363" h="399245">
                  <a:moveTo>
                    <a:pt x="0" y="3600"/>
                  </a:moveTo>
                  <a:lnTo>
                    <a:pt x="915363" y="0"/>
                  </a:lnTo>
                  <a:lnTo>
                    <a:pt x="915363" y="399245"/>
                  </a:lnTo>
                  <a:lnTo>
                    <a:pt x="963" y="399245"/>
                  </a:lnTo>
                </a:path>
              </a:pathLst>
            </a:custGeom>
            <a:noFill/>
            <a:ln w="12700">
              <a:solidFill>
                <a:srgbClr val="8FA7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Arrow Connector 31">
              <a:extLst>
                <a:ext uri="{FF2B5EF4-FFF2-40B4-BE49-F238E27FC236}">
                  <a16:creationId xmlns:a16="http://schemas.microsoft.com/office/drawing/2014/main" id="{042114FF-2D34-E944-B1F8-EBAA4F6AA612}"/>
                </a:ext>
              </a:extLst>
            </p:cNvPr>
            <p:cNvCxnSpPr>
              <a:cxnSpLocks/>
            </p:cNvCxnSpPr>
            <p:nvPr/>
          </p:nvCxnSpPr>
          <p:spPr>
            <a:xfrm>
              <a:off x="9144000" y="4720460"/>
              <a:ext cx="724598"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cxnSp>
        <p:nvCxnSpPr>
          <p:cNvPr id="33" name="Straight Arrow Connector 32">
            <a:extLst>
              <a:ext uri="{FF2B5EF4-FFF2-40B4-BE49-F238E27FC236}">
                <a16:creationId xmlns:a16="http://schemas.microsoft.com/office/drawing/2014/main" id="{21BBC288-5AFD-AB40-A3F3-F427E49EB12C}"/>
              </a:ext>
            </a:extLst>
          </p:cNvPr>
          <p:cNvCxnSpPr/>
          <p:nvPr/>
        </p:nvCxnSpPr>
        <p:spPr>
          <a:xfrm>
            <a:off x="8473848" y="4074140"/>
            <a:ext cx="593960"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D7C3AC0-BB5A-3D45-A278-551F61A14EDE}"/>
              </a:ext>
            </a:extLst>
          </p:cNvPr>
          <p:cNvCxnSpPr/>
          <p:nvPr/>
        </p:nvCxnSpPr>
        <p:spPr>
          <a:xfrm>
            <a:off x="10034024" y="4074140"/>
            <a:ext cx="593960" cy="0"/>
          </a:xfrm>
          <a:prstGeom prst="straightConnector1">
            <a:avLst/>
          </a:prstGeom>
          <a:ln w="12700">
            <a:solidFill>
              <a:srgbClr val="8FA7C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D7C3AC0-BB5A-3D45-A278-551F61A14EDE}"/>
              </a:ext>
            </a:extLst>
          </p:cNvPr>
          <p:cNvCxnSpPr/>
          <p:nvPr/>
        </p:nvCxnSpPr>
        <p:spPr>
          <a:xfrm>
            <a:off x="11624699" y="4088604"/>
            <a:ext cx="593960" cy="0"/>
          </a:xfrm>
          <a:prstGeom prst="straightConnector1">
            <a:avLst/>
          </a:prstGeom>
          <a:ln w="12700">
            <a:solidFill>
              <a:srgbClr val="8FA7C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7B1A2878-C5FE-3641-84A1-AF1A9456DE01}"/>
              </a:ext>
            </a:extLst>
          </p:cNvPr>
          <p:cNvSpPr/>
          <p:nvPr/>
        </p:nvSpPr>
        <p:spPr>
          <a:xfrm>
            <a:off x="7358567" y="2755685"/>
            <a:ext cx="1287285" cy="2397339"/>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200" dirty="0">
                <a:solidFill>
                  <a:srgbClr val="8FA7C4"/>
                </a:solidFill>
              </a:rPr>
              <a:t>Perform Translation</a:t>
            </a:r>
          </a:p>
        </p:txBody>
      </p:sp>
      <p:sp>
        <p:nvSpPr>
          <p:cNvPr id="37" name="Rectangle 36">
            <a:extLst>
              <a:ext uri="{FF2B5EF4-FFF2-40B4-BE49-F238E27FC236}">
                <a16:creationId xmlns:a16="http://schemas.microsoft.com/office/drawing/2014/main" id="{7B1A2878-C5FE-3641-84A1-AF1A9456DE01}"/>
              </a:ext>
            </a:extLst>
          </p:cNvPr>
          <p:cNvSpPr/>
          <p:nvPr/>
        </p:nvSpPr>
        <p:spPr>
          <a:xfrm>
            <a:off x="2613529" y="2755684"/>
            <a:ext cx="1287285" cy="2397339"/>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200" dirty="0">
                <a:solidFill>
                  <a:srgbClr val="8FA7C4"/>
                </a:solidFill>
              </a:rPr>
              <a:t>Find-Module |</a:t>
            </a:r>
            <a:br>
              <a:rPr lang="en-US" sz="1200" dirty="0">
                <a:solidFill>
                  <a:srgbClr val="8FA7C4"/>
                </a:solidFill>
              </a:rPr>
            </a:br>
            <a:r>
              <a:rPr lang="en-US" sz="1200" dirty="0">
                <a:solidFill>
                  <a:srgbClr val="8FA7C4"/>
                </a:solidFill>
              </a:rPr>
              <a:t>Publish-SNS</a:t>
            </a:r>
          </a:p>
        </p:txBody>
      </p:sp>
      <p:sp>
        <p:nvSpPr>
          <p:cNvPr id="38" name="Rectangle 37">
            <a:extLst>
              <a:ext uri="{FF2B5EF4-FFF2-40B4-BE49-F238E27FC236}">
                <a16:creationId xmlns:a16="http://schemas.microsoft.com/office/drawing/2014/main" id="{7B1A2878-C5FE-3641-84A1-AF1A9456DE01}"/>
              </a:ext>
            </a:extLst>
          </p:cNvPr>
          <p:cNvSpPr/>
          <p:nvPr/>
        </p:nvSpPr>
        <p:spPr>
          <a:xfrm>
            <a:off x="10511816" y="2755684"/>
            <a:ext cx="1287285" cy="2397339"/>
          </a:xfrm>
          <a:prstGeom prst="rect">
            <a:avLst/>
          </a:prstGeom>
          <a:noFill/>
          <a:ln w="12700">
            <a:solidFill>
              <a:srgbClr val="8FA7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200" dirty="0">
                <a:solidFill>
                  <a:srgbClr val="8FA7C4"/>
                </a:solidFill>
              </a:rPr>
              <a:t>Customer</a:t>
            </a:r>
          </a:p>
          <a:p>
            <a:pPr algn="ctr"/>
            <a:r>
              <a:rPr lang="en-US" sz="1200" dirty="0">
                <a:solidFill>
                  <a:srgbClr val="8FA7C4"/>
                </a:solidFill>
              </a:rPr>
              <a:t>API</a:t>
            </a:r>
          </a:p>
        </p:txBody>
      </p:sp>
      <p:sp>
        <p:nvSpPr>
          <p:cNvPr id="39" name="TextBox 38">
            <a:extLst>
              <a:ext uri="{FF2B5EF4-FFF2-40B4-BE49-F238E27FC236}">
                <a16:creationId xmlns:a16="http://schemas.microsoft.com/office/drawing/2014/main" id="{B8809D90-4098-7446-82E0-DC22E47525B7}"/>
              </a:ext>
            </a:extLst>
          </p:cNvPr>
          <p:cNvSpPr txBox="1"/>
          <p:nvPr/>
        </p:nvSpPr>
        <p:spPr>
          <a:xfrm>
            <a:off x="2550985" y="5421525"/>
            <a:ext cx="1445443" cy="584775"/>
          </a:xfrm>
          <a:prstGeom prst="rect">
            <a:avLst/>
          </a:prstGeom>
          <a:noFill/>
        </p:spPr>
        <p:txBody>
          <a:bodyPr wrap="square" rtlCol="0">
            <a:spAutoFit/>
          </a:bodyPr>
          <a:lstStyle/>
          <a:p>
            <a:pPr algn="ctr"/>
            <a:r>
              <a:rPr lang="en-US" sz="1600" dirty="0">
                <a:solidFill>
                  <a:schemeClr val="accent1"/>
                </a:solidFill>
                <a:latin typeface="+mj-lt"/>
                <a:ea typeface="Amazon Ember" panose="020B0603020204020204" pitchFamily="34" charset="0"/>
                <a:cs typeface="Amazon Ember" panose="020B0603020204020204" pitchFamily="34" charset="0"/>
              </a:rPr>
              <a:t>Developer Owned Code</a:t>
            </a:r>
          </a:p>
        </p:txBody>
      </p:sp>
      <p:sp>
        <p:nvSpPr>
          <p:cNvPr id="40" name="TextBox 39">
            <a:extLst>
              <a:ext uri="{FF2B5EF4-FFF2-40B4-BE49-F238E27FC236}">
                <a16:creationId xmlns:a16="http://schemas.microsoft.com/office/drawing/2014/main" id="{B8809D90-4098-7446-82E0-DC22E47525B7}"/>
              </a:ext>
            </a:extLst>
          </p:cNvPr>
          <p:cNvSpPr txBox="1"/>
          <p:nvPr/>
        </p:nvSpPr>
        <p:spPr>
          <a:xfrm>
            <a:off x="7285630" y="5421525"/>
            <a:ext cx="1445443" cy="584775"/>
          </a:xfrm>
          <a:prstGeom prst="rect">
            <a:avLst/>
          </a:prstGeom>
          <a:noFill/>
        </p:spPr>
        <p:txBody>
          <a:bodyPr wrap="square" rtlCol="0">
            <a:spAutoFit/>
          </a:bodyPr>
          <a:lstStyle/>
          <a:p>
            <a:pPr algn="ctr"/>
            <a:r>
              <a:rPr lang="en-US" sz="1600" dirty="0">
                <a:solidFill>
                  <a:schemeClr val="accent1"/>
                </a:solidFill>
                <a:latin typeface="+mj-lt"/>
                <a:ea typeface="Amazon Ember" panose="020B0603020204020204" pitchFamily="34" charset="0"/>
                <a:cs typeface="Amazon Ember" panose="020B0603020204020204" pitchFamily="34" charset="0"/>
              </a:rPr>
              <a:t>Developer Owned Code</a:t>
            </a:r>
          </a:p>
        </p:txBody>
      </p:sp>
      <p:sp>
        <p:nvSpPr>
          <p:cNvPr id="41" name="TextBox 40">
            <a:extLst>
              <a:ext uri="{FF2B5EF4-FFF2-40B4-BE49-F238E27FC236}">
                <a16:creationId xmlns:a16="http://schemas.microsoft.com/office/drawing/2014/main" id="{B8809D90-4098-7446-82E0-DC22E47525B7}"/>
              </a:ext>
            </a:extLst>
          </p:cNvPr>
          <p:cNvSpPr txBox="1"/>
          <p:nvPr/>
        </p:nvSpPr>
        <p:spPr>
          <a:xfrm>
            <a:off x="10432736" y="5421525"/>
            <a:ext cx="1445443" cy="584775"/>
          </a:xfrm>
          <a:prstGeom prst="rect">
            <a:avLst/>
          </a:prstGeom>
          <a:noFill/>
        </p:spPr>
        <p:txBody>
          <a:bodyPr wrap="square" rtlCol="0">
            <a:spAutoFit/>
          </a:bodyPr>
          <a:lstStyle/>
          <a:p>
            <a:pPr algn="ctr"/>
            <a:r>
              <a:rPr lang="en-US" sz="1600" dirty="0">
                <a:solidFill>
                  <a:schemeClr val="accent1"/>
                </a:solidFill>
                <a:latin typeface="+mj-lt"/>
                <a:ea typeface="Amazon Ember" panose="020B0603020204020204" pitchFamily="34" charset="0"/>
                <a:cs typeface="Amazon Ember" panose="020B0603020204020204" pitchFamily="34" charset="0"/>
              </a:rPr>
              <a:t>Developer Owned Code</a:t>
            </a:r>
          </a:p>
        </p:txBody>
      </p:sp>
      <p:sp>
        <p:nvSpPr>
          <p:cNvPr id="42" name="TextBox 41">
            <a:extLst>
              <a:ext uri="{FF2B5EF4-FFF2-40B4-BE49-F238E27FC236}">
                <a16:creationId xmlns:a16="http://schemas.microsoft.com/office/drawing/2014/main" id="{B8809D90-4098-7446-82E0-DC22E47525B7}"/>
              </a:ext>
            </a:extLst>
          </p:cNvPr>
          <p:cNvSpPr txBox="1"/>
          <p:nvPr/>
        </p:nvSpPr>
        <p:spPr>
          <a:xfrm>
            <a:off x="9341376" y="932594"/>
            <a:ext cx="1445443" cy="830997"/>
          </a:xfrm>
          <a:prstGeom prst="rect">
            <a:avLst/>
          </a:prstGeom>
          <a:noFill/>
        </p:spPr>
        <p:txBody>
          <a:bodyPr wrap="square" rtlCol="0">
            <a:spAutoFit/>
          </a:bodyPr>
          <a:lstStyle/>
          <a:p>
            <a:pPr algn="ctr"/>
            <a:r>
              <a:rPr lang="en-US" sz="1600" dirty="0">
                <a:solidFill>
                  <a:schemeClr val="accent1"/>
                </a:solidFill>
                <a:latin typeface="+mj-lt"/>
                <a:ea typeface="Amazon Ember" panose="020B0603020204020204" pitchFamily="34" charset="0"/>
                <a:cs typeface="Amazon Ember" panose="020B0603020204020204" pitchFamily="34" charset="0"/>
              </a:rPr>
              <a:t>Developer Owned Template</a:t>
            </a:r>
          </a:p>
        </p:txBody>
      </p:sp>
      <p:cxnSp>
        <p:nvCxnSpPr>
          <p:cNvPr id="43" name="Straight Arrow Connector 42">
            <a:extLst>
              <a:ext uri="{FF2B5EF4-FFF2-40B4-BE49-F238E27FC236}">
                <a16:creationId xmlns:a16="http://schemas.microsoft.com/office/drawing/2014/main" id="{1D021A27-FADE-5D47-9955-AEF80B2AAFEB}"/>
              </a:ext>
            </a:extLst>
          </p:cNvPr>
          <p:cNvCxnSpPr/>
          <p:nvPr/>
        </p:nvCxnSpPr>
        <p:spPr>
          <a:xfrm flipV="1">
            <a:off x="3267625" y="4829111"/>
            <a:ext cx="0" cy="592414"/>
          </a:xfrm>
          <a:prstGeom prst="straightConnector1">
            <a:avLst/>
          </a:prstGeom>
          <a:ln>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D021A27-FADE-5D47-9955-AEF80B2AAFEB}"/>
              </a:ext>
            </a:extLst>
          </p:cNvPr>
          <p:cNvCxnSpPr/>
          <p:nvPr/>
        </p:nvCxnSpPr>
        <p:spPr>
          <a:xfrm flipV="1">
            <a:off x="8006539" y="4856816"/>
            <a:ext cx="0" cy="592414"/>
          </a:xfrm>
          <a:prstGeom prst="straightConnector1">
            <a:avLst/>
          </a:prstGeom>
          <a:ln>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D021A27-FADE-5D47-9955-AEF80B2AAFEB}"/>
              </a:ext>
            </a:extLst>
          </p:cNvPr>
          <p:cNvCxnSpPr/>
          <p:nvPr/>
        </p:nvCxnSpPr>
        <p:spPr>
          <a:xfrm flipV="1">
            <a:off x="11163850" y="4829111"/>
            <a:ext cx="0" cy="592414"/>
          </a:xfrm>
          <a:prstGeom prst="straightConnector1">
            <a:avLst/>
          </a:prstGeom>
          <a:ln>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1BBC288-5AFD-AB40-A3F3-F427E49EB12C}"/>
              </a:ext>
            </a:extLst>
          </p:cNvPr>
          <p:cNvCxnSpPr/>
          <p:nvPr/>
        </p:nvCxnSpPr>
        <p:spPr>
          <a:xfrm>
            <a:off x="10550322" y="1348092"/>
            <a:ext cx="593960" cy="0"/>
          </a:xfrm>
          <a:prstGeom prst="straightConnector1">
            <a:avLst/>
          </a:prstGeom>
          <a:ln>
            <a:headEnd type="none" w="med"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106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3CA4A-E87A-434D-9BEF-102EAE91BA6D}"/>
              </a:ext>
            </a:extLst>
          </p:cNvPr>
          <p:cNvSpPr>
            <a:spLocks noGrp="1"/>
          </p:cNvSpPr>
          <p:nvPr>
            <p:ph type="title"/>
          </p:nvPr>
        </p:nvSpPr>
        <p:spPr>
          <a:xfrm>
            <a:off x="548640" y="3108960"/>
            <a:ext cx="12435840" cy="1729740"/>
          </a:xfrm>
        </p:spPr>
        <p:txBody>
          <a:bodyPr/>
          <a:lstStyle/>
          <a:p>
            <a:r>
              <a:rPr lang="en-US" dirty="0"/>
              <a:t>Demo: Translation API for PowerShell Modules</a:t>
            </a:r>
          </a:p>
        </p:txBody>
      </p:sp>
    </p:spTree>
    <p:extLst>
      <p:ext uri="{BB962C8B-B14F-4D97-AF65-F5344CB8AC3E}">
        <p14:creationId xmlns:p14="http://schemas.microsoft.com/office/powerpoint/2010/main" val="41835811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p:txBody>
          <a:bodyPr/>
          <a:lstStyle/>
          <a:p>
            <a:r>
              <a:rPr lang="en-US" dirty="0"/>
              <a:t>Wrap Up</a:t>
            </a:r>
          </a:p>
        </p:txBody>
      </p:sp>
      <p:sp>
        <p:nvSpPr>
          <p:cNvPr id="3" name="Text Placeholder 2">
            <a:extLst>
              <a:ext uri="{FF2B5EF4-FFF2-40B4-BE49-F238E27FC236}">
                <a16:creationId xmlns:a16="http://schemas.microsoft.com/office/drawing/2014/main" id="{9B31914C-65F5-CC41-BBCB-918C1794AD8C}"/>
              </a:ext>
            </a:extLst>
          </p:cNvPr>
          <p:cNvSpPr>
            <a:spLocks noGrp="1"/>
          </p:cNvSpPr>
          <p:nvPr>
            <p:ph type="body" sz="quarter" idx="10"/>
          </p:nvPr>
        </p:nvSpPr>
        <p:spPr/>
        <p:txBody>
          <a:bodyPr/>
          <a:lstStyle/>
          <a:p>
            <a:pPr marL="457200" indent="-457200">
              <a:buFont typeface="Arial" panose="020B0604020202020204" pitchFamily="34" charset="0"/>
              <a:buChar char="•"/>
            </a:pPr>
            <a:r>
              <a:rPr lang="en-US" dirty="0"/>
              <a:t>PowerShell in AWS Lambda</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Use your existing skills to build </a:t>
            </a:r>
            <a:r>
              <a:rPr lang="en-US" dirty="0" err="1"/>
              <a:t>Serverless</a:t>
            </a:r>
            <a:r>
              <a:rPr lang="en-US" dirty="0"/>
              <a:t> applications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Allows you to continue focusing on your business and customers</a:t>
            </a:r>
          </a:p>
        </p:txBody>
      </p:sp>
    </p:spTree>
    <p:extLst>
      <p:ext uri="{BB962C8B-B14F-4D97-AF65-F5344CB8AC3E}">
        <p14:creationId xmlns:p14="http://schemas.microsoft.com/office/powerpoint/2010/main" val="264411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9600" dirty="0"/>
              <a:t>Q&amp;A</a:t>
            </a:r>
          </a:p>
        </p:txBody>
      </p:sp>
      <p:sp>
        <p:nvSpPr>
          <p:cNvPr id="5" name="Text Placeholder 4">
            <a:extLst>
              <a:ext uri="{FF2B5EF4-FFF2-40B4-BE49-F238E27FC236}">
                <a16:creationId xmlns:a16="http://schemas.microsoft.com/office/drawing/2014/main" id="{3CFE18EF-3FA9-DE49-98F5-7D0A5B4BE9B6}"/>
              </a:ext>
            </a:extLst>
          </p:cNvPr>
          <p:cNvSpPr>
            <a:spLocks noGrp="1"/>
          </p:cNvSpPr>
          <p:nvPr>
            <p:ph type="body" sz="quarter" idx="11"/>
          </p:nvPr>
        </p:nvSpPr>
        <p:spPr/>
        <p:txBody>
          <a:bodyPr/>
          <a:lstStyle/>
          <a:p>
            <a:r>
              <a:rPr lang="en-US" dirty="0"/>
              <a:t>Andrew Pearce</a:t>
            </a:r>
          </a:p>
          <a:p>
            <a:r>
              <a:rPr lang="en-US" dirty="0"/>
              <a:t>@</a:t>
            </a:r>
            <a:r>
              <a:rPr lang="en-US" dirty="0" err="1"/>
              <a:t>austoonz</a:t>
            </a:r>
            <a:endParaRPr lang="en-US" dirty="0"/>
          </a:p>
          <a:p>
            <a:endParaRPr lang="en-US" dirty="0"/>
          </a:p>
        </p:txBody>
      </p:sp>
    </p:spTree>
    <p:extLst>
      <p:ext uri="{BB962C8B-B14F-4D97-AF65-F5344CB8AC3E}">
        <p14:creationId xmlns:p14="http://schemas.microsoft.com/office/powerpoint/2010/main" val="10601768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643281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p:txBody>
          <a:bodyPr/>
          <a:lstStyle/>
          <a:p>
            <a:r>
              <a:rPr lang="en-US" dirty="0"/>
              <a:t>Benefits of AWS Lambda</a:t>
            </a:r>
          </a:p>
        </p:txBody>
      </p:sp>
      <p:sp>
        <p:nvSpPr>
          <p:cNvPr id="3" name="Text Placeholder 2">
            <a:extLst>
              <a:ext uri="{FF2B5EF4-FFF2-40B4-BE49-F238E27FC236}">
                <a16:creationId xmlns:a16="http://schemas.microsoft.com/office/drawing/2014/main" id="{9B31914C-65F5-CC41-BBCB-918C1794AD8C}"/>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Run code without provisioning or managing servers</a:t>
            </a:r>
            <a:br>
              <a:rPr lang="en-US" dirty="0"/>
            </a:br>
            <a:endParaRPr lang="en-US" dirty="0"/>
          </a:p>
          <a:p>
            <a:pPr marL="342900" indent="-342900">
              <a:buFont typeface="Arial" panose="020B0604020202020204" pitchFamily="34" charset="0"/>
              <a:buChar char="•"/>
            </a:pPr>
            <a:r>
              <a:rPr lang="en-US" dirty="0"/>
              <a:t>Scales automatically</a:t>
            </a:r>
            <a:br>
              <a:rPr lang="en-US" dirty="0"/>
            </a:br>
            <a:endParaRPr lang="en-US" dirty="0"/>
          </a:p>
          <a:p>
            <a:pPr marL="342900" indent="-342900">
              <a:buFont typeface="Arial" panose="020B0604020202020204" pitchFamily="34" charset="0"/>
              <a:buChar char="•"/>
            </a:pPr>
            <a:r>
              <a:rPr lang="en-US" dirty="0"/>
              <a:t>Invoked directly through API calls, or in response to events</a:t>
            </a:r>
            <a:br>
              <a:rPr lang="en-US" dirty="0"/>
            </a:br>
            <a:endParaRPr lang="en-US" dirty="0"/>
          </a:p>
          <a:p>
            <a:pPr marL="342900" indent="-342900">
              <a:buFont typeface="Arial" panose="020B0604020202020204" pitchFamily="34" charset="0"/>
              <a:buChar char="•"/>
            </a:pPr>
            <a:r>
              <a:rPr lang="en-US" dirty="0"/>
              <a:t>Only pay for the compute time you consume</a:t>
            </a:r>
            <a:br>
              <a:rPr lang="en-US" dirty="0"/>
            </a:br>
            <a:endParaRPr lang="en-US" dirty="0"/>
          </a:p>
          <a:p>
            <a:pPr marL="1531620" lvl="1" indent="-342900">
              <a:buFont typeface="Arial" panose="020B0604020202020204" pitchFamily="34" charset="0"/>
              <a:buChar char="•"/>
            </a:pPr>
            <a:r>
              <a:rPr lang="en-US" dirty="0">
                <a:solidFill>
                  <a:schemeClr val="accent1"/>
                </a:solidFill>
              </a:rPr>
              <a:t>Don’t pay for idle!</a:t>
            </a:r>
          </a:p>
        </p:txBody>
      </p:sp>
    </p:spTree>
    <p:extLst>
      <p:ext uri="{BB962C8B-B14F-4D97-AF65-F5344CB8AC3E}">
        <p14:creationId xmlns:p14="http://schemas.microsoft.com/office/powerpoint/2010/main" val="1221507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3CA4A-E87A-434D-9BEF-102EAE91BA6D}"/>
              </a:ext>
            </a:extLst>
          </p:cNvPr>
          <p:cNvSpPr>
            <a:spLocks noGrp="1"/>
          </p:cNvSpPr>
          <p:nvPr>
            <p:ph type="title"/>
          </p:nvPr>
        </p:nvSpPr>
        <p:spPr>
          <a:xfrm>
            <a:off x="548640" y="3108959"/>
            <a:ext cx="10464800" cy="1944303"/>
          </a:xfrm>
        </p:spPr>
        <p:txBody>
          <a:bodyPr/>
          <a:lstStyle/>
          <a:p>
            <a:r>
              <a:rPr lang="en-US" dirty="0"/>
              <a:t>What about PowerShell in AWS Lambda?</a:t>
            </a:r>
          </a:p>
        </p:txBody>
      </p:sp>
    </p:spTree>
    <p:extLst>
      <p:ext uri="{BB962C8B-B14F-4D97-AF65-F5344CB8AC3E}">
        <p14:creationId xmlns:p14="http://schemas.microsoft.com/office/powerpoint/2010/main" val="567362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p:txBody>
          <a:bodyPr/>
          <a:lstStyle/>
          <a:p>
            <a:r>
              <a:rPr lang="en-US" dirty="0"/>
              <a:t>AWS Lambda meets PowerShell</a:t>
            </a:r>
          </a:p>
        </p:txBody>
      </p:sp>
      <p:sp>
        <p:nvSpPr>
          <p:cNvPr id="3" name="Text Placeholder 2">
            <a:extLst>
              <a:ext uri="{FF2B5EF4-FFF2-40B4-BE49-F238E27FC236}">
                <a16:creationId xmlns:a16="http://schemas.microsoft.com/office/drawing/2014/main" id="{9B31914C-65F5-CC41-BBCB-918C1794AD8C}"/>
              </a:ext>
            </a:extLst>
          </p:cNvPr>
          <p:cNvSpPr>
            <a:spLocks noGrp="1"/>
          </p:cNvSpPr>
          <p:nvPr>
            <p:ph type="body" sz="quarter" idx="10"/>
          </p:nvPr>
        </p:nvSpPr>
        <p:spPr>
          <a:xfrm>
            <a:off x="548640" y="1645920"/>
            <a:ext cx="13510260" cy="5720080"/>
          </a:xfrm>
        </p:spPr>
        <p:txBody>
          <a:bodyPr/>
          <a:lstStyle/>
          <a:p>
            <a:pPr marL="342900" indent="-342900">
              <a:buFont typeface="Arial" panose="020B0604020202020204" pitchFamily="34" charset="0"/>
              <a:buChar char="•"/>
            </a:pPr>
            <a:r>
              <a:rPr lang="en-US" dirty="0"/>
              <a:t>PowerShell Core Language Support launched 11 September 2018</a:t>
            </a:r>
            <a:br>
              <a:rPr lang="en-US" dirty="0"/>
            </a:br>
            <a:endParaRPr lang="en-US" dirty="0"/>
          </a:p>
          <a:p>
            <a:pPr marL="342900" indent="-342900">
              <a:buFont typeface="Arial" panose="020B0604020202020204" pitchFamily="34" charset="0"/>
              <a:buChar char="•"/>
            </a:pPr>
            <a:r>
              <a:rPr lang="en-US" dirty="0"/>
              <a:t>Uses the .NET Core 2.1 runtime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New Module: </a:t>
            </a:r>
            <a:r>
              <a:rPr lang="en-US" i="1" dirty="0" err="1"/>
              <a:t>AWSLambdaPSCore</a:t>
            </a:r>
            <a:endParaRPr lang="en-US" dirty="0"/>
          </a:p>
          <a:p>
            <a:pPr marL="1531620" lvl="1" indent="-342900">
              <a:buFont typeface="Arial" panose="020B0604020202020204" pitchFamily="34" charset="0"/>
              <a:buChar char="•"/>
            </a:pPr>
            <a:r>
              <a:rPr lang="en-US" dirty="0"/>
              <a:t>Also contains ‘new project’ blueprints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Specify PowerShell version with </a:t>
            </a:r>
            <a:r>
              <a:rPr lang="en-US" dirty="0" err="1"/>
              <a:t>Microsoft.PowerShell.SDK</a:t>
            </a:r>
            <a:r>
              <a:rPr lang="en-US" dirty="0"/>
              <a:t> </a:t>
            </a:r>
            <a:r>
              <a:rPr lang="en-US" dirty="0" err="1"/>
              <a:t>Nuget</a:t>
            </a:r>
            <a:r>
              <a:rPr lang="en-US" dirty="0"/>
              <a:t> package</a:t>
            </a:r>
            <a:br>
              <a:rPr lang="en-US" dirty="0"/>
            </a:br>
            <a:endParaRPr lang="en-US" dirty="0"/>
          </a:p>
          <a:p>
            <a:pPr marL="342900" indent="-342900">
              <a:buFont typeface="Arial" panose="020B0604020202020204" pitchFamily="34" charset="0"/>
              <a:buChar char="•"/>
            </a:pPr>
            <a:r>
              <a:rPr lang="en-US" dirty="0"/>
              <a:t>Open Sourced (</a:t>
            </a:r>
            <a:r>
              <a:rPr lang="en-US" dirty="0">
                <a:hlinkClick r:id="rId3"/>
              </a:rPr>
              <a:t>https://github.com/aws/aws-lambda-dotnet/</a:t>
            </a:r>
            <a:r>
              <a:rPr lang="en-US" dirty="0"/>
              <a:t>)</a:t>
            </a:r>
          </a:p>
        </p:txBody>
      </p:sp>
    </p:spTree>
    <p:extLst>
      <p:ext uri="{BB962C8B-B14F-4D97-AF65-F5344CB8AC3E}">
        <p14:creationId xmlns:p14="http://schemas.microsoft.com/office/powerpoint/2010/main" val="2901382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p:txBody>
          <a:bodyPr/>
          <a:lstStyle/>
          <a:p>
            <a:r>
              <a:rPr lang="en-US" dirty="0"/>
              <a:t>PowerShell Lambda: Input</a:t>
            </a:r>
          </a:p>
        </p:txBody>
      </p:sp>
      <p:sp>
        <p:nvSpPr>
          <p:cNvPr id="3" name="Text Placeholder 2">
            <a:extLst>
              <a:ext uri="{FF2B5EF4-FFF2-40B4-BE49-F238E27FC236}">
                <a16:creationId xmlns:a16="http://schemas.microsoft.com/office/drawing/2014/main" id="{9B31914C-65F5-CC41-BBCB-918C1794AD8C}"/>
              </a:ext>
            </a:extLst>
          </p:cNvPr>
          <p:cNvSpPr>
            <a:spLocks noGrp="1"/>
          </p:cNvSpPr>
          <p:nvPr>
            <p:ph type="body" sz="quarter" idx="10"/>
          </p:nvPr>
        </p:nvSpPr>
        <p:spPr>
          <a:xfrm>
            <a:off x="548640" y="1645920"/>
            <a:ext cx="13510260" cy="5586153"/>
          </a:xfrm>
        </p:spPr>
        <p:txBody>
          <a:bodyPr/>
          <a:lstStyle/>
          <a:p>
            <a:pPr marL="342900" indent="-342900">
              <a:buFont typeface="Arial" panose="020B0604020202020204" pitchFamily="34" charset="0"/>
              <a:buChar char="•"/>
            </a:pPr>
            <a:r>
              <a:rPr lang="en-US" dirty="0"/>
              <a:t>Two pre-defined variables are made available…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solidFill>
                  <a:schemeClr val="accent1"/>
                </a:solidFill>
              </a:rPr>
              <a:t>$</a:t>
            </a:r>
            <a:r>
              <a:rPr lang="en-US" dirty="0" err="1">
                <a:solidFill>
                  <a:schemeClr val="accent1"/>
                </a:solidFill>
              </a:rPr>
              <a:t>LambdaInput</a:t>
            </a:r>
            <a:endParaRPr lang="en-US" dirty="0">
              <a:solidFill>
                <a:schemeClr val="accent1"/>
              </a:solidFill>
            </a:endParaRPr>
          </a:p>
          <a:p>
            <a:pPr marL="1085850" lvl="1" indent="-342900">
              <a:buFont typeface="Arial" panose="020B0604020202020204" pitchFamily="34" charset="0"/>
              <a:buChar char="•"/>
            </a:pPr>
            <a:r>
              <a:rPr lang="en-US" dirty="0" err="1"/>
              <a:t>PSObject</a:t>
            </a:r>
            <a:r>
              <a:rPr lang="en-US" dirty="0"/>
              <a:t> containing the Lambda function input data.</a:t>
            </a:r>
            <a:br>
              <a:rPr lang="en-US" dirty="0"/>
            </a:br>
            <a:endParaRPr lang="en-US" dirty="0"/>
          </a:p>
          <a:p>
            <a:pPr marL="342900" indent="-342900">
              <a:buFont typeface="Arial" panose="020B0604020202020204" pitchFamily="34" charset="0"/>
              <a:buChar char="•"/>
            </a:pPr>
            <a:r>
              <a:rPr lang="en-US" dirty="0">
                <a:solidFill>
                  <a:schemeClr val="accent1"/>
                </a:solidFill>
              </a:rPr>
              <a:t>$</a:t>
            </a:r>
            <a:r>
              <a:rPr lang="en-US" dirty="0" err="1">
                <a:solidFill>
                  <a:schemeClr val="accent1"/>
                </a:solidFill>
              </a:rPr>
              <a:t>LambdaContext</a:t>
            </a:r>
            <a:endParaRPr lang="en-US" dirty="0">
              <a:solidFill>
                <a:schemeClr val="accent1"/>
              </a:solidFill>
            </a:endParaRPr>
          </a:p>
          <a:p>
            <a:pPr marL="1085850" lvl="1" indent="-342900">
              <a:buFont typeface="Arial" panose="020B0604020202020204" pitchFamily="34" charset="0"/>
              <a:buChar char="•"/>
            </a:pPr>
            <a:r>
              <a:rPr lang="en-US" dirty="0"/>
              <a:t>An </a:t>
            </a:r>
            <a:r>
              <a:rPr lang="en-US" dirty="0" err="1"/>
              <a:t>Amazon.Lambda.Core.ILambdaContext</a:t>
            </a:r>
            <a:r>
              <a:rPr lang="en-US" dirty="0"/>
              <a:t> object that contains information about the currently running Lambda environment.</a:t>
            </a:r>
          </a:p>
          <a:p>
            <a:pPr marL="1085850" lvl="1" indent="-342900">
              <a:buFont typeface="Arial" panose="020B0604020202020204" pitchFamily="34" charset="0"/>
              <a:buChar char="•"/>
            </a:pPr>
            <a:r>
              <a:rPr lang="en-US" dirty="0" err="1"/>
              <a:t>Eg</a:t>
            </a:r>
            <a:r>
              <a:rPr lang="en-US" dirty="0"/>
              <a:t>: </a:t>
            </a:r>
            <a:r>
              <a:rPr lang="en-US" dirty="0" err="1"/>
              <a:t>FunctionName</a:t>
            </a:r>
            <a:r>
              <a:rPr lang="en-US" dirty="0"/>
              <a:t>, </a:t>
            </a:r>
            <a:r>
              <a:rPr lang="en-US" dirty="0" err="1"/>
              <a:t>RemainingTime</a:t>
            </a:r>
            <a:r>
              <a:rPr lang="en-US" dirty="0"/>
              <a:t>, </a:t>
            </a:r>
            <a:r>
              <a:rPr lang="en-US" dirty="0" err="1"/>
              <a:t>LogGroupName</a:t>
            </a:r>
            <a:r>
              <a:rPr lang="en-US" dirty="0"/>
              <a:t>, </a:t>
            </a:r>
            <a:r>
              <a:rPr lang="en-US" dirty="0" err="1"/>
              <a:t>LogStreamName</a:t>
            </a:r>
            <a:br>
              <a:rPr lang="en-US" dirty="0"/>
            </a:br>
            <a:endParaRPr lang="en-US" dirty="0"/>
          </a:p>
          <a:p>
            <a:pPr indent="-445770">
              <a:buFont typeface="Arial" panose="020B0604020202020204" pitchFamily="34" charset="0"/>
              <a:buChar char="•"/>
            </a:pPr>
            <a:r>
              <a:rPr lang="en-US" dirty="0"/>
              <a:t>Variables are positional parameters for PowerShell Function support</a:t>
            </a:r>
          </a:p>
        </p:txBody>
      </p:sp>
    </p:spTree>
    <p:extLst>
      <p:ext uri="{BB962C8B-B14F-4D97-AF65-F5344CB8AC3E}">
        <p14:creationId xmlns:p14="http://schemas.microsoft.com/office/powerpoint/2010/main" val="715403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p:txBody>
          <a:bodyPr/>
          <a:lstStyle/>
          <a:p>
            <a:r>
              <a:rPr lang="en-US" dirty="0"/>
              <a:t>PowerShell Lambda: Logging</a:t>
            </a:r>
          </a:p>
        </p:txBody>
      </p:sp>
      <p:sp>
        <p:nvSpPr>
          <p:cNvPr id="3" name="Text Placeholder 2">
            <a:extLst>
              <a:ext uri="{FF2B5EF4-FFF2-40B4-BE49-F238E27FC236}">
                <a16:creationId xmlns:a16="http://schemas.microsoft.com/office/drawing/2014/main" id="{9B31914C-65F5-CC41-BBCB-918C1794AD8C}"/>
              </a:ext>
            </a:extLst>
          </p:cNvPr>
          <p:cNvSpPr>
            <a:spLocks noGrp="1"/>
          </p:cNvSpPr>
          <p:nvPr>
            <p:ph type="body" sz="quarter" idx="10"/>
          </p:nvPr>
        </p:nvSpPr>
        <p:spPr>
          <a:xfrm>
            <a:off x="548640" y="1645920"/>
            <a:ext cx="13510260" cy="5118135"/>
          </a:xfrm>
        </p:spPr>
        <p:txBody>
          <a:bodyPr/>
          <a:lstStyle/>
          <a:p>
            <a:pPr marL="342900" indent="-342900">
              <a:buFont typeface="Arial" panose="020B0604020202020204" pitchFamily="34" charset="0"/>
              <a:buChar char="•"/>
            </a:pPr>
            <a:r>
              <a:rPr lang="en-US" dirty="0"/>
              <a:t>PowerShell streams are sent to Amazon CloudWatch Logs</a:t>
            </a:r>
            <a:br>
              <a:rPr lang="en-US" dirty="0"/>
            </a:br>
            <a:endParaRPr lang="en-US" dirty="0"/>
          </a:p>
          <a:p>
            <a:pPr marL="342900" indent="-342900">
              <a:buFont typeface="Arial" panose="020B0604020202020204" pitchFamily="34" charset="0"/>
              <a:buChar char="•"/>
            </a:pPr>
            <a:r>
              <a:rPr lang="en-US" dirty="0"/>
              <a:t>Includes:</a:t>
            </a:r>
          </a:p>
          <a:p>
            <a:pPr marL="1085850" lvl="1" indent="-342900">
              <a:buFont typeface="Arial" panose="020B0604020202020204" pitchFamily="34" charset="0"/>
              <a:buChar char="•"/>
            </a:pPr>
            <a:r>
              <a:rPr lang="en-US" dirty="0"/>
              <a:t>Write-Host</a:t>
            </a:r>
          </a:p>
          <a:p>
            <a:pPr marL="1085850" lvl="1" indent="-342900">
              <a:buFont typeface="Arial" panose="020B0604020202020204" pitchFamily="34" charset="0"/>
              <a:buChar char="•"/>
            </a:pPr>
            <a:r>
              <a:rPr lang="en-US" dirty="0"/>
              <a:t>Write-Verbose</a:t>
            </a:r>
          </a:p>
          <a:p>
            <a:pPr marL="1085850" lvl="1" indent="-342900">
              <a:buFont typeface="Arial" panose="020B0604020202020204" pitchFamily="34" charset="0"/>
              <a:buChar char="•"/>
            </a:pPr>
            <a:r>
              <a:rPr lang="en-US" dirty="0"/>
              <a:t>Write-Information</a:t>
            </a:r>
          </a:p>
          <a:p>
            <a:pPr marL="1085850" lvl="1" indent="-342900">
              <a:buFont typeface="Arial" panose="020B0604020202020204" pitchFamily="34" charset="0"/>
              <a:buChar char="•"/>
            </a:pPr>
            <a:r>
              <a:rPr lang="en-US" dirty="0"/>
              <a:t>Write-Warning</a:t>
            </a:r>
          </a:p>
          <a:p>
            <a:pPr marL="1085850" lvl="1" indent="-342900">
              <a:buFont typeface="Arial" panose="020B0604020202020204" pitchFamily="34" charset="0"/>
              <a:buChar char="•"/>
            </a:pPr>
            <a:r>
              <a:rPr lang="en-US" dirty="0"/>
              <a:t>Write-Error</a:t>
            </a:r>
          </a:p>
        </p:txBody>
      </p:sp>
    </p:spTree>
    <p:extLst>
      <p:ext uri="{BB962C8B-B14F-4D97-AF65-F5344CB8AC3E}">
        <p14:creationId xmlns:p14="http://schemas.microsoft.com/office/powerpoint/2010/main" val="1684584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E10B-612A-5B45-95F7-2A25DF512A63}"/>
              </a:ext>
            </a:extLst>
          </p:cNvPr>
          <p:cNvSpPr>
            <a:spLocks noGrp="1"/>
          </p:cNvSpPr>
          <p:nvPr>
            <p:ph type="title"/>
          </p:nvPr>
        </p:nvSpPr>
        <p:spPr/>
        <p:txBody>
          <a:bodyPr/>
          <a:lstStyle/>
          <a:p>
            <a:r>
              <a:rPr lang="en-US" dirty="0"/>
              <a:t>PowerShell Lambda: Output</a:t>
            </a:r>
          </a:p>
        </p:txBody>
      </p:sp>
      <p:sp>
        <p:nvSpPr>
          <p:cNvPr id="3" name="Text Placeholder 2">
            <a:extLst>
              <a:ext uri="{FF2B5EF4-FFF2-40B4-BE49-F238E27FC236}">
                <a16:creationId xmlns:a16="http://schemas.microsoft.com/office/drawing/2014/main" id="{9B31914C-65F5-CC41-BBCB-918C1794AD8C}"/>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Last object added to the Output stream is the return data.</a:t>
            </a:r>
            <a:br>
              <a:rPr lang="en-US" dirty="0"/>
            </a:br>
            <a:r>
              <a:rPr lang="en-US" dirty="0"/>
              <a:t>	</a:t>
            </a:r>
            <a:r>
              <a:rPr lang="en-US" dirty="0">
                <a:solidFill>
                  <a:schemeClr val="accent1"/>
                </a:solidFill>
              </a:rPr>
              <a:t>Quick tip: Do not use the pipeline for return data!</a:t>
            </a:r>
            <a:br>
              <a:rPr lang="en-US" dirty="0">
                <a:solidFill>
                  <a:schemeClr val="accent1"/>
                </a:solidFill>
              </a:rPr>
            </a:br>
            <a:br>
              <a:rPr lang="en-US" dirty="0">
                <a:solidFill>
                  <a:schemeClr val="accent1"/>
                </a:solidFill>
              </a:rPr>
            </a:br>
            <a:endParaRPr lang="en-US" dirty="0">
              <a:solidFill>
                <a:schemeClr val="accent1"/>
              </a:solidFill>
            </a:endParaRPr>
          </a:p>
          <a:p>
            <a:pPr marL="342900" indent="-342900">
              <a:buFont typeface="Arial" panose="020B0604020202020204" pitchFamily="34" charset="0"/>
              <a:buChar char="•"/>
            </a:pPr>
            <a:r>
              <a:rPr lang="en-US" dirty="0"/>
              <a:t>If object is a string -&gt; Returned as is.</a:t>
            </a:r>
            <a:br>
              <a:rPr lang="en-US" dirty="0"/>
            </a:br>
            <a:br>
              <a:rPr lang="en-US" dirty="0"/>
            </a:br>
            <a:endParaRPr lang="en-US" dirty="0"/>
          </a:p>
          <a:p>
            <a:pPr marL="342900" indent="-342900">
              <a:buFont typeface="Arial" panose="020B0604020202020204" pitchFamily="34" charset="0"/>
              <a:buChar char="•"/>
            </a:pPr>
            <a:r>
              <a:rPr lang="en-US" dirty="0"/>
              <a:t>Anything else -&gt; </a:t>
            </a:r>
            <a:r>
              <a:rPr lang="en-US" dirty="0" err="1"/>
              <a:t>ConvertTo-Json</a:t>
            </a:r>
            <a:r>
              <a:rPr lang="en-US" dirty="0"/>
              <a:t> is used to convert into a string.</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97764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ckTemplate-AWS">
  <a:themeElements>
    <a:clrScheme name="Custom 14">
      <a:dk1>
        <a:srgbClr val="002D43"/>
      </a:dk1>
      <a:lt1>
        <a:srgbClr val="FFFFFF"/>
      </a:lt1>
      <a:dk2>
        <a:srgbClr val="232F3E"/>
      </a:dk2>
      <a:lt2>
        <a:srgbClr val="FFFFFF"/>
      </a:lt2>
      <a:accent1>
        <a:srgbClr val="FF9900"/>
      </a:accent1>
      <a:accent2>
        <a:srgbClr val="00A0C8"/>
      </a:accent2>
      <a:accent3>
        <a:srgbClr val="007DBC"/>
      </a:accent3>
      <a:accent4>
        <a:srgbClr val="69AE35"/>
      </a:accent4>
      <a:accent5>
        <a:srgbClr val="1D8900"/>
      </a:accent5>
      <a:accent6>
        <a:srgbClr val="FF5745"/>
      </a:accent6>
      <a:hlink>
        <a:srgbClr val="00E0EA"/>
      </a:hlink>
      <a:folHlink>
        <a:srgbClr val="00A0C8"/>
      </a:folHlink>
    </a:clrScheme>
    <a:fontScheme name="Test">
      <a:majorFont>
        <a:latin typeface="Amazon Ember"/>
        <a:ea typeface=""/>
        <a:cs typeface=""/>
      </a:majorFont>
      <a:minorFont>
        <a:latin typeface="Amazon Emb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2900" dirty="0" err="1" smtClean="0">
            <a:latin typeface="Amazon Ember" panose="020B0603020204020204" pitchFamily="34" charset="0"/>
            <a:ea typeface="Amazon Ember" panose="020B0603020204020204" pitchFamily="34" charset="0"/>
            <a:cs typeface="Amazon Ember" panose="020B0603020204020204" pitchFamily="34" charset="0"/>
          </a:defRPr>
        </a:defPPr>
      </a:lstStyle>
    </a:tx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2.xml><?xml version="1.0" encoding="utf-8"?>
<ds:datastoreItem xmlns:ds="http://schemas.openxmlformats.org/officeDocument/2006/customXml" ds:itemID="{C597C89A-FD0C-431E-81F6-90225B937683}">
  <ds:schemaRefs>
    <ds:schemaRef ds:uri="http://schemas.microsoft.com/office/infopath/2007/PartnerControls"/>
    <ds:schemaRef ds:uri="http://www.w3.org/XML/1998/namespace"/>
    <ds:schemaRef ds:uri="http://schemas.microsoft.com/office/2006/documentManagement/types"/>
    <ds:schemaRef ds:uri="http://purl.org/dc/dcmitype/"/>
    <ds:schemaRef ds:uri="http://schemas.openxmlformats.org/package/2006/metadata/core-properties"/>
    <ds:schemaRef ds:uri="http://purl.org/dc/term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DeckTemplate_AWS</Template>
  <TotalTime>18365</TotalTime>
  <Words>2021</Words>
  <Application>Microsoft Macintosh PowerPoint</Application>
  <PresentationFormat>Custom</PresentationFormat>
  <Paragraphs>438</Paragraphs>
  <Slides>34</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Amazon Ember</vt:lpstr>
      <vt:lpstr>Amazon Ember Light</vt:lpstr>
      <vt:lpstr>Amazon Ember Regular</vt:lpstr>
      <vt:lpstr>Arial</vt:lpstr>
      <vt:lpstr>Calibri</vt:lpstr>
      <vt:lpstr>DeckTemplate-AWS</vt:lpstr>
      <vt:lpstr>PowerPoint Presentation</vt:lpstr>
      <vt:lpstr>What to expect from this session</vt:lpstr>
      <vt:lpstr>What is AWS Lambda?</vt:lpstr>
      <vt:lpstr>Benefits of AWS Lambda</vt:lpstr>
      <vt:lpstr>What about PowerShell in AWS Lambda?</vt:lpstr>
      <vt:lpstr>AWS Lambda meets PowerShell</vt:lpstr>
      <vt:lpstr>PowerShell Lambda: Input</vt:lpstr>
      <vt:lpstr>PowerShell Lambda: Logging</vt:lpstr>
      <vt:lpstr>PowerShell Lambda: Output</vt:lpstr>
      <vt:lpstr>Demo: PowerShell in AWS Lambda</vt:lpstr>
      <vt:lpstr>What did we just learn?</vt:lpstr>
      <vt:lpstr>Serverless and Event Driven Computing</vt:lpstr>
      <vt:lpstr>What is Serverless?</vt:lpstr>
      <vt:lpstr>How does Event Driven Computing differ?</vt:lpstr>
      <vt:lpstr>Amazon S3 Event -&gt; AWS Lambda</vt:lpstr>
      <vt:lpstr>Amazon S3 Event -&gt; Fanout with Amazon SNS</vt:lpstr>
      <vt:lpstr>Amazon S3 Event -&gt; Fanout with Amazon SQS</vt:lpstr>
      <vt:lpstr>Demo: Amazon S3 Event Trigger</vt:lpstr>
      <vt:lpstr>? -&gt; Event -&gt; AWS Lambda</vt:lpstr>
      <vt:lpstr>AWS Integrations</vt:lpstr>
      <vt:lpstr>Amazon CloudWatch Event Types</vt:lpstr>
      <vt:lpstr>Amazon CloudWatch Events</vt:lpstr>
      <vt:lpstr>Amazon Simple Queue Service</vt:lpstr>
      <vt:lpstr>Amazon Step Functions</vt:lpstr>
      <vt:lpstr>Amazon API Gateway</vt:lpstr>
      <vt:lpstr>Recap: What have we learnt so far…</vt:lpstr>
      <vt:lpstr>Example: REST API for PowerShell Module Translations</vt:lpstr>
      <vt:lpstr>Sample: API Requirements</vt:lpstr>
      <vt:lpstr>Minimum Code Requirements</vt:lpstr>
      <vt:lpstr>Sample: Serverless design</vt:lpstr>
      <vt:lpstr>Demo: Translation API for PowerShell Modules</vt:lpstr>
      <vt:lpstr>Wrap Up</vt:lpstr>
      <vt:lpstr>Q&amp;A</vt:lpstr>
      <vt:lpstr>Thank you!</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Andrew Pearce</cp:lastModifiedBy>
  <cp:revision>160</cp:revision>
  <dcterms:created xsi:type="dcterms:W3CDTF">2016-06-17T18:22:10Z</dcterms:created>
  <dcterms:modified xsi:type="dcterms:W3CDTF">2019-05-01T04:48:23Z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