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0" r:id="rId1"/>
  </p:sldMasterIdLst>
  <p:notesMasterIdLst>
    <p:notesMasterId r:id="rId19"/>
  </p:notesMasterIdLst>
  <p:handoutMasterIdLst>
    <p:handoutMasterId r:id="rId20"/>
  </p:handoutMasterIdLst>
  <p:sldIdLst>
    <p:sldId id="256" r:id="rId2"/>
    <p:sldId id="262" r:id="rId3"/>
    <p:sldId id="263" r:id="rId4"/>
    <p:sldId id="264" r:id="rId5"/>
    <p:sldId id="285" r:id="rId6"/>
    <p:sldId id="286" r:id="rId7"/>
    <p:sldId id="288" r:id="rId8"/>
    <p:sldId id="336" r:id="rId9"/>
    <p:sldId id="332" r:id="rId10"/>
    <p:sldId id="299" r:id="rId11"/>
    <p:sldId id="340" r:id="rId12"/>
    <p:sldId id="304" r:id="rId13"/>
    <p:sldId id="333" r:id="rId14"/>
    <p:sldId id="337" r:id="rId15"/>
    <p:sldId id="339" r:id="rId16"/>
    <p:sldId id="309" r:id="rId17"/>
    <p:sldId id="31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3583" autoAdjust="0"/>
    <p:restoredTop sz="86368" autoAdjust="0"/>
  </p:normalViewPr>
  <p:slideViewPr>
    <p:cSldViewPr snapToGrid="0" snapToObjects="1">
      <p:cViewPr varScale="1">
        <p:scale>
          <a:sx n="106" d="100"/>
          <a:sy n="106" d="100"/>
        </p:scale>
        <p:origin x="-90" y="-26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265062-22A7-4E42-916A-DB2319B113CF}" type="datetimeFigureOut">
              <a:rPr lang="en-US" smtClean="0"/>
              <a:pPr/>
              <a:t>11/11/2014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F088496-3849-BF4A-9547-EB164576CCA0}"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9D0EF-358A-704F-8326-CAB12E1A883F}" type="datetimeFigureOut">
              <a:rPr lang="en-US" smtClean="0"/>
              <a:pPr/>
              <a:t>11/11/2014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639685-82D1-A743-B1F0-B7F693C37960}"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639685-82D1-A743-B1F0-B7F693C3796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0639685-82D1-A743-B1F0-B7F693C3796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0639685-82D1-A743-B1F0-B7F693C3796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0639685-82D1-A743-B1F0-B7F693C3796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639685-82D1-A743-B1F0-B7F693C37960}"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639685-82D1-A743-B1F0-B7F693C37960}"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639685-82D1-A743-B1F0-B7F693C37960}"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0639685-82D1-A743-B1F0-B7F693C37960}"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0639685-82D1-A743-B1F0-B7F693C37960}"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639685-82D1-A743-B1F0-B7F693C3796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0639685-82D1-A743-B1F0-B7F693C3796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0639685-82D1-A743-B1F0-B7F693C3796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639685-82D1-A743-B1F0-B7F693C3796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639685-82D1-A743-B1F0-B7F693C3796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0639685-82D1-A743-B1F0-B7F693C3796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0639685-82D1-A743-B1F0-B7F693C3796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0639685-82D1-A743-B1F0-B7F693C3796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48B1E67-972F-4449-B3B9-D581CB0BD170}" type="datetime1">
              <a:rPr lang="en-US" smtClean="0"/>
              <a:pPr/>
              <a:t>11/11/2014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A035F0E7-8A13-8B48-BBC5-DCE544D1D8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6E7847-44F5-C742-85F2-9992504DF5EA}" type="datetime1">
              <a:rPr lang="en-US" smtClean="0"/>
              <a:pPr/>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5F0E7-8A13-8B48-BBC5-DCE544D1D8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CF3330BE-D98E-C24F-B7CC-AB0FBCDBB995}" type="datetime1">
              <a:rPr lang="en-US" smtClean="0"/>
              <a:pPr/>
              <a:t>11/11/2014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A035F0E7-8A13-8B48-BBC5-DCE544D1D8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1F707DA-EFA3-E44A-8E4D-662A0BE9B7A0}" type="datetime1">
              <a:rPr lang="en-US" smtClean="0"/>
              <a:pPr/>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431763"/>
            <a:ext cx="533400" cy="426238"/>
          </a:xfrm>
        </p:spPr>
        <p:txBody>
          <a:bodyPr anchor="b">
            <a:normAutofit/>
          </a:bodyPr>
          <a:lstStyle>
            <a:lvl1pPr algn="r">
              <a:defRPr sz="1800">
                <a:solidFill>
                  <a:schemeClr val="accent2"/>
                </a:solidFill>
              </a:defRPr>
            </a:lvl1pPr>
          </a:lstStyle>
          <a:p>
            <a:fld id="{A035F0E7-8A13-8B48-BBC5-DCE544D1D84F}"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00E58FB0-CFD9-8448-B19E-EA43775CD637}" type="datetime1">
              <a:rPr lang="en-US" smtClean="0"/>
              <a:pPr/>
              <a:t>11/11/2014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035F0E7-8A13-8B48-BBC5-DCE544D1D84F}"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37EFBF0F-B4FC-8F47-90A3-D94C38A9EDF9}" type="datetime1">
              <a:rPr lang="en-US" smtClean="0"/>
              <a:pPr/>
              <a:t>11/11/2014</a:t>
            </a:fld>
            <a:endParaRPr lang="en-US"/>
          </a:p>
        </p:txBody>
      </p:sp>
      <p:sp>
        <p:nvSpPr>
          <p:cNvPr id="10" name="Slide Number Placeholder 9"/>
          <p:cNvSpPr>
            <a:spLocks noGrp="1"/>
          </p:cNvSpPr>
          <p:nvPr>
            <p:ph type="sldNum" sz="quarter" idx="16"/>
          </p:nvPr>
        </p:nvSpPr>
        <p:spPr/>
        <p:txBody>
          <a:bodyPr rtlCol="0"/>
          <a:lstStyle/>
          <a:p>
            <a:fld id="{A035F0E7-8A13-8B48-BBC5-DCE544D1D84F}"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66333197-070E-084F-B710-2545BB728515}" type="datetime1">
              <a:rPr lang="en-US" smtClean="0"/>
              <a:pPr/>
              <a:t>11/11/2014</a:t>
            </a:fld>
            <a:endParaRPr lang="en-US"/>
          </a:p>
        </p:txBody>
      </p:sp>
      <p:sp>
        <p:nvSpPr>
          <p:cNvPr id="12" name="Slide Number Placeholder 11"/>
          <p:cNvSpPr>
            <a:spLocks noGrp="1"/>
          </p:cNvSpPr>
          <p:nvPr>
            <p:ph type="sldNum" sz="quarter" idx="16"/>
          </p:nvPr>
        </p:nvSpPr>
        <p:spPr/>
        <p:txBody>
          <a:bodyPr rtlCol="0"/>
          <a:lstStyle/>
          <a:p>
            <a:fld id="{A035F0E7-8A13-8B48-BBC5-DCE544D1D84F}"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6B019B9-3AF8-6A42-AF54-1259D1249CD9}" type="datetime1">
              <a:rPr lang="en-US" smtClean="0"/>
              <a:pPr/>
              <a:t>11/11/2014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035F0E7-8A13-8B48-BBC5-DCE544D1D8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C3B38-C614-ED4B-A7EC-AAE5571AD2F3}" type="datetime1">
              <a:rPr lang="en-US" smtClean="0"/>
              <a:pPr/>
              <a:t>11/11/2014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A035F0E7-8A13-8B48-BBC5-DCE544D1D8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7D8D131-D82A-A84A-AC9C-B81738B4821F}" type="datetime1">
              <a:rPr lang="en-US" smtClean="0"/>
              <a:pPr/>
              <a:t>11/11/2014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035F0E7-8A13-8B48-BBC5-DCE544D1D84F}"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6F67AED3-CDAE-4E40-B3CF-424D8E821338}" type="datetime1">
              <a:rPr lang="en-US" smtClean="0"/>
              <a:pPr/>
              <a:t>11/11/2014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A035F0E7-8A13-8B48-BBC5-DCE544D1D84F}"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7FAF175-CC39-504C-B54D-933F46D5518D}" type="datetime1">
              <a:rPr lang="en-US" smtClean="0"/>
              <a:pPr/>
              <a:t>11/11/2014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035F0E7-8A13-8B48-BBC5-DCE544D1D8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050037"/>
          </a:xfrm>
        </p:spPr>
        <p:txBody>
          <a:bodyPr anchor="b" anchorCtr="1">
            <a:normAutofit/>
          </a:bodyPr>
          <a:lstStyle/>
          <a:p>
            <a:pPr algn="ctr"/>
            <a:r>
              <a:rPr lang="en-US" sz="6600" cap="small" dirty="0" err="1" smtClean="0"/>
              <a:t>RetroSkeleton</a:t>
            </a:r>
            <a:r>
              <a:rPr lang="en-US" sz="6600" cap="small" dirty="0" smtClean="0"/>
              <a:t>:</a:t>
            </a:r>
            <a:r>
              <a:rPr lang="en-US" sz="6600" cap="small" baseline="0" dirty="0" smtClean="0"/>
              <a:t> Retrofitting Android Apps</a:t>
            </a:r>
            <a:r>
              <a:rPr lang="en-US" cap="none" baseline="0" dirty="0" smtClean="0"/>
              <a:t/>
            </a:r>
            <a:br>
              <a:rPr lang="en-US" cap="none" baseline="0" dirty="0" smtClean="0"/>
            </a:br>
            <a:r>
              <a:rPr lang="en-US" sz="3600" cap="none" baseline="0" dirty="0" smtClean="0"/>
              <a:t/>
            </a:r>
            <a:br>
              <a:rPr lang="en-US" sz="3600" cap="none" baseline="0" dirty="0" smtClean="0"/>
            </a:br>
            <a:r>
              <a:rPr lang="en-US" sz="3600" cap="none" dirty="0" smtClean="0"/>
              <a:t/>
            </a:r>
            <a:br>
              <a:rPr lang="en-US" sz="3600" cap="none" dirty="0" smtClean="0"/>
            </a:br>
            <a:r>
              <a:rPr lang="en-US" sz="3600" b="1" cap="none" dirty="0" smtClean="0"/>
              <a:t>Benjamin Davis</a:t>
            </a:r>
            <a:r>
              <a:rPr lang="en-US" sz="3600" cap="none" dirty="0" smtClean="0"/>
              <a:t>, </a:t>
            </a:r>
            <a:r>
              <a:rPr lang="en-US" sz="3600" cap="none" dirty="0" err="1" smtClean="0"/>
              <a:t>Hao</a:t>
            </a:r>
            <a:r>
              <a:rPr lang="en-US" sz="3600" cap="none" dirty="0" smtClean="0"/>
              <a:t> Chen</a:t>
            </a:r>
            <a:br>
              <a:rPr lang="en-US" sz="3600" cap="none" dirty="0" smtClean="0"/>
            </a:br>
            <a:r>
              <a:rPr lang="en-US" sz="3600" cap="none" dirty="0" smtClean="0"/>
              <a:t>University of California, Davis</a:t>
            </a:r>
            <a:br>
              <a:rPr lang="en-US" sz="3600" cap="none" dirty="0" smtClean="0"/>
            </a:br>
            <a:endParaRPr lang="en-US" sz="3600" cap="none" dirty="0"/>
          </a:p>
        </p:txBody>
      </p:sp>
      <p:sp>
        <p:nvSpPr>
          <p:cNvPr id="3" name="Subtitle 2"/>
          <p:cNvSpPr>
            <a:spLocks noGrp="1"/>
          </p:cNvSpPr>
          <p:nvPr>
            <p:ph type="subTitle" idx="1"/>
          </p:nvPr>
        </p:nvSpPr>
        <p:spPr/>
        <p:txBody>
          <a:bodyPr/>
          <a:lstStyle/>
          <a:p>
            <a:r>
              <a:rPr lang="en-US" dirty="0" err="1" smtClean="0"/>
              <a:t>MobiSys</a:t>
            </a:r>
            <a:r>
              <a:rPr lang="en-US" dirty="0" smtClean="0"/>
              <a:t>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 Interception Completeness</a:t>
            </a:r>
            <a:endParaRPr lang="en-US" dirty="0"/>
          </a:p>
        </p:txBody>
      </p:sp>
      <p:sp>
        <p:nvSpPr>
          <p:cNvPr id="3" name="Content Placeholder 2"/>
          <p:cNvSpPr>
            <a:spLocks noGrp="1"/>
          </p:cNvSpPr>
          <p:nvPr>
            <p:ph sz="quarter" idx="1"/>
          </p:nvPr>
        </p:nvSpPr>
        <p:spPr/>
        <p:txBody>
          <a:bodyPr/>
          <a:lstStyle/>
          <a:p>
            <a:r>
              <a:rPr lang="en-US" dirty="0" smtClean="0"/>
              <a:t>Reflection API (behavior specified at runtime)</a:t>
            </a:r>
          </a:p>
          <a:p>
            <a:pPr lvl="1"/>
            <a:r>
              <a:rPr lang="en-US" dirty="0" smtClean="0"/>
              <a:t>Statically identify </a:t>
            </a:r>
            <a:r>
              <a:rPr lang="en-US" b="1" dirty="0" smtClean="0"/>
              <a:t>invocation</a:t>
            </a:r>
            <a:r>
              <a:rPr lang="en-US" dirty="0" smtClean="0"/>
              <a:t> </a:t>
            </a:r>
            <a:r>
              <a:rPr lang="en-US" baseline="0" dirty="0" smtClean="0"/>
              <a:t>of the reflection API</a:t>
            </a:r>
          </a:p>
          <a:p>
            <a:pPr lvl="1"/>
            <a:r>
              <a:rPr lang="en-US" dirty="0" smtClean="0"/>
              <a:t>Add handlers to inspect and dispatch at </a:t>
            </a:r>
            <a:r>
              <a:rPr lang="en-US" b="1" dirty="0" smtClean="0"/>
              <a:t>runtime</a:t>
            </a:r>
            <a:endParaRPr lang="en-US" baseline="0" dirty="0" smtClean="0"/>
          </a:p>
          <a:p>
            <a:pPr lvl="0"/>
            <a:endParaRPr lang="en-US" dirty="0" smtClean="0"/>
          </a:p>
          <a:p>
            <a:pPr lvl="0"/>
            <a:r>
              <a:rPr lang="en-US" dirty="0" smtClean="0"/>
              <a:t>Native and dynamically-loaded code</a:t>
            </a:r>
          </a:p>
          <a:p>
            <a:pPr lvl="1"/>
            <a:r>
              <a:rPr lang="en-US" dirty="0" smtClean="0"/>
              <a:t>Detect and </a:t>
            </a:r>
            <a:r>
              <a:rPr lang="en-US" baseline="0" dirty="0" smtClean="0"/>
              <a:t>intercept invocation</a:t>
            </a:r>
          </a:p>
        </p:txBody>
      </p:sp>
      <p:sp>
        <p:nvSpPr>
          <p:cNvPr id="4" name="Slide Number Placeholder 3"/>
          <p:cNvSpPr>
            <a:spLocks noGrp="1"/>
          </p:cNvSpPr>
          <p:nvPr>
            <p:ph type="sldNum" sz="quarter" idx="12"/>
          </p:nvPr>
        </p:nvSpPr>
        <p:spPr/>
        <p:txBody>
          <a:bodyPr>
            <a:normAutofit/>
          </a:bodyPr>
          <a:lstStyle/>
          <a:p>
            <a:fld id="{A035F0E7-8A13-8B48-BBC5-DCE544D1D84F}"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RetroSkeleton</a:t>
            </a:r>
            <a:endParaRPr lang="en-US" dirty="0"/>
          </a:p>
        </p:txBody>
      </p:sp>
      <p:sp>
        <p:nvSpPr>
          <p:cNvPr id="4" name="Hexagon 3"/>
          <p:cNvSpPr/>
          <p:nvPr/>
        </p:nvSpPr>
        <p:spPr>
          <a:xfrm>
            <a:off x="3766280" y="1736366"/>
            <a:ext cx="2962724" cy="4041316"/>
          </a:xfrm>
          <a:prstGeom prst="hexagon">
            <a:avLst/>
          </a:prstGeom>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t>Automatic App Analysis &amp; Rewriting</a:t>
            </a:r>
            <a:endParaRPr lang="en-US" sz="2400" b="1" dirty="0"/>
          </a:p>
        </p:txBody>
      </p:sp>
      <p:sp>
        <p:nvSpPr>
          <p:cNvPr id="6" name="Multidocument 5"/>
          <p:cNvSpPr/>
          <p:nvPr/>
        </p:nvSpPr>
        <p:spPr>
          <a:xfrm>
            <a:off x="333628" y="4255560"/>
            <a:ext cx="2643909" cy="1784002"/>
          </a:xfrm>
          <a:prstGeom prst="flowChartMultidocument">
            <a:avLst/>
          </a:prstGeom>
          <a:ln w="38100" cmpd="sng">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200" b="1" dirty="0" smtClean="0"/>
              <a:t>Transformation Policy</a:t>
            </a:r>
          </a:p>
          <a:p>
            <a:pPr>
              <a:buFontTx/>
              <a:buChar char="•"/>
            </a:pPr>
            <a:r>
              <a:rPr lang="en-US" dirty="0" smtClean="0"/>
              <a:t> Target Methods</a:t>
            </a:r>
          </a:p>
          <a:p>
            <a:pPr>
              <a:buFontTx/>
              <a:buChar char="•"/>
            </a:pPr>
            <a:r>
              <a:rPr lang="en-US" dirty="0" smtClean="0"/>
              <a:t> Method Handlers</a:t>
            </a:r>
          </a:p>
          <a:p>
            <a:endParaRPr lang="en-US" dirty="0"/>
          </a:p>
        </p:txBody>
      </p:sp>
      <p:sp>
        <p:nvSpPr>
          <p:cNvPr id="7" name="Rectangle 6"/>
          <p:cNvSpPr/>
          <p:nvPr/>
        </p:nvSpPr>
        <p:spPr>
          <a:xfrm>
            <a:off x="1102110" y="1958964"/>
            <a:ext cx="1875427" cy="1192132"/>
          </a:xfrm>
          <a:prstGeom prst="rect">
            <a:avLst/>
          </a:prstGeom>
          <a:ln w="38100" cmpd="sng">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t>Original App</a:t>
            </a:r>
            <a:endParaRPr lang="en-US" sz="2400" b="1" dirty="0"/>
          </a:p>
        </p:txBody>
      </p:sp>
      <p:sp>
        <p:nvSpPr>
          <p:cNvPr id="15" name="TextBox 14"/>
          <p:cNvSpPr txBox="1"/>
          <p:nvPr/>
        </p:nvSpPr>
        <p:spPr>
          <a:xfrm>
            <a:off x="851315" y="6112108"/>
            <a:ext cx="1492529" cy="738664"/>
          </a:xfrm>
          <a:prstGeom prst="rect">
            <a:avLst/>
          </a:prstGeom>
          <a:noFill/>
        </p:spPr>
        <p:txBody>
          <a:bodyPr wrap="none" rtlCol="0">
            <a:spAutoFit/>
          </a:bodyPr>
          <a:lstStyle/>
          <a:p>
            <a:r>
              <a:rPr lang="en-US" sz="4200" dirty="0" smtClean="0"/>
              <a:t>INPUT</a:t>
            </a:r>
            <a:endParaRPr lang="en-US" sz="4200" dirty="0"/>
          </a:p>
        </p:txBody>
      </p:sp>
      <p:sp>
        <p:nvSpPr>
          <p:cNvPr id="16" name="TextBox 15"/>
          <p:cNvSpPr txBox="1"/>
          <p:nvPr/>
        </p:nvSpPr>
        <p:spPr>
          <a:xfrm>
            <a:off x="3407223" y="6096719"/>
            <a:ext cx="2805319" cy="754053"/>
          </a:xfrm>
          <a:prstGeom prst="rect">
            <a:avLst/>
          </a:prstGeom>
          <a:noFill/>
        </p:spPr>
        <p:txBody>
          <a:bodyPr wrap="none" rtlCol="0">
            <a:spAutoFit/>
          </a:bodyPr>
          <a:lstStyle/>
          <a:p>
            <a:r>
              <a:rPr lang="en-US" sz="4200" dirty="0" smtClean="0"/>
              <a:t>REWRITING</a:t>
            </a:r>
            <a:endParaRPr lang="en-US" sz="4200" dirty="0"/>
          </a:p>
        </p:txBody>
      </p:sp>
      <p:sp>
        <p:nvSpPr>
          <p:cNvPr id="17" name="TextBox 16"/>
          <p:cNvSpPr txBox="1"/>
          <p:nvPr/>
        </p:nvSpPr>
        <p:spPr>
          <a:xfrm>
            <a:off x="6757553" y="6112108"/>
            <a:ext cx="1991689" cy="738664"/>
          </a:xfrm>
          <a:prstGeom prst="rect">
            <a:avLst/>
          </a:prstGeom>
          <a:noFill/>
        </p:spPr>
        <p:txBody>
          <a:bodyPr wrap="none" rtlCol="0">
            <a:spAutoFit/>
          </a:bodyPr>
          <a:lstStyle/>
          <a:p>
            <a:r>
              <a:rPr lang="en-US" sz="4200" dirty="0" smtClean="0"/>
              <a:t>OUTPUT</a:t>
            </a:r>
            <a:endParaRPr lang="en-US" sz="4200" dirty="0"/>
          </a:p>
        </p:txBody>
      </p:sp>
      <p:cxnSp>
        <p:nvCxnSpPr>
          <p:cNvPr id="26" name="Shape 25"/>
          <p:cNvCxnSpPr>
            <a:stCxn id="7" idx="3"/>
            <a:endCxn id="4" idx="3"/>
          </p:cNvCxnSpPr>
          <p:nvPr/>
        </p:nvCxnSpPr>
        <p:spPr>
          <a:xfrm>
            <a:off x="2977537" y="2555030"/>
            <a:ext cx="788743" cy="1201994"/>
          </a:xfrm>
          <a:prstGeom prst="bentConnector3">
            <a:avLst>
              <a:gd name="adj1" fmla="val 50000"/>
            </a:avLst>
          </a:prstGeom>
          <a:ln w="76200">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28" name="Shape 27"/>
          <p:cNvCxnSpPr>
            <a:stCxn id="6" idx="3"/>
            <a:endCxn id="4" idx="3"/>
          </p:cNvCxnSpPr>
          <p:nvPr/>
        </p:nvCxnSpPr>
        <p:spPr>
          <a:xfrm flipV="1">
            <a:off x="2977537" y="3757024"/>
            <a:ext cx="788743" cy="1390537"/>
          </a:xfrm>
          <a:prstGeom prst="bentConnector3">
            <a:avLst>
              <a:gd name="adj1" fmla="val 50000"/>
            </a:avLst>
          </a:prstGeom>
          <a:ln w="76200">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32" name="Elbow Connector 31"/>
          <p:cNvCxnSpPr>
            <a:stCxn id="4" idx="0"/>
            <a:endCxn id="18" idx="1"/>
          </p:cNvCxnSpPr>
          <p:nvPr/>
        </p:nvCxnSpPr>
        <p:spPr>
          <a:xfrm>
            <a:off x="6729004" y="3757024"/>
            <a:ext cx="354640" cy="12700"/>
          </a:xfrm>
          <a:prstGeom prst="bentConnector3">
            <a:avLst>
              <a:gd name="adj1" fmla="val 50000"/>
            </a:avLst>
          </a:prstGeom>
          <a:ln w="76200">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sp>
        <p:nvSpPr>
          <p:cNvPr id="34" name="Slide Number Placeholder 33"/>
          <p:cNvSpPr>
            <a:spLocks noGrp="1"/>
          </p:cNvSpPr>
          <p:nvPr>
            <p:ph type="sldNum" sz="quarter" idx="12"/>
          </p:nvPr>
        </p:nvSpPr>
        <p:spPr/>
        <p:txBody>
          <a:bodyPr>
            <a:normAutofit/>
          </a:bodyPr>
          <a:lstStyle/>
          <a:p>
            <a:fld id="{A035F0E7-8A13-8B48-BBC5-DCE544D1D84F}" type="slidenum">
              <a:rPr lang="en-US" smtClean="0"/>
              <a:pPr/>
              <a:t>11</a:t>
            </a:fld>
            <a:endParaRPr lang="en-US"/>
          </a:p>
        </p:txBody>
      </p:sp>
      <p:sp>
        <p:nvSpPr>
          <p:cNvPr id="18" name="Trapezoid 17"/>
          <p:cNvSpPr/>
          <p:nvPr/>
        </p:nvSpPr>
        <p:spPr>
          <a:xfrm>
            <a:off x="6926094" y="3126822"/>
            <a:ext cx="2105766" cy="1260403"/>
          </a:xfrm>
          <a:prstGeom prst="trapezoid">
            <a:avLst/>
          </a:prstGeom>
          <a:ln w="38100" cmpd="sng">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smtClean="0"/>
              <a:t>Rewritten App</a:t>
            </a:r>
          </a:p>
        </p:txBody>
      </p:sp>
      <p:sp>
        <p:nvSpPr>
          <p:cNvPr id="19" name="Frame 18"/>
          <p:cNvSpPr/>
          <p:nvPr/>
        </p:nvSpPr>
        <p:spPr>
          <a:xfrm>
            <a:off x="97696" y="4005206"/>
            <a:ext cx="3126365" cy="2230320"/>
          </a:xfrm>
          <a:prstGeom prst="frame">
            <a:avLst>
              <a:gd name="adj1" fmla="val 571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par>
                                <p:cTn id="8" presetID="9" presetClass="emph" presetSubtype="0" grpId="0" nodeType="withEffect">
                                  <p:stCondLst>
                                    <p:cond delay="0"/>
                                  </p:stCondLst>
                                  <p:childTnLst>
                                    <p:set>
                                      <p:cBhvr rctx="PPT">
                                        <p:cTn id="9" dur="indefinite"/>
                                        <p:tgtEl>
                                          <p:spTgt spid="18"/>
                                        </p:tgtEl>
                                        <p:attrNameLst>
                                          <p:attrName>style.opacity</p:attrName>
                                        </p:attrNameLst>
                                      </p:cBhvr>
                                      <p:to>
                                        <p:strVal val="0.5"/>
                                      </p:to>
                                    </p:set>
                                    <p:animEffect filter="image" prLst="opacity: 0.5">
                                      <p:cBhvr rctx="IE">
                                        <p:cTn id="10" dur="indefinite"/>
                                        <p:tgtEl>
                                          <p:spTgt spid="18"/>
                                        </p:tgtEl>
                                      </p:cBhvr>
                                    </p:animEffect>
                                  </p:childTnLst>
                                </p:cTn>
                              </p:par>
                              <p:par>
                                <p:cTn id="11" presetID="9" presetClass="emph" presetSubtype="0" nodeType="withEffect">
                                  <p:stCondLst>
                                    <p:cond delay="0"/>
                                  </p:stCondLst>
                                  <p:childTnLst>
                                    <p:set>
                                      <p:cBhvr rctx="PPT">
                                        <p:cTn id="12" dur="indefinite"/>
                                        <p:tgtEl>
                                          <p:spTgt spid="26"/>
                                        </p:tgtEl>
                                        <p:attrNameLst>
                                          <p:attrName>style.opacity</p:attrName>
                                        </p:attrNameLst>
                                      </p:cBhvr>
                                      <p:to>
                                        <p:strVal val="0.5"/>
                                      </p:to>
                                    </p:set>
                                    <p:animEffect filter="image" prLst="opacity: 0.5">
                                      <p:cBhvr rctx="IE">
                                        <p:cTn id="13" dur="indefinite"/>
                                        <p:tgtEl>
                                          <p:spTgt spid="26"/>
                                        </p:tgtEl>
                                      </p:cBhvr>
                                    </p:animEffect>
                                  </p:childTnLst>
                                </p:cTn>
                              </p:par>
                              <p:par>
                                <p:cTn id="14" presetID="9" presetClass="emph" presetSubtype="0" nodeType="withEffect">
                                  <p:stCondLst>
                                    <p:cond delay="0"/>
                                  </p:stCondLst>
                                  <p:childTnLst>
                                    <p:set>
                                      <p:cBhvr rctx="PPT">
                                        <p:cTn id="15" dur="indefinite"/>
                                        <p:tgtEl>
                                          <p:spTgt spid="28"/>
                                        </p:tgtEl>
                                        <p:attrNameLst>
                                          <p:attrName>style.opacity</p:attrName>
                                        </p:attrNameLst>
                                      </p:cBhvr>
                                      <p:to>
                                        <p:strVal val="0.5"/>
                                      </p:to>
                                    </p:set>
                                    <p:animEffect filter="image" prLst="opacity: 0.5">
                                      <p:cBhvr rctx="IE">
                                        <p:cTn id="16" dur="indefinite"/>
                                        <p:tgtEl>
                                          <p:spTgt spid="28"/>
                                        </p:tgtEl>
                                      </p:cBhvr>
                                    </p:animEffect>
                                  </p:childTnLst>
                                </p:cTn>
                              </p:par>
                              <p:par>
                                <p:cTn id="17" presetID="9" presetClass="emph" presetSubtype="0" grpId="0" nodeType="withEffect">
                                  <p:stCondLst>
                                    <p:cond delay="0"/>
                                  </p:stCondLst>
                                  <p:childTnLst>
                                    <p:set>
                                      <p:cBhvr rctx="PPT">
                                        <p:cTn id="18" dur="indefinite"/>
                                        <p:tgtEl>
                                          <p:spTgt spid="17"/>
                                        </p:tgtEl>
                                        <p:attrNameLst>
                                          <p:attrName>style.opacity</p:attrName>
                                        </p:attrNameLst>
                                      </p:cBhvr>
                                      <p:to>
                                        <p:strVal val="0.5"/>
                                      </p:to>
                                    </p:set>
                                    <p:animEffect filter="image" prLst="opacity: 0.5">
                                      <p:cBhvr rctx="IE">
                                        <p:cTn id="19" dur="indefinite"/>
                                        <p:tgtEl>
                                          <p:spTgt spid="17"/>
                                        </p:tgtEl>
                                      </p:cBhvr>
                                    </p:animEffect>
                                  </p:childTnLst>
                                </p:cTn>
                              </p:par>
                              <p:par>
                                <p:cTn id="20" presetID="9" presetClass="emph" presetSubtype="0" nodeType="withEffect">
                                  <p:stCondLst>
                                    <p:cond delay="0"/>
                                  </p:stCondLst>
                                  <p:childTnLst>
                                    <p:set>
                                      <p:cBhvr rctx="PPT">
                                        <p:cTn id="21" dur="indefinite"/>
                                        <p:tgtEl>
                                          <p:spTgt spid="32"/>
                                        </p:tgtEl>
                                        <p:attrNameLst>
                                          <p:attrName>style.opacity</p:attrName>
                                        </p:attrNameLst>
                                      </p:cBhvr>
                                      <p:to>
                                        <p:strVal val="0.5"/>
                                      </p:to>
                                    </p:set>
                                    <p:animEffect filter="image" prLst="opacity: 0.5">
                                      <p:cBhvr rctx="IE">
                                        <p:cTn id="22" dur="indefinite"/>
                                        <p:tgtEl>
                                          <p:spTgt spid="32"/>
                                        </p:tgtEl>
                                      </p:cBhvr>
                                    </p:animEffect>
                                  </p:childTnLst>
                                </p:cTn>
                              </p:par>
                              <p:par>
                                <p:cTn id="23" presetID="9" presetClass="emph" presetSubtype="0" grpId="0" nodeType="withEffect">
                                  <p:stCondLst>
                                    <p:cond delay="0"/>
                                  </p:stCondLst>
                                  <p:childTnLst>
                                    <p:set>
                                      <p:cBhvr rctx="PPT">
                                        <p:cTn id="24" dur="indefinite"/>
                                        <p:tgtEl>
                                          <p:spTgt spid="16"/>
                                        </p:tgtEl>
                                        <p:attrNameLst>
                                          <p:attrName>style.opacity</p:attrName>
                                        </p:attrNameLst>
                                      </p:cBhvr>
                                      <p:to>
                                        <p:strVal val="0.5"/>
                                      </p:to>
                                    </p:set>
                                    <p:animEffect filter="image" prLst="opacity: 0.5">
                                      <p:cBhvr rctx="IE">
                                        <p:cTn id="25" dur="indefinite"/>
                                        <p:tgtEl>
                                          <p:spTgt spid="16"/>
                                        </p:tgtEl>
                                      </p:cBhvr>
                                    </p:animEffect>
                                  </p:childTnLst>
                                </p:cTn>
                              </p:par>
                              <p:par>
                                <p:cTn id="26" presetID="9" presetClass="emph" presetSubtype="0" grpId="0" nodeType="withEffect">
                                  <p:stCondLst>
                                    <p:cond delay="0"/>
                                  </p:stCondLst>
                                  <p:childTnLst>
                                    <p:set>
                                      <p:cBhvr rctx="PPT">
                                        <p:cTn id="27" dur="indefinite"/>
                                        <p:tgtEl>
                                          <p:spTgt spid="4"/>
                                        </p:tgtEl>
                                        <p:attrNameLst>
                                          <p:attrName>style.opacity</p:attrName>
                                        </p:attrNameLst>
                                      </p:cBhvr>
                                      <p:to>
                                        <p:strVal val="0.5"/>
                                      </p:to>
                                    </p:set>
                                    <p:animEffect filter="image" prLst="opacity: 0.5">
                                      <p:cBhvr rctx="IE">
                                        <p:cTn id="28" dur="indefinite"/>
                                        <p:tgtEl>
                                          <p:spTgt spid="4"/>
                                        </p:tgtEl>
                                      </p:cBhvr>
                                    </p:animEffect>
                                  </p:childTnLst>
                                </p:cTn>
                              </p:par>
                              <p:par>
                                <p:cTn id="29" presetID="9" presetClass="emph" presetSubtype="0" grpId="0" nodeType="withEffect">
                                  <p:stCondLst>
                                    <p:cond delay="0"/>
                                  </p:stCondLst>
                                  <p:childTnLst>
                                    <p:set>
                                      <p:cBhvr rctx="PPT">
                                        <p:cTn id="30" dur="indefinite"/>
                                        <p:tgtEl>
                                          <p:spTgt spid="7"/>
                                        </p:tgtEl>
                                        <p:attrNameLst>
                                          <p:attrName>style.opacity</p:attrName>
                                        </p:attrNameLst>
                                      </p:cBhvr>
                                      <p:to>
                                        <p:strVal val="0.5"/>
                                      </p:to>
                                    </p:set>
                                    <p:animEffect filter="image" prLst="opacity: 0.5">
                                      <p:cBhvr rctx="IE">
                                        <p:cTn id="31" dur="indefinite"/>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6" grpId="0"/>
      <p:bldP spid="17" grpId="0"/>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 Policy Specification</a:t>
            </a:r>
            <a:endParaRPr lang="en-US" dirty="0"/>
          </a:p>
        </p:txBody>
      </p:sp>
      <p:sp>
        <p:nvSpPr>
          <p:cNvPr id="4" name="Slide Number Placeholder 3"/>
          <p:cNvSpPr>
            <a:spLocks noGrp="1"/>
          </p:cNvSpPr>
          <p:nvPr>
            <p:ph type="sldNum" sz="quarter" idx="12"/>
          </p:nvPr>
        </p:nvSpPr>
        <p:spPr/>
        <p:txBody>
          <a:bodyPr>
            <a:normAutofit/>
          </a:bodyPr>
          <a:lstStyle/>
          <a:p>
            <a:fld id="{A035F0E7-8A13-8B48-BBC5-DCE544D1D84F}" type="slidenum">
              <a:rPr lang="en-US" smtClean="0"/>
              <a:pPr/>
              <a:t>12</a:t>
            </a:fld>
            <a:endParaRPr lang="en-US"/>
          </a:p>
        </p:txBody>
      </p:sp>
      <p:sp>
        <p:nvSpPr>
          <p:cNvPr id="5" name="Content Placeholder 4"/>
          <p:cNvSpPr>
            <a:spLocks noGrp="1"/>
          </p:cNvSpPr>
          <p:nvPr>
            <p:ph sz="quarter" idx="1"/>
          </p:nvPr>
        </p:nvSpPr>
        <p:spPr/>
        <p:txBody>
          <a:bodyPr/>
          <a:lstStyle/>
          <a:p>
            <a:r>
              <a:rPr lang="en-US" b="1" dirty="0" smtClean="0"/>
              <a:t>Target Method</a:t>
            </a:r>
            <a:endParaRPr lang="en-US" dirty="0" smtClean="0"/>
          </a:p>
          <a:p>
            <a:endParaRPr lang="en-US" dirty="0" smtClean="0"/>
          </a:p>
          <a:p>
            <a:pPr lvl="2"/>
            <a:endParaRPr lang="en-US" dirty="0" smtClean="0"/>
          </a:p>
          <a:p>
            <a:pPr lvl="3"/>
            <a:endParaRPr lang="en-US" dirty="0" smtClean="0"/>
          </a:p>
          <a:p>
            <a:r>
              <a:rPr lang="en-US" b="1" dirty="0" smtClean="0"/>
              <a:t>Handler</a:t>
            </a:r>
            <a:r>
              <a:rPr lang="en-US" b="1" baseline="0" dirty="0" smtClean="0"/>
              <a:t> Behavior</a:t>
            </a:r>
            <a:endParaRPr lang="en-US" dirty="0"/>
          </a:p>
        </p:txBody>
      </p:sp>
      <p:sp>
        <p:nvSpPr>
          <p:cNvPr id="6" name="TextBox 5"/>
          <p:cNvSpPr txBox="1"/>
          <p:nvPr/>
        </p:nvSpPr>
        <p:spPr>
          <a:xfrm>
            <a:off x="533400" y="3907518"/>
            <a:ext cx="8232648" cy="2785378"/>
          </a:xfrm>
          <a:prstGeom prst="rect">
            <a:avLst/>
          </a:prstGeom>
          <a:solidFill>
            <a:schemeClr val="bg2"/>
          </a:solidFill>
        </p:spPr>
        <p:txBody>
          <a:bodyPr wrap="square" rtlCol="0">
            <a:spAutoFit/>
          </a:bodyPr>
          <a:lstStyle/>
          <a:p>
            <a:pPr>
              <a:buNone/>
            </a:pPr>
            <a:r>
              <a:rPr lang="en-US" sz="2500" dirty="0" smtClean="0">
                <a:latin typeface="Consolas"/>
                <a:cs typeface="Consolas"/>
              </a:rPr>
              <a:t>public static void </a:t>
            </a:r>
            <a:r>
              <a:rPr lang="en-US" sz="2500" dirty="0" err="1" smtClean="0">
                <a:latin typeface="Consolas"/>
                <a:cs typeface="Consolas"/>
              </a:rPr>
              <a:t>retroSkeletonConnect</a:t>
            </a:r>
            <a:endParaRPr lang="en-US" sz="2500" dirty="0" smtClean="0">
              <a:latin typeface="Consolas"/>
              <a:cs typeface="Consolas"/>
            </a:endParaRPr>
          </a:p>
          <a:p>
            <a:pPr>
              <a:buNone/>
            </a:pPr>
            <a:r>
              <a:rPr lang="en-US" sz="2500" dirty="0" smtClean="0">
                <a:latin typeface="Consolas"/>
                <a:cs typeface="Consolas"/>
              </a:rPr>
              <a:t>  (</a:t>
            </a:r>
            <a:r>
              <a:rPr lang="en-US" sz="2500" dirty="0" err="1" smtClean="0">
                <a:latin typeface="Consolas"/>
                <a:cs typeface="Consolas"/>
              </a:rPr>
              <a:t>DatagramSocket</a:t>
            </a:r>
            <a:r>
              <a:rPr lang="en-US" sz="2500" dirty="0" smtClean="0">
                <a:latin typeface="Consolas"/>
                <a:cs typeface="Consolas"/>
              </a:rPr>
              <a:t> p0, </a:t>
            </a:r>
            <a:r>
              <a:rPr lang="en-US" sz="2500" dirty="0" err="1" smtClean="0">
                <a:latin typeface="Consolas"/>
                <a:cs typeface="Consolas"/>
              </a:rPr>
              <a:t>SocketAddress</a:t>
            </a:r>
            <a:r>
              <a:rPr lang="en-US" sz="2500" dirty="0" smtClean="0">
                <a:latin typeface="Consolas"/>
                <a:cs typeface="Consolas"/>
              </a:rPr>
              <a:t> p1) </a:t>
            </a:r>
          </a:p>
          <a:p>
            <a:pPr>
              <a:buNone/>
            </a:pPr>
            <a:r>
              <a:rPr lang="en-US" sz="2500" dirty="0" smtClean="0">
                <a:latin typeface="Consolas"/>
                <a:cs typeface="Consolas"/>
              </a:rPr>
              <a:t>                   throws </a:t>
            </a:r>
            <a:r>
              <a:rPr lang="en-US" sz="2500" dirty="0" err="1" smtClean="0">
                <a:latin typeface="Consolas"/>
                <a:cs typeface="Consolas"/>
              </a:rPr>
              <a:t>SocketException</a:t>
            </a:r>
            <a:endParaRPr lang="en-US" sz="2500" dirty="0" smtClean="0">
              <a:latin typeface="Consolas"/>
              <a:cs typeface="Consolas"/>
            </a:endParaRPr>
          </a:p>
          <a:p>
            <a:pPr>
              <a:buNone/>
            </a:pPr>
            <a:r>
              <a:rPr lang="en-US" sz="2500" dirty="0" smtClean="0">
                <a:latin typeface="Consolas"/>
                <a:cs typeface="Consolas"/>
              </a:rPr>
              <a:t>{</a:t>
            </a:r>
          </a:p>
          <a:p>
            <a:pPr>
              <a:buNone/>
            </a:pPr>
            <a:r>
              <a:rPr lang="en-US" sz="2500" dirty="0" smtClean="0">
                <a:latin typeface="Consolas"/>
                <a:cs typeface="Consolas"/>
              </a:rPr>
              <a:t>     </a:t>
            </a:r>
            <a:r>
              <a:rPr lang="en-US" sz="2500" dirty="0" err="1" smtClean="0">
                <a:latin typeface="Consolas"/>
                <a:cs typeface="Consolas"/>
              </a:rPr>
              <a:t>Log.i("RSKEL</a:t>
            </a:r>
            <a:r>
              <a:rPr lang="en-US" sz="2500" dirty="0" smtClean="0">
                <a:latin typeface="Consolas"/>
                <a:cs typeface="Consolas"/>
              </a:rPr>
              <a:t>", "connect called!");</a:t>
            </a:r>
          </a:p>
          <a:p>
            <a:pPr>
              <a:buNone/>
            </a:pPr>
            <a:r>
              <a:rPr lang="en-US" sz="2500" dirty="0" smtClean="0">
                <a:latin typeface="Consolas"/>
                <a:cs typeface="Consolas"/>
              </a:rPr>
              <a:t>     p0.connect(p1); // invoke target method</a:t>
            </a:r>
          </a:p>
          <a:p>
            <a:pPr>
              <a:buNone/>
            </a:pPr>
            <a:r>
              <a:rPr lang="en-US" sz="2500" dirty="0" smtClean="0">
                <a:latin typeface="Consolas"/>
                <a:cs typeface="Consolas"/>
              </a:rPr>
              <a:t>}</a:t>
            </a:r>
            <a:endParaRPr lang="en-US" sz="2500" dirty="0"/>
          </a:p>
        </p:txBody>
      </p:sp>
      <p:sp>
        <p:nvSpPr>
          <p:cNvPr id="7" name="TextBox 6"/>
          <p:cNvSpPr txBox="1"/>
          <p:nvPr/>
        </p:nvSpPr>
        <p:spPr>
          <a:xfrm>
            <a:off x="533400" y="2088080"/>
            <a:ext cx="7764177" cy="1246495"/>
          </a:xfrm>
          <a:prstGeom prst="rect">
            <a:avLst/>
          </a:prstGeom>
          <a:solidFill>
            <a:schemeClr val="bg2"/>
          </a:solidFill>
        </p:spPr>
        <p:txBody>
          <a:bodyPr wrap="none" rtlCol="0">
            <a:spAutoFit/>
          </a:bodyPr>
          <a:lstStyle/>
          <a:p>
            <a:r>
              <a:rPr lang="en-US" sz="2500" dirty="0" err="1" smtClean="0">
                <a:latin typeface="Consolas"/>
                <a:cs typeface="Consolas"/>
              </a:rPr>
              <a:t>java.net.DatagramSocket</a:t>
            </a:r>
            <a:endParaRPr lang="en-US" sz="2500" dirty="0" smtClean="0">
              <a:latin typeface="Consolas"/>
              <a:cs typeface="Consolas"/>
            </a:endParaRPr>
          </a:p>
          <a:p>
            <a:r>
              <a:rPr lang="en-US" sz="2500" dirty="0" smtClean="0">
                <a:latin typeface="Consolas"/>
                <a:cs typeface="Consolas"/>
              </a:rPr>
              <a:t>    public void </a:t>
            </a:r>
            <a:r>
              <a:rPr lang="en-US" sz="2500" dirty="0" err="1" smtClean="0">
                <a:latin typeface="Consolas"/>
                <a:cs typeface="Consolas"/>
              </a:rPr>
              <a:t>connect(SocketAddress</a:t>
            </a:r>
            <a:r>
              <a:rPr lang="en-US" sz="2500" dirty="0" smtClean="0">
                <a:latin typeface="Consolas"/>
                <a:cs typeface="Consolas"/>
              </a:rPr>
              <a:t> peer)</a:t>
            </a:r>
          </a:p>
          <a:p>
            <a:r>
              <a:rPr lang="en-US" sz="2500" dirty="0" smtClean="0">
                <a:latin typeface="Consolas"/>
                <a:cs typeface="Consolas"/>
              </a:rPr>
              <a:t>                throws </a:t>
            </a:r>
            <a:r>
              <a:rPr lang="en-US" sz="2500" dirty="0" err="1" smtClean="0">
                <a:latin typeface="Consolas"/>
                <a:cs typeface="Consolas"/>
              </a:rPr>
              <a:t>SocketException</a:t>
            </a:r>
            <a:endParaRPr lang="en-US" sz="2500" dirty="0">
              <a:latin typeface="Consolas"/>
              <a:cs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
                                            <p:bg/>
                                          </p:spTgt>
                                        </p:tgtEl>
                                        <p:attrNameLst>
                                          <p:attrName>style.visibility</p:attrName>
                                        </p:attrNameLst>
                                      </p:cBhvr>
                                      <p:to>
                                        <p:strVal val="visible"/>
                                      </p:to>
                                    </p:set>
                                    <p:animEffect transition="in" filter="fade">
                                      <p:cBhvr>
                                        <p:cTn id="11" dur="1000"/>
                                        <p:tgtEl>
                                          <p:spTgt spid="7">
                                            <p:bg/>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1000"/>
                                        <p:tgtEl>
                                          <p:spTgt spid="7">
                                            <p:txEl>
                                              <p:pRg st="0" end="0"/>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10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bg/>
                                          </p:spTgt>
                                        </p:tgtEl>
                                        <p:attrNameLst>
                                          <p:attrName>style.visibility</p:attrName>
                                        </p:attrNameLst>
                                      </p:cBhvr>
                                      <p:to>
                                        <p:strVal val="visible"/>
                                      </p:to>
                                    </p:set>
                                    <p:animEffect transition="in" filter="fade">
                                      <p:cBhvr>
                                        <p:cTn id="31" dur="1000"/>
                                        <p:tgtEl>
                                          <p:spTgt spid="6">
                                            <p:bg/>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fade">
                                      <p:cBhvr>
                                        <p:cTn id="34" dur="1000"/>
                                        <p:tgtEl>
                                          <p:spTgt spid="6">
                                            <p:txEl>
                                              <p:pRg st="0" end="0"/>
                                            </p:txEl>
                                          </p:spTgt>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fade">
                                      <p:cBhvr>
                                        <p:cTn id="38" dur="1000"/>
                                        <p:tgtEl>
                                          <p:spTgt spid="6">
                                            <p:txEl>
                                              <p:pRg st="1" end="1"/>
                                            </p:txEl>
                                          </p:spTgt>
                                        </p:tgtEl>
                                      </p:cBhvr>
                                    </p:animEffec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fade">
                                      <p:cBhvr>
                                        <p:cTn id="42" dur="1000"/>
                                        <p:tgtEl>
                                          <p:spTgt spid="6">
                                            <p:txEl>
                                              <p:pRg st="2" end="2"/>
                                            </p:txEl>
                                          </p:spTgt>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Effect transition="in" filter="fade">
                                      <p:cBhvr>
                                        <p:cTn id="46" dur="1000"/>
                                        <p:tgtEl>
                                          <p:spTgt spid="6">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
                                            <p:txEl>
                                              <p:pRg st="4" end="4"/>
                                            </p:txEl>
                                          </p:spTgt>
                                        </p:tgtEl>
                                        <p:attrNameLst>
                                          <p:attrName>style.visibility</p:attrName>
                                        </p:attrNameLst>
                                      </p:cBhvr>
                                      <p:to>
                                        <p:strVal val="visible"/>
                                      </p:to>
                                    </p:set>
                                    <p:animEffect transition="in" filter="fade">
                                      <p:cBhvr>
                                        <p:cTn id="49" dur="1000"/>
                                        <p:tgtEl>
                                          <p:spTgt spid="6">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
                                            <p:txEl>
                                              <p:pRg st="5" end="5"/>
                                            </p:txEl>
                                          </p:spTgt>
                                        </p:tgtEl>
                                        <p:attrNameLst>
                                          <p:attrName>style.visibility</p:attrName>
                                        </p:attrNameLst>
                                      </p:cBhvr>
                                      <p:to>
                                        <p:strVal val="visible"/>
                                      </p:to>
                                    </p:set>
                                    <p:animEffect transition="in" filter="fade">
                                      <p:cBhvr>
                                        <p:cTn id="52" dur="1000"/>
                                        <p:tgtEl>
                                          <p:spTgt spid="6">
                                            <p:txEl>
                                              <p:pRg st="5" end="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animEffect transition="in" filter="fade">
                                      <p:cBhvr>
                                        <p:cTn id="55" dur="1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bldLvl="2" animBg="1"/>
      <p:bldP spid="7" grpId="0" build="p" bldLvl="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700" dirty="0" smtClean="0"/>
              <a:t>Use: Fine-Grained</a:t>
            </a:r>
            <a:r>
              <a:rPr lang="en-US" sz="3700" baseline="0" dirty="0" smtClean="0"/>
              <a:t> Network Access Control</a:t>
            </a:r>
            <a:endParaRPr lang="en-US" sz="3700" dirty="0"/>
          </a:p>
        </p:txBody>
      </p:sp>
      <p:sp>
        <p:nvSpPr>
          <p:cNvPr id="3" name="Slide Number Placeholder 2"/>
          <p:cNvSpPr>
            <a:spLocks noGrp="1"/>
          </p:cNvSpPr>
          <p:nvPr>
            <p:ph type="sldNum" sz="quarter" idx="12"/>
          </p:nvPr>
        </p:nvSpPr>
        <p:spPr/>
        <p:txBody>
          <a:bodyPr>
            <a:normAutofit/>
          </a:bodyPr>
          <a:lstStyle/>
          <a:p>
            <a:fld id="{A035F0E7-8A13-8B48-BBC5-DCE544D1D84F}" type="slidenum">
              <a:rPr lang="en-US" smtClean="0"/>
              <a:pPr/>
              <a:t>13</a:t>
            </a:fld>
            <a:endParaRPr lang="en-US"/>
          </a:p>
        </p:txBody>
      </p:sp>
      <p:pic>
        <p:nvPicPr>
          <p:cNvPr id="7" name="Picture 6" descr="phone.png"/>
          <p:cNvPicPr>
            <a:picLocks noChangeAspect="1"/>
          </p:cNvPicPr>
          <p:nvPr/>
        </p:nvPicPr>
        <p:blipFill>
          <a:blip r:embed="rId3"/>
          <a:stretch>
            <a:fillRect/>
          </a:stretch>
        </p:blipFill>
        <p:spPr>
          <a:xfrm>
            <a:off x="612648" y="1770411"/>
            <a:ext cx="2672475" cy="4579847"/>
          </a:xfrm>
          <a:prstGeom prst="rect">
            <a:avLst/>
          </a:prstGeom>
        </p:spPr>
      </p:pic>
      <p:pic>
        <p:nvPicPr>
          <p:cNvPr id="10" name="Picture 9" descr="bricks.png"/>
          <p:cNvPicPr>
            <a:picLocks noChangeAspect="1"/>
          </p:cNvPicPr>
          <p:nvPr/>
        </p:nvPicPr>
        <p:blipFill>
          <a:blip r:embed="rId4"/>
          <a:stretch>
            <a:fillRect/>
          </a:stretch>
        </p:blipFill>
        <p:spPr>
          <a:xfrm>
            <a:off x="2581748" y="2430166"/>
            <a:ext cx="460539" cy="3260337"/>
          </a:xfrm>
          <a:prstGeom prst="rect">
            <a:avLst/>
          </a:prstGeom>
        </p:spPr>
      </p:pic>
      <p:sp>
        <p:nvSpPr>
          <p:cNvPr id="12" name="Cloud 11"/>
          <p:cNvSpPr/>
          <p:nvPr/>
        </p:nvSpPr>
        <p:spPr>
          <a:xfrm>
            <a:off x="5936832" y="2106652"/>
            <a:ext cx="2829216" cy="1993264"/>
          </a:xfrm>
          <a:prstGeom prst="cloud">
            <a:avLst/>
          </a:prstGeom>
          <a:solidFill>
            <a:schemeClr val="accent6"/>
          </a:solidFill>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nchor="ctr">
            <a:noAutofit/>
          </a:bodyPr>
          <a:lstStyle/>
          <a:p>
            <a:pPr algn="ctr"/>
            <a:r>
              <a:rPr lang="en-US" sz="3400" dirty="0" smtClean="0"/>
              <a:t>  </a:t>
            </a:r>
            <a:r>
              <a:rPr lang="en-US" sz="3400" dirty="0" err="1" smtClean="0"/>
              <a:t>evil.com</a:t>
            </a:r>
            <a:endParaRPr lang="en-US" sz="3400" dirty="0"/>
          </a:p>
        </p:txBody>
      </p:sp>
      <p:sp>
        <p:nvSpPr>
          <p:cNvPr id="13" name="Right Arrow 12"/>
          <p:cNvSpPr/>
          <p:nvPr/>
        </p:nvSpPr>
        <p:spPr>
          <a:xfrm>
            <a:off x="3285937" y="2657583"/>
            <a:ext cx="2650895" cy="891403"/>
          </a:xfrm>
          <a:prstGeom prst="righ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loud 8"/>
          <p:cNvSpPr/>
          <p:nvPr/>
        </p:nvSpPr>
        <p:spPr>
          <a:xfrm>
            <a:off x="5936018" y="4212733"/>
            <a:ext cx="2829216" cy="1993264"/>
          </a:xfrm>
          <a:prstGeom prst="cloud">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nchor="ctr">
            <a:noAutofit/>
          </a:bodyPr>
          <a:lstStyle/>
          <a:p>
            <a:pPr algn="ctr"/>
            <a:r>
              <a:rPr lang="en-US" sz="3400" dirty="0" smtClean="0"/>
              <a:t>  </a:t>
            </a:r>
            <a:r>
              <a:rPr lang="en-US" sz="3400" dirty="0" err="1" smtClean="0"/>
              <a:t>example.com</a:t>
            </a:r>
            <a:endParaRPr lang="en-US" sz="3400" dirty="0"/>
          </a:p>
        </p:txBody>
      </p:sp>
      <p:sp>
        <p:nvSpPr>
          <p:cNvPr id="11" name="Right Arrow 10"/>
          <p:cNvSpPr/>
          <p:nvPr/>
        </p:nvSpPr>
        <p:spPr>
          <a:xfrm>
            <a:off x="3285123" y="4763664"/>
            <a:ext cx="2650895" cy="891403"/>
          </a:xfrm>
          <a:prstGeom prst="righ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quot;No&quot; Symbol 13"/>
          <p:cNvSpPr/>
          <p:nvPr/>
        </p:nvSpPr>
        <p:spPr>
          <a:xfrm>
            <a:off x="3630539" y="2245373"/>
            <a:ext cx="1715823" cy="1715823"/>
          </a:xfrm>
          <a:prstGeom prst="noSmoking">
            <a:avLst/>
          </a:prstGeom>
          <a:solidFill>
            <a:schemeClr val="accent6"/>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childTnLst>
                                </p:cTn>
                              </p:par>
                            </p:childTnLst>
                          </p:cTn>
                        </p:par>
                        <p:par>
                          <p:cTn id="30" fill="hold">
                            <p:stCondLst>
                              <p:cond delay="1000"/>
                            </p:stCondLst>
                            <p:childTnLst>
                              <p:par>
                                <p:cTn id="31" presetID="9" presetClass="emph" presetSubtype="0" grpId="1" nodeType="afterEffect">
                                  <p:stCondLst>
                                    <p:cond delay="0"/>
                                  </p:stCondLst>
                                  <p:childTnLst>
                                    <p:set>
                                      <p:cBhvr rctx="PPT">
                                        <p:cTn id="32" dur="indefinite"/>
                                        <p:tgtEl>
                                          <p:spTgt spid="13"/>
                                        </p:tgtEl>
                                        <p:attrNameLst>
                                          <p:attrName>style.opacity</p:attrName>
                                        </p:attrNameLst>
                                      </p:cBhvr>
                                      <p:to>
                                        <p:strVal val="0.5"/>
                                      </p:to>
                                    </p:set>
                                    <p:animEffect filter="image" prLst="opacity: 0.5">
                                      <p:cBhvr rctx="IE">
                                        <p:cTn id="33" dur="indefinite"/>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3" grpId="1" animBg="1"/>
      <p:bldP spid="9" grpId="0" animBg="1"/>
      <p:bldP spid="11"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700" dirty="0" smtClean="0"/>
              <a:t>Use: HTTPS-Everywhere for Apps</a:t>
            </a:r>
            <a:endParaRPr lang="en-US" sz="3700" dirty="0"/>
          </a:p>
        </p:txBody>
      </p:sp>
      <p:sp>
        <p:nvSpPr>
          <p:cNvPr id="3" name="Slide Number Placeholder 2"/>
          <p:cNvSpPr>
            <a:spLocks noGrp="1"/>
          </p:cNvSpPr>
          <p:nvPr>
            <p:ph type="sldNum" sz="quarter" idx="12"/>
          </p:nvPr>
        </p:nvSpPr>
        <p:spPr/>
        <p:txBody>
          <a:bodyPr>
            <a:normAutofit/>
          </a:bodyPr>
          <a:lstStyle/>
          <a:p>
            <a:fld id="{A035F0E7-8A13-8B48-BBC5-DCE544D1D84F}" type="slidenum">
              <a:rPr lang="en-US" smtClean="0"/>
              <a:pPr/>
              <a:t>14</a:t>
            </a:fld>
            <a:endParaRPr lang="en-US"/>
          </a:p>
        </p:txBody>
      </p:sp>
      <p:pic>
        <p:nvPicPr>
          <p:cNvPr id="7" name="Picture 6" descr="phone.png"/>
          <p:cNvPicPr>
            <a:picLocks noChangeAspect="1"/>
          </p:cNvPicPr>
          <p:nvPr/>
        </p:nvPicPr>
        <p:blipFill>
          <a:blip r:embed="rId3"/>
          <a:stretch>
            <a:fillRect/>
          </a:stretch>
        </p:blipFill>
        <p:spPr>
          <a:xfrm>
            <a:off x="612648" y="1770411"/>
            <a:ext cx="2672475" cy="4579847"/>
          </a:xfrm>
          <a:prstGeom prst="rect">
            <a:avLst/>
          </a:prstGeom>
        </p:spPr>
      </p:pic>
      <p:sp>
        <p:nvSpPr>
          <p:cNvPr id="12" name="Cloud 11"/>
          <p:cNvSpPr/>
          <p:nvPr/>
        </p:nvSpPr>
        <p:spPr>
          <a:xfrm>
            <a:off x="5945608" y="1770411"/>
            <a:ext cx="3023294" cy="1993264"/>
          </a:xfrm>
          <a:prstGeom prst="cloud">
            <a:avLst/>
          </a:prstGeom>
          <a:solidFill>
            <a:schemeClr val="accent6"/>
          </a:solidFill>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nchor="ctr">
            <a:noAutofit/>
          </a:bodyPr>
          <a:lstStyle/>
          <a:p>
            <a:pPr algn="ctr"/>
            <a:r>
              <a:rPr lang="en-US" sz="3400" dirty="0" smtClean="0"/>
              <a:t>  http://</a:t>
            </a:r>
          </a:p>
          <a:p>
            <a:pPr algn="ctr"/>
            <a:r>
              <a:rPr lang="en-US" sz="3400" dirty="0" err="1" smtClean="0"/>
              <a:t>example.com</a:t>
            </a:r>
            <a:endParaRPr lang="en-US" sz="3400" dirty="0"/>
          </a:p>
        </p:txBody>
      </p:sp>
      <p:pic>
        <p:nvPicPr>
          <p:cNvPr id="9" name="Picture 8" descr="HTTPS-Everywhere.png"/>
          <p:cNvPicPr>
            <a:picLocks noChangeAspect="1"/>
          </p:cNvPicPr>
          <p:nvPr/>
        </p:nvPicPr>
        <p:blipFill>
          <a:blip r:embed="rId4"/>
          <a:stretch>
            <a:fillRect/>
          </a:stretch>
        </p:blipFill>
        <p:spPr>
          <a:xfrm>
            <a:off x="904775" y="2979483"/>
            <a:ext cx="2137512" cy="1846573"/>
          </a:xfrm>
          <a:prstGeom prst="rect">
            <a:avLst/>
          </a:prstGeom>
        </p:spPr>
      </p:pic>
      <p:sp>
        <p:nvSpPr>
          <p:cNvPr id="11" name="TextBox 10"/>
          <p:cNvSpPr txBox="1"/>
          <p:nvPr/>
        </p:nvSpPr>
        <p:spPr>
          <a:xfrm>
            <a:off x="0" y="6488668"/>
            <a:ext cx="6424129" cy="369332"/>
          </a:xfrm>
          <a:prstGeom prst="rect">
            <a:avLst/>
          </a:prstGeom>
          <a:noFill/>
        </p:spPr>
        <p:txBody>
          <a:bodyPr wrap="none" rtlCol="0">
            <a:spAutoFit/>
          </a:bodyPr>
          <a:lstStyle/>
          <a:p>
            <a:r>
              <a:rPr lang="en-US" dirty="0" smtClean="0"/>
              <a:t>HTTPS Everywhere Project: https://</a:t>
            </a:r>
            <a:r>
              <a:rPr lang="en-US" dirty="0" err="1" smtClean="0"/>
              <a:t>www.eff.org</a:t>
            </a:r>
            <a:r>
              <a:rPr lang="en-US" dirty="0" smtClean="0"/>
              <a:t>/https-everywhere</a:t>
            </a:r>
            <a:endParaRPr lang="en-US" dirty="0"/>
          </a:p>
        </p:txBody>
      </p:sp>
      <p:sp>
        <p:nvSpPr>
          <p:cNvPr id="17" name="Cloud 16"/>
          <p:cNvSpPr/>
          <p:nvPr/>
        </p:nvSpPr>
        <p:spPr>
          <a:xfrm>
            <a:off x="5936018" y="4356994"/>
            <a:ext cx="3032884" cy="1993264"/>
          </a:xfrm>
          <a:prstGeom prst="cloud">
            <a:avLst/>
          </a:prstGeom>
          <a:solidFill>
            <a:srgbClr val="008000"/>
          </a:solidFill>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nchor="ctr">
            <a:noAutofit/>
          </a:bodyPr>
          <a:lstStyle/>
          <a:p>
            <a:pPr algn="ctr"/>
            <a:r>
              <a:rPr lang="en-US" sz="3400" dirty="0" smtClean="0"/>
              <a:t>  https://</a:t>
            </a:r>
          </a:p>
          <a:p>
            <a:pPr algn="ctr"/>
            <a:r>
              <a:rPr lang="en-US" sz="3400" dirty="0" err="1" smtClean="0"/>
              <a:t>example.com</a:t>
            </a:r>
            <a:endParaRPr lang="en-US" sz="3400" dirty="0"/>
          </a:p>
        </p:txBody>
      </p:sp>
      <p:cxnSp>
        <p:nvCxnSpPr>
          <p:cNvPr id="19" name="Curved Connector 18"/>
          <p:cNvCxnSpPr>
            <a:stCxn id="7" idx="3"/>
            <a:endCxn id="12" idx="2"/>
          </p:cNvCxnSpPr>
          <p:nvPr/>
        </p:nvCxnSpPr>
        <p:spPr>
          <a:xfrm flipV="1">
            <a:off x="3285123" y="2767043"/>
            <a:ext cx="2669863" cy="1293292"/>
          </a:xfrm>
          <a:prstGeom prst="curvedConnector3">
            <a:avLst>
              <a:gd name="adj1" fmla="val 50000"/>
            </a:avLst>
          </a:prstGeom>
          <a:ln w="127000" cmpd="sng">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0" name="Curved Connector 19"/>
          <p:cNvCxnSpPr>
            <a:stCxn id="7" idx="3"/>
            <a:endCxn id="17" idx="2"/>
          </p:cNvCxnSpPr>
          <p:nvPr/>
        </p:nvCxnSpPr>
        <p:spPr>
          <a:xfrm>
            <a:off x="3285123" y="4060335"/>
            <a:ext cx="2660303" cy="1293291"/>
          </a:xfrm>
          <a:prstGeom prst="curvedConnector3">
            <a:avLst>
              <a:gd name="adj1" fmla="val 50000"/>
            </a:avLst>
          </a:prstGeom>
          <a:ln w="12700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16" name="Rounded Rectangular Callout 15"/>
          <p:cNvSpPr/>
          <p:nvPr/>
        </p:nvSpPr>
        <p:spPr>
          <a:xfrm>
            <a:off x="3443591" y="1770411"/>
            <a:ext cx="1722641" cy="755824"/>
          </a:xfrm>
          <a:prstGeom prst="wedgeRoundRectCallout">
            <a:avLst>
              <a:gd name="adj1" fmla="val 20791"/>
              <a:gd name="adj2" fmla="val 133488"/>
              <a:gd name="adj3" fmla="val 16667"/>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HTTP</a:t>
            </a:r>
            <a:endParaRPr lang="en-US" sz="4000" dirty="0"/>
          </a:p>
        </p:txBody>
      </p:sp>
      <p:sp>
        <p:nvSpPr>
          <p:cNvPr id="15" name="Rounded Rectangular Callout 14"/>
          <p:cNvSpPr/>
          <p:nvPr/>
        </p:nvSpPr>
        <p:spPr>
          <a:xfrm>
            <a:off x="3443591" y="5594434"/>
            <a:ext cx="1964988" cy="755824"/>
          </a:xfrm>
          <a:prstGeom prst="wedgeRoundRectCallout">
            <a:avLst>
              <a:gd name="adj1" fmla="val 23291"/>
              <a:gd name="adj2" fmla="val -129574"/>
              <a:gd name="adj3" fmla="val 16667"/>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HTTPS</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childTnLst>
                                </p:cTn>
                              </p:par>
                            </p:childTnLst>
                          </p:cTn>
                        </p:par>
                        <p:par>
                          <p:cTn id="26" fill="hold">
                            <p:stCondLst>
                              <p:cond delay="1000"/>
                            </p:stCondLst>
                            <p:childTnLst>
                              <p:par>
                                <p:cTn id="27" presetID="10" presetClass="exit" presetSubtype="0" fill="hold" nodeType="afterEffect">
                                  <p:stCondLst>
                                    <p:cond delay="0"/>
                                  </p:stCondLst>
                                  <p:childTnLst>
                                    <p:animEffect transition="out" filter="fade">
                                      <p:cBhvr>
                                        <p:cTn id="28" dur="1000"/>
                                        <p:tgtEl>
                                          <p:spTgt spid="19"/>
                                        </p:tgtEl>
                                      </p:cBhvr>
                                    </p:animEffect>
                                    <p:set>
                                      <p:cBhvr>
                                        <p:cTn id="29" dur="1" fill="hold">
                                          <p:stCondLst>
                                            <p:cond delay="999"/>
                                          </p:stCondLst>
                                        </p:cTn>
                                        <p:tgtEl>
                                          <p:spTgt spid="1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1000"/>
                                        <p:tgtEl>
                                          <p:spTgt spid="16"/>
                                        </p:tgtEl>
                                      </p:cBhvr>
                                    </p:animEffect>
                                    <p:set>
                                      <p:cBhvr>
                                        <p:cTn id="32" dur="1" fill="hold">
                                          <p:stCondLst>
                                            <p:cond delay="999"/>
                                          </p:stCondLst>
                                        </p:cTn>
                                        <p:tgtEl>
                                          <p:spTgt spid="16"/>
                                        </p:tgtEl>
                                        <p:attrNameLst>
                                          <p:attrName>style.visibility</p:attrName>
                                        </p:attrNameLst>
                                      </p:cBhvr>
                                      <p:to>
                                        <p:strVal val="hidden"/>
                                      </p:to>
                                    </p:set>
                                  </p:childTnLst>
                                </p:cTn>
                              </p:par>
                            </p:childTnLst>
                          </p:cTn>
                        </p:par>
                        <p:par>
                          <p:cTn id="33" fill="hold">
                            <p:stCondLst>
                              <p:cond delay="2000"/>
                            </p:stCondLst>
                            <p:childTnLst>
                              <p:par>
                                <p:cTn id="34" presetID="10" presetClass="entr" presetSubtype="0"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6" grpId="0" animBg="1"/>
      <p:bldP spid="16" grpId="1"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hape 24"/>
          <p:cNvCxnSpPr>
            <a:stCxn id="18" idx="0"/>
            <a:endCxn id="17" idx="2"/>
          </p:cNvCxnSpPr>
          <p:nvPr/>
        </p:nvCxnSpPr>
        <p:spPr>
          <a:xfrm flipV="1">
            <a:off x="7031526" y="3516528"/>
            <a:ext cx="690582" cy="1837098"/>
          </a:xfrm>
          <a:prstGeom prst="bentConnector2">
            <a:avLst/>
          </a:prstGeom>
          <a:ln w="76200" cmpd="sng">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Autofit/>
          </a:bodyPr>
          <a:lstStyle/>
          <a:p>
            <a:r>
              <a:rPr lang="en-US" sz="3700" dirty="0" smtClean="0"/>
              <a:t>Use: Automatic App Translation</a:t>
            </a:r>
            <a:endParaRPr lang="en-US" sz="3700" dirty="0"/>
          </a:p>
        </p:txBody>
      </p:sp>
      <p:sp>
        <p:nvSpPr>
          <p:cNvPr id="3" name="Slide Number Placeholder 2"/>
          <p:cNvSpPr>
            <a:spLocks noGrp="1"/>
          </p:cNvSpPr>
          <p:nvPr>
            <p:ph type="sldNum" sz="quarter" idx="12"/>
          </p:nvPr>
        </p:nvSpPr>
        <p:spPr/>
        <p:txBody>
          <a:bodyPr>
            <a:normAutofit/>
          </a:bodyPr>
          <a:lstStyle/>
          <a:p>
            <a:fld id="{A035F0E7-8A13-8B48-BBC5-DCE544D1D84F}" type="slidenum">
              <a:rPr lang="en-US" smtClean="0"/>
              <a:pPr/>
              <a:t>15</a:t>
            </a:fld>
            <a:endParaRPr lang="en-US"/>
          </a:p>
        </p:txBody>
      </p:sp>
      <p:pic>
        <p:nvPicPr>
          <p:cNvPr id="7" name="Picture 6" descr="phone.png"/>
          <p:cNvPicPr>
            <a:picLocks noChangeAspect="1"/>
          </p:cNvPicPr>
          <p:nvPr/>
        </p:nvPicPr>
        <p:blipFill>
          <a:blip r:embed="rId3"/>
          <a:stretch>
            <a:fillRect/>
          </a:stretch>
        </p:blipFill>
        <p:spPr>
          <a:xfrm>
            <a:off x="612648" y="1770411"/>
            <a:ext cx="2672475" cy="4579847"/>
          </a:xfrm>
          <a:prstGeom prst="rect">
            <a:avLst/>
          </a:prstGeom>
        </p:spPr>
      </p:pic>
      <p:sp>
        <p:nvSpPr>
          <p:cNvPr id="17" name="Rectangle 16"/>
          <p:cNvSpPr/>
          <p:nvPr/>
        </p:nvSpPr>
        <p:spPr>
          <a:xfrm>
            <a:off x="6678167" y="2649548"/>
            <a:ext cx="2087881" cy="8669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500" dirty="0" smtClean="0"/>
              <a:t>App Code</a:t>
            </a:r>
            <a:endParaRPr lang="en-US" sz="3500" dirty="0"/>
          </a:p>
        </p:txBody>
      </p:sp>
      <p:sp>
        <p:nvSpPr>
          <p:cNvPr id="18" name="Cloud 17"/>
          <p:cNvSpPr/>
          <p:nvPr/>
        </p:nvSpPr>
        <p:spPr>
          <a:xfrm>
            <a:off x="4204668" y="4356994"/>
            <a:ext cx="2829216" cy="1993264"/>
          </a:xfrm>
          <a:prstGeom prst="cloud">
            <a:avLst/>
          </a:prstGeom>
        </p:spPr>
        <p:style>
          <a:lnRef idx="1">
            <a:schemeClr val="accent2"/>
          </a:lnRef>
          <a:fillRef idx="3">
            <a:schemeClr val="accent2"/>
          </a:fillRef>
          <a:effectRef idx="2">
            <a:schemeClr val="accent2"/>
          </a:effectRef>
          <a:fontRef idx="minor">
            <a:schemeClr val="lt1"/>
          </a:fontRef>
        </p:style>
        <p:txBody>
          <a:bodyPr wrap="none" rtlCol="0" anchor="ctr">
            <a:noAutofit/>
          </a:bodyPr>
          <a:lstStyle/>
          <a:p>
            <a:pPr algn="ctr"/>
            <a:r>
              <a:rPr lang="en-US" sz="3400" dirty="0" smtClean="0"/>
              <a:t>translation</a:t>
            </a:r>
          </a:p>
          <a:p>
            <a:pPr algn="ctr"/>
            <a:r>
              <a:rPr lang="en-US" sz="3400" dirty="0" smtClean="0"/>
              <a:t>service</a:t>
            </a:r>
            <a:endParaRPr lang="en-US" sz="3400" dirty="0"/>
          </a:p>
        </p:txBody>
      </p:sp>
      <p:sp>
        <p:nvSpPr>
          <p:cNvPr id="19" name="Rectangle 18"/>
          <p:cNvSpPr/>
          <p:nvPr/>
        </p:nvSpPr>
        <p:spPr>
          <a:xfrm>
            <a:off x="982844" y="2649548"/>
            <a:ext cx="1935908" cy="8669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100" dirty="0" err="1" smtClean="0"/>
              <a:t>Guten</a:t>
            </a:r>
            <a:r>
              <a:rPr lang="en-US" sz="3100" dirty="0" smtClean="0"/>
              <a:t> Tag!</a:t>
            </a:r>
            <a:endParaRPr lang="en-US" sz="3100" dirty="0"/>
          </a:p>
        </p:txBody>
      </p:sp>
      <p:sp>
        <p:nvSpPr>
          <p:cNvPr id="20" name="Left Arrow 19"/>
          <p:cNvSpPr/>
          <p:nvPr/>
        </p:nvSpPr>
        <p:spPr>
          <a:xfrm>
            <a:off x="3285123" y="2649548"/>
            <a:ext cx="3393044" cy="8669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latin typeface="Consolas"/>
                <a:cs typeface="Consolas"/>
              </a:rPr>
              <a:t>setText("Guten</a:t>
            </a:r>
            <a:r>
              <a:rPr lang="en-US" sz="2000" dirty="0" smtClean="0">
                <a:latin typeface="Consolas"/>
                <a:cs typeface="Consolas"/>
              </a:rPr>
              <a:t> Tag!")</a:t>
            </a:r>
            <a:endParaRPr lang="en-US" sz="2000" dirty="0">
              <a:latin typeface="Consolas"/>
              <a:cs typeface="Consolas"/>
            </a:endParaRPr>
          </a:p>
        </p:txBody>
      </p:sp>
      <p:cxnSp>
        <p:nvCxnSpPr>
          <p:cNvPr id="24" name="Shape 23"/>
          <p:cNvCxnSpPr>
            <a:stCxn id="17" idx="2"/>
            <a:endCxn id="18" idx="0"/>
          </p:cNvCxnSpPr>
          <p:nvPr/>
        </p:nvCxnSpPr>
        <p:spPr>
          <a:xfrm rot="5400000">
            <a:off x="6458268" y="4089786"/>
            <a:ext cx="1837098" cy="690582"/>
          </a:xfrm>
          <a:prstGeom prst="bentConnector2">
            <a:avLst/>
          </a:prstGeom>
          <a:ln w="76200" cmpd="sng">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126150" y="4356994"/>
            <a:ext cx="187683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dirty="0" smtClean="0">
                <a:latin typeface="Consolas"/>
                <a:cs typeface="Consolas"/>
              </a:rPr>
              <a:t>"</a:t>
            </a:r>
            <a:r>
              <a:rPr lang="en-US" sz="2000" dirty="0" err="1" smtClean="0">
                <a:latin typeface="Consolas"/>
                <a:cs typeface="Consolas"/>
              </a:rPr>
              <a:t>Guten</a:t>
            </a:r>
            <a:r>
              <a:rPr lang="en-US" sz="2000" dirty="0" smtClean="0">
                <a:latin typeface="Consolas"/>
                <a:cs typeface="Consolas"/>
              </a:rPr>
              <a:t> Tag!"</a:t>
            </a:r>
            <a:endParaRPr lang="en-US" sz="2000" dirty="0">
              <a:latin typeface="Consolas"/>
              <a:cs typeface="Consolas"/>
            </a:endParaRPr>
          </a:p>
        </p:txBody>
      </p:sp>
      <p:sp>
        <p:nvSpPr>
          <p:cNvPr id="29" name="TextBox 28"/>
          <p:cNvSpPr txBox="1"/>
          <p:nvPr/>
        </p:nvSpPr>
        <p:spPr>
          <a:xfrm>
            <a:off x="7126150" y="4356994"/>
            <a:ext cx="1735822"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dirty="0" smtClean="0">
                <a:latin typeface="Consolas"/>
                <a:cs typeface="Consolas"/>
              </a:rPr>
              <a:t>"Good Day!"</a:t>
            </a:r>
            <a:endParaRPr lang="en-US" sz="2000" dirty="0">
              <a:latin typeface="Consolas"/>
              <a:cs typeface="Consolas"/>
            </a:endParaRPr>
          </a:p>
        </p:txBody>
      </p:sp>
      <p:sp>
        <p:nvSpPr>
          <p:cNvPr id="30" name="Rectangle 29"/>
          <p:cNvSpPr/>
          <p:nvPr/>
        </p:nvSpPr>
        <p:spPr>
          <a:xfrm>
            <a:off x="982844" y="2649548"/>
            <a:ext cx="1935908" cy="8669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100" dirty="0" smtClean="0"/>
              <a:t>Good Day!</a:t>
            </a:r>
            <a:endParaRPr lang="en-US" sz="3100" dirty="0"/>
          </a:p>
        </p:txBody>
      </p:sp>
      <p:sp>
        <p:nvSpPr>
          <p:cNvPr id="31" name="Left Arrow 30"/>
          <p:cNvSpPr/>
          <p:nvPr/>
        </p:nvSpPr>
        <p:spPr>
          <a:xfrm>
            <a:off x="3285123" y="2649548"/>
            <a:ext cx="3393044" cy="8669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latin typeface="Consolas"/>
                <a:cs typeface="Consolas"/>
              </a:rPr>
              <a:t>setText("Good</a:t>
            </a:r>
            <a:r>
              <a:rPr lang="en-US" sz="2000" dirty="0" smtClean="0">
                <a:latin typeface="Consolas"/>
                <a:cs typeface="Consolas"/>
              </a:rPr>
              <a:t> Day!")</a:t>
            </a:r>
            <a:endParaRPr lang="en-US" sz="2000" dirty="0">
              <a:latin typeface="Consolas"/>
              <a:cs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1000"/>
                                        <p:tgtEl>
                                          <p:spTgt spid="20"/>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10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3" nodeType="clickEffect">
                                  <p:stCondLst>
                                    <p:cond delay="0"/>
                                  </p:stCondLst>
                                  <p:childTnLst>
                                    <p:animEffect transition="out" filter="fade">
                                      <p:cBhvr>
                                        <p:cTn id="19" dur="1000"/>
                                        <p:tgtEl>
                                          <p:spTgt spid="20"/>
                                        </p:tgtEl>
                                      </p:cBhvr>
                                    </p:animEffect>
                                    <p:set>
                                      <p:cBhvr>
                                        <p:cTn id="20" dur="1" fill="hold">
                                          <p:stCondLst>
                                            <p:cond delay="999"/>
                                          </p:stCondLst>
                                        </p:cTn>
                                        <p:tgtEl>
                                          <p:spTgt spid="20"/>
                                        </p:tgtEl>
                                        <p:attrNameLst>
                                          <p:attrName>style.visibility</p:attrName>
                                        </p:attrNameLst>
                                      </p:cBhvr>
                                      <p:to>
                                        <p:strVal val="hidden"/>
                                      </p:to>
                                    </p:se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1000"/>
                                        <p:tgtEl>
                                          <p:spTgt spid="24"/>
                                        </p:tgtEl>
                                      </p:cBhvr>
                                    </p:animEffect>
                                    <p:set>
                                      <p:cBhvr>
                                        <p:cTn id="36" dur="1" fill="hold">
                                          <p:stCondLst>
                                            <p:cond delay="999"/>
                                          </p:stCondLst>
                                        </p:cTn>
                                        <p:tgtEl>
                                          <p:spTgt spid="24"/>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1000"/>
                                        <p:tgtEl>
                                          <p:spTgt spid="28"/>
                                        </p:tgtEl>
                                      </p:cBhvr>
                                    </p:animEffect>
                                    <p:set>
                                      <p:cBhvr>
                                        <p:cTn id="39" dur="1" fill="hold">
                                          <p:stCondLst>
                                            <p:cond delay="999"/>
                                          </p:stCondLst>
                                        </p:cTn>
                                        <p:tgtEl>
                                          <p:spTgt spid="28"/>
                                        </p:tgtEl>
                                        <p:attrNameLst>
                                          <p:attrName>style.visibility</p:attrName>
                                        </p:attrNameLst>
                                      </p:cBhvr>
                                      <p:to>
                                        <p:strVal val="hidden"/>
                                      </p:to>
                                    </p:se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1000"/>
                                        <p:tgtEl>
                                          <p:spTgt spid="29"/>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0"/>
                                        <p:tgtEl>
                                          <p:spTgt spid="31"/>
                                        </p:tgtEl>
                                      </p:cBhvr>
                                    </p:animEffect>
                                  </p:childTnLst>
                                </p:cTn>
                              </p:par>
                            </p:childTnLst>
                          </p:cTn>
                        </p:par>
                        <p:par>
                          <p:cTn id="51" fill="hold">
                            <p:stCondLst>
                              <p:cond delay="3000"/>
                            </p:stCondLst>
                            <p:childTnLst>
                              <p:par>
                                <p:cTn id="52" presetID="10" presetClass="exit" presetSubtype="0" fill="hold" grpId="3" nodeType="afterEffect">
                                  <p:stCondLst>
                                    <p:cond delay="0"/>
                                  </p:stCondLst>
                                  <p:childTnLst>
                                    <p:animEffect transition="out" filter="fade">
                                      <p:cBhvr>
                                        <p:cTn id="53" dur="1000"/>
                                        <p:tgtEl>
                                          <p:spTgt spid="19"/>
                                        </p:tgtEl>
                                      </p:cBhvr>
                                    </p:animEffect>
                                    <p:set>
                                      <p:cBhvr>
                                        <p:cTn id="54" dur="1" fill="hold">
                                          <p:stCondLst>
                                            <p:cond delay="999"/>
                                          </p:stCondLst>
                                        </p:cTn>
                                        <p:tgtEl>
                                          <p:spTgt spid="19"/>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9" grpId="3" animBg="1"/>
      <p:bldP spid="20" grpId="0" animBg="1"/>
      <p:bldP spid="20" grpId="3" animBg="1"/>
      <p:bldP spid="28" grpId="0" animBg="1"/>
      <p:bldP spid="28" grpId="1" animBg="1"/>
      <p:bldP spid="29" grpId="0" animBg="1"/>
      <p:bldP spid="30" grpId="0" animBg="1"/>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sz="quarter" idx="1"/>
          </p:nvPr>
        </p:nvSpPr>
        <p:spPr/>
        <p:txBody>
          <a:bodyPr/>
          <a:lstStyle/>
          <a:p>
            <a:r>
              <a:rPr lang="en-US" dirty="0" smtClean="0"/>
              <a:t>Run-time overhead: (0.2 µ</a:t>
            </a:r>
            <a:r>
              <a:rPr lang="en-US" dirty="0" err="1" smtClean="0"/>
              <a:t>s</a:t>
            </a:r>
            <a:r>
              <a:rPr lang="en-US" dirty="0" smtClean="0"/>
              <a:t>) + handler</a:t>
            </a:r>
          </a:p>
          <a:p>
            <a:r>
              <a:rPr lang="en-US" dirty="0" smtClean="0"/>
              <a:t>Rewrite speed: fast (~5 seconds)</a:t>
            </a:r>
            <a:endParaRPr lang="en-US" baseline="0" dirty="0" smtClean="0"/>
          </a:p>
          <a:p>
            <a:r>
              <a:rPr lang="en-US" dirty="0" smtClean="0"/>
              <a:t>Impact </a:t>
            </a:r>
            <a:r>
              <a:rPr lang="en-US" smtClean="0"/>
              <a:t>on app </a:t>
            </a:r>
            <a:r>
              <a:rPr lang="en-US" baseline="0" smtClean="0"/>
              <a:t>size</a:t>
            </a:r>
            <a:r>
              <a:rPr lang="en-US" baseline="0" dirty="0" smtClean="0"/>
              <a:t>: (0.5% for our policies)</a:t>
            </a:r>
          </a:p>
          <a:p>
            <a:pPr lvl="0"/>
            <a:r>
              <a:rPr lang="en-US" dirty="0" smtClean="0"/>
              <a:t>Policy functionality:</a:t>
            </a:r>
          </a:p>
          <a:p>
            <a:pPr lvl="1"/>
            <a:r>
              <a:rPr lang="en-US" dirty="0" smtClean="0"/>
              <a:t>Applied to over 1,000 apps from Google Play</a:t>
            </a:r>
          </a:p>
          <a:p>
            <a:pPr lvl="1"/>
            <a:r>
              <a:rPr lang="en-US" dirty="0" smtClean="0"/>
              <a:t>Tested rewritten apps in </a:t>
            </a:r>
            <a:r>
              <a:rPr lang="en-US" baseline="0" dirty="0" smtClean="0"/>
              <a:t>emulator</a:t>
            </a:r>
            <a:r>
              <a:rPr lang="en-US" dirty="0" smtClean="0"/>
              <a:t> &amp;</a:t>
            </a:r>
            <a:r>
              <a:rPr lang="en-US" baseline="0" dirty="0" smtClean="0"/>
              <a:t> observed handler behavior</a:t>
            </a:r>
          </a:p>
        </p:txBody>
      </p:sp>
      <p:sp>
        <p:nvSpPr>
          <p:cNvPr id="4" name="Slide Number Placeholder 3"/>
          <p:cNvSpPr>
            <a:spLocks noGrp="1"/>
          </p:cNvSpPr>
          <p:nvPr>
            <p:ph type="sldNum" sz="quarter" idx="12"/>
          </p:nvPr>
        </p:nvSpPr>
        <p:spPr/>
        <p:txBody>
          <a:bodyPr>
            <a:normAutofit/>
          </a:bodyPr>
          <a:lstStyle/>
          <a:p>
            <a:fld id="{A035F0E7-8A13-8B48-BBC5-DCE544D1D84F}" type="slidenum">
              <a:rPr lang="en-US" smtClean="0"/>
              <a:pPr/>
              <a:t>16</a:t>
            </a:fld>
            <a:endParaRPr lang="en-US"/>
          </a:p>
        </p:txBody>
      </p:sp>
      <p:graphicFrame>
        <p:nvGraphicFramePr>
          <p:cNvPr id="5" name="Table 4"/>
          <p:cNvGraphicFramePr>
            <a:graphicFrameLocks noGrp="1"/>
          </p:cNvGraphicFramePr>
          <p:nvPr/>
        </p:nvGraphicFramePr>
        <p:xfrm>
          <a:off x="2216541" y="5085851"/>
          <a:ext cx="4710918" cy="1483360"/>
        </p:xfrm>
        <a:graphic>
          <a:graphicData uri="http://schemas.openxmlformats.org/drawingml/2006/table">
            <a:tbl>
              <a:tblPr firstRow="1" bandRow="1">
                <a:tableStyleId>{B301B821-A1FF-4177-AEE7-76D212191A09}</a:tableStyleId>
              </a:tblPr>
              <a:tblGrid>
                <a:gridCol w="3177130"/>
                <a:gridCol w="1533788"/>
              </a:tblGrid>
              <a:tr h="370840">
                <a:tc>
                  <a:txBody>
                    <a:bodyPr/>
                    <a:lstStyle/>
                    <a:p>
                      <a:r>
                        <a:rPr lang="en-US" dirty="0" smtClean="0"/>
                        <a:t>Transformation Policy</a:t>
                      </a:r>
                      <a:endParaRPr lang="en-US" dirty="0"/>
                    </a:p>
                  </a:txBody>
                  <a:tcPr/>
                </a:tc>
                <a:tc>
                  <a:txBody>
                    <a:bodyPr/>
                    <a:lstStyle/>
                    <a:p>
                      <a:r>
                        <a:rPr lang="en-US" dirty="0" smtClean="0"/>
                        <a:t>Success</a:t>
                      </a:r>
                      <a:endParaRPr lang="en-US" dirty="0"/>
                    </a:p>
                  </a:txBody>
                  <a:tcPr/>
                </a:tc>
              </a:tr>
              <a:tr h="370840">
                <a:tc>
                  <a:txBody>
                    <a:bodyPr/>
                    <a:lstStyle/>
                    <a:p>
                      <a:r>
                        <a:rPr lang="en-US" dirty="0" smtClean="0"/>
                        <a:t>Network Access Control</a:t>
                      </a:r>
                      <a:endParaRPr lang="en-US" dirty="0"/>
                    </a:p>
                  </a:txBody>
                  <a:tcPr/>
                </a:tc>
                <a:tc>
                  <a:txBody>
                    <a:bodyPr/>
                    <a:lstStyle/>
                    <a:p>
                      <a:r>
                        <a:rPr lang="en-US" dirty="0" smtClean="0"/>
                        <a:t>99.5%</a:t>
                      </a:r>
                      <a:endParaRPr lang="en-US" dirty="0"/>
                    </a:p>
                  </a:txBody>
                  <a:tcPr/>
                </a:tc>
              </a:tr>
              <a:tr h="370840">
                <a:tc>
                  <a:txBody>
                    <a:bodyPr/>
                    <a:lstStyle/>
                    <a:p>
                      <a:r>
                        <a:rPr lang="en-US" dirty="0" smtClean="0"/>
                        <a:t>HTTPS-Everywhere</a:t>
                      </a:r>
                      <a:endParaRPr lang="en-US" dirty="0"/>
                    </a:p>
                  </a:txBody>
                  <a:tcPr/>
                </a:tc>
                <a:tc>
                  <a:txBody>
                    <a:bodyPr/>
                    <a:lstStyle/>
                    <a:p>
                      <a:r>
                        <a:rPr lang="en-US" dirty="0" smtClean="0"/>
                        <a:t>93.2%</a:t>
                      </a:r>
                      <a:endParaRPr lang="en-US" dirty="0"/>
                    </a:p>
                  </a:txBody>
                  <a:tcPr/>
                </a:tc>
              </a:tr>
              <a:tr h="370840">
                <a:tc>
                  <a:txBody>
                    <a:bodyPr/>
                    <a:lstStyle/>
                    <a:p>
                      <a:r>
                        <a:rPr lang="en-US" dirty="0" smtClean="0"/>
                        <a:t>Automatic Translation</a:t>
                      </a:r>
                      <a:endParaRPr lang="en-US" dirty="0"/>
                    </a:p>
                  </a:txBody>
                  <a:tcPr/>
                </a:tc>
                <a:tc>
                  <a:txBody>
                    <a:bodyPr/>
                    <a:lstStyle/>
                    <a:p>
                      <a:r>
                        <a:rPr lang="en-US" dirty="0" smtClean="0"/>
                        <a:t>99.6%</a:t>
                      </a:r>
                      <a:endParaRPr 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Slide Number Placeholder 2"/>
          <p:cNvSpPr>
            <a:spLocks noGrp="1"/>
          </p:cNvSpPr>
          <p:nvPr>
            <p:ph type="sldNum" sz="quarter" idx="12"/>
          </p:nvPr>
        </p:nvSpPr>
        <p:spPr/>
        <p:txBody>
          <a:bodyPr>
            <a:normAutofit/>
          </a:bodyPr>
          <a:lstStyle/>
          <a:p>
            <a:fld id="{A035F0E7-8A13-8B48-BBC5-DCE544D1D84F}" type="slidenum">
              <a:rPr lang="en-US" smtClean="0"/>
              <a:pPr/>
              <a:t>17</a:t>
            </a:fld>
            <a:endParaRPr lang="en-US"/>
          </a:p>
        </p:txBody>
      </p:sp>
      <p:sp>
        <p:nvSpPr>
          <p:cNvPr id="4" name="Content Placeholder 3"/>
          <p:cNvSpPr>
            <a:spLocks noGrp="1"/>
          </p:cNvSpPr>
          <p:nvPr>
            <p:ph sz="quarter" idx="1"/>
          </p:nvPr>
        </p:nvSpPr>
        <p:spPr/>
        <p:txBody>
          <a:bodyPr>
            <a:normAutofit/>
          </a:bodyPr>
          <a:lstStyle/>
          <a:p>
            <a:r>
              <a:rPr lang="en-US" dirty="0" smtClean="0"/>
              <a:t>In-app</a:t>
            </a:r>
            <a:r>
              <a:rPr lang="en-US" baseline="0" dirty="0" smtClean="0"/>
              <a:t> method interception</a:t>
            </a:r>
          </a:p>
          <a:p>
            <a:r>
              <a:rPr lang="en-US" baseline="0" dirty="0" smtClean="0"/>
              <a:t>App-agnostic policy specification and application</a:t>
            </a:r>
          </a:p>
          <a:p>
            <a:r>
              <a:rPr lang="en-US" baseline="0" dirty="0" smtClean="0"/>
              <a:t>Automatic rewriting, no manual guidance</a:t>
            </a:r>
          </a:p>
          <a:p>
            <a:r>
              <a:rPr lang="en-US" baseline="0" dirty="0" smtClean="0"/>
              <a:t>Rewritten apps deployable to any Android </a:t>
            </a:r>
            <a:r>
              <a:rPr lang="en-US" baseline="0" dirty="0" smtClean="0"/>
              <a:t>device</a:t>
            </a:r>
            <a:endParaRPr lang="en-US" baseline="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Android</a:t>
            </a:r>
            <a:r>
              <a:rPr lang="en-US" baseline="30000" dirty="0" err="1" smtClean="0"/>
              <a:t>TM</a:t>
            </a:r>
            <a:r>
              <a:rPr lang="en-US" dirty="0" smtClean="0"/>
              <a:t> Platform</a:t>
            </a:r>
            <a:endParaRPr lang="en-US" dirty="0"/>
          </a:p>
        </p:txBody>
      </p:sp>
      <p:sp>
        <p:nvSpPr>
          <p:cNvPr id="4" name="Slide Number Placeholder 3"/>
          <p:cNvSpPr>
            <a:spLocks noGrp="1"/>
          </p:cNvSpPr>
          <p:nvPr>
            <p:ph type="sldNum" sz="quarter" idx="12"/>
          </p:nvPr>
        </p:nvSpPr>
        <p:spPr/>
        <p:txBody>
          <a:bodyPr>
            <a:normAutofit/>
          </a:bodyPr>
          <a:lstStyle/>
          <a:p>
            <a:fld id="{A035F0E7-8A13-8B48-BBC5-DCE544D1D84F}" type="slidenum">
              <a:rPr lang="en-US" smtClean="0"/>
              <a:pPr/>
              <a:t>2</a:t>
            </a:fld>
            <a:endParaRPr lang="en-US"/>
          </a:p>
        </p:txBody>
      </p:sp>
      <p:pic>
        <p:nvPicPr>
          <p:cNvPr id="6" name="Picture 5"/>
          <p:cNvPicPr>
            <a:picLocks noChangeAspect="1"/>
          </p:cNvPicPr>
          <p:nvPr/>
        </p:nvPicPr>
        <p:blipFill>
          <a:blip r:embed="rId3"/>
          <a:stretch>
            <a:fillRect/>
          </a:stretch>
        </p:blipFill>
        <p:spPr>
          <a:xfrm>
            <a:off x="414828" y="2250141"/>
            <a:ext cx="1219200" cy="1219200"/>
          </a:xfrm>
          <a:prstGeom prst="rect">
            <a:avLst/>
          </a:prstGeom>
        </p:spPr>
      </p:pic>
      <p:pic>
        <p:nvPicPr>
          <p:cNvPr id="7" name="Picture 6"/>
          <p:cNvPicPr>
            <a:picLocks noChangeAspect="1"/>
          </p:cNvPicPr>
          <p:nvPr/>
        </p:nvPicPr>
        <p:blipFill>
          <a:blip r:embed="rId4"/>
          <a:stretch>
            <a:fillRect/>
          </a:stretch>
        </p:blipFill>
        <p:spPr>
          <a:xfrm>
            <a:off x="7874064" y="175578"/>
            <a:ext cx="891984" cy="1043622"/>
          </a:xfrm>
          <a:prstGeom prst="rect">
            <a:avLst/>
          </a:prstGeom>
        </p:spPr>
      </p:pic>
      <p:sp>
        <p:nvSpPr>
          <p:cNvPr id="8" name="Content Placeholder 2"/>
          <p:cNvSpPr txBox="1">
            <a:spLocks/>
          </p:cNvSpPr>
          <p:nvPr/>
        </p:nvSpPr>
        <p:spPr>
          <a:xfrm>
            <a:off x="1634028" y="2250142"/>
            <a:ext cx="7132020" cy="1219199"/>
          </a:xfrm>
          <a:prstGeom prst="rect">
            <a:avLst/>
          </a:prstGeom>
        </p:spPr>
        <p:txBody>
          <a:bodyPr vert="horz" anchor="ctr">
            <a:normAutofit/>
          </a:bodyPr>
          <a:lstStyle/>
          <a:p>
            <a:pPr marL="320040" marR="0" lvl="0" indent="-320040" defTabSz="914400" rtl="0" eaLnBrk="1" fontAlgn="auto" latinLnBrk="0" hangingPunct="1">
              <a:lnSpc>
                <a:spcPct val="100000"/>
              </a:lnSpc>
              <a:spcBef>
                <a:spcPts val="700"/>
              </a:spcBef>
              <a:spcAft>
                <a:spcPts val="0"/>
              </a:spcAft>
              <a:buClr>
                <a:schemeClr val="accent2"/>
              </a:buClr>
              <a:buSzPct val="60000"/>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More than 600,000 third-party</a:t>
            </a:r>
            <a:r>
              <a:rPr kumimoji="0" lang="en-US" sz="2900" b="0" i="0" u="none" strike="noStrike" kern="1200" cap="none" spc="0" normalizeH="0" noProof="0" dirty="0" smtClean="0">
                <a:ln>
                  <a:noFill/>
                </a:ln>
                <a:solidFill>
                  <a:schemeClr val="tx1"/>
                </a:solidFill>
                <a:effectLst/>
                <a:uLnTx/>
                <a:uFillTx/>
                <a:latin typeface="+mn-lt"/>
                <a:ea typeface="+mn-ea"/>
                <a:cs typeface="+mn-cs"/>
              </a:rPr>
              <a:t> apps &amp; games on Google </a:t>
            </a:r>
            <a:r>
              <a:rPr kumimoji="0" lang="en-US" sz="2900" b="0" i="0" u="none" strike="noStrike" kern="1200" cap="none" spc="0" normalizeH="0" noProof="0" dirty="0" err="1" smtClean="0">
                <a:ln>
                  <a:noFill/>
                </a:ln>
                <a:solidFill>
                  <a:schemeClr val="tx1"/>
                </a:solidFill>
                <a:effectLst/>
                <a:uLnTx/>
                <a:uFillTx/>
                <a:latin typeface="+mn-lt"/>
                <a:ea typeface="+mn-ea"/>
                <a:cs typeface="+mn-cs"/>
              </a:rPr>
              <a:t>Play</a:t>
            </a:r>
            <a:r>
              <a:rPr kumimoji="0" lang="en-US" sz="2900" b="0" i="0" u="none" strike="noStrike" kern="1200" cap="none" spc="0" normalizeH="0" baseline="30000" noProof="0" dirty="0" err="1" smtClean="0">
                <a:ln>
                  <a:noFill/>
                </a:ln>
                <a:solidFill>
                  <a:schemeClr val="tx1"/>
                </a:solidFill>
                <a:effectLst/>
                <a:uLnTx/>
                <a:uFillTx/>
                <a:latin typeface="+mn-lt"/>
                <a:ea typeface="+mn-ea"/>
                <a:cs typeface="+mn-cs"/>
              </a:rPr>
              <a:t>TM</a:t>
            </a:r>
            <a:r>
              <a:rPr kumimoji="0" lang="en-US" sz="2900" b="0" i="0" u="none" strike="noStrike" kern="1200" cap="none" spc="0" normalizeH="0" noProof="0" dirty="0" smtClean="0">
                <a:ln>
                  <a:noFill/>
                </a:ln>
                <a:solidFill>
                  <a:schemeClr val="tx1"/>
                </a:solidFill>
                <a:effectLst/>
                <a:uLnTx/>
                <a:uFillTx/>
                <a:latin typeface="+mn-lt"/>
                <a:ea typeface="+mn-ea"/>
                <a:cs typeface="+mn-cs"/>
              </a:rPr>
              <a:t> alone</a:t>
            </a: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TextBox 8"/>
          <p:cNvSpPr txBox="1"/>
          <p:nvPr/>
        </p:nvSpPr>
        <p:spPr>
          <a:xfrm>
            <a:off x="1" y="6396335"/>
            <a:ext cx="9144000" cy="492443"/>
          </a:xfrm>
          <a:prstGeom prst="rect">
            <a:avLst/>
          </a:prstGeom>
          <a:noFill/>
        </p:spPr>
        <p:txBody>
          <a:bodyPr wrap="square" rtlCol="0">
            <a:spAutoFit/>
          </a:bodyPr>
          <a:lstStyle/>
          <a:p>
            <a:r>
              <a:rPr lang="en-US" sz="1300" dirty="0" smtClean="0"/>
              <a:t>Android and Google Play are trademarks of Google Inc.  The Android robot is reproduced or modified from work created and shared by Google and used according to terms described in the Creative Commons 3.0 Attribution License.</a:t>
            </a:r>
            <a:endParaRPr lang="en-US" sz="1300" dirty="0"/>
          </a:p>
        </p:txBody>
      </p:sp>
      <p:sp>
        <p:nvSpPr>
          <p:cNvPr id="10" name="Content Placeholder 2"/>
          <p:cNvSpPr txBox="1">
            <a:spLocks/>
          </p:cNvSpPr>
          <p:nvPr/>
        </p:nvSpPr>
        <p:spPr>
          <a:xfrm>
            <a:off x="1634028" y="4225636"/>
            <a:ext cx="7132020" cy="1219200"/>
          </a:xfrm>
          <a:prstGeom prst="rect">
            <a:avLst/>
          </a:prstGeom>
        </p:spPr>
        <p:txBody>
          <a:bodyPr vert="horz" anchor="ctr">
            <a:normAutofit/>
          </a:bodyPr>
          <a:lstStyle/>
          <a:p>
            <a:pPr marL="320040" marR="0" lvl="0" indent="-320040"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“What are these apps doing?”</a:t>
            </a:r>
          </a:p>
          <a:p>
            <a:pPr marL="320040" marR="0" lvl="0" indent="-320040" defTabSz="914400" rtl="0" eaLnBrk="1" fontAlgn="auto" latinLnBrk="0" hangingPunct="1">
              <a:lnSpc>
                <a:spcPct val="100000"/>
              </a:lnSpc>
              <a:spcBef>
                <a:spcPts val="700"/>
              </a:spcBef>
              <a:spcAft>
                <a:spcPts val="0"/>
              </a:spcAft>
              <a:buClr>
                <a:schemeClr val="accent2"/>
              </a:buClr>
              <a:buSzPct val="60000"/>
              <a:buFont typeface="Wingdings"/>
              <a:buNone/>
              <a:tabLst/>
              <a:defRPr/>
            </a:pPr>
            <a:r>
              <a:rPr lang="en-US" sz="2900" dirty="0" smtClean="0"/>
              <a:t>“How can I control what these apps do?”</a:t>
            </a: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Content Placeholder 2"/>
          <p:cNvSpPr txBox="1">
            <a:spLocks/>
          </p:cNvSpPr>
          <p:nvPr/>
        </p:nvSpPr>
        <p:spPr>
          <a:xfrm>
            <a:off x="414828" y="4225636"/>
            <a:ext cx="1270000" cy="1219200"/>
          </a:xfrm>
          <a:prstGeom prst="rect">
            <a:avLst/>
          </a:prstGeom>
        </p:spPr>
        <p:txBody>
          <a:bodyPr vert="horz" anchor="ctr">
            <a:noAutofit/>
          </a:bodyPr>
          <a:lstStyle/>
          <a:p>
            <a:pPr marL="320040" marR="0" lvl="0" indent="-320040" algn="ctr"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9200" b="0" i="0" u="none" strike="noStrike" kern="1200" cap="none" spc="0" normalizeH="0" baseline="0" noProof="0" dirty="0" smtClean="0">
                <a:ln>
                  <a:noFill/>
                </a:ln>
                <a:solidFill>
                  <a:schemeClr val="tx1"/>
                </a:solidFill>
                <a:effectLst/>
                <a:uLnTx/>
                <a:uFillTx/>
                <a:latin typeface="Calibri"/>
                <a:ea typeface="+mn-ea"/>
                <a:cs typeface="Calibri"/>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800" dirty="0" smtClean="0"/>
              <a:t>Limitations of Android’s Permission System</a:t>
            </a:r>
            <a:endParaRPr lang="en-US" sz="3800" dirty="0"/>
          </a:p>
        </p:txBody>
      </p:sp>
      <p:sp>
        <p:nvSpPr>
          <p:cNvPr id="4" name="Slide Number Placeholder 3"/>
          <p:cNvSpPr>
            <a:spLocks noGrp="1"/>
          </p:cNvSpPr>
          <p:nvPr>
            <p:ph type="sldNum" sz="quarter" idx="12"/>
          </p:nvPr>
        </p:nvSpPr>
        <p:spPr/>
        <p:txBody>
          <a:bodyPr>
            <a:normAutofit/>
          </a:bodyPr>
          <a:lstStyle/>
          <a:p>
            <a:fld id="{A035F0E7-8A13-8B48-BBC5-DCE544D1D84F}" type="slidenum">
              <a:rPr lang="en-US" smtClean="0"/>
              <a:pPr/>
              <a:t>3</a:t>
            </a:fld>
            <a:endParaRPr lang="en-US"/>
          </a:p>
        </p:txBody>
      </p:sp>
      <p:pic>
        <p:nvPicPr>
          <p:cNvPr id="9" name="Picture 8" descr="permissions-only.png"/>
          <p:cNvPicPr>
            <a:picLocks noChangeAspect="1"/>
          </p:cNvPicPr>
          <p:nvPr/>
        </p:nvPicPr>
        <p:blipFill>
          <a:blip r:embed="rId3"/>
          <a:stretch>
            <a:fillRect/>
          </a:stretch>
        </p:blipFill>
        <p:spPr>
          <a:xfrm>
            <a:off x="6175743" y="1272222"/>
            <a:ext cx="2590305" cy="5316942"/>
          </a:xfrm>
          <a:prstGeom prst="rect">
            <a:avLst/>
          </a:prstGeom>
        </p:spPr>
      </p:pic>
      <p:sp>
        <p:nvSpPr>
          <p:cNvPr id="10" name="Oval 9"/>
          <p:cNvSpPr/>
          <p:nvPr/>
        </p:nvSpPr>
        <p:spPr>
          <a:xfrm>
            <a:off x="6175743" y="6117514"/>
            <a:ext cx="2590305" cy="471650"/>
          </a:xfrm>
          <a:prstGeom prst="ellipse">
            <a:avLst/>
          </a:prstGeom>
          <a:solidFill>
            <a:schemeClr val="lt1">
              <a:alpha val="0"/>
            </a:schemeClr>
          </a:solidFill>
          <a:ln w="101600" cmpd="sng"/>
          <a:effectLst>
            <a:outerShdw blurRad="50800" dist="38100" dir="2700000" algn="tl" rotWithShape="0">
              <a:srgbClr val="000000">
                <a:alpha val="43000"/>
              </a:srgb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6175743" y="5113074"/>
            <a:ext cx="2590305" cy="637685"/>
          </a:xfrm>
          <a:prstGeom prst="ellipse">
            <a:avLst/>
          </a:prstGeom>
          <a:solidFill>
            <a:schemeClr val="lt1">
              <a:alpha val="0"/>
            </a:schemeClr>
          </a:solidFill>
          <a:ln w="101600" cmpd="sng"/>
          <a:effectLst>
            <a:outerShdw blurRad="50800" dist="38100" dir="2700000" algn="tl" rotWithShape="0">
              <a:srgbClr val="000000">
                <a:alpha val="43000"/>
              </a:srgb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Content Placeholder 11"/>
          <p:cNvSpPr>
            <a:spLocks noGrp="1"/>
          </p:cNvSpPr>
          <p:nvPr>
            <p:ph sz="quarter" idx="1"/>
          </p:nvPr>
        </p:nvSpPr>
        <p:spPr/>
        <p:txBody>
          <a:bodyPr/>
          <a:lstStyle/>
          <a:p>
            <a:r>
              <a:rPr lang="en-US" dirty="0" smtClean="0"/>
              <a:t>All or Nothing</a:t>
            </a:r>
          </a:p>
          <a:p>
            <a:endParaRPr lang="en-US" dirty="0" smtClean="0"/>
          </a:p>
          <a:p>
            <a:r>
              <a:rPr lang="en-US" dirty="0" smtClean="0"/>
              <a:t>Coarse-grained</a:t>
            </a:r>
          </a:p>
          <a:p>
            <a:endParaRPr lang="en-US" dirty="0" smtClean="0"/>
          </a:p>
          <a:p>
            <a:r>
              <a:rPr lang="en-US" dirty="0" smtClean="0"/>
              <a:t>No</a:t>
            </a:r>
            <a:r>
              <a:rPr lang="en-US" baseline="0" dirty="0" smtClean="0"/>
              <a:t> revocation</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1000"/>
                                        <p:tgtEl>
                                          <p:spTgt spid="10"/>
                                        </p:tgtEl>
                                      </p:cBhvr>
                                    </p:animEffect>
                                    <p:set>
                                      <p:cBhvr>
                                        <p:cTn id="16" dur="1" fill="hold">
                                          <p:stCondLst>
                                            <p:cond delay="999"/>
                                          </p:stCondLst>
                                        </p:cTn>
                                        <p:tgtEl>
                                          <p:spTgt spid="10"/>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Effect transition="in" filter="fade">
                                      <p:cBhvr>
                                        <p:cTn id="19" dur="1000"/>
                                        <p:tgtEl>
                                          <p:spTgt spid="1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1000"/>
                                        <p:tgtEl>
                                          <p:spTgt spid="11"/>
                                        </p:tgtEl>
                                      </p:cBhvr>
                                    </p:animEffect>
                                    <p:set>
                                      <p:cBhvr>
                                        <p:cTn id="28" dur="1" fill="hold">
                                          <p:stCondLst>
                                            <p:cond delay="999"/>
                                          </p:stCondLst>
                                        </p:cTn>
                                        <p:tgtEl>
                                          <p:spTgt spid="11"/>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fade">
                                      <p:cBhvr>
                                        <p:cTn id="31" dur="10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85000" lnSpcReduction="20000"/>
          </a:bodyPr>
          <a:lstStyle/>
          <a:p>
            <a:r>
              <a:rPr lang="en-US" baseline="0" dirty="0" smtClean="0"/>
              <a:t>Examples:</a:t>
            </a:r>
          </a:p>
          <a:p>
            <a:pPr lvl="1"/>
            <a:r>
              <a:rPr lang="en-US" baseline="0" dirty="0" smtClean="0"/>
              <a:t>TISSA </a:t>
            </a:r>
            <a:r>
              <a:rPr lang="en-US" baseline="0" dirty="0" smtClean="0"/>
              <a:t>(TRUST ‘11</a:t>
            </a:r>
            <a:r>
              <a:rPr lang="en-US" baseline="0" dirty="0" smtClean="0"/>
              <a:t>)</a:t>
            </a:r>
          </a:p>
          <a:p>
            <a:pPr lvl="1"/>
            <a:r>
              <a:rPr lang="en-US" baseline="0" dirty="0" smtClean="0"/>
              <a:t>Apex </a:t>
            </a:r>
            <a:r>
              <a:rPr lang="en-US" baseline="0" dirty="0" smtClean="0"/>
              <a:t>(ASIACCS ‘10)</a:t>
            </a:r>
          </a:p>
          <a:p>
            <a:endParaRPr lang="en-US" dirty="0" smtClean="0"/>
          </a:p>
          <a:p>
            <a:r>
              <a:rPr lang="en-US" baseline="0" dirty="0" smtClean="0"/>
              <a:t>Deployment Challenges</a:t>
            </a:r>
          </a:p>
          <a:p>
            <a:pPr lvl="1"/>
            <a:r>
              <a:rPr lang="en-US" baseline="0" dirty="0" smtClean="0"/>
              <a:t>Proprietary binaries for device hardware</a:t>
            </a:r>
          </a:p>
          <a:p>
            <a:pPr lvl="1"/>
            <a:r>
              <a:rPr lang="en-US" baseline="0" dirty="0" smtClean="0"/>
              <a:t>Requires rooting phone, voiding warranty, etc.</a:t>
            </a:r>
          </a:p>
          <a:p>
            <a:pPr lvl="1"/>
            <a:endParaRPr lang="en-US" baseline="0" dirty="0" smtClean="0"/>
          </a:p>
          <a:p>
            <a:r>
              <a:rPr lang="en-US" baseline="0" dirty="0" smtClean="0"/>
              <a:t>Inflexible</a:t>
            </a:r>
          </a:p>
          <a:p>
            <a:pPr lvl="1"/>
            <a:r>
              <a:rPr lang="en-US" dirty="0" smtClean="0"/>
              <a:t>Difficult to enforce app-specific policies</a:t>
            </a:r>
            <a:endParaRPr lang="en-US" baseline="0" dirty="0" smtClean="0"/>
          </a:p>
          <a:p>
            <a:pPr lvl="1"/>
            <a:r>
              <a:rPr lang="en-US" dirty="0" smtClean="0"/>
              <a:t>New behavior requires system changes</a:t>
            </a:r>
            <a:endParaRPr lang="en-US" baseline="0" dirty="0" smtClean="0"/>
          </a:p>
          <a:p>
            <a:pPr lvl="1"/>
            <a:r>
              <a:rPr lang="en-US" dirty="0" smtClean="0"/>
              <a:t>Each Android version requires new implementation</a:t>
            </a:r>
            <a:endParaRPr lang="en-US" baseline="0" dirty="0" smtClean="0"/>
          </a:p>
        </p:txBody>
      </p:sp>
      <p:sp>
        <p:nvSpPr>
          <p:cNvPr id="4" name="Slide Number Placeholder 3"/>
          <p:cNvSpPr>
            <a:spLocks noGrp="1"/>
          </p:cNvSpPr>
          <p:nvPr>
            <p:ph type="sldNum" sz="quarter" idx="12"/>
          </p:nvPr>
        </p:nvSpPr>
        <p:spPr/>
        <p:txBody>
          <a:bodyPr>
            <a:normAutofit/>
          </a:bodyPr>
          <a:lstStyle/>
          <a:p>
            <a:fld id="{A035F0E7-8A13-8B48-BBC5-DCE544D1D84F}" type="slidenum">
              <a:rPr lang="en-US" smtClean="0"/>
              <a:pPr/>
              <a:t>4</a:t>
            </a:fld>
            <a:endParaRPr lang="en-US"/>
          </a:p>
        </p:txBody>
      </p:sp>
      <p:sp>
        <p:nvSpPr>
          <p:cNvPr id="5" name="Title 4"/>
          <p:cNvSpPr>
            <a:spLocks noGrp="1"/>
          </p:cNvSpPr>
          <p:nvPr>
            <p:ph type="title"/>
          </p:nvPr>
        </p:nvSpPr>
        <p:spPr/>
        <p:txBody>
          <a:bodyPr>
            <a:noAutofit/>
          </a:bodyPr>
          <a:lstStyle/>
          <a:p>
            <a:r>
              <a:rPr lang="en-US" sz="3800" dirty="0" smtClean="0"/>
              <a:t>Current Proposals: Platform Modifications</a:t>
            </a:r>
            <a:endParaRPr lang="en-US" sz="3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i="1" dirty="0" smtClean="0"/>
              <a:t>Observe and control the behavior of third-party apps</a:t>
            </a:r>
          </a:p>
          <a:p>
            <a:endParaRPr lang="en-US" dirty="0" smtClean="0"/>
          </a:p>
          <a:p>
            <a:r>
              <a:rPr lang="en-US" dirty="0" smtClean="0"/>
              <a:t>Devices</a:t>
            </a:r>
          </a:p>
          <a:p>
            <a:pPr lvl="1"/>
            <a:r>
              <a:rPr lang="en-US" dirty="0" smtClean="0"/>
              <a:t>Require no platform modifications</a:t>
            </a:r>
          </a:p>
          <a:p>
            <a:r>
              <a:rPr lang="en-US" dirty="0" smtClean="0"/>
              <a:t>Approach</a:t>
            </a:r>
          </a:p>
          <a:p>
            <a:pPr lvl="1"/>
            <a:r>
              <a:rPr lang="en-US" dirty="0" smtClean="0"/>
              <a:t>Powerful</a:t>
            </a:r>
          </a:p>
          <a:p>
            <a:pPr lvl="1"/>
            <a:r>
              <a:rPr lang="en-US" dirty="0" smtClean="0"/>
              <a:t>Complete</a:t>
            </a:r>
          </a:p>
          <a:p>
            <a:r>
              <a:rPr lang="en-US" dirty="0" smtClean="0"/>
              <a:t>Policy</a:t>
            </a:r>
          </a:p>
          <a:p>
            <a:pPr lvl="1"/>
            <a:r>
              <a:rPr lang="en-US" dirty="0" smtClean="0"/>
              <a:t>App-independent</a:t>
            </a:r>
          </a:p>
          <a:p>
            <a:pPr lvl="1"/>
            <a:r>
              <a:rPr lang="en-US" dirty="0" smtClean="0"/>
              <a:t>Applied automatically</a:t>
            </a:r>
          </a:p>
          <a:p>
            <a:pPr lvl="1"/>
            <a:endParaRPr lang="en-US" dirty="0" smtClean="0"/>
          </a:p>
          <a:p>
            <a:r>
              <a:rPr lang="en-US" dirty="0" smtClean="0"/>
              <a:t>Non-goal: prevent detection by app</a:t>
            </a:r>
            <a:endParaRPr lang="en-US" dirty="0"/>
          </a:p>
        </p:txBody>
      </p:sp>
      <p:sp>
        <p:nvSpPr>
          <p:cNvPr id="4" name="Slide Number Placeholder 3"/>
          <p:cNvSpPr>
            <a:spLocks noGrp="1"/>
          </p:cNvSpPr>
          <p:nvPr>
            <p:ph type="sldNum" sz="quarter" idx="12"/>
          </p:nvPr>
        </p:nvSpPr>
        <p:spPr/>
        <p:txBody>
          <a:bodyPr>
            <a:normAutofit/>
          </a:bodyPr>
          <a:lstStyle/>
          <a:p>
            <a:fld id="{A035F0E7-8A13-8B48-BBC5-DCE544D1D84F}"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Rewriting Android Apps</a:t>
            </a:r>
            <a:endParaRPr lang="en-US" dirty="0"/>
          </a:p>
        </p:txBody>
      </p:sp>
      <p:sp>
        <p:nvSpPr>
          <p:cNvPr id="3" name="Content Placeholder 2"/>
          <p:cNvSpPr>
            <a:spLocks noGrp="1"/>
          </p:cNvSpPr>
          <p:nvPr>
            <p:ph sz="quarter" idx="1"/>
          </p:nvPr>
        </p:nvSpPr>
        <p:spPr/>
        <p:txBody>
          <a:bodyPr/>
          <a:lstStyle/>
          <a:p>
            <a:r>
              <a:rPr lang="en-US" dirty="0" smtClean="0"/>
              <a:t>Observations:</a:t>
            </a:r>
          </a:p>
          <a:p>
            <a:pPr lvl="1"/>
            <a:r>
              <a:rPr lang="en-US" dirty="0" smtClean="0"/>
              <a:t>Apps interact with device via platform API method calls</a:t>
            </a:r>
          </a:p>
          <a:p>
            <a:pPr lvl="1"/>
            <a:r>
              <a:rPr lang="en-US" dirty="0" smtClean="0"/>
              <a:t>95% of apps are implemented entirely in </a:t>
            </a:r>
            <a:r>
              <a:rPr lang="en-US" dirty="0" err="1" smtClean="0"/>
              <a:t>Dalvik</a:t>
            </a:r>
            <a:endParaRPr lang="en-US" dirty="0" smtClean="0"/>
          </a:p>
          <a:p>
            <a:pPr lvl="1"/>
            <a:r>
              <a:rPr lang="en-US" dirty="0" err="1" smtClean="0"/>
              <a:t>Dalvik</a:t>
            </a:r>
            <a:r>
              <a:rPr lang="en-US" dirty="0" smtClean="0"/>
              <a:t> </a:t>
            </a:r>
            <a:r>
              <a:rPr lang="en-US" dirty="0" err="1" smtClean="0"/>
              <a:t>bytecode</a:t>
            </a:r>
            <a:r>
              <a:rPr lang="en-US" dirty="0" smtClean="0"/>
              <a:t> is structured &amp; unambiguous</a:t>
            </a:r>
          </a:p>
          <a:p>
            <a:endParaRPr lang="en-US" dirty="0" smtClean="0"/>
          </a:p>
          <a:p>
            <a:r>
              <a:rPr lang="en-US" baseline="0" dirty="0" smtClean="0"/>
              <a:t>Our approach: </a:t>
            </a:r>
            <a:r>
              <a:rPr lang="en-US" b="1" baseline="0" dirty="0" smtClean="0"/>
              <a:t>in-app method-call interception via automatic </a:t>
            </a:r>
            <a:r>
              <a:rPr lang="en-US" b="1" baseline="0" dirty="0" err="1" smtClean="0"/>
              <a:t>bytecode</a:t>
            </a:r>
            <a:r>
              <a:rPr lang="en-US" b="1" baseline="0" dirty="0" smtClean="0"/>
              <a:t> rewriting</a:t>
            </a:r>
          </a:p>
        </p:txBody>
      </p:sp>
      <p:sp>
        <p:nvSpPr>
          <p:cNvPr id="4" name="Slide Number Placeholder 3"/>
          <p:cNvSpPr>
            <a:spLocks noGrp="1"/>
          </p:cNvSpPr>
          <p:nvPr>
            <p:ph type="sldNum" sz="quarter" idx="12"/>
          </p:nvPr>
        </p:nvSpPr>
        <p:spPr/>
        <p:txBody>
          <a:bodyPr>
            <a:normAutofit/>
          </a:bodyPr>
          <a:lstStyle/>
          <a:p>
            <a:fld id="{A035F0E7-8A13-8B48-BBC5-DCE544D1D84F}"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RetroSkeleton</a:t>
            </a:r>
            <a:endParaRPr lang="en-US" dirty="0"/>
          </a:p>
        </p:txBody>
      </p:sp>
      <p:sp>
        <p:nvSpPr>
          <p:cNvPr id="4" name="Hexagon 3"/>
          <p:cNvSpPr/>
          <p:nvPr/>
        </p:nvSpPr>
        <p:spPr>
          <a:xfrm>
            <a:off x="3766280" y="1736366"/>
            <a:ext cx="2962724" cy="4041316"/>
          </a:xfrm>
          <a:prstGeom prst="hexagon">
            <a:avLst/>
          </a:prstGeom>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t>Automatic App Analysis &amp; Rewriting</a:t>
            </a:r>
            <a:endParaRPr lang="en-US" sz="2400" b="1" dirty="0"/>
          </a:p>
        </p:txBody>
      </p:sp>
      <p:sp>
        <p:nvSpPr>
          <p:cNvPr id="6" name="Multidocument 5"/>
          <p:cNvSpPr/>
          <p:nvPr/>
        </p:nvSpPr>
        <p:spPr>
          <a:xfrm>
            <a:off x="333628" y="4255560"/>
            <a:ext cx="2643909" cy="1784002"/>
          </a:xfrm>
          <a:prstGeom prst="flowChartMultidocument">
            <a:avLst/>
          </a:prstGeom>
          <a:ln w="38100" cmpd="sng">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200" b="1" dirty="0" smtClean="0"/>
              <a:t>Transformation Policy</a:t>
            </a:r>
          </a:p>
          <a:p>
            <a:pPr>
              <a:buFontTx/>
              <a:buChar char="•"/>
            </a:pPr>
            <a:r>
              <a:rPr lang="en-US" dirty="0" smtClean="0"/>
              <a:t> Target Methods</a:t>
            </a:r>
          </a:p>
          <a:p>
            <a:pPr>
              <a:buFontTx/>
              <a:buChar char="•"/>
            </a:pPr>
            <a:r>
              <a:rPr lang="en-US" dirty="0" smtClean="0"/>
              <a:t> Method Handlers</a:t>
            </a:r>
          </a:p>
          <a:p>
            <a:endParaRPr lang="en-US" dirty="0"/>
          </a:p>
        </p:txBody>
      </p:sp>
      <p:sp>
        <p:nvSpPr>
          <p:cNvPr id="7" name="Rectangle 6"/>
          <p:cNvSpPr/>
          <p:nvPr/>
        </p:nvSpPr>
        <p:spPr>
          <a:xfrm>
            <a:off x="1102110" y="1958964"/>
            <a:ext cx="1875427" cy="1192132"/>
          </a:xfrm>
          <a:prstGeom prst="rect">
            <a:avLst/>
          </a:prstGeom>
          <a:ln w="38100" cmpd="sng">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t>Original App</a:t>
            </a:r>
            <a:endParaRPr lang="en-US" sz="2400" b="1" dirty="0"/>
          </a:p>
        </p:txBody>
      </p:sp>
      <p:cxnSp>
        <p:nvCxnSpPr>
          <p:cNvPr id="26" name="Shape 25"/>
          <p:cNvCxnSpPr>
            <a:stCxn id="7" idx="3"/>
            <a:endCxn id="4" idx="3"/>
          </p:cNvCxnSpPr>
          <p:nvPr/>
        </p:nvCxnSpPr>
        <p:spPr>
          <a:xfrm>
            <a:off x="2977537" y="2555030"/>
            <a:ext cx="788743" cy="1201994"/>
          </a:xfrm>
          <a:prstGeom prst="bentConnector3">
            <a:avLst>
              <a:gd name="adj1" fmla="val 50000"/>
            </a:avLst>
          </a:prstGeom>
          <a:ln w="76200">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28" name="Shape 27"/>
          <p:cNvCxnSpPr>
            <a:stCxn id="6" idx="3"/>
            <a:endCxn id="4" idx="3"/>
          </p:cNvCxnSpPr>
          <p:nvPr/>
        </p:nvCxnSpPr>
        <p:spPr>
          <a:xfrm flipV="1">
            <a:off x="2977537" y="3757024"/>
            <a:ext cx="788743" cy="1390537"/>
          </a:xfrm>
          <a:prstGeom prst="bentConnector3">
            <a:avLst>
              <a:gd name="adj1" fmla="val 50000"/>
            </a:avLst>
          </a:prstGeom>
          <a:ln w="76200">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32" name="Elbow Connector 31"/>
          <p:cNvCxnSpPr>
            <a:stCxn id="4" idx="0"/>
            <a:endCxn id="18" idx="1"/>
          </p:cNvCxnSpPr>
          <p:nvPr/>
        </p:nvCxnSpPr>
        <p:spPr>
          <a:xfrm>
            <a:off x="6729004" y="3757024"/>
            <a:ext cx="315729" cy="12700"/>
          </a:xfrm>
          <a:prstGeom prst="bentConnector3">
            <a:avLst>
              <a:gd name="adj1" fmla="val 50000"/>
            </a:avLst>
          </a:prstGeom>
          <a:ln w="76200">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sp>
        <p:nvSpPr>
          <p:cNvPr id="34" name="Slide Number Placeholder 33"/>
          <p:cNvSpPr>
            <a:spLocks noGrp="1"/>
          </p:cNvSpPr>
          <p:nvPr>
            <p:ph type="sldNum" sz="quarter" idx="12"/>
          </p:nvPr>
        </p:nvSpPr>
        <p:spPr/>
        <p:txBody>
          <a:bodyPr>
            <a:normAutofit/>
          </a:bodyPr>
          <a:lstStyle/>
          <a:p>
            <a:fld id="{A035F0E7-8A13-8B48-BBC5-DCE544D1D84F}" type="slidenum">
              <a:rPr lang="en-US" smtClean="0"/>
              <a:pPr/>
              <a:t>7</a:t>
            </a:fld>
            <a:endParaRPr lang="en-US"/>
          </a:p>
        </p:txBody>
      </p:sp>
      <p:sp>
        <p:nvSpPr>
          <p:cNvPr id="18" name="Trapezoid 17"/>
          <p:cNvSpPr/>
          <p:nvPr/>
        </p:nvSpPr>
        <p:spPr>
          <a:xfrm>
            <a:off x="6887183" y="3126822"/>
            <a:ext cx="2144677" cy="1260403"/>
          </a:xfrm>
          <a:prstGeom prst="trapezoid">
            <a:avLst/>
          </a:prstGeom>
          <a:ln w="38100" cmpd="sng">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smtClean="0"/>
              <a:t>Rewritten App</a:t>
            </a:r>
          </a:p>
        </p:txBody>
      </p:sp>
      <p:sp>
        <p:nvSpPr>
          <p:cNvPr id="14" name="TextBox 13"/>
          <p:cNvSpPr txBox="1"/>
          <p:nvPr/>
        </p:nvSpPr>
        <p:spPr>
          <a:xfrm>
            <a:off x="851315" y="6112108"/>
            <a:ext cx="1492529" cy="738664"/>
          </a:xfrm>
          <a:prstGeom prst="rect">
            <a:avLst/>
          </a:prstGeom>
          <a:noFill/>
        </p:spPr>
        <p:txBody>
          <a:bodyPr wrap="none" rtlCol="0">
            <a:spAutoFit/>
          </a:bodyPr>
          <a:lstStyle/>
          <a:p>
            <a:r>
              <a:rPr lang="en-US" sz="4200" dirty="0" smtClean="0"/>
              <a:t>INPUT</a:t>
            </a:r>
            <a:endParaRPr lang="en-US" sz="4200" dirty="0"/>
          </a:p>
        </p:txBody>
      </p:sp>
      <p:sp>
        <p:nvSpPr>
          <p:cNvPr id="19" name="TextBox 18"/>
          <p:cNvSpPr txBox="1"/>
          <p:nvPr/>
        </p:nvSpPr>
        <p:spPr>
          <a:xfrm>
            <a:off x="3407223" y="6096719"/>
            <a:ext cx="2805319" cy="754053"/>
          </a:xfrm>
          <a:prstGeom prst="rect">
            <a:avLst/>
          </a:prstGeom>
          <a:noFill/>
        </p:spPr>
        <p:txBody>
          <a:bodyPr wrap="none" rtlCol="0">
            <a:spAutoFit/>
          </a:bodyPr>
          <a:lstStyle/>
          <a:p>
            <a:r>
              <a:rPr lang="en-US" sz="4200" dirty="0" smtClean="0"/>
              <a:t>REWRITING</a:t>
            </a:r>
            <a:endParaRPr lang="en-US" sz="4200" dirty="0"/>
          </a:p>
        </p:txBody>
      </p:sp>
      <p:sp>
        <p:nvSpPr>
          <p:cNvPr id="20" name="TextBox 19"/>
          <p:cNvSpPr txBox="1"/>
          <p:nvPr/>
        </p:nvSpPr>
        <p:spPr>
          <a:xfrm>
            <a:off x="6757553" y="6112108"/>
            <a:ext cx="1991689" cy="738664"/>
          </a:xfrm>
          <a:prstGeom prst="rect">
            <a:avLst/>
          </a:prstGeom>
          <a:noFill/>
        </p:spPr>
        <p:txBody>
          <a:bodyPr wrap="none" rtlCol="0">
            <a:spAutoFit/>
          </a:bodyPr>
          <a:lstStyle/>
          <a:p>
            <a:r>
              <a:rPr lang="en-US" sz="4200" dirty="0" smtClean="0"/>
              <a:t>OUTPUT</a:t>
            </a:r>
            <a:endParaRPr lang="en-US" sz="4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10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1000"/>
                                        <p:tgtEl>
                                          <p:spTgt spid="32"/>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childTnLst>
                                </p:cTn>
                              </p:par>
                              <p:par>
                                <p:cTn id="30" presetID="9" presetClass="emph" presetSubtype="0" grpId="0" nodeType="withEffect">
                                  <p:stCondLst>
                                    <p:cond delay="0"/>
                                  </p:stCondLst>
                                  <p:childTnLst>
                                    <p:set>
                                      <p:cBhvr rctx="PPT">
                                        <p:cTn id="31" dur="indefinite"/>
                                        <p:tgtEl>
                                          <p:spTgt spid="20"/>
                                        </p:tgtEl>
                                        <p:attrNameLst>
                                          <p:attrName>style.opacity</p:attrName>
                                        </p:attrNameLst>
                                      </p:cBhvr>
                                      <p:to>
                                        <p:strVal val="0.5"/>
                                      </p:to>
                                    </p:set>
                                    <p:animEffect filter="image" prLst="opacity: 0.5">
                                      <p:cBhvr rctx="IE">
                                        <p:cTn id="32" dur="indefinite"/>
                                        <p:tgtEl>
                                          <p:spTgt spid="20"/>
                                        </p:tgtEl>
                                      </p:cBhvr>
                                    </p:animEffect>
                                  </p:childTnLst>
                                </p:cTn>
                              </p:par>
                              <p:par>
                                <p:cTn id="33" presetID="9" presetClass="emph" presetSubtype="0" grpId="0" nodeType="withEffect">
                                  <p:stCondLst>
                                    <p:cond delay="0"/>
                                  </p:stCondLst>
                                  <p:childTnLst>
                                    <p:set>
                                      <p:cBhvr rctx="PPT">
                                        <p:cTn id="34" dur="indefinite"/>
                                        <p:tgtEl>
                                          <p:spTgt spid="19"/>
                                        </p:tgtEl>
                                        <p:attrNameLst>
                                          <p:attrName>style.opacity</p:attrName>
                                        </p:attrNameLst>
                                      </p:cBhvr>
                                      <p:to>
                                        <p:strVal val="0.5"/>
                                      </p:to>
                                    </p:set>
                                    <p:animEffect filter="image" prLst="opacity: 0.5">
                                      <p:cBhvr rctx="IE">
                                        <p:cTn id="35" dur="indefinite"/>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Intercepting Method Invocations</a:t>
            </a:r>
            <a:endParaRPr lang="en-US" dirty="0"/>
          </a:p>
        </p:txBody>
      </p:sp>
      <p:sp>
        <p:nvSpPr>
          <p:cNvPr id="3" name="Content Placeholder 2"/>
          <p:cNvSpPr>
            <a:spLocks noGrp="1"/>
          </p:cNvSpPr>
          <p:nvPr>
            <p:ph sz="quarter" idx="1"/>
          </p:nvPr>
        </p:nvSpPr>
        <p:spPr>
          <a:xfrm>
            <a:off x="612648" y="1600200"/>
            <a:ext cx="8153400" cy="4495800"/>
          </a:xfrm>
        </p:spPr>
        <p:txBody>
          <a:bodyPr>
            <a:normAutofit/>
          </a:bodyPr>
          <a:lstStyle/>
          <a:p>
            <a:r>
              <a:rPr lang="en-US" dirty="0" smtClean="0"/>
              <a:t>Interception</a:t>
            </a:r>
            <a:r>
              <a:rPr lang="en-US" baseline="0" dirty="0" smtClean="0"/>
              <a:t> strategy depends on:</a:t>
            </a:r>
          </a:p>
          <a:p>
            <a:pPr lvl="1"/>
            <a:r>
              <a:rPr lang="en-US" dirty="0" smtClean="0"/>
              <a:t>Method type (</a:t>
            </a:r>
            <a:r>
              <a:rPr lang="en-US" dirty="0" smtClean="0">
                <a:latin typeface="Consolas"/>
                <a:cs typeface="Consolas"/>
              </a:rPr>
              <a:t>static</a:t>
            </a:r>
            <a:r>
              <a:rPr lang="en-US" dirty="0" smtClean="0"/>
              <a:t>, </a:t>
            </a:r>
            <a:r>
              <a:rPr lang="en-US" dirty="0" smtClean="0">
                <a:latin typeface="Consolas"/>
                <a:cs typeface="Consolas"/>
              </a:rPr>
              <a:t>instance</a:t>
            </a:r>
            <a:r>
              <a:rPr lang="en-US" dirty="0" smtClean="0"/>
              <a:t>, …)</a:t>
            </a:r>
          </a:p>
          <a:p>
            <a:pPr lvl="1"/>
            <a:r>
              <a:rPr lang="en-US" dirty="0" smtClean="0"/>
              <a:t>Method attributes (</a:t>
            </a:r>
            <a:r>
              <a:rPr lang="en-US" dirty="0" smtClean="0">
                <a:latin typeface="Consolas"/>
                <a:cs typeface="Consolas"/>
              </a:rPr>
              <a:t>protected</a:t>
            </a:r>
            <a:r>
              <a:rPr lang="en-US" dirty="0" smtClean="0"/>
              <a:t>, </a:t>
            </a:r>
            <a:r>
              <a:rPr lang="en-US" dirty="0" smtClean="0">
                <a:latin typeface="Consolas"/>
                <a:cs typeface="Consolas"/>
              </a:rPr>
              <a:t>final</a:t>
            </a:r>
            <a:r>
              <a:rPr lang="en-US" dirty="0" smtClean="0"/>
              <a:t>, …)</a:t>
            </a:r>
          </a:p>
          <a:p>
            <a:pPr lvl="1"/>
            <a:r>
              <a:rPr lang="en-US" dirty="0" smtClean="0"/>
              <a:t>Invocation kind (</a:t>
            </a:r>
            <a:r>
              <a:rPr lang="en-US" dirty="0" smtClean="0">
                <a:latin typeface="Consolas"/>
                <a:cs typeface="Consolas"/>
              </a:rPr>
              <a:t>direct</a:t>
            </a:r>
            <a:r>
              <a:rPr lang="en-US" dirty="0" smtClean="0"/>
              <a:t>, </a:t>
            </a:r>
            <a:r>
              <a:rPr lang="en-US" dirty="0" smtClean="0">
                <a:latin typeface="Consolas"/>
                <a:cs typeface="Consolas"/>
              </a:rPr>
              <a:t>virtual</a:t>
            </a:r>
            <a:r>
              <a:rPr lang="en-US" dirty="0" smtClean="0"/>
              <a:t>,</a:t>
            </a:r>
            <a:r>
              <a:rPr lang="en-US" baseline="0" dirty="0" smtClean="0"/>
              <a:t> …)</a:t>
            </a:r>
          </a:p>
          <a:p>
            <a:pPr lvl="1"/>
            <a:endParaRPr lang="en-US" baseline="0" dirty="0" smtClean="0"/>
          </a:p>
          <a:p>
            <a:pPr lvl="0"/>
            <a:r>
              <a:rPr lang="en-US" dirty="0" smtClean="0"/>
              <a:t>Higher-level strategies for:</a:t>
            </a:r>
          </a:p>
          <a:p>
            <a:pPr lvl="1"/>
            <a:r>
              <a:rPr lang="en-US" dirty="0" smtClean="0"/>
              <a:t>Inheritance</a:t>
            </a:r>
          </a:p>
          <a:p>
            <a:pPr lvl="1"/>
            <a:r>
              <a:rPr lang="en-US" dirty="0" smtClean="0"/>
              <a:t>Virtual method</a:t>
            </a:r>
            <a:r>
              <a:rPr lang="en-US" baseline="0" dirty="0" smtClean="0"/>
              <a:t> invocation</a:t>
            </a:r>
            <a:endParaRPr lang="en-US" dirty="0" smtClean="0"/>
          </a:p>
        </p:txBody>
      </p:sp>
      <p:sp>
        <p:nvSpPr>
          <p:cNvPr id="4" name="Slide Number Placeholder 3"/>
          <p:cNvSpPr>
            <a:spLocks noGrp="1"/>
          </p:cNvSpPr>
          <p:nvPr>
            <p:ph type="sldNum" sz="quarter" idx="12"/>
          </p:nvPr>
        </p:nvSpPr>
        <p:spPr/>
        <p:txBody>
          <a:bodyPr>
            <a:normAutofit/>
          </a:bodyPr>
          <a:lstStyle/>
          <a:p>
            <a:fld id="{A035F0E7-8A13-8B48-BBC5-DCE544D1D84F}"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0" y="2827675"/>
            <a:ext cx="9144000" cy="1588"/>
          </a:xfrm>
          <a:prstGeom prst="line">
            <a:avLst/>
          </a:prstGeom>
          <a:ln w="76200" cmpd="sng">
            <a:solidFill>
              <a:schemeClr val="accent1"/>
            </a:solidFill>
            <a:prstDash val="dash"/>
          </a:ln>
        </p:spPr>
        <p:style>
          <a:lnRef idx="2">
            <a:schemeClr val="accent1"/>
          </a:lnRef>
          <a:fillRef idx="0">
            <a:schemeClr val="accent1"/>
          </a:fillRef>
          <a:effectRef idx="1">
            <a:schemeClr val="accent1"/>
          </a:effectRef>
          <a:fontRef idx="minor">
            <a:schemeClr val="tx1"/>
          </a:fontRef>
        </p:style>
      </p:cxnSp>
      <p:sp>
        <p:nvSpPr>
          <p:cNvPr id="10" name="Up Arrow 9"/>
          <p:cNvSpPr/>
          <p:nvPr/>
        </p:nvSpPr>
        <p:spPr>
          <a:xfrm>
            <a:off x="3671349" y="2418336"/>
            <a:ext cx="757556" cy="2859526"/>
          </a:xfrm>
          <a:prstGeom prst="upArrow">
            <a:avLst/>
          </a:prstGeom>
          <a:ln w="19050" cmpd="sng">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 name="Rectangle 5"/>
          <p:cNvSpPr/>
          <p:nvPr/>
        </p:nvSpPr>
        <p:spPr>
          <a:xfrm>
            <a:off x="3284252" y="5290721"/>
            <a:ext cx="2575497" cy="818137"/>
          </a:xfrm>
          <a:prstGeom prst="rect">
            <a:avLst/>
          </a:prstGeom>
          <a:ln w="38100" cmpd="sng">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300" b="1" dirty="0" err="1" smtClean="0"/>
              <a:t>DeveloperSocket</a:t>
            </a:r>
            <a:endParaRPr lang="en-US" sz="2300" b="1" dirty="0" smtClean="0"/>
          </a:p>
          <a:p>
            <a:pPr algn="ctr"/>
            <a:r>
              <a:rPr lang="en-US" sz="2300" dirty="0" smtClean="0"/>
              <a:t>bind()</a:t>
            </a:r>
            <a:endParaRPr lang="en-US" sz="2300" dirty="0"/>
          </a:p>
        </p:txBody>
      </p:sp>
      <p:sp>
        <p:nvSpPr>
          <p:cNvPr id="13" name="Rectangle 12"/>
          <p:cNvSpPr/>
          <p:nvPr/>
        </p:nvSpPr>
        <p:spPr>
          <a:xfrm>
            <a:off x="3103123" y="2418336"/>
            <a:ext cx="2937754" cy="4333467"/>
          </a:xfrm>
          <a:prstGeom prst="rect">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Inheritance-Based </a:t>
            </a:r>
            <a:r>
              <a:rPr lang="en-US" baseline="0" dirty="0" smtClean="0"/>
              <a:t>Interception</a:t>
            </a:r>
            <a:endParaRPr lang="en-US" dirty="0"/>
          </a:p>
        </p:txBody>
      </p:sp>
      <p:sp>
        <p:nvSpPr>
          <p:cNvPr id="8" name="Up Arrow 7"/>
          <p:cNvSpPr/>
          <p:nvPr/>
        </p:nvSpPr>
        <p:spPr>
          <a:xfrm>
            <a:off x="4715096" y="2418333"/>
            <a:ext cx="757556" cy="788685"/>
          </a:xfrm>
          <a:prstGeom prst="upArrow">
            <a:avLst/>
          </a:prstGeom>
          <a:ln w="19050" cmpd="sng">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1" name="Slide Number Placeholder 10"/>
          <p:cNvSpPr>
            <a:spLocks noGrp="1"/>
          </p:cNvSpPr>
          <p:nvPr>
            <p:ph type="sldNum" sz="quarter" idx="12"/>
          </p:nvPr>
        </p:nvSpPr>
        <p:spPr/>
        <p:txBody>
          <a:bodyPr>
            <a:normAutofit/>
          </a:bodyPr>
          <a:lstStyle/>
          <a:p>
            <a:fld id="{A035F0E7-8A13-8B48-BBC5-DCE544D1D84F}" type="slidenum">
              <a:rPr lang="en-US" smtClean="0"/>
              <a:pPr/>
              <a:t>9</a:t>
            </a:fld>
            <a:endParaRPr lang="en-US"/>
          </a:p>
        </p:txBody>
      </p:sp>
      <p:sp>
        <p:nvSpPr>
          <p:cNvPr id="7" name="Rectangle 6"/>
          <p:cNvSpPr/>
          <p:nvPr/>
        </p:nvSpPr>
        <p:spPr>
          <a:xfrm>
            <a:off x="3284252" y="3219882"/>
            <a:ext cx="2575497" cy="1282155"/>
          </a:xfrm>
          <a:prstGeom prst="rect">
            <a:avLst/>
          </a:prstGeom>
          <a:ln w="38100" cmpd="sng">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300" b="1" dirty="0" err="1" smtClean="0"/>
              <a:t>WedgeSocket</a:t>
            </a:r>
            <a:endParaRPr lang="en-US" sz="2300" b="1" dirty="0" smtClean="0"/>
          </a:p>
          <a:p>
            <a:pPr algn="ctr"/>
            <a:r>
              <a:rPr lang="en-US" sz="2300" dirty="0" smtClean="0"/>
              <a:t>@Override</a:t>
            </a:r>
          </a:p>
          <a:p>
            <a:pPr algn="ctr"/>
            <a:r>
              <a:rPr lang="en-US" sz="2300" dirty="0" smtClean="0"/>
              <a:t>bind()</a:t>
            </a:r>
            <a:endParaRPr lang="en-US" sz="2300" dirty="0"/>
          </a:p>
        </p:txBody>
      </p:sp>
      <p:sp>
        <p:nvSpPr>
          <p:cNvPr id="5" name="Rectangle 4"/>
          <p:cNvSpPr/>
          <p:nvPr/>
        </p:nvSpPr>
        <p:spPr>
          <a:xfrm>
            <a:off x="3284252" y="1613060"/>
            <a:ext cx="2575497" cy="818137"/>
          </a:xfrm>
          <a:prstGeom prst="rect">
            <a:avLst/>
          </a:prstGeom>
          <a:ln w="38100" cmpd="sng">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300" b="1" dirty="0" err="1" smtClean="0"/>
              <a:t>DatagramSocket</a:t>
            </a:r>
            <a:endParaRPr lang="en-US" sz="2300" b="1" dirty="0" smtClean="0"/>
          </a:p>
          <a:p>
            <a:pPr algn="ctr"/>
            <a:r>
              <a:rPr lang="en-US" sz="2300" dirty="0" smtClean="0"/>
              <a:t>bind()</a:t>
            </a:r>
            <a:endParaRPr lang="en-US" sz="2300" dirty="0"/>
          </a:p>
        </p:txBody>
      </p:sp>
      <p:sp>
        <p:nvSpPr>
          <p:cNvPr id="12" name="Up Arrow 11"/>
          <p:cNvSpPr/>
          <p:nvPr/>
        </p:nvSpPr>
        <p:spPr>
          <a:xfrm>
            <a:off x="4715096" y="4489177"/>
            <a:ext cx="757556" cy="788685"/>
          </a:xfrm>
          <a:prstGeom prst="upArrow">
            <a:avLst/>
          </a:prstGeom>
          <a:ln w="19050" cmpd="sng">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6" name="TextBox 15"/>
          <p:cNvSpPr txBox="1"/>
          <p:nvPr/>
        </p:nvSpPr>
        <p:spPr>
          <a:xfrm>
            <a:off x="7054635" y="1600200"/>
            <a:ext cx="1971814" cy="830997"/>
          </a:xfrm>
          <a:prstGeom prst="rect">
            <a:avLst/>
          </a:prstGeom>
          <a:noFill/>
        </p:spPr>
        <p:txBody>
          <a:bodyPr wrap="none" rtlCol="0">
            <a:spAutoFit/>
          </a:bodyPr>
          <a:lstStyle/>
          <a:p>
            <a:pPr algn="r"/>
            <a:r>
              <a:rPr lang="en-US" sz="2400" dirty="0" smtClean="0"/>
              <a:t>Android</a:t>
            </a:r>
          </a:p>
          <a:p>
            <a:pPr algn="r"/>
            <a:r>
              <a:rPr lang="en-US" sz="2400" dirty="0" smtClean="0"/>
              <a:t>Platform Code</a:t>
            </a:r>
            <a:endParaRPr lang="en-US" sz="2400" dirty="0"/>
          </a:p>
        </p:txBody>
      </p:sp>
      <p:sp>
        <p:nvSpPr>
          <p:cNvPr id="17" name="TextBox 16"/>
          <p:cNvSpPr txBox="1"/>
          <p:nvPr/>
        </p:nvSpPr>
        <p:spPr>
          <a:xfrm>
            <a:off x="7567847" y="3207018"/>
            <a:ext cx="1458602" cy="461665"/>
          </a:xfrm>
          <a:prstGeom prst="rect">
            <a:avLst/>
          </a:prstGeom>
          <a:noFill/>
        </p:spPr>
        <p:txBody>
          <a:bodyPr wrap="none" rtlCol="0">
            <a:spAutoFit/>
          </a:bodyPr>
          <a:lstStyle/>
          <a:p>
            <a:pPr algn="r"/>
            <a:r>
              <a:rPr lang="en-US" sz="2400" dirty="0" smtClean="0"/>
              <a:t>App Code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grpId="1"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1000"/>
                                        <p:tgtEl>
                                          <p:spTgt spid="13"/>
                                        </p:tgtEl>
                                      </p:cBhvr>
                                    </p:animEffect>
                                    <p:set>
                                      <p:cBhvr>
                                        <p:cTn id="30" dur="1" fill="hold">
                                          <p:stCondLst>
                                            <p:cond delay="999"/>
                                          </p:stCondLst>
                                        </p:cTn>
                                        <p:tgtEl>
                                          <p:spTgt spid="13"/>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1000"/>
                                        <p:tgtEl>
                                          <p:spTgt spid="10"/>
                                        </p:tgtEl>
                                      </p:cBhvr>
                                    </p:animEffect>
                                    <p:set>
                                      <p:cBhvr>
                                        <p:cTn id="33" dur="1" fill="hold">
                                          <p:stCondLst>
                                            <p:cond delay="999"/>
                                          </p:stCondLst>
                                        </p:cTn>
                                        <p:tgtEl>
                                          <p:spTgt spid="10"/>
                                        </p:tgtEl>
                                        <p:attrNameLst>
                                          <p:attrName>style.visibility</p:attrName>
                                        </p:attrNameLst>
                                      </p:cBhvr>
                                      <p:to>
                                        <p:strVal val="hidden"/>
                                      </p:to>
                                    </p:se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6" grpId="0" animBg="1"/>
      <p:bldP spid="13" grpId="0" animBg="1"/>
      <p:bldP spid="13" grpId="1" animBg="1"/>
      <p:bldP spid="8" grpId="0" animBg="1"/>
      <p:bldP spid="7" grpId="0" animBg="1"/>
      <p:bldP spid="12"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0</TotalTime>
  <Words>576</Words>
  <Application>Microsoft Office PowerPoint</Application>
  <PresentationFormat>On-screen Show (4:3)</PresentationFormat>
  <Paragraphs>184</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Median</vt:lpstr>
      <vt:lpstr>RetroSkeleton: Retrofitting Android Apps   Benjamin Davis, Hao Chen University of California, Davis </vt:lpstr>
      <vt:lpstr>The AndroidTM Platform</vt:lpstr>
      <vt:lpstr>Limitations of Android’s Permission System</vt:lpstr>
      <vt:lpstr>Current Proposals: Platform Modifications</vt:lpstr>
      <vt:lpstr>Goals</vt:lpstr>
      <vt:lpstr>Rewriting Android Apps</vt:lpstr>
      <vt:lpstr>RetroSkeleton</vt:lpstr>
      <vt:lpstr>Intercepting Method Invocations</vt:lpstr>
      <vt:lpstr>Inheritance-Based Interception</vt:lpstr>
      <vt:lpstr>Challenge: Interception Completeness</vt:lpstr>
      <vt:lpstr>RetroSkeleton</vt:lpstr>
      <vt:lpstr>Transformation Policy Specification</vt:lpstr>
      <vt:lpstr>Use: Fine-Grained Network Access Control</vt:lpstr>
      <vt:lpstr>Use: HTTPS-Everywhere for Apps</vt:lpstr>
      <vt:lpstr>Use: Automatic App Translation</vt:lpstr>
      <vt:lpstr>Evaluation</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2014-11-11T21:18:21Z</dcterms:created>
  <dcterms:modified xsi:type="dcterms:W3CDTF">2014-11-11T21:28:14Z</dcterms:modified>
</cp:coreProperties>
</file>