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78" r:id="rId9"/>
    <p:sldId id="261" r:id="rId10"/>
    <p:sldId id="262" r:id="rId11"/>
    <p:sldId id="279" r:id="rId12"/>
    <p:sldId id="280" r:id="rId13"/>
    <p:sldId id="263" r:id="rId14"/>
    <p:sldId id="266" r:id="rId15"/>
    <p:sldId id="273" r:id="rId16"/>
    <p:sldId id="281" r:id="rId17"/>
    <p:sldId id="282" r:id="rId18"/>
    <p:sldId id="283" r:id="rId19"/>
    <p:sldId id="284" r:id="rId20"/>
    <p:sldId id="285" r:id="rId21"/>
    <p:sldId id="287" r:id="rId22"/>
    <p:sldId id="286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68" r:id="rId31"/>
    <p:sldId id="289" r:id="rId32"/>
    <p:sldId id="310" r:id="rId33"/>
    <p:sldId id="290" r:id="rId34"/>
    <p:sldId id="300" r:id="rId35"/>
    <p:sldId id="311" r:id="rId36"/>
    <p:sldId id="312" r:id="rId37"/>
    <p:sldId id="313" r:id="rId38"/>
    <p:sldId id="314" r:id="rId39"/>
    <p:sldId id="318" r:id="rId40"/>
    <p:sldId id="316" r:id="rId41"/>
    <p:sldId id="319" r:id="rId42"/>
    <p:sldId id="317" r:id="rId43"/>
    <p:sldId id="301" r:id="rId44"/>
    <p:sldId id="309" r:id="rId45"/>
    <p:sldId id="272" r:id="rId46"/>
    <p:sldId id="271" r:id="rId47"/>
    <p:sldId id="29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2A"/>
    <a:srgbClr val="7B5429"/>
    <a:srgbClr val="1F0C02"/>
    <a:srgbClr val="5F3F1C"/>
    <a:srgbClr val="B71E42"/>
    <a:srgbClr val="FFFFFF"/>
    <a:srgbClr val="A1BDFD"/>
    <a:srgbClr val="A3A7FB"/>
    <a:srgbClr val="99CC00"/>
    <a:srgbClr val="BBE0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82" autoAdjust="0"/>
    <p:restoredTop sz="95407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6A2E9-046F-45C7-B964-2A4F4B32C03F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25D3F-70A6-41B4-97B3-621B41EE60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89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Mapper - transforms the image to a (non-visual) format designed to reduce interpixel redundancies</a:t>
            </a:r>
          </a:p>
          <a:p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Quantizer - reduces psychovisual redundancies by quantizing data deemed less important for visual interpretation (omitted for lossless compression)</a:t>
            </a:r>
          </a:p>
          <a:p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Symbol encoder - codes the data efficiently (typically using some form of variable-length coding scheme) and aims to reduce coding redundancies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769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Density of source of random bits means probability of 1 or fraction of 1’s in  given bits</a:t>
            </a:r>
          </a:p>
          <a:p>
            <a:r>
              <a:rPr lang="en-IN" dirty="0"/>
              <a:t>Source is sparse if density is less than 0.5</a:t>
            </a:r>
          </a:p>
          <a:p>
            <a:r>
              <a:rPr lang="en-IN" dirty="0"/>
              <a:t>Very sparse if density decreases as length increases</a:t>
            </a:r>
          </a:p>
          <a:p>
            <a:r>
              <a:rPr lang="en-IN" dirty="0"/>
              <a:t>Overlap of two vectors is the number of 1’s common in between them</a:t>
            </a:r>
          </a:p>
          <a:p>
            <a:r>
              <a:rPr lang="en-IN" dirty="0"/>
              <a:t>k is the length of information sequence and n is length of sequence to be transmitted ( added redundancy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235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 = 1 – 3/4 = 1/4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582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When decoding LDPC codes using sum-product algorithm, the number of independent iterations of algorithm is directly proportional to girth. Hence we need it as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061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(Check node)Square represents rows lines going to column’s value</a:t>
            </a:r>
          </a:p>
          <a:p>
            <a:r>
              <a:rPr lang="en-IN" dirty="0"/>
              <a:t>(Bit Nodes) Circle represents Columns lines going to row’s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010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AWGN = Additive White Gaussian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973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600" dirty="0" err="1">
                <a:latin typeface="Ubuntu" panose="020B0504030602030204" pitchFamily="34" charset="0"/>
              </a:rPr>
              <a:t>M</a:t>
            </a:r>
            <a:r>
              <a:rPr lang="en-IN" sz="3600" baseline="-25000" dirty="0" err="1">
                <a:latin typeface="Ubuntu" panose="020B0504030602030204" pitchFamily="34" charset="0"/>
              </a:rPr>
              <a:t>ij</a:t>
            </a:r>
            <a:r>
              <a:rPr lang="en-IN" sz="3600" dirty="0">
                <a:latin typeface="Ubuntu" panose="020B0504030602030204" pitchFamily="34" charset="0"/>
              </a:rPr>
              <a:t> is the message bit</a:t>
            </a:r>
          </a:p>
          <a:p>
            <a:r>
              <a:rPr lang="en-IN" sz="3600" dirty="0" err="1">
                <a:latin typeface="Ubuntu" panose="020B0504030602030204" pitchFamily="34" charset="0"/>
              </a:rPr>
              <a:t>E</a:t>
            </a:r>
            <a:r>
              <a:rPr lang="en-IN" sz="3600" baseline="-25000" dirty="0" err="1">
                <a:latin typeface="Ubuntu" panose="020B0504030602030204" pitchFamily="34" charset="0"/>
              </a:rPr>
              <a:t>ij</a:t>
            </a:r>
            <a:r>
              <a:rPr lang="en-IN" sz="3600" dirty="0">
                <a:latin typeface="Ubuntu" panose="020B0504030602030204" pitchFamily="34" charset="0"/>
              </a:rPr>
              <a:t> is the LLR</a:t>
            </a:r>
          </a:p>
          <a:p>
            <a:r>
              <a:rPr lang="en-IN" sz="3600" dirty="0">
                <a:latin typeface="Ubuntu" panose="020B0504030602030204" pitchFamily="34" charset="0"/>
              </a:rPr>
              <a:t>Li </a:t>
            </a:r>
            <a:r>
              <a:rPr lang="en-IN" sz="4000" dirty="0">
                <a:latin typeface="Ubuntu" panose="020B0504030602030204" pitchFamily="34" charset="0"/>
              </a:rPr>
              <a:t>is</a:t>
            </a:r>
            <a:r>
              <a:rPr lang="en-IN" sz="3600" dirty="0">
                <a:latin typeface="Ubuntu" panose="020B0504030602030204" pitchFamily="34" charset="0"/>
              </a:rPr>
              <a:t> the total LLR of i</a:t>
            </a:r>
            <a:r>
              <a:rPr lang="en-IN" sz="3600" baseline="30000" dirty="0">
                <a:latin typeface="Ubuntu" panose="020B0504030602030204" pitchFamily="34" charset="0"/>
              </a:rPr>
              <a:t>th</a:t>
            </a:r>
            <a:r>
              <a:rPr lang="en-IN" sz="3600" dirty="0">
                <a:latin typeface="Ubuntu" panose="020B0504030602030204" pitchFamily="34" charset="0"/>
              </a:rPr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25D3F-70A6-41B4-97B3-621B41EE60E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27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a56047e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a56047e8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4a56047e8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a60ceef1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a60ceef1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a60ceef1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564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637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6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956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15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11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21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389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36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97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818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052E-00FD-4FAA-8B85-D33BC45D2D9B}" type="datetimeFigureOut">
              <a:rPr lang="en-IN" smtClean="0"/>
              <a:pPr/>
              <a:t>20-05-2019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DF3D2E-61C6-4304-BEA2-C2C506CE3C69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05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65915-2999-49FD-A1C7-920936A69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431"/>
            <a:ext cx="9571462" cy="21226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B71E42"/>
                </a:solidFill>
                <a:latin typeface="Ubuntu" panose="020B0504030602030204" pitchFamily="34" charset="0"/>
              </a:rPr>
              <a:t>WIRELESS TRANSMISSION USING LDPC CODES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6ED152-ED12-4535-B5E9-48F0D03E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77683" cy="1687567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rgbClr val="71502A"/>
                </a:solidFill>
              </a:rPr>
              <a:t>Ankit Panchal (151090005)</a:t>
            </a:r>
          </a:p>
          <a:p>
            <a:pPr algn="r"/>
            <a:r>
              <a:rPr lang="en-IN" sz="2400" dirty="0">
                <a:solidFill>
                  <a:srgbClr val="71502A"/>
                </a:solidFill>
              </a:rPr>
              <a:t>Bhushan Mhatre (151090036)</a:t>
            </a:r>
          </a:p>
        </p:txBody>
      </p:sp>
    </p:spTree>
    <p:extLst>
      <p:ext uri="{BB962C8B-B14F-4D97-AF65-F5344CB8AC3E}">
        <p14:creationId xmlns:p14="http://schemas.microsoft.com/office/powerpoint/2010/main" xmlns="" val="891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46EA2-2F74-4208-9B64-ABED93DE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Tanner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99E85E-1AC3-4BAD-8E8C-E378D090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Are Bipartite graph used to represent LDPC code.</a:t>
            </a:r>
          </a:p>
          <a:p>
            <a:r>
              <a:rPr lang="en-IN" dirty="0"/>
              <a:t>A Bipartite graph is one which the nodes can be partitioned into two classes, and no edge can connect two nodes of same class.</a:t>
            </a:r>
          </a:p>
          <a:p>
            <a:r>
              <a:rPr lang="en-IN" dirty="0"/>
              <a:t>A cycle of length l in Tanner graph is path</a:t>
            </a:r>
            <a:br>
              <a:rPr lang="en-IN" dirty="0"/>
            </a:br>
            <a:r>
              <a:rPr lang="en-IN" dirty="0"/>
              <a:t>compromised of l edges from a node back</a:t>
            </a:r>
            <a:br>
              <a:rPr lang="en-IN" dirty="0"/>
            </a:br>
            <a:r>
              <a:rPr lang="en-IN" dirty="0"/>
              <a:t>to same node.</a:t>
            </a:r>
          </a:p>
          <a:p>
            <a:r>
              <a:rPr lang="en-IN" dirty="0"/>
              <a:t>Length of smallest cycle is known as girth.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18FA00-9C31-4C1F-8E8C-DA217D45C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6422" y="3044172"/>
            <a:ext cx="5047012" cy="30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002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EE06A-8DEA-41CD-90CD-EC518063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 Graphical Description of LDPC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5337B-BEB8-4B88-BD1D-F96E770C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 graph has two types of nodes: bit nodes and parity nodes(check nodes). </a:t>
            </a:r>
          </a:p>
          <a:p>
            <a:r>
              <a:rPr lang="en-IN" sz="2400" dirty="0"/>
              <a:t>Each bit node represents a code symbol and each parity(check) node represents a parity equation. </a:t>
            </a:r>
          </a:p>
          <a:p>
            <a:r>
              <a:rPr lang="en-IN" sz="2400" dirty="0"/>
              <a:t>There is a line drawn between a bit node and a parity node if and only if that bit is involved in that parity equation</a:t>
            </a:r>
          </a:p>
          <a:p>
            <a:r>
              <a:rPr lang="en-IN" sz="2400" dirty="0"/>
              <a:t>Number of edges in tanner graph is equal to number of 1’s in matrix.</a:t>
            </a:r>
          </a:p>
        </p:txBody>
      </p:sp>
    </p:spTree>
    <p:extLst>
      <p:ext uri="{BB962C8B-B14F-4D97-AF65-F5344CB8AC3E}">
        <p14:creationId xmlns:p14="http://schemas.microsoft.com/office/powerpoint/2010/main" xmlns="" val="89604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EFBAA6-77E4-4846-B443-07814DCD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868" y="705557"/>
            <a:ext cx="9603275" cy="761999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2C75A83-1DF7-4CE2-A5F3-E5A61E4A4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2505" y="1952978"/>
            <a:ext cx="9143999" cy="419946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E86A565-0BCA-4A45-B2EE-6383F3427D8D}"/>
              </a:ext>
            </a:extLst>
          </p:cNvPr>
          <p:cNvSpPr txBox="1"/>
          <p:nvPr/>
        </p:nvSpPr>
        <p:spPr>
          <a:xfrm>
            <a:off x="9550400" y="4289778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Check nodes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0E7378-1EB3-4146-860E-623B12A02248}"/>
              </a:ext>
            </a:extLst>
          </p:cNvPr>
          <p:cNvSpPr txBox="1"/>
          <p:nvPr/>
        </p:nvSpPr>
        <p:spPr>
          <a:xfrm>
            <a:off x="10074135" y="5381934"/>
            <a:ext cx="99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Bit nodes</a:t>
            </a:r>
          </a:p>
        </p:txBody>
      </p:sp>
    </p:spTree>
    <p:extLst>
      <p:ext uri="{BB962C8B-B14F-4D97-AF65-F5344CB8AC3E}">
        <p14:creationId xmlns:p14="http://schemas.microsoft.com/office/powerpoint/2010/main" xmlns="" val="11290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CC5FB-5E82-4FAC-8A1B-2D79F397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21392"/>
            <a:ext cx="9603275" cy="768741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B0E31CE-B32A-4A74-A8D5-6965702D8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3174" y="1971304"/>
            <a:ext cx="9261679" cy="40821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E77F3D1-8CE0-4344-955D-B24AB99E59B2}"/>
              </a:ext>
            </a:extLst>
          </p:cNvPr>
          <p:cNvSpPr txBox="1"/>
          <p:nvPr/>
        </p:nvSpPr>
        <p:spPr>
          <a:xfrm>
            <a:off x="1986844" y="4380089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 nodes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A4D6AC6-3657-451D-AEFC-986C0335E469}"/>
              </a:ext>
            </a:extLst>
          </p:cNvPr>
          <p:cNvCxnSpPr/>
          <p:nvPr/>
        </p:nvCxnSpPr>
        <p:spPr>
          <a:xfrm>
            <a:off x="3364089" y="4594578"/>
            <a:ext cx="509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15B21A-935D-4B37-8EC7-9CB5E38CF810}"/>
              </a:ext>
            </a:extLst>
          </p:cNvPr>
          <p:cNvSpPr txBox="1"/>
          <p:nvPr/>
        </p:nvSpPr>
        <p:spPr>
          <a:xfrm>
            <a:off x="969879" y="5578678"/>
            <a:ext cx="11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Bit nodes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0F94D97-54B6-4C5C-8927-F5905B1EDDFB}"/>
              </a:ext>
            </a:extLst>
          </p:cNvPr>
          <p:cNvCxnSpPr>
            <a:cxnSpLocks/>
          </p:cNvCxnSpPr>
          <p:nvPr/>
        </p:nvCxnSpPr>
        <p:spPr>
          <a:xfrm>
            <a:off x="1986844" y="5763344"/>
            <a:ext cx="4628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195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95D3F-1BE7-4348-A252-4BB81C15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261CCA-0CBA-4080-B165-E899567B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Obtain H in following form by performing Gauss Jordan Elimination.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br>
              <a:rPr lang="en-IN" dirty="0"/>
            </a:br>
            <a:r>
              <a:rPr lang="en-IN" dirty="0"/>
              <a:t>That is obtain H in row-echelon form (upper triangular matrix)</a:t>
            </a:r>
          </a:p>
          <a:p>
            <a:r>
              <a:rPr lang="en-IN" dirty="0"/>
              <a:t>H = [ A, I</a:t>
            </a:r>
            <a:r>
              <a:rPr lang="en-IN" baseline="-25000" dirty="0"/>
              <a:t>n-k</a:t>
            </a:r>
            <a:r>
              <a:rPr lang="en-IN" dirty="0"/>
              <a:t>]  ,   A is (n-k) </a:t>
            </a:r>
            <a:r>
              <a:rPr lang="en-IN" sz="1800" dirty="0"/>
              <a:t>x </a:t>
            </a:r>
            <a:r>
              <a:rPr lang="en-IN" dirty="0"/>
              <a:t>k ,   I is identity matrix of size n-k</a:t>
            </a:r>
          </a:p>
          <a:p>
            <a:r>
              <a:rPr lang="en-IN" dirty="0"/>
              <a:t>Generator Matrix is G = [ </a:t>
            </a:r>
            <a:r>
              <a:rPr lang="en-IN" dirty="0" err="1"/>
              <a:t>I</a:t>
            </a:r>
            <a:r>
              <a:rPr lang="en-IN" baseline="-25000" dirty="0" err="1"/>
              <a:t>k</a:t>
            </a:r>
            <a:r>
              <a:rPr lang="en-IN" dirty="0"/>
              <a:t> ,  A</a:t>
            </a:r>
            <a:r>
              <a:rPr lang="en-IN" baseline="30000" dirty="0"/>
              <a:t>T</a:t>
            </a:r>
            <a:r>
              <a:rPr lang="en-IN" dirty="0"/>
              <a:t> ]</a:t>
            </a:r>
          </a:p>
          <a:p>
            <a:r>
              <a:rPr lang="en-IN" dirty="0"/>
              <a:t>Codeword = message x Generator Matrix</a:t>
            </a:r>
            <a:br>
              <a:rPr lang="en-IN" dirty="0"/>
            </a:br>
            <a:r>
              <a:rPr lang="en-IN" dirty="0"/>
              <a:t>		 c = u . G</a:t>
            </a:r>
          </a:p>
          <a:p>
            <a:r>
              <a:rPr lang="en-IN" dirty="0"/>
              <a:t>This is a long process having complexity in the order of n</a:t>
            </a:r>
            <a:r>
              <a:rPr lang="en-IN" baseline="30000" dirty="0"/>
              <a:t>2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70558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E1482-77AF-497A-89D5-3BF1ED7B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Linear Time Encoding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9CF6D-526D-4F61-9A3E-6E03EB9A77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43289"/>
                <a:ext cx="9713132" cy="401019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>
                    <a:latin typeface="Ubuntu" panose="020B0504030602030204" pitchFamily="34" charset="0"/>
                  </a:rPr>
                  <a:t>Instead of finding generator matrix, we do as much as transformation as possible using only row and column permutations. Steps: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>
                    <a:latin typeface="Ubuntu" panose="020B0504030602030204" pitchFamily="34" charset="0"/>
                  </a:rPr>
                  <a:t>H is transformed into approximate lower triangular form:</a:t>
                </a:r>
                <a:br>
                  <a:rPr lang="en-IN" dirty="0">
                    <a:latin typeface="Ubuntu" panose="020B0504030602030204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</m: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br>
                  <a:rPr lang="en-IN" dirty="0">
                    <a:latin typeface="Ubuntu" panose="020B0504030602030204" pitchFamily="34" charset="0"/>
                  </a:rPr>
                </a:br>
                <a:r>
                  <a:rPr lang="en-IN" dirty="0">
                    <a:latin typeface="Ubuntu" panose="020B0504030602030204" pitchFamily="34" charset="0"/>
                  </a:rPr>
                  <a:t>where,</a:t>
                </a:r>
                <a:br>
                  <a:rPr lang="en-IN" dirty="0">
                    <a:latin typeface="Ubuntu" panose="020B0504030602030204" pitchFamily="34" charset="0"/>
                  </a:rPr>
                </a:br>
                <a:r>
                  <a:rPr lang="en-IN" dirty="0">
                    <a:latin typeface="Ubuntu" panose="020B0504030602030204" pitchFamily="34" charset="0"/>
                  </a:rPr>
                  <a:t>	T is lower triangular form of size (m-g)</a:t>
                </a:r>
                <a:r>
                  <a:rPr lang="en-IN" sz="1600" dirty="0">
                    <a:latin typeface="Ubuntu" panose="020B0504030602030204" pitchFamily="34" charset="0"/>
                  </a:rPr>
                  <a:t>x</a:t>
                </a:r>
                <a:r>
                  <a:rPr lang="en-IN" dirty="0">
                    <a:latin typeface="Ubuntu" panose="020B0504030602030204" pitchFamily="34" charset="0"/>
                  </a:rPr>
                  <a:t>(m-g);</a:t>
                </a:r>
                <a:br>
                  <a:rPr lang="en-IN" dirty="0">
                    <a:latin typeface="Ubuntu" panose="020B0504030602030204" pitchFamily="34" charset="0"/>
                  </a:rPr>
                </a:br>
                <a:r>
                  <a:rPr lang="en-IN" dirty="0">
                    <a:latin typeface="Ubuntu" panose="020B0504030602030204" pitchFamily="34" charset="0"/>
                  </a:rPr>
                  <a:t>	B is of size (m-g)</a:t>
                </a:r>
                <a:r>
                  <a:rPr lang="en-IN" sz="1600" dirty="0">
                    <a:latin typeface="Ubuntu" panose="020B0504030602030204" pitchFamily="34" charset="0"/>
                  </a:rPr>
                  <a:t>x</a:t>
                </a:r>
                <a:r>
                  <a:rPr lang="en-IN" dirty="0">
                    <a:latin typeface="Ubuntu" panose="020B0504030602030204" pitchFamily="34" charset="0"/>
                  </a:rPr>
                  <a:t>g;</a:t>
                </a:r>
                <a:br>
                  <a:rPr lang="en-IN" dirty="0">
                    <a:latin typeface="Ubuntu" panose="020B0504030602030204" pitchFamily="34" charset="0"/>
                  </a:rPr>
                </a:br>
                <a:r>
                  <a:rPr lang="en-IN" dirty="0">
                    <a:latin typeface="Ubuntu" panose="020B0504030602030204" pitchFamily="34" charset="0"/>
                  </a:rPr>
                  <a:t>	A is of size (m-g)</a:t>
                </a:r>
                <a:r>
                  <a:rPr lang="en-IN" sz="1600" dirty="0">
                    <a:latin typeface="Ubuntu" panose="020B0504030602030204" pitchFamily="34" charset="0"/>
                  </a:rPr>
                  <a:t>x</a:t>
                </a:r>
                <a:r>
                  <a:rPr lang="en-IN" dirty="0">
                    <a:latin typeface="Ubuntu" panose="020B0504030602030204" pitchFamily="34" charset="0"/>
                  </a:rPr>
                  <a:t>k;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>
                    <a:latin typeface="Ubuntu" panose="020B0504030602030204" pitchFamily="34" charset="0"/>
                  </a:rPr>
                  <a:t>Once T is in upper triangular form, i.e. we have H</a:t>
                </a:r>
                <a:r>
                  <a:rPr lang="en-IN" baseline="-25000" dirty="0">
                    <a:latin typeface="Ubuntu" panose="020B0504030602030204" pitchFamily="34" charset="0"/>
                  </a:rPr>
                  <a:t>t</a:t>
                </a:r>
                <a:r>
                  <a:rPr lang="en-IN" dirty="0">
                    <a:latin typeface="Ubuntu" panose="020B0504030602030204" pitchFamily="34" charset="0"/>
                  </a:rPr>
                  <a:t>,</a:t>
                </a:r>
                <a:br>
                  <a:rPr lang="en-IN" dirty="0">
                    <a:latin typeface="Ubuntu" panose="020B0504030602030204" pitchFamily="34" charset="0"/>
                  </a:rPr>
                </a:br>
                <a:r>
                  <a:rPr lang="en-IN" dirty="0">
                    <a:latin typeface="Ubuntu" panose="020B0504030602030204" pitchFamily="34" charset="0"/>
                  </a:rPr>
                  <a:t>Gauss-Jordan elimination is applied to clear 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>
                    <a:latin typeface="Ubuntu" panose="020B0504030602030204" pitchFamily="34" charset="0"/>
                  </a:rPr>
                  <a:t>We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IN" dirty="0">
                    <a:latin typeface="Ubuntu" panose="020B0504030602030204" pitchFamily="34" charset="0"/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IN" dirty="0">
                  <a:latin typeface="Ubuntu" panose="020B0504030602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IN" dirty="0">
                  <a:latin typeface="Ubuntu" panose="020B0504030602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8F9CF6D-526D-4F61-9A3E-6E03EB9A7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43289"/>
                <a:ext cx="9713132" cy="4010192"/>
              </a:xfrm>
              <a:blipFill>
                <a:blip r:embed="rId2"/>
                <a:stretch>
                  <a:fillRect l="-502" t="-7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3459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5EA15-2D9A-494A-85C0-DE925A70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Time Encoding … Continued…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9E455-6B34-49F0-8F01-24698DABB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B71E42"/>
                    </a:solidFill>
                  </a:rPr>
                  <a:t>4.</a:t>
                </a:r>
                <a:r>
                  <a:rPr lang="en-IN" dirty="0"/>
                  <a:t>  To encode using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IN" dirty="0"/>
                  <a:t>,</a:t>
                </a:r>
                <a:br>
                  <a:rPr lang="en-IN" dirty="0"/>
                </a:br>
                <a:r>
                  <a:rPr lang="en-IN" dirty="0"/>
                  <a:t>    the codeword c = [c</a:t>
                </a:r>
                <a:r>
                  <a:rPr lang="en-IN" baseline="-25000" dirty="0"/>
                  <a:t>1</a:t>
                </a:r>
                <a:r>
                  <a:rPr lang="en-IN" dirty="0"/>
                  <a:t> c</a:t>
                </a:r>
                <a:r>
                  <a:rPr lang="en-IN" baseline="-25000" dirty="0"/>
                  <a:t>2</a:t>
                </a:r>
                <a:r>
                  <a:rPr lang="en-IN" dirty="0"/>
                  <a:t>…c</a:t>
                </a:r>
                <a:r>
                  <a:rPr lang="en-IN" baseline="-25000" dirty="0"/>
                  <a:t>n</a:t>
                </a:r>
                <a:r>
                  <a:rPr lang="en-IN" dirty="0"/>
                  <a:t>] is divided into three parts, </a:t>
                </a:r>
                <a:br>
                  <a:rPr lang="en-I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c</m:t>
                      </m:r>
                      <m:r>
                        <m:rPr>
                          <m:nor/>
                        </m:rPr>
                        <a:rPr lang="en-IN" dirty="0"/>
                        <m:t> = [ </m:t>
                      </m:r>
                      <m:r>
                        <m:rPr>
                          <m:nor/>
                        </m:rPr>
                        <a:rPr lang="en-IN" dirty="0"/>
                        <m:t>u</m:t>
                      </m:r>
                      <m:r>
                        <m:rPr>
                          <m:nor/>
                        </m:rPr>
                        <a:rPr lang="en-IN" dirty="0"/>
                        <m:t>, </m:t>
                      </m:r>
                      <m:r>
                        <m:rPr>
                          <m:nor/>
                        </m:rPr>
                        <a:rPr lang="en-IN" dirty="0"/>
                        <m:t>p</m:t>
                      </m:r>
                      <m:r>
                        <m:rPr>
                          <m:nor/>
                        </m:rPr>
                        <a:rPr lang="en-IN" baseline="-25000" dirty="0"/>
                        <m:t>1</m:t>
                      </m:r>
                      <m:r>
                        <m:rPr>
                          <m:nor/>
                        </m:rPr>
                        <a:rPr lang="en-IN" dirty="0"/>
                        <m:t>, </m:t>
                      </m:r>
                      <m:r>
                        <m:rPr>
                          <m:nor/>
                        </m:rPr>
                        <a:rPr lang="en-IN" dirty="0"/>
                        <m:t>p</m:t>
                      </m:r>
                      <m:r>
                        <m:rPr>
                          <m:nor/>
                        </m:rPr>
                        <a:rPr lang="en-IN" baseline="-25000" dirty="0"/>
                        <m:t>2 </m:t>
                      </m:r>
                      <m:r>
                        <m:rPr>
                          <m:nor/>
                        </m:rPr>
                        <a:rPr lang="en-IN" dirty="0"/>
                        <m:t>]</m:t>
                      </m:r>
                    </m:oMath>
                  </m:oMathPara>
                </a14:m>
                <a:br>
                  <a:rPr lang="en-IN" dirty="0"/>
                </a:br>
                <a:r>
                  <a:rPr lang="en-IN" dirty="0"/>
                  <a:t>where,</a:t>
                </a:r>
                <a:br>
                  <a:rPr lang="en-IN" dirty="0"/>
                </a:br>
                <a:r>
                  <a:rPr lang="en-IN" dirty="0"/>
                  <a:t>	 u = [u</a:t>
                </a:r>
                <a:r>
                  <a:rPr lang="en-IN" baseline="-25000" dirty="0"/>
                  <a:t>1</a:t>
                </a:r>
                <a:r>
                  <a:rPr lang="en-IN" dirty="0"/>
                  <a:t> u</a:t>
                </a:r>
                <a:r>
                  <a:rPr lang="en-IN" baseline="-25000" dirty="0"/>
                  <a:t>2</a:t>
                </a:r>
                <a:r>
                  <a:rPr lang="en-IN" dirty="0"/>
                  <a:t>…u</a:t>
                </a:r>
                <a:r>
                  <a:rPr lang="en-IN" baseline="-25000" dirty="0"/>
                  <a:t>n</a:t>
                </a:r>
                <a:r>
                  <a:rPr lang="en-IN" dirty="0"/>
                  <a:t>]  is k-bit message;</a:t>
                </a:r>
                <a:br>
                  <a:rPr lang="en-IN" dirty="0"/>
                </a:b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dirty="0"/>
                  <a:t> =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baseline="-25000" dirty="0"/>
                  <a:t>1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baseline="-25000" dirty="0"/>
                  <a:t>2</a:t>
                </a:r>
                <a:r>
                  <a:rPr lang="en-IN" dirty="0"/>
                  <a:t>…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1</m:t>
                    </m:r>
                  </m:oMath>
                </a14:m>
                <a:r>
                  <a:rPr lang="en-IN" baseline="-25000" dirty="0"/>
                  <a:t>g</a:t>
                </a:r>
                <a:r>
                  <a:rPr lang="en-IN" dirty="0"/>
                  <a:t>] holds first g parity bits;</a:t>
                </a:r>
                <a:br>
                  <a:rPr lang="en-IN" dirty="0"/>
                </a:b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dirty="0"/>
                  <a:t> = 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baseline="-25000" dirty="0"/>
                  <a:t>1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baseline="-25000" dirty="0"/>
                  <a:t>2</a:t>
                </a:r>
                <a:r>
                  <a:rPr lang="en-IN" dirty="0"/>
                  <a:t>…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p</m:t>
                    </m:r>
                    <m:r>
                      <m:rPr>
                        <m:nor/>
                      </m:rPr>
                      <a:rPr lang="en-IN" baseline="-25000" dirty="0"/>
                      <m:t>2</m:t>
                    </m:r>
                  </m:oMath>
                </a14:m>
                <a:r>
                  <a:rPr lang="en-IN" baseline="-25000" dirty="0"/>
                  <a:t>(m-g)</a:t>
                </a:r>
                <a:r>
                  <a:rPr lang="en-IN" dirty="0"/>
                  <a:t>] holds remaining m-g parity bits.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59E455-6B34-49F0-8F01-24698DABB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4786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1346E-180D-4092-B943-B1C15898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 Continued…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F56F9-9983-4F34-9090-E24624BBF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B71E42"/>
                    </a:solidFill>
                    <a:latin typeface="Ubuntu" panose="020B0504030602030204" pitchFamily="34" charset="0"/>
                  </a:rPr>
                  <a:t>5.</a:t>
                </a:r>
                <a:r>
                  <a:rPr lang="en-IN" dirty="0">
                    <a:latin typeface="Ubuntu" panose="020B0504030602030204" pitchFamily="34" charset="0"/>
                  </a:rPr>
                  <a:t>  Codeword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c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 = [ 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u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IN" baseline="-25000" dirty="0">
                        <a:latin typeface="Ubuntu" panose="020B050403060203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IN" baseline="-25000" dirty="0">
                        <a:latin typeface="Ubuntu" panose="020B0504030602030204" pitchFamily="34" charset="0"/>
                      </a:rPr>
                      <m:t>2 </m:t>
                    </m:r>
                    <m:r>
                      <m:rPr>
                        <m:nor/>
                      </m:rPr>
                      <a:rPr lang="en-IN" dirty="0">
                        <a:latin typeface="Ubuntu" panose="020B0504030602030204" pitchFamily="34" charset="0"/>
                      </a:rPr>
                      <m:t>]</m:t>
                    </m:r>
                  </m:oMath>
                </a14:m>
                <a:r>
                  <a:rPr lang="en-IN" dirty="0">
                    <a:latin typeface="Ubuntu" panose="020B0504030602030204" pitchFamily="34" charset="0"/>
                  </a:rPr>
                  <a:t> must satisfy parity check equation  c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IN" b="0" i="0" baseline="3000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>
                    <a:latin typeface="Ubuntu" panose="020B0504030602030204" pitchFamily="34" charset="0"/>
                  </a:rPr>
                  <a:t> = 0 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 dirty="0">
                  <a:latin typeface="Ubuntu" panose="020B0504030602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i="1" dirty="0">
                  <a:latin typeface="Ubuntu" panose="020B0504030602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Ubuntu" panose="020B0504030602030204" pitchFamily="34" charset="0"/>
                  </a:rPr>
                  <a:t>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i="1" dirty="0">
                  <a:latin typeface="Ubuntu" panose="020B0504030602030204" pitchFamily="34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Ubuntu" panose="020B0504030602030204" pitchFamily="34" charset="0"/>
                  </a:rPr>
                  <a:t>Once p1 is known, p2 can be found from: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dirty="0">
                  <a:latin typeface="Ubuntu" panose="020B050403060203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Ubuntu" panose="020B0504030602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72F56F9-9983-4F34-9090-E24624BBF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635" t="-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2493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B09ED-EE57-46B3-8C0E-EFDA0948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7090E81-438E-48CE-AD1E-7DE9DB282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5216" y="2016125"/>
            <a:ext cx="8636000" cy="40373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AF4723-6F25-4A15-8AC6-781DBE27ABB2}"/>
              </a:ext>
            </a:extLst>
          </p:cNvPr>
          <p:cNvSpPr txBox="1"/>
          <p:nvPr/>
        </p:nvSpPr>
        <p:spPr>
          <a:xfrm>
            <a:off x="1648177" y="1298222"/>
            <a:ext cx="921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Ubuntu" panose="020B0504030602030204" pitchFamily="34" charset="0"/>
              </a:rPr>
              <a:t>Encode message u = [1 1 0 0 1] with same length, rate = 1/2 given LDPC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30310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CD51B-561D-4451-A9F7-4A399B7E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 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6EEE526-8667-410F-ABAE-F8DD14F99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51579" y="2010387"/>
            <a:ext cx="4515555" cy="17262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2B33D78-E99A-404C-9CE4-5DE1AAEE0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2260041"/>
            <a:ext cx="5258534" cy="1476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1A65E47-D315-427D-A9DA-3DCB43EA7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38400" y="3893255"/>
            <a:ext cx="7721600" cy="22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184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C1E817-98CE-4502-AD40-35F25E4F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: Basic Communication System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5481C4D-B048-4127-A8AA-EC8D267B0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7761" y="2576772"/>
            <a:ext cx="9430910" cy="2843272"/>
          </a:xfrm>
        </p:spPr>
      </p:pic>
    </p:spTree>
    <p:extLst>
      <p:ext uri="{BB962C8B-B14F-4D97-AF65-F5344CB8AC3E}">
        <p14:creationId xmlns:p14="http://schemas.microsoft.com/office/powerpoint/2010/main" xmlns="" val="8782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32D1F-3E52-406D-9202-46EA077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SUM Product Algorithm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D7ABC6-2EC8-40EF-99CB-DB84612D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soft decision message-passing algorithm.</a:t>
            </a:r>
          </a:p>
          <a:p>
            <a:r>
              <a:rPr lang="en-IN" dirty="0"/>
              <a:t>The input bit probabilities are called the a priori probabilities for the received bits because they were known in advance before running the LDPC decoder. The bit probabilities returned by the decoder are called the a posteriori probabilities. In the case of sum-product decoding these probabilities are expressed as log-likelihood ratios</a:t>
            </a:r>
          </a:p>
        </p:txBody>
      </p:sp>
    </p:spTree>
    <p:extLst>
      <p:ext uri="{BB962C8B-B14F-4D97-AF65-F5344CB8AC3E}">
        <p14:creationId xmlns:p14="http://schemas.microsoft.com/office/powerpoint/2010/main" xmlns="" val="168406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C0331-30B8-413C-B853-4A33F275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C70A89-0AB0-4DE5-84C1-1B89917B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0576"/>
            <a:ext cx="9699641" cy="44413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Calculate r</a:t>
            </a:r>
            <a:r>
              <a:rPr lang="en-IN" baseline="-25000" dirty="0"/>
              <a:t>i</a:t>
            </a:r>
            <a:br>
              <a:rPr lang="en-IN" baseline="-25000" dirty="0"/>
            </a:br>
            <a:r>
              <a:rPr lang="en-IN" dirty="0"/>
              <a:t>(Intrinsic </a:t>
            </a:r>
            <a:br>
              <a:rPr lang="en-IN" dirty="0"/>
            </a:br>
            <a:r>
              <a:rPr lang="en-IN" dirty="0"/>
              <a:t>Probabilities)</a:t>
            </a:r>
            <a:endParaRPr lang="en-IN" baseline="-25000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M</a:t>
            </a:r>
            <a:r>
              <a:rPr lang="en-IN" baseline="-25000" dirty="0"/>
              <a:t>j,i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where, i and j are rows and column number of ‘H ’ matrix where value at H( i, j)=1.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E</a:t>
            </a:r>
            <a:r>
              <a:rPr lang="en-IN" baseline="-25000" dirty="0"/>
              <a:t>j,i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(Extrinsic </a:t>
            </a:r>
            <a:br>
              <a:rPr lang="en-IN" dirty="0"/>
            </a:br>
            <a:r>
              <a:rPr lang="en-IN" dirty="0"/>
              <a:t>Probabilities)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Calculate L</a:t>
            </a:r>
            <a:r>
              <a:rPr lang="en-IN" baseline="-25000" dirty="0"/>
              <a:t>i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79123E-E0D2-41FF-B9D9-8988182F1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61948" y="1941999"/>
            <a:ext cx="3986943" cy="857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07CC74-111A-4E6B-AF5A-7F03753F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5017" y="3852958"/>
            <a:ext cx="3986943" cy="101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63E4240-A5E9-4397-ACC5-22D7180DF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32706" y="5088488"/>
            <a:ext cx="3951563" cy="730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40A316-D6E3-40D6-9D90-8AD337059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2351" y="2928044"/>
            <a:ext cx="135273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7948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3A466-57C0-445F-A05E-44342694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EB488B-A1EE-48EC-AB00-04FCA3660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B71E42"/>
                </a:solidFill>
              </a:rPr>
              <a:t>5.</a:t>
            </a:r>
            <a:r>
              <a:rPr lang="en-IN" dirty="0"/>
              <a:t>     The hard decision on received bits is given by the sign of the LLRs.</a:t>
            </a:r>
            <a:br>
              <a:rPr lang="en-IN" dirty="0"/>
            </a:br>
            <a:r>
              <a:rPr lang="en-IN" dirty="0"/>
              <a:t>       If LLR ‘s sign is contradicting with extrinsic LLRs then the sign of i</a:t>
            </a:r>
            <a:r>
              <a:rPr lang="en-IN" baseline="30000" dirty="0"/>
              <a:t>th</a:t>
            </a:r>
            <a:r>
              <a:rPr lang="en-IN" dirty="0"/>
              <a:t> bit is flipped.</a:t>
            </a:r>
          </a:p>
          <a:p>
            <a:pPr marL="0" indent="0">
              <a:buNone/>
            </a:pPr>
            <a:r>
              <a:rPr lang="en-IN" dirty="0"/>
              <a:t>       If there is an ambiguity then bit remains unchanged.</a:t>
            </a:r>
          </a:p>
          <a:p>
            <a:pPr marL="0" indent="0">
              <a:buNone/>
            </a:pPr>
            <a:r>
              <a:rPr lang="en-IN" dirty="0">
                <a:solidFill>
                  <a:srgbClr val="B71E42"/>
                </a:solidFill>
              </a:rPr>
              <a:t>6.</a:t>
            </a:r>
            <a:r>
              <a:rPr lang="en-IN" dirty="0"/>
              <a:t>     Verify the code by multiplying it with ‘H’ matrix.  s = z.H</a:t>
            </a:r>
            <a:r>
              <a:rPr lang="en-IN" baseline="30000" dirty="0"/>
              <a:t>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If s is zero then z is correct codeword and decoding stops.</a:t>
            </a:r>
          </a:p>
        </p:txBody>
      </p:sp>
    </p:spTree>
    <p:extLst>
      <p:ext uri="{BB962C8B-B14F-4D97-AF65-F5344CB8AC3E}">
        <p14:creationId xmlns:p14="http://schemas.microsoft.com/office/powerpoint/2010/main" xmlns="" val="415082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5527D-06BA-45D7-A858-2897E7D2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91015"/>
            <a:ext cx="9603275" cy="1262739"/>
          </a:xfrm>
        </p:spPr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1941FA-9E8F-4353-BF53-5E0027DB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/>
          <a:lstStyle/>
          <a:p>
            <a:r>
              <a:rPr lang="en-IN" dirty="0"/>
              <a:t>Since the channel is binary symmetric the probability that 0 was sent if 1 is received is the probability, p, that a crossover occurred while the probability that 1 was sent if 1 is received is the probability, 1 − p, that no crossover occurred and vice versa.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13FB0F-278A-4DBD-9959-5C86C6D2FBCB}"/>
              </a:ext>
            </a:extLst>
          </p:cNvPr>
          <p:cNvSpPr txBox="1"/>
          <p:nvPr/>
        </p:nvSpPr>
        <p:spPr>
          <a:xfrm>
            <a:off x="1561170" y="1145868"/>
            <a:ext cx="866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Find codeword sent through a BSC with crossover probability p = 0.2 and </a:t>
            </a:r>
          </a:p>
          <a:p>
            <a:r>
              <a:rPr lang="es-ES" sz="2000" dirty="0"/>
              <a:t>y = [ 1 0 1 0 1 1]  </a:t>
            </a:r>
            <a:r>
              <a:rPr lang="en-IN" sz="2000" dirty="0"/>
              <a:t>is received.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02FFFB-6EC7-4993-91DB-F6298327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2914" y="3044283"/>
            <a:ext cx="6766172" cy="30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325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23262-946A-4536-90F7-A9CAC487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0154BF-D33B-4A8F-B945-FF12ED9FB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390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To begin decoding we set the maximum number of iterations to three and pass in H and r. </a:t>
            </a:r>
          </a:p>
          <a:p>
            <a:pPr marL="0" indent="0">
              <a:buNone/>
            </a:pPr>
            <a:r>
              <a:rPr lang="en-IN" dirty="0"/>
              <a:t>Initialization is M</a:t>
            </a:r>
            <a:r>
              <a:rPr lang="en-IN" baseline="-25000" dirty="0"/>
              <a:t>j,i</a:t>
            </a:r>
            <a:r>
              <a:rPr lang="en-IN" dirty="0"/>
              <a:t> = r</a:t>
            </a:r>
            <a:r>
              <a:rPr lang="en-IN" baseline="-25000" dirty="0"/>
              <a:t>i</a:t>
            </a:r>
          </a:p>
          <a:p>
            <a:pPr marL="0" indent="0">
              <a:buNone/>
            </a:pPr>
            <a:r>
              <a:rPr lang="en-IN" dirty="0"/>
              <a:t>The 1-st bit is included in the 1-st and 3-rd checks and so M1,1 and M3,1 are initialized to r1:</a:t>
            </a:r>
          </a:p>
          <a:p>
            <a:pPr marL="0" indent="0" algn="ctr">
              <a:buNone/>
            </a:pPr>
            <a:r>
              <a:rPr lang="pt-BR" dirty="0"/>
              <a:t>M</a:t>
            </a:r>
            <a:r>
              <a:rPr lang="pt-BR" baseline="-25000" dirty="0"/>
              <a:t>1,1</a:t>
            </a:r>
            <a:r>
              <a:rPr lang="pt-BR" dirty="0"/>
              <a:t> = r</a:t>
            </a:r>
            <a:r>
              <a:rPr lang="pt-BR" baseline="-25000" dirty="0"/>
              <a:t>1</a:t>
            </a:r>
            <a:r>
              <a:rPr lang="pt-BR" dirty="0"/>
              <a:t> = −1.3863      and     M</a:t>
            </a:r>
            <a:r>
              <a:rPr lang="pt-BR" baseline="-25000" dirty="0"/>
              <a:t>3,1</a:t>
            </a:r>
            <a:r>
              <a:rPr lang="pt-BR" dirty="0"/>
              <a:t> = r</a:t>
            </a:r>
            <a:r>
              <a:rPr lang="pt-BR" baseline="-25000" dirty="0"/>
              <a:t>1</a:t>
            </a:r>
            <a:r>
              <a:rPr lang="pt-BR" dirty="0"/>
              <a:t> = −1.3863.</a:t>
            </a:r>
          </a:p>
          <a:p>
            <a:pPr marL="0" indent="0">
              <a:buNone/>
            </a:pPr>
            <a:r>
              <a:rPr lang="en-IN" dirty="0"/>
              <a:t>Repeating for the remaining bits gives:</a:t>
            </a:r>
          </a:p>
          <a:p>
            <a:pPr marL="0" indent="0" algn="ctr">
              <a:buNone/>
            </a:pPr>
            <a:r>
              <a:rPr lang="pt-BR" dirty="0"/>
              <a:t>i = 2 :  M</a:t>
            </a:r>
            <a:r>
              <a:rPr lang="pt-BR" baseline="-25000" dirty="0"/>
              <a:t>1,2</a:t>
            </a:r>
            <a:r>
              <a:rPr lang="pt-BR" dirty="0"/>
              <a:t> = r2 =   1.3863      M</a:t>
            </a:r>
            <a:r>
              <a:rPr lang="pt-BR" baseline="-25000" dirty="0"/>
              <a:t>2,2</a:t>
            </a:r>
            <a:r>
              <a:rPr lang="pt-BR" dirty="0"/>
              <a:t> = r</a:t>
            </a:r>
            <a:r>
              <a:rPr lang="pt-BR" baseline="-25000" dirty="0"/>
              <a:t>2</a:t>
            </a:r>
            <a:r>
              <a:rPr lang="pt-BR" dirty="0"/>
              <a:t> =   1.3863</a:t>
            </a:r>
          </a:p>
          <a:p>
            <a:pPr marL="0" indent="0" algn="ctr">
              <a:buNone/>
            </a:pPr>
            <a:r>
              <a:rPr lang="pt-BR" dirty="0"/>
              <a:t>i = 3 :  M</a:t>
            </a:r>
            <a:r>
              <a:rPr lang="pt-BR" baseline="-25000" dirty="0"/>
              <a:t>2,3</a:t>
            </a:r>
            <a:r>
              <a:rPr lang="pt-BR" dirty="0"/>
              <a:t> = r3 = −1.3863      M</a:t>
            </a:r>
            <a:r>
              <a:rPr lang="pt-BR" baseline="-25000" dirty="0"/>
              <a:t>4,3</a:t>
            </a:r>
            <a:r>
              <a:rPr lang="pt-BR" dirty="0"/>
              <a:t> = r</a:t>
            </a:r>
            <a:r>
              <a:rPr lang="pt-BR" baseline="-25000" dirty="0"/>
              <a:t>3</a:t>
            </a:r>
            <a:r>
              <a:rPr lang="pt-BR" dirty="0"/>
              <a:t> = −1.3863</a:t>
            </a:r>
          </a:p>
          <a:p>
            <a:pPr marL="0" indent="0" algn="ctr">
              <a:buNone/>
            </a:pPr>
            <a:r>
              <a:rPr lang="pt-BR" dirty="0"/>
              <a:t>i = 4 :  M</a:t>
            </a:r>
            <a:r>
              <a:rPr lang="pt-BR" baseline="-25000" dirty="0"/>
              <a:t>1,4</a:t>
            </a:r>
            <a:r>
              <a:rPr lang="pt-BR" dirty="0"/>
              <a:t> = r</a:t>
            </a:r>
            <a:r>
              <a:rPr lang="pt-BR" baseline="-25000" dirty="0"/>
              <a:t>4</a:t>
            </a:r>
            <a:r>
              <a:rPr lang="pt-BR" dirty="0"/>
              <a:t> =   1.3863      M</a:t>
            </a:r>
            <a:r>
              <a:rPr lang="pt-BR" baseline="-25000" dirty="0"/>
              <a:t>4,4</a:t>
            </a:r>
            <a:r>
              <a:rPr lang="pt-BR" dirty="0"/>
              <a:t> = r</a:t>
            </a:r>
            <a:r>
              <a:rPr lang="pt-BR" baseline="-25000" dirty="0"/>
              <a:t>4</a:t>
            </a:r>
            <a:r>
              <a:rPr lang="pt-BR" dirty="0"/>
              <a:t> =   1.3863</a:t>
            </a:r>
          </a:p>
          <a:p>
            <a:pPr marL="0" indent="0" algn="ctr">
              <a:buNone/>
            </a:pPr>
            <a:r>
              <a:rPr lang="pt-BR" dirty="0"/>
              <a:t>i = 5 :  M</a:t>
            </a:r>
            <a:r>
              <a:rPr lang="pt-BR" baseline="-25000" dirty="0"/>
              <a:t>2,5</a:t>
            </a:r>
            <a:r>
              <a:rPr lang="pt-BR" dirty="0"/>
              <a:t> = r</a:t>
            </a:r>
            <a:r>
              <a:rPr lang="pt-BR" baseline="-25000" dirty="0"/>
              <a:t>5</a:t>
            </a:r>
            <a:r>
              <a:rPr lang="pt-BR" dirty="0"/>
              <a:t> = −1.3863      M</a:t>
            </a:r>
            <a:r>
              <a:rPr lang="pt-BR" baseline="-25000" dirty="0"/>
              <a:t>3,5</a:t>
            </a:r>
            <a:r>
              <a:rPr lang="pt-BR" dirty="0"/>
              <a:t> = r</a:t>
            </a:r>
            <a:r>
              <a:rPr lang="pt-BR" baseline="-25000" dirty="0"/>
              <a:t>5</a:t>
            </a:r>
            <a:r>
              <a:rPr lang="pt-BR" dirty="0"/>
              <a:t> = −1.3863</a:t>
            </a:r>
          </a:p>
          <a:p>
            <a:pPr marL="0" indent="0" algn="ctr">
              <a:buNone/>
            </a:pPr>
            <a:r>
              <a:rPr lang="pt-BR" dirty="0"/>
              <a:t>i = 6 :  M</a:t>
            </a:r>
            <a:r>
              <a:rPr lang="pt-BR" baseline="-25000" dirty="0"/>
              <a:t>3,6</a:t>
            </a:r>
            <a:r>
              <a:rPr lang="pt-BR" dirty="0"/>
              <a:t> = r</a:t>
            </a:r>
            <a:r>
              <a:rPr lang="pt-BR" baseline="-25000" dirty="0"/>
              <a:t>6</a:t>
            </a:r>
            <a:r>
              <a:rPr lang="pt-BR" dirty="0"/>
              <a:t> = −1.3863      M</a:t>
            </a:r>
            <a:r>
              <a:rPr lang="pt-BR" baseline="-25000" dirty="0"/>
              <a:t>4,6</a:t>
            </a:r>
            <a:r>
              <a:rPr lang="pt-BR" dirty="0"/>
              <a:t> = r</a:t>
            </a:r>
            <a:r>
              <a:rPr lang="pt-BR" baseline="-25000" dirty="0"/>
              <a:t>6</a:t>
            </a:r>
            <a:r>
              <a:rPr lang="pt-BR" dirty="0"/>
              <a:t> = −1.3863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652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91229-3AE4-47FD-9596-9B7FCECA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B2A04-850C-41E9-B057-98CAA195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For Step 1 the extrinsic probabilities are calculated. Check one includes the 1-st, 2-nd and 4-th bits and so the extrinsic probability from the 1-st check to the 1-st bit depends on the probabilities of the 2-nd and 4-th bits.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B82AF0-C82A-4F9B-8E60-8C4251A77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86615" y="3311913"/>
            <a:ext cx="5218770" cy="19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375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B44B4-FA17-450A-B72D-423C81E7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EE7A3B-CDF8-40BC-94B3-E83B4941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Repeating for all checks gives the extrinsic LLRs: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save space the extrinsic LLRs are given in matrix form where the (j, i)-</a:t>
            </a:r>
            <a:r>
              <a:rPr lang="en-IN" dirty="0" err="1"/>
              <a:t>th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entry of E holds E</a:t>
            </a:r>
            <a:r>
              <a:rPr lang="en-IN" baseline="-25000" dirty="0"/>
              <a:t>j,i</a:t>
            </a:r>
            <a:r>
              <a:rPr lang="en-IN" dirty="0"/>
              <a:t>.  A ‘.’ entry in E indicates that an LLR does not exist for</a:t>
            </a:r>
          </a:p>
          <a:p>
            <a:pPr marL="0" indent="0">
              <a:buNone/>
            </a:pPr>
            <a:r>
              <a:rPr lang="en-IN" dirty="0"/>
              <a:t>that i and j.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FDFD50-380F-42D7-9770-A75ED2D37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6685" y="2465402"/>
            <a:ext cx="6173061" cy="15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4411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B8A17-01FB-4F15-80D6-4DF41BE7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C8C1A0-0CE7-4F31-8110-90CF1C91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To test the intrinsic and extrinsic probabilities for each bit are combined.</a:t>
            </a:r>
          </a:p>
          <a:p>
            <a:pPr marL="0" indent="0">
              <a:buNone/>
            </a:pPr>
            <a:r>
              <a:rPr lang="en-IN" dirty="0"/>
              <a:t>The 1-st bit has extrinsic LLRs from the 1-st and 3-rd checks and an intrinsic LLR from the channel. The total LLR for bit one is their sum:</a:t>
            </a:r>
          </a:p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pt-BR" dirty="0"/>
              <a:t> = r</a:t>
            </a:r>
            <a:r>
              <a:rPr lang="pt-BR" baseline="-25000" dirty="0"/>
              <a:t>1</a:t>
            </a:r>
            <a:r>
              <a:rPr lang="pt-BR" dirty="0"/>
              <a:t> + E</a:t>
            </a:r>
            <a:r>
              <a:rPr lang="pt-BR" baseline="-25000" dirty="0"/>
              <a:t>1,1</a:t>
            </a:r>
            <a:r>
              <a:rPr lang="pt-BR" dirty="0"/>
              <a:t> + E</a:t>
            </a:r>
            <a:r>
              <a:rPr lang="pt-BR" baseline="-25000" dirty="0"/>
              <a:t>3,1</a:t>
            </a:r>
            <a:r>
              <a:rPr lang="pt-BR" dirty="0"/>
              <a:t> = −1.3863 + 0.7538 + 0.7538 = 0.1213.</a:t>
            </a:r>
          </a:p>
          <a:p>
            <a:pPr marL="0" indent="0">
              <a:buNone/>
            </a:pPr>
            <a:r>
              <a:rPr lang="en-IN" dirty="0"/>
              <a:t>Thus even though the LLR from the channel is negative, indicating that the bit is a one, both of the extrinsic LLRs are positive indicating that the bit is zero.</a:t>
            </a:r>
          </a:p>
          <a:p>
            <a:pPr marL="0" indent="0">
              <a:buNone/>
            </a:pPr>
            <a:r>
              <a:rPr lang="en-IN" dirty="0"/>
              <a:t>The extrinsic LLRs are strong enough that the total LLR is positive and so the decision on bit  one has effectively been changed. Repeating for bits two to six gives:</a:t>
            </a:r>
          </a:p>
        </p:txBody>
      </p:sp>
    </p:spTree>
    <p:extLst>
      <p:ext uri="{BB962C8B-B14F-4D97-AF65-F5344CB8AC3E}">
        <p14:creationId xmlns:p14="http://schemas.microsoft.com/office/powerpoint/2010/main" xmlns="" val="1911849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E45B4-E7D9-496C-9891-BCDD5E1D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F7073-7A71-47FD-B433-687FB6EC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2</a:t>
            </a:r>
            <a:r>
              <a:rPr lang="pt-BR" dirty="0"/>
              <a:t> = r</a:t>
            </a:r>
            <a:r>
              <a:rPr lang="pt-BR" baseline="-25000" dirty="0"/>
              <a:t>2</a:t>
            </a:r>
            <a:r>
              <a:rPr lang="pt-BR" dirty="0"/>
              <a:t> + E</a:t>
            </a:r>
            <a:r>
              <a:rPr lang="pt-BR" baseline="-25000" dirty="0"/>
              <a:t>1,2</a:t>
            </a:r>
            <a:r>
              <a:rPr lang="pt-BR" dirty="0"/>
              <a:t> + E</a:t>
            </a:r>
            <a:r>
              <a:rPr lang="pt-BR" baseline="-25000" dirty="0"/>
              <a:t>2,2</a:t>
            </a:r>
            <a:r>
              <a:rPr lang="pt-BR" dirty="0"/>
              <a:t> =   1.3863</a:t>
            </a:r>
          </a:p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3</a:t>
            </a:r>
            <a:r>
              <a:rPr lang="pt-BR" dirty="0"/>
              <a:t> = r</a:t>
            </a:r>
            <a:r>
              <a:rPr lang="pt-BR" baseline="-25000" dirty="0"/>
              <a:t>3</a:t>
            </a:r>
            <a:r>
              <a:rPr lang="pt-BR" dirty="0"/>
              <a:t> + E</a:t>
            </a:r>
            <a:r>
              <a:rPr lang="pt-BR" baseline="-25000" dirty="0"/>
              <a:t>2,3</a:t>
            </a:r>
            <a:r>
              <a:rPr lang="pt-BR" dirty="0"/>
              <a:t> + E</a:t>
            </a:r>
            <a:r>
              <a:rPr lang="pt-BR" baseline="-25000" dirty="0"/>
              <a:t>4,3</a:t>
            </a:r>
            <a:r>
              <a:rPr lang="pt-BR" dirty="0"/>
              <a:t> = −2.8938</a:t>
            </a:r>
          </a:p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4</a:t>
            </a:r>
            <a:r>
              <a:rPr lang="pt-BR" dirty="0"/>
              <a:t> = r</a:t>
            </a:r>
            <a:r>
              <a:rPr lang="pt-BR" baseline="-25000" dirty="0"/>
              <a:t>4</a:t>
            </a:r>
            <a:r>
              <a:rPr lang="pt-BR" dirty="0"/>
              <a:t> + E</a:t>
            </a:r>
            <a:r>
              <a:rPr lang="pt-BR" baseline="-25000" dirty="0"/>
              <a:t>1,4</a:t>
            </a:r>
            <a:r>
              <a:rPr lang="pt-BR" dirty="0"/>
              <a:t> + E</a:t>
            </a:r>
            <a:r>
              <a:rPr lang="pt-BR" baseline="-25000" dirty="0"/>
              <a:t>4,4</a:t>
            </a:r>
            <a:r>
              <a:rPr lang="pt-BR" dirty="0"/>
              <a:t> =   1.3863</a:t>
            </a:r>
          </a:p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5</a:t>
            </a:r>
            <a:r>
              <a:rPr lang="pt-BR" dirty="0"/>
              <a:t> = r</a:t>
            </a:r>
            <a:r>
              <a:rPr lang="pt-BR" baseline="-25000" dirty="0"/>
              <a:t>5</a:t>
            </a:r>
            <a:r>
              <a:rPr lang="pt-BR" dirty="0"/>
              <a:t> + E</a:t>
            </a:r>
            <a:r>
              <a:rPr lang="pt-BR" baseline="-25000" dirty="0"/>
              <a:t>2,5</a:t>
            </a:r>
            <a:r>
              <a:rPr lang="pt-BR" dirty="0"/>
              <a:t> + E</a:t>
            </a:r>
            <a:r>
              <a:rPr lang="pt-BR" baseline="-25000" dirty="0"/>
              <a:t>3,5</a:t>
            </a:r>
            <a:r>
              <a:rPr lang="pt-BR" dirty="0"/>
              <a:t> = −1.3863</a:t>
            </a:r>
          </a:p>
          <a:p>
            <a:pPr marL="0" indent="0" algn="ctr">
              <a:buNone/>
            </a:pPr>
            <a:r>
              <a:rPr lang="pt-BR" dirty="0"/>
              <a:t>L</a:t>
            </a:r>
            <a:r>
              <a:rPr lang="pt-BR" baseline="-25000" dirty="0"/>
              <a:t>6</a:t>
            </a:r>
            <a:r>
              <a:rPr lang="pt-BR" dirty="0"/>
              <a:t> = r</a:t>
            </a:r>
            <a:r>
              <a:rPr lang="pt-BR" baseline="-25000" dirty="0"/>
              <a:t>6</a:t>
            </a:r>
            <a:r>
              <a:rPr lang="pt-BR" dirty="0"/>
              <a:t> + E</a:t>
            </a:r>
            <a:r>
              <a:rPr lang="pt-BR" baseline="-25000" dirty="0"/>
              <a:t>3,6</a:t>
            </a:r>
            <a:r>
              <a:rPr lang="pt-BR" dirty="0"/>
              <a:t> + E</a:t>
            </a:r>
            <a:r>
              <a:rPr lang="pt-BR" baseline="-25000" dirty="0"/>
              <a:t>4,6</a:t>
            </a:r>
            <a:r>
              <a:rPr lang="pt-BR" dirty="0"/>
              <a:t> = −1.3863</a:t>
            </a:r>
          </a:p>
          <a:p>
            <a:pPr marL="0" indent="0">
              <a:buNone/>
            </a:pPr>
            <a:r>
              <a:rPr lang="en-IN" dirty="0"/>
              <a:t>The hard decision on the received bits is given by the sign of the LLRs,</a:t>
            </a:r>
          </a:p>
          <a:p>
            <a:pPr marL="0" indent="0" algn="ctr">
              <a:buNone/>
            </a:pPr>
            <a:r>
              <a:rPr lang="en-IN" dirty="0"/>
              <a:t>z = [ 0 0 1 0 1 1].</a:t>
            </a:r>
          </a:p>
        </p:txBody>
      </p:sp>
    </p:spTree>
    <p:extLst>
      <p:ext uri="{BB962C8B-B14F-4D97-AF65-F5344CB8AC3E}">
        <p14:creationId xmlns:p14="http://schemas.microsoft.com/office/powerpoint/2010/main" xmlns="" val="39237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E3F467-A28D-4061-A5FB-516521C6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24DA7A-C31D-479E-982E-669B45CC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check if z is a valid codeword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Since s is zero z is a valid codeword, and the decoding stops, returning z as the decoded 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539E7D-3956-438A-ACD2-9949CB2A6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8389" y="2514380"/>
            <a:ext cx="6815222" cy="182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6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984599-A398-4A7F-AC6C-1C5745A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Ubuntu" panose="020B0504030602030204" pitchFamily="34" charset="0"/>
              </a:rPr>
              <a:t>Source encoder &amp; Decoder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53810AB-3FF5-4453-A3CE-41A8BE37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2072" y="2004973"/>
            <a:ext cx="9717206" cy="37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9097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8441F-379F-4C5C-B5C3-9DBBDBE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B341B-4B47-4BDC-A42E-497C9689B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Raspberry Pi 3 model B</a:t>
            </a:r>
            <a:br>
              <a:rPr lang="it-IT" sz="2400" dirty="0"/>
            </a:br>
            <a:r>
              <a:rPr lang="en-IN" sz="2400" dirty="0"/>
              <a:t>Two Raspberry Pi (R-pi) will be required, one acts as a transmitter and other as receiver.</a:t>
            </a:r>
          </a:p>
          <a:p>
            <a:r>
              <a:rPr lang="en-IN" sz="2400" dirty="0"/>
              <a:t>Graphical User Interface (GUI) is developed at both the ends of communication.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19840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1037125" y="1858975"/>
            <a:ext cx="2015100" cy="320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RASPBERRY PI 3</a:t>
            </a:r>
            <a:endParaRPr/>
          </a:p>
        </p:txBody>
      </p:sp>
      <p:sp>
        <p:nvSpPr>
          <p:cNvPr id="276" name="Google Shape;276;p38"/>
          <p:cNvSpPr/>
          <p:nvPr/>
        </p:nvSpPr>
        <p:spPr>
          <a:xfrm>
            <a:off x="4000888" y="3139975"/>
            <a:ext cx="1292800" cy="8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WI-FI MODULE</a:t>
            </a:r>
            <a:endParaRPr dirty="0"/>
          </a:p>
        </p:txBody>
      </p:sp>
      <p:sp>
        <p:nvSpPr>
          <p:cNvPr id="277" name="Google Shape;277;p38"/>
          <p:cNvSpPr/>
          <p:nvPr/>
        </p:nvSpPr>
        <p:spPr>
          <a:xfrm>
            <a:off x="3059289" y="3335275"/>
            <a:ext cx="941598" cy="437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9322425" y="1827750"/>
            <a:ext cx="2015100" cy="320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RASPBERRY PI 3</a:t>
            </a: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7045325" y="3139975"/>
            <a:ext cx="1292800" cy="82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WI-FI MODULE</a:t>
            </a:r>
            <a:endParaRPr dirty="0"/>
          </a:p>
        </p:txBody>
      </p:sp>
      <p:sp>
        <p:nvSpPr>
          <p:cNvPr id="280" name="Google Shape;280;p38"/>
          <p:cNvSpPr/>
          <p:nvPr/>
        </p:nvSpPr>
        <p:spPr>
          <a:xfrm>
            <a:off x="8365067" y="3335275"/>
            <a:ext cx="957358" cy="437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38"/>
          <p:cNvCxnSpPr/>
          <p:nvPr/>
        </p:nvCxnSpPr>
        <p:spPr>
          <a:xfrm>
            <a:off x="5533650" y="3772675"/>
            <a:ext cx="11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8"/>
          <p:cNvCxnSpPr/>
          <p:nvPr/>
        </p:nvCxnSpPr>
        <p:spPr>
          <a:xfrm flipH="1">
            <a:off x="5530200" y="3335275"/>
            <a:ext cx="11091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8"/>
          <p:cNvSpPr txBox="1"/>
          <p:nvPr/>
        </p:nvSpPr>
        <p:spPr>
          <a:xfrm>
            <a:off x="1037125" y="993911"/>
            <a:ext cx="2015099" cy="63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TRANSMITTER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(ENCODER)</a:t>
            </a:r>
            <a:endParaRPr dirty="0"/>
          </a:p>
        </p:txBody>
      </p:sp>
      <p:sp>
        <p:nvSpPr>
          <p:cNvPr id="284" name="Google Shape;284;p38"/>
          <p:cNvSpPr txBox="1"/>
          <p:nvPr/>
        </p:nvSpPr>
        <p:spPr>
          <a:xfrm>
            <a:off x="9330225" y="921699"/>
            <a:ext cx="2007300" cy="62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RECEIVER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(DECODER)</a:t>
            </a:r>
            <a:endParaRPr dirty="0"/>
          </a:p>
        </p:txBody>
      </p:sp>
      <p:cxnSp>
        <p:nvCxnSpPr>
          <p:cNvPr id="285" name="Google Shape;285;p38"/>
          <p:cNvCxnSpPr>
            <a:endCxn id="275" idx="2"/>
          </p:cNvCxnSpPr>
          <p:nvPr/>
        </p:nvCxnSpPr>
        <p:spPr>
          <a:xfrm rot="10800000">
            <a:off x="2044675" y="5061475"/>
            <a:ext cx="78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8"/>
          <p:cNvSpPr/>
          <p:nvPr/>
        </p:nvSpPr>
        <p:spPr>
          <a:xfrm>
            <a:off x="1037124" y="5295875"/>
            <a:ext cx="2015100" cy="28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INTERFACE</a:t>
            </a:r>
            <a:endParaRPr dirty="0"/>
          </a:p>
        </p:txBody>
      </p:sp>
      <p:cxnSp>
        <p:nvCxnSpPr>
          <p:cNvPr id="287" name="Google Shape;287;p38"/>
          <p:cNvCxnSpPr/>
          <p:nvPr/>
        </p:nvCxnSpPr>
        <p:spPr>
          <a:xfrm rot="10800000">
            <a:off x="10326075" y="5030250"/>
            <a:ext cx="7800" cy="28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38"/>
          <p:cNvSpPr/>
          <p:nvPr/>
        </p:nvSpPr>
        <p:spPr>
          <a:xfrm>
            <a:off x="9330225" y="5311350"/>
            <a:ext cx="2007300" cy="28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INTERFACE</a:t>
            </a:r>
            <a:endParaRPr dirty="0"/>
          </a:p>
        </p:txBody>
      </p:sp>
      <p:sp>
        <p:nvSpPr>
          <p:cNvPr id="289" name="Google Shape;289;p38"/>
          <p:cNvSpPr/>
          <p:nvPr/>
        </p:nvSpPr>
        <p:spPr>
          <a:xfrm>
            <a:off x="5126261" y="1109248"/>
            <a:ext cx="2140200" cy="43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POWER SOURCE</a:t>
            </a:r>
            <a:endParaRPr dirty="0"/>
          </a:p>
        </p:txBody>
      </p:sp>
      <p:cxnSp>
        <p:nvCxnSpPr>
          <p:cNvPr id="290" name="Google Shape;290;p38"/>
          <p:cNvCxnSpPr>
            <a:cxnSpLocks/>
            <a:stCxn id="289" idx="2"/>
          </p:cNvCxnSpPr>
          <p:nvPr/>
        </p:nvCxnSpPr>
        <p:spPr>
          <a:xfrm flipH="1">
            <a:off x="3059289" y="1546648"/>
            <a:ext cx="3137072" cy="6990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38"/>
          <p:cNvCxnSpPr>
            <a:cxnSpLocks/>
            <a:stCxn id="289" idx="2"/>
          </p:cNvCxnSpPr>
          <p:nvPr/>
        </p:nvCxnSpPr>
        <p:spPr>
          <a:xfrm>
            <a:off x="6196361" y="1546648"/>
            <a:ext cx="3126063" cy="7433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23A3B0-F99F-46DC-850F-1BCFCD1D14A4}"/>
              </a:ext>
            </a:extLst>
          </p:cNvPr>
          <p:cNvSpPr txBox="1"/>
          <p:nvPr/>
        </p:nvSpPr>
        <p:spPr>
          <a:xfrm>
            <a:off x="5621867" y="4225676"/>
            <a:ext cx="101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Wireless</a:t>
            </a:r>
          </a:p>
          <a:p>
            <a:r>
              <a:rPr lang="en-IN" dirty="0"/>
              <a:t>Channel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330F3C7-F68B-42B4-B796-784BF2B9FEB7}"/>
              </a:ext>
            </a:extLst>
          </p:cNvPr>
          <p:cNvSpPr txBox="1"/>
          <p:nvPr/>
        </p:nvSpPr>
        <p:spPr>
          <a:xfrm>
            <a:off x="1815060" y="161653"/>
            <a:ext cx="863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Ubuntu" panose="020B0504030602030204" pitchFamily="34" charset="0"/>
              </a:rPr>
              <a:t>Block Diagram  of the setup to be Implemented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Raspberry Pi 3 Model B+</a:t>
            </a:r>
            <a:endParaRPr lang="en-IN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1947" y="1763459"/>
            <a:ext cx="9758149" cy="463734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99" y="968611"/>
            <a:ext cx="7998400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4285398" y="282221"/>
            <a:ext cx="3575712" cy="55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latin typeface="Ubuntu" panose="020B0504030602030204" pitchFamily="34" charset="0"/>
              </a:rPr>
              <a:t>RASPBERRY PI pin diagram</a:t>
            </a:r>
            <a:endParaRPr sz="2000" dirty="0"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AEAA9-C79A-4FD0-9007-972D8031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 :  Text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7AA98E-FB30-4CBC-AD80-1B931EDB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016155"/>
            <a:ext cx="9603275" cy="24501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 smtClean="0"/>
              <a:t>binary_message </a:t>
            </a:r>
            <a:r>
              <a:rPr lang="en-IN" sz="2800" dirty="0" smtClean="0"/>
              <a:t>= ''.</a:t>
            </a:r>
            <a:r>
              <a:rPr lang="en-IN" sz="2800" dirty="0" smtClean="0"/>
              <a:t>join(format(</a:t>
            </a:r>
            <a:r>
              <a:rPr lang="en-IN" sz="2800" dirty="0" err="1" smtClean="0"/>
              <a:t>ord</a:t>
            </a:r>
            <a:r>
              <a:rPr lang="en-IN" sz="2800" dirty="0" smtClean="0"/>
              <a:t>(t), </a:t>
            </a:r>
            <a:r>
              <a:rPr lang="en-IN" sz="2800" dirty="0" smtClean="0"/>
              <a:t>'b') for </a:t>
            </a:r>
            <a:r>
              <a:rPr lang="en-IN" sz="2800" dirty="0" smtClean="0"/>
              <a:t>t </a:t>
            </a:r>
            <a:r>
              <a:rPr lang="en-IN" sz="2800" dirty="0" smtClean="0"/>
              <a:t>in </a:t>
            </a:r>
            <a:r>
              <a:rPr lang="en-IN" sz="2800" dirty="0" smtClean="0"/>
              <a:t>text_message)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47357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cap="none" dirty="0" smtClean="0"/>
              <a:t>Preparing Parity-check Matrix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num = 15       # Number of </a:t>
            </a:r>
            <a:r>
              <a:rPr lang="en-IN" dirty="0" smtClean="0"/>
              <a:t>columns</a:t>
            </a:r>
          </a:p>
          <a:p>
            <a:pPr>
              <a:buNone/>
            </a:pPr>
            <a:r>
              <a:rPr lang="en-IN" dirty="0" err="1" smtClean="0"/>
              <a:t>dv</a:t>
            </a:r>
            <a:r>
              <a:rPr lang="en-IN" dirty="0" smtClean="0"/>
              <a:t> </a:t>
            </a:r>
            <a:r>
              <a:rPr lang="en-IN" dirty="0" smtClean="0"/>
              <a:t>= 4        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# </a:t>
            </a:r>
            <a:r>
              <a:rPr lang="en-IN" dirty="0" smtClean="0"/>
              <a:t>Number of ones per column, must be lower than </a:t>
            </a:r>
            <a:r>
              <a:rPr lang="en-IN" dirty="0" err="1" smtClean="0"/>
              <a:t>d_c</a:t>
            </a:r>
            <a:r>
              <a:rPr lang="en-IN" dirty="0" smtClean="0"/>
              <a:t> </a:t>
            </a:r>
            <a:r>
              <a:rPr lang="en-IN" dirty="0" smtClean="0"/>
              <a:t>(because H must have more rows than </a:t>
            </a:r>
            <a:r>
              <a:rPr lang="en-IN" dirty="0" smtClean="0"/>
              <a:t>columns)</a:t>
            </a:r>
          </a:p>
          <a:p>
            <a:pPr>
              <a:buNone/>
            </a:pPr>
            <a:r>
              <a:rPr lang="en-IN" dirty="0" smtClean="0"/>
              <a:t>dc = 5        </a:t>
            </a:r>
          </a:p>
          <a:p>
            <a:pPr>
              <a:buNone/>
            </a:pPr>
            <a:r>
              <a:rPr lang="en-IN" dirty="0" smtClean="0"/>
              <a:t># Number of ones per row, must divide n (because if H has m rows: m*</a:t>
            </a:r>
            <a:r>
              <a:rPr lang="en-IN" dirty="0" err="1" smtClean="0"/>
              <a:t>d_c</a:t>
            </a:r>
            <a:r>
              <a:rPr lang="en-IN" dirty="0" smtClean="0"/>
              <a:t> = n*</a:t>
            </a:r>
            <a:r>
              <a:rPr lang="en-IN" dirty="0" err="1" smtClean="0"/>
              <a:t>d_v</a:t>
            </a:r>
            <a:r>
              <a:rPr lang="en-IN" dirty="0" smtClean="0"/>
              <a:t> (compute number of ones in H))</a:t>
            </a:r>
          </a:p>
          <a:p>
            <a:pPr>
              <a:buNone/>
            </a:pPr>
            <a:r>
              <a:rPr lang="en-IN" dirty="0" smtClean="0"/>
              <a:t># </a:t>
            </a:r>
            <a:r>
              <a:rPr lang="en-IN" dirty="0" smtClean="0"/>
              <a:t>H Matrix</a:t>
            </a:r>
          </a:p>
          <a:p>
            <a:pPr>
              <a:buNone/>
            </a:pPr>
            <a:r>
              <a:rPr lang="en-IN" dirty="0" smtClean="0"/>
              <a:t>H </a:t>
            </a:r>
            <a:r>
              <a:rPr lang="en-IN" dirty="0" smtClean="0"/>
              <a:t>= </a:t>
            </a:r>
            <a:r>
              <a:rPr lang="en-IN" dirty="0" err="1" smtClean="0"/>
              <a:t>pyldpc.RegularH</a:t>
            </a:r>
            <a:r>
              <a:rPr lang="en-IN" dirty="0" smtClean="0"/>
              <a:t>(</a:t>
            </a:r>
            <a:r>
              <a:rPr lang="en-IN" dirty="0" err="1" smtClean="0"/>
              <a:t>num,dv,dc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cap="none" dirty="0" smtClean="0"/>
              <a:t>Preparing Generator Matrix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552131"/>
            <a:ext cx="9603275" cy="29142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# G Matrix</a:t>
            </a:r>
          </a:p>
          <a:p>
            <a:pPr>
              <a:buNone/>
            </a:pPr>
            <a:r>
              <a:rPr lang="en-IN" sz="2800" dirty="0" err="1" smtClean="0"/>
              <a:t>tG</a:t>
            </a:r>
            <a:r>
              <a:rPr lang="en-IN" sz="2800" dirty="0" smtClean="0"/>
              <a:t> </a:t>
            </a:r>
            <a:r>
              <a:rPr lang="en-IN" sz="2800" dirty="0" smtClean="0"/>
              <a:t>= </a:t>
            </a:r>
            <a:r>
              <a:rPr lang="en-IN" sz="2800" dirty="0" err="1" smtClean="0"/>
              <a:t>pyldpc.CodingMatrix</a:t>
            </a:r>
            <a:r>
              <a:rPr lang="en-IN" sz="2800" dirty="0" smtClean="0"/>
              <a:t>(H)</a:t>
            </a:r>
            <a:endParaRPr lang="en-IN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Breaking Message Into Packets Of 6 Bits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dirty="0" smtClean="0"/>
              <a:t>def </a:t>
            </a:r>
            <a:r>
              <a:rPr lang="en-IN" sz="1600" dirty="0" err="1" smtClean="0"/>
              <a:t>BreakingMessage</a:t>
            </a:r>
            <a:r>
              <a:rPr lang="en-IN" sz="1600" dirty="0" smtClean="0"/>
              <a:t>(</a:t>
            </a:r>
            <a:r>
              <a:rPr lang="en-IN" sz="1600" dirty="0" err="1" smtClean="0"/>
              <a:t>binmess</a:t>
            </a:r>
            <a:r>
              <a:rPr lang="en-IN" sz="1600" dirty="0" smtClean="0"/>
              <a:t>, k, </a:t>
            </a:r>
            <a:r>
              <a:rPr lang="en-IN" sz="1600" dirty="0" err="1" smtClean="0"/>
              <a:t>messlen</a:t>
            </a:r>
            <a:r>
              <a:rPr lang="en-IN" sz="1600" dirty="0" smtClean="0"/>
              <a:t>):</a:t>
            </a:r>
          </a:p>
          <a:p>
            <a:pPr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i</a:t>
            </a:r>
            <a:r>
              <a:rPr lang="en-IN" sz="1600" dirty="0" smtClean="0"/>
              <a:t> = 0</a:t>
            </a:r>
          </a:p>
          <a:p>
            <a:pPr>
              <a:buNone/>
            </a:pPr>
            <a:r>
              <a:rPr lang="en-IN" sz="1600" dirty="0" smtClean="0"/>
              <a:t>    </a:t>
            </a:r>
            <a:r>
              <a:rPr lang="en-IN" sz="1600" dirty="0" err="1" smtClean="0"/>
              <a:t>messarr</a:t>
            </a:r>
            <a:r>
              <a:rPr lang="en-IN" sz="1600" dirty="0" smtClean="0"/>
              <a:t> = []</a:t>
            </a:r>
          </a:p>
          <a:p>
            <a:pPr>
              <a:buNone/>
            </a:pPr>
            <a:r>
              <a:rPr lang="en-IN" sz="1600" dirty="0" smtClean="0"/>
              <a:t>    while </a:t>
            </a:r>
            <a:r>
              <a:rPr lang="en-IN" sz="1600" dirty="0" err="1" smtClean="0"/>
              <a:t>messlen</a:t>
            </a:r>
            <a:r>
              <a:rPr lang="en-IN" sz="1600" dirty="0" smtClean="0"/>
              <a:t> &gt;= k :</a:t>
            </a:r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messarr.append</a:t>
            </a:r>
            <a:r>
              <a:rPr lang="en-IN" sz="1600" dirty="0" smtClean="0"/>
              <a:t>(</a:t>
            </a:r>
            <a:r>
              <a:rPr lang="en-IN" sz="1600" dirty="0" err="1" smtClean="0"/>
              <a:t>binmess</a:t>
            </a:r>
            <a:r>
              <a:rPr lang="en-IN" sz="1600" dirty="0" smtClean="0"/>
              <a:t>[i:i+k])</a:t>
            </a:r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i</a:t>
            </a:r>
            <a:r>
              <a:rPr lang="en-IN" sz="1600" dirty="0" smtClean="0"/>
              <a:t> = </a:t>
            </a:r>
            <a:r>
              <a:rPr lang="en-IN" sz="1600" dirty="0" err="1" smtClean="0"/>
              <a:t>i+k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messlen</a:t>
            </a:r>
            <a:r>
              <a:rPr lang="en-IN" sz="1600" dirty="0" smtClean="0"/>
              <a:t> = </a:t>
            </a:r>
            <a:r>
              <a:rPr lang="en-IN" sz="1600" dirty="0" err="1" smtClean="0"/>
              <a:t>messlen</a:t>
            </a:r>
            <a:r>
              <a:rPr lang="en-IN" sz="1600" dirty="0" smtClean="0"/>
              <a:t>-k</a:t>
            </a:r>
          </a:p>
          <a:p>
            <a:pPr>
              <a:buNone/>
            </a:pPr>
            <a:r>
              <a:rPr lang="en-IN" sz="1600" dirty="0" smtClean="0"/>
              <a:t>    if(</a:t>
            </a:r>
            <a:r>
              <a:rPr lang="en-IN" sz="1600" dirty="0" err="1" smtClean="0"/>
              <a:t>messlen</a:t>
            </a:r>
            <a:r>
              <a:rPr lang="en-IN" sz="1600" dirty="0" smtClean="0"/>
              <a:t> &gt; 0):</a:t>
            </a:r>
          </a:p>
          <a:p>
            <a:pPr>
              <a:buNone/>
            </a:pPr>
            <a:r>
              <a:rPr lang="en-IN" sz="1600" dirty="0" smtClean="0"/>
              <a:t>        </a:t>
            </a:r>
            <a:r>
              <a:rPr lang="en-IN" sz="1600" dirty="0" err="1" smtClean="0"/>
              <a:t>messarr.append</a:t>
            </a:r>
            <a:r>
              <a:rPr lang="en-IN" sz="1600" dirty="0" smtClean="0"/>
              <a:t>(</a:t>
            </a:r>
            <a:r>
              <a:rPr lang="en-IN" sz="1600" dirty="0" err="1" smtClean="0"/>
              <a:t>binmess</a:t>
            </a:r>
            <a:r>
              <a:rPr lang="en-IN" sz="1600" dirty="0" smtClean="0"/>
              <a:t>[</a:t>
            </a:r>
            <a:r>
              <a:rPr lang="en-IN" sz="1600" dirty="0" err="1" smtClean="0"/>
              <a:t>i</a:t>
            </a:r>
            <a:r>
              <a:rPr lang="en-IN" sz="1600" dirty="0" smtClean="0"/>
              <a:t>:].</a:t>
            </a:r>
            <a:r>
              <a:rPr lang="en-IN" sz="1600" dirty="0" err="1" smtClean="0"/>
              <a:t>zfill</a:t>
            </a:r>
            <a:r>
              <a:rPr lang="en-IN" sz="1600" dirty="0" smtClean="0"/>
              <a:t>(k))</a:t>
            </a:r>
          </a:p>
          <a:p>
            <a:pPr>
              <a:buNone/>
            </a:pPr>
            <a:r>
              <a:rPr lang="en-IN" sz="1600" dirty="0" smtClean="0"/>
              <a:t>    return </a:t>
            </a:r>
            <a:r>
              <a:rPr lang="en-IN" sz="1600" dirty="0" err="1" smtClean="0"/>
              <a:t>messarr</a:t>
            </a:r>
            <a:endParaRPr lang="en-IN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Modulating and Encoding Message 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def </a:t>
            </a:r>
            <a:r>
              <a:rPr lang="en-IN" sz="2800" dirty="0" err="1" smtClean="0"/>
              <a:t>CodingMessage</a:t>
            </a:r>
            <a:r>
              <a:rPr lang="en-IN" sz="2800" dirty="0" smtClean="0"/>
              <a:t>(</a:t>
            </a:r>
            <a:r>
              <a:rPr lang="en-IN" sz="2800" dirty="0" err="1" smtClean="0"/>
              <a:t>messarr</a:t>
            </a:r>
            <a:r>
              <a:rPr lang="en-IN" sz="2800" dirty="0" smtClean="0"/>
              <a:t>, </a:t>
            </a:r>
            <a:r>
              <a:rPr lang="en-IN" sz="2800" dirty="0" smtClean="0"/>
              <a:t> </a:t>
            </a:r>
            <a:r>
              <a:rPr lang="en-IN" sz="2800" dirty="0" err="1" smtClean="0"/>
              <a:t>tG</a:t>
            </a:r>
            <a:r>
              <a:rPr lang="en-IN" sz="2800" dirty="0" smtClean="0"/>
              <a:t>, </a:t>
            </a:r>
            <a:r>
              <a:rPr lang="en-IN" sz="2800" dirty="0" smtClean="0"/>
              <a:t> </a:t>
            </a:r>
            <a:r>
              <a:rPr lang="en-IN" sz="2800" dirty="0" err="1" smtClean="0"/>
              <a:t>snr</a:t>
            </a:r>
            <a:r>
              <a:rPr lang="en-IN" sz="2800" dirty="0" smtClean="0"/>
              <a:t>, k):</a:t>
            </a:r>
          </a:p>
          <a:p>
            <a:pPr>
              <a:buNone/>
            </a:pPr>
            <a:r>
              <a:rPr lang="en-IN" sz="2800" dirty="0" smtClean="0"/>
              <a:t>    y = []</a:t>
            </a:r>
          </a:p>
          <a:p>
            <a:pPr>
              <a:buNone/>
            </a:pPr>
            <a:r>
              <a:rPr lang="en-IN" sz="2800" dirty="0" smtClean="0"/>
              <a:t>    for </a:t>
            </a:r>
            <a:r>
              <a:rPr lang="en-IN" sz="2800" dirty="0" err="1" smtClean="0"/>
              <a:t>i</a:t>
            </a:r>
            <a:r>
              <a:rPr lang="en-IN" sz="2800" dirty="0" smtClean="0"/>
              <a:t> in </a:t>
            </a:r>
            <a:r>
              <a:rPr lang="en-IN" sz="2800" dirty="0" err="1" smtClean="0"/>
              <a:t>messarr</a:t>
            </a:r>
            <a:r>
              <a:rPr lang="en-IN" sz="2800" dirty="0" smtClean="0"/>
              <a:t>:</a:t>
            </a:r>
          </a:p>
          <a:p>
            <a:pPr>
              <a:buNone/>
            </a:pPr>
            <a:r>
              <a:rPr lang="en-IN" sz="2800" dirty="0" smtClean="0"/>
              <a:t>        v = [</a:t>
            </a:r>
            <a:r>
              <a:rPr lang="en-IN" sz="2800" dirty="0" err="1" smtClean="0"/>
              <a:t>int</a:t>
            </a:r>
            <a:r>
              <a:rPr lang="en-IN" sz="2800" dirty="0" smtClean="0"/>
              <a:t>(d) for d in </a:t>
            </a:r>
            <a:r>
              <a:rPr lang="en-IN" sz="2800" dirty="0" err="1" smtClean="0"/>
              <a:t>i</a:t>
            </a:r>
            <a:r>
              <a:rPr lang="en-IN" sz="2800" dirty="0" smtClean="0"/>
              <a:t>]</a:t>
            </a:r>
          </a:p>
          <a:p>
            <a:pPr>
              <a:buNone/>
            </a:pPr>
            <a:r>
              <a:rPr lang="en-IN" sz="2800" dirty="0" smtClean="0"/>
              <a:t>        </a:t>
            </a:r>
            <a:r>
              <a:rPr lang="en-IN" sz="2800" dirty="0" err="1" smtClean="0"/>
              <a:t>y.append</a:t>
            </a:r>
            <a:r>
              <a:rPr lang="en-IN" sz="2800" dirty="0" smtClean="0"/>
              <a:t>(</a:t>
            </a:r>
            <a:r>
              <a:rPr lang="en-IN" sz="2800" dirty="0" err="1" smtClean="0"/>
              <a:t>pyldpc.Coding</a:t>
            </a:r>
            <a:r>
              <a:rPr lang="en-IN" sz="2800" dirty="0" smtClean="0"/>
              <a:t>(</a:t>
            </a:r>
            <a:r>
              <a:rPr lang="en-IN" sz="2800" dirty="0" err="1" smtClean="0"/>
              <a:t>tG</a:t>
            </a:r>
            <a:r>
              <a:rPr lang="en-IN" sz="2800" dirty="0" smtClean="0"/>
              <a:t>, v, </a:t>
            </a:r>
            <a:r>
              <a:rPr lang="en-IN" sz="2800" dirty="0" err="1" smtClean="0"/>
              <a:t>snr</a:t>
            </a:r>
            <a:r>
              <a:rPr lang="en-IN" sz="2800" dirty="0" smtClean="0"/>
              <a:t>))</a:t>
            </a:r>
          </a:p>
          <a:p>
            <a:pPr>
              <a:buNone/>
            </a:pPr>
            <a:r>
              <a:rPr lang="en-IN" sz="2800" dirty="0" smtClean="0"/>
              <a:t>    return </a:t>
            </a:r>
            <a:r>
              <a:rPr lang="en-IN" sz="2800" dirty="0" smtClean="0"/>
              <a:t>y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FFB41-90AA-4010-8736-E94C7CD1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5975"/>
            <a:ext cx="9603275" cy="9277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Function </a:t>
            </a:r>
            <a:r>
              <a:rPr lang="en-IN" cap="none" dirty="0"/>
              <a:t>coding</a:t>
            </a:r>
            <a:r>
              <a:rPr lang="en-IN" dirty="0"/>
              <a:t>(</a:t>
            </a:r>
            <a:r>
              <a:rPr lang="en-IN" cap="none" dirty="0" err="1"/>
              <a:t>t</a:t>
            </a:r>
            <a:r>
              <a:rPr lang="en-IN" dirty="0" err="1"/>
              <a:t>G</a:t>
            </a:r>
            <a:r>
              <a:rPr lang="en-IN" dirty="0"/>
              <a:t>, </a:t>
            </a:r>
            <a:r>
              <a:rPr lang="en-IN" cap="none" dirty="0"/>
              <a:t>v, snr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807C0-B38D-4750-81BC-BA4A831F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3635"/>
            <a:ext cx="9603275" cy="4089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Codes a message v with Coding Matrix G, and sends it through a noisy (default) channel. G's shape is (k, n).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Message v is passed to </a:t>
            </a:r>
            <a:r>
              <a:rPr lang="en-IN" sz="1600" dirty="0" err="1"/>
              <a:t>tG</a:t>
            </a:r>
            <a:r>
              <a:rPr lang="en-IN" sz="1600" dirty="0"/>
              <a:t>: d = tG.tv d is a n-vector turned into a BPSK modulated vector x. Then Additive White Gaussian Noise (AWGN) is added.  Signal-Noise Ratio: SNR = 10log(1/variance) in decibels, where variance is the variance of the AWGN.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Remember:      1.  d = </a:t>
            </a:r>
            <a:r>
              <a:rPr lang="en-IN" sz="1600" dirty="0" err="1"/>
              <a:t>v.G</a:t>
            </a:r>
            <a:r>
              <a:rPr lang="en-IN" sz="1600" dirty="0"/>
              <a:t> (or (td = tG.tv))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	    2.  x = BPSK(d) (or if you prefer the math: x = pow(-1,d)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/>
              <a:t>    	    3.  y = x + AWGN(0,snr)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/>
              <a:t> Parameters</a:t>
            </a:r>
            <a:r>
              <a:rPr lang="en-IN" sz="16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/>
              <a:t> </a:t>
            </a:r>
            <a:r>
              <a:rPr lang="en-IN" sz="1600" dirty="0" err="1" smtClean="0"/>
              <a:t>tG</a:t>
            </a:r>
            <a:r>
              <a:rPr lang="en-IN" sz="1600" dirty="0"/>
              <a:t>: 2D-Array (OR </a:t>
            </a:r>
            <a:r>
              <a:rPr lang="en-IN" sz="1600" dirty="0" err="1"/>
              <a:t>scipy.sparse.csr_matrix</a:t>
            </a:r>
            <a:r>
              <a:rPr lang="en-IN" sz="1600" dirty="0"/>
              <a:t>)Transposed Coding Matrix obtained from </a:t>
            </a:r>
            <a:r>
              <a:rPr lang="en-IN" sz="1600" dirty="0" err="1"/>
              <a:t>CodingMatrix</a:t>
            </a:r>
            <a:r>
              <a:rPr lang="en-IN" sz="1600" dirty="0"/>
              <a:t> functions.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/>
              <a:t> v</a:t>
            </a:r>
            <a:r>
              <a:rPr lang="en-IN" sz="1600" dirty="0"/>
              <a:t>: 1D-Array, k-vector (binary of course ..)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/>
              <a:t> SNR</a:t>
            </a:r>
            <a:r>
              <a:rPr lang="en-IN" sz="1600" dirty="0"/>
              <a:t>: Signal-Noise-Ratio: SNR = 10log(1/variance) in decibels.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 smtClean="0"/>
              <a:t> Returns </a:t>
            </a:r>
            <a:r>
              <a:rPr lang="en-IN" sz="16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xmlns="" val="233490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02426-199F-4383-930B-0FF14CE4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Channel Encoder and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E442F-BFD7-48D3-AB54-6515455F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1044"/>
          </a:xfrm>
        </p:spPr>
        <p:txBody>
          <a:bodyPr>
            <a:noAutofit/>
          </a:bodyPr>
          <a:lstStyle/>
          <a:p>
            <a:r>
              <a:rPr lang="en-IN" sz="2800" dirty="0">
                <a:latin typeface="Ubuntu" panose="020B0504030602030204" pitchFamily="34" charset="0"/>
              </a:rPr>
              <a:t>Plays Important Role when Channel is prone to error or noisy.</a:t>
            </a:r>
          </a:p>
          <a:p>
            <a:r>
              <a:rPr lang="en-IN" sz="2800" dirty="0">
                <a:latin typeface="Ubuntu" panose="020B0504030602030204" pitchFamily="34" charset="0"/>
              </a:rPr>
              <a:t>Increases Noise Immunity of Source Encoder’s Output.</a:t>
            </a:r>
          </a:p>
          <a:p>
            <a:r>
              <a:rPr lang="en-IN" sz="2800" dirty="0">
                <a:latin typeface="Ubuntu" panose="020B0504030602030204" pitchFamily="34" charset="0"/>
              </a:rPr>
              <a:t>Designed to reduce the impact of channel noise by inserting a Controlled form of redundancy into source encoded data.</a:t>
            </a:r>
          </a:p>
          <a:p>
            <a:r>
              <a:rPr lang="en-IN" sz="2800" dirty="0">
                <a:latin typeface="Ubuntu" panose="020B0504030602030204" pitchFamily="34" charset="0"/>
              </a:rPr>
              <a:t>Example : Hamming Code, LDPC</a:t>
            </a:r>
            <a:r>
              <a:rPr lang="en-IN" sz="2800" dirty="0" smtClean="0">
                <a:latin typeface="Ubuntu" panose="020B0504030602030204" pitchFamily="34" charset="0"/>
              </a:rPr>
              <a:t>.</a:t>
            </a:r>
            <a:endParaRPr lang="en-IN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290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Demodulating And Decoding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 smtClean="0"/>
              <a:t>def </a:t>
            </a:r>
            <a:r>
              <a:rPr lang="en-IN" sz="2400" dirty="0" err="1" smtClean="0"/>
              <a:t>DecodingMessage</a:t>
            </a:r>
            <a:r>
              <a:rPr lang="en-IN" sz="2400" dirty="0" smtClean="0"/>
              <a:t>(H, op, </a:t>
            </a:r>
            <a:r>
              <a:rPr lang="en-IN" sz="2400" dirty="0" err="1" smtClean="0"/>
              <a:t>snr</a:t>
            </a:r>
            <a:r>
              <a:rPr lang="en-IN" sz="2400" dirty="0" smtClean="0"/>
              <a:t>, </a:t>
            </a:r>
            <a:r>
              <a:rPr lang="en-IN" sz="2400" dirty="0" err="1" smtClean="0"/>
              <a:t>tG</a:t>
            </a:r>
            <a:r>
              <a:rPr lang="en-IN" sz="2400" dirty="0" smtClean="0"/>
              <a:t>):</a:t>
            </a:r>
          </a:p>
          <a:p>
            <a:pPr>
              <a:buNone/>
            </a:pPr>
            <a:r>
              <a:rPr lang="en-IN" sz="2400" dirty="0" smtClean="0"/>
              <a:t>    x = []</a:t>
            </a:r>
          </a:p>
          <a:p>
            <a:pPr>
              <a:buNone/>
            </a:pPr>
            <a:r>
              <a:rPr lang="en-IN" sz="2400" dirty="0" smtClean="0"/>
              <a:t>    for </a:t>
            </a:r>
            <a:r>
              <a:rPr lang="en-IN" sz="2400" dirty="0" err="1" smtClean="0"/>
              <a:t>i</a:t>
            </a:r>
            <a:r>
              <a:rPr lang="en-IN" sz="2400" dirty="0" smtClean="0"/>
              <a:t> in op: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x_decoded</a:t>
            </a:r>
            <a:r>
              <a:rPr lang="en-IN" sz="2400" dirty="0" smtClean="0"/>
              <a:t> = </a:t>
            </a:r>
            <a:r>
              <a:rPr lang="en-IN" sz="2400" dirty="0" err="1" smtClean="0"/>
              <a:t>pyldpc.Decoding_logBP</a:t>
            </a:r>
            <a:r>
              <a:rPr lang="en-IN" sz="2400" dirty="0" smtClean="0"/>
              <a:t>(H, </a:t>
            </a:r>
            <a:r>
              <a:rPr lang="en-IN" sz="2400" dirty="0" err="1" smtClean="0"/>
              <a:t>i</a:t>
            </a:r>
            <a:r>
              <a:rPr lang="en-IN" sz="2400" dirty="0" smtClean="0"/>
              <a:t>, </a:t>
            </a:r>
            <a:r>
              <a:rPr lang="en-IN" sz="2400" dirty="0" err="1" smtClean="0"/>
              <a:t>snr</a:t>
            </a:r>
            <a:r>
              <a:rPr lang="en-IN" sz="2400" dirty="0" smtClean="0"/>
              <a:t>, 5)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v_received</a:t>
            </a:r>
            <a:r>
              <a:rPr lang="en-IN" sz="2400" dirty="0" smtClean="0"/>
              <a:t> = </a:t>
            </a:r>
            <a:r>
              <a:rPr lang="en-IN" sz="2400" dirty="0" err="1" smtClean="0"/>
              <a:t>pyldpc.DecodedMessage</a:t>
            </a:r>
            <a:r>
              <a:rPr lang="en-IN" sz="2400" dirty="0" smtClean="0"/>
              <a:t>(</a:t>
            </a:r>
            <a:r>
              <a:rPr lang="en-IN" sz="2400" dirty="0" err="1" smtClean="0"/>
              <a:t>tG</a:t>
            </a:r>
            <a:r>
              <a:rPr lang="en-IN" sz="2400" dirty="0" smtClean="0"/>
              <a:t>, </a:t>
            </a:r>
            <a:r>
              <a:rPr lang="en-IN" sz="2400" dirty="0" err="1" smtClean="0"/>
              <a:t>x_decoded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    </a:t>
            </a:r>
            <a:r>
              <a:rPr lang="en-IN" sz="2400" dirty="0" err="1" smtClean="0"/>
              <a:t>x.append</a:t>
            </a:r>
            <a:r>
              <a:rPr lang="en-IN" sz="2400" dirty="0" smtClean="0"/>
              <a:t>(</a:t>
            </a:r>
            <a:r>
              <a:rPr lang="en-IN" sz="2400" dirty="0" err="1" smtClean="0"/>
              <a:t>v_received</a:t>
            </a:r>
            <a:r>
              <a:rPr lang="en-IN" sz="2400" dirty="0" smtClean="0"/>
              <a:t>)</a:t>
            </a:r>
          </a:p>
          <a:p>
            <a:pPr>
              <a:buNone/>
            </a:pPr>
            <a:r>
              <a:rPr lang="en-IN" sz="2400" dirty="0" smtClean="0"/>
              <a:t>    return x</a:t>
            </a:r>
            <a:endParaRPr lang="en-IN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46170A-A8C7-41FC-962F-30F36E09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cap="none" dirty="0" smtClean="0"/>
              <a:t>Decoding Functions</a:t>
            </a:r>
            <a:endParaRPr lang="en-IN" sz="4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A72CF6-6B04-4044-8B7C-F3843734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Here's the prototype of the decoding functions. They represents the same algorithm. The second one uses logarithmic sum-products: its faster. Unless you're interested in comparing them, you should use the full-log version.</a:t>
            </a:r>
          </a:p>
          <a:p>
            <a:pPr marL="0" indent="0">
              <a:buNone/>
            </a:pPr>
            <a:r>
              <a:rPr lang="en-IN" sz="1600" dirty="0" err="1"/>
              <a:t>pyldpc.Decoding_BP</a:t>
            </a:r>
            <a:r>
              <a:rPr lang="en-IN" sz="1600" dirty="0"/>
              <a:t>(H, </a:t>
            </a:r>
            <a:r>
              <a:rPr lang="en-IN" sz="1600" dirty="0" err="1"/>
              <a:t>BitsAndNodes</a:t>
            </a:r>
            <a:r>
              <a:rPr lang="en-IN" sz="1600" dirty="0"/>
              <a:t>, y, snr, </a:t>
            </a:r>
            <a:r>
              <a:rPr lang="en-IN" sz="1600" dirty="0" err="1"/>
              <a:t>max_iter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- y: n-bits noisy message</a:t>
            </a:r>
          </a:p>
          <a:p>
            <a:pPr marL="0" indent="0">
              <a:buNone/>
            </a:pPr>
            <a:r>
              <a:rPr lang="en-IN" sz="1600" dirty="0"/>
              <a:t>    - snr: Signal to noise ratio used in coding</a:t>
            </a:r>
          </a:p>
          <a:p>
            <a:pPr marL="0" indent="0">
              <a:buNone/>
            </a:pPr>
            <a:r>
              <a:rPr lang="en-IN" sz="1600" dirty="0"/>
              <a:t>    - </a:t>
            </a:r>
            <a:r>
              <a:rPr lang="en-IN" sz="1600" dirty="0" err="1"/>
              <a:t>max_iter</a:t>
            </a:r>
            <a:r>
              <a:rPr lang="en-IN" sz="1600" dirty="0"/>
              <a:t>: max number of decoding iterations </a:t>
            </a:r>
          </a:p>
          <a:p>
            <a:pPr marL="0" indent="0">
              <a:buNone/>
            </a:pPr>
            <a:r>
              <a:rPr lang="en-IN" sz="1600" dirty="0"/>
              <a:t>    returns: codeword x</a:t>
            </a:r>
          </a:p>
          <a:p>
            <a:pPr marL="0" indent="0">
              <a:buNone/>
            </a:pPr>
            <a:r>
              <a:rPr lang="en-IN" sz="1600" dirty="0" err="1"/>
              <a:t>pyldpc.Decoding_logBP</a:t>
            </a:r>
            <a:r>
              <a:rPr lang="en-IN" sz="1600" dirty="0"/>
              <a:t>(H, </a:t>
            </a:r>
            <a:r>
              <a:rPr lang="en-IN" sz="1600" dirty="0" err="1"/>
              <a:t>BitsAndNodes</a:t>
            </a:r>
            <a:r>
              <a:rPr lang="en-IN" sz="1600" dirty="0"/>
              <a:t>, y, snr, </a:t>
            </a:r>
            <a:r>
              <a:rPr lang="en-IN" sz="1600" dirty="0" err="1"/>
              <a:t>max_iter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688123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Converting Decoded Binary Bits To Text Message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282" y="2998372"/>
            <a:ext cx="9603275" cy="24470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/>
              <a:t>def </a:t>
            </a:r>
            <a:r>
              <a:rPr lang="en-IN" sz="2800" dirty="0" err="1" smtClean="0"/>
              <a:t>decode_binary_string</a:t>
            </a:r>
            <a:r>
              <a:rPr lang="en-IN" sz="2800" dirty="0" smtClean="0"/>
              <a:t>(s):</a:t>
            </a:r>
          </a:p>
          <a:p>
            <a:pPr>
              <a:buNone/>
            </a:pPr>
            <a:r>
              <a:rPr lang="en-IN" sz="2800" dirty="0" smtClean="0"/>
              <a:t>    return ''.join(</a:t>
            </a:r>
            <a:r>
              <a:rPr lang="en-IN" sz="2800" dirty="0" err="1" smtClean="0"/>
              <a:t>chr</a:t>
            </a:r>
            <a:r>
              <a:rPr lang="en-IN" sz="2800" dirty="0" smtClean="0"/>
              <a:t>(</a:t>
            </a:r>
            <a:r>
              <a:rPr lang="en-IN" sz="2800" dirty="0" err="1" smtClean="0"/>
              <a:t>int</a:t>
            </a:r>
            <a:r>
              <a:rPr lang="en-IN" sz="2800" dirty="0" smtClean="0"/>
              <a:t>(s[</a:t>
            </a:r>
            <a:r>
              <a:rPr lang="en-IN" sz="2800" dirty="0" err="1" smtClean="0"/>
              <a:t>i</a:t>
            </a:r>
            <a:r>
              <a:rPr lang="en-IN" sz="2800" dirty="0" smtClean="0"/>
              <a:t>*7:i*7+7],2)) for </a:t>
            </a:r>
            <a:r>
              <a:rPr lang="en-IN" sz="2800" dirty="0" err="1" smtClean="0"/>
              <a:t>i</a:t>
            </a:r>
            <a:r>
              <a:rPr lang="en-IN" sz="2800" dirty="0" smtClean="0"/>
              <a:t> in range(</a:t>
            </a:r>
            <a:r>
              <a:rPr lang="en-IN" sz="2800" dirty="0" err="1" smtClean="0"/>
              <a:t>len</a:t>
            </a:r>
            <a:r>
              <a:rPr lang="en-IN" sz="2800" dirty="0" smtClean="0"/>
              <a:t>(s)//7))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2FF42-E875-4150-8DD4-8DBCB9BA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 :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7D492-AD34-4EDD-A4C2-9EE714D2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3" y="2015732"/>
            <a:ext cx="10031104" cy="40711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window = </a:t>
            </a:r>
            <a:r>
              <a:rPr lang="en-IN" sz="1600" dirty="0" err="1"/>
              <a:t>tkinter.Tk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 err="1"/>
              <a:t>window.title</a:t>
            </a:r>
            <a:r>
              <a:rPr lang="en-IN" sz="1600" dirty="0"/>
              <a:t>("LDPC Transmitter")</a:t>
            </a:r>
          </a:p>
          <a:p>
            <a:pPr marL="0" indent="0">
              <a:buNone/>
            </a:pPr>
            <a:r>
              <a:rPr lang="en-IN" sz="1600" dirty="0" err="1"/>
              <a:t>window.geometry</a:t>
            </a:r>
            <a:r>
              <a:rPr lang="en-IN" sz="1600" dirty="0"/>
              <a:t>("900x700")</a:t>
            </a:r>
          </a:p>
          <a:p>
            <a:pPr marL="0" indent="0">
              <a:buNone/>
            </a:pPr>
            <a:r>
              <a:rPr lang="en-IN" sz="1600" dirty="0"/>
              <a:t>label = </a:t>
            </a:r>
            <a:r>
              <a:rPr lang="en-IN" sz="1600" dirty="0" err="1"/>
              <a:t>tkinter.Label</a:t>
            </a:r>
            <a:r>
              <a:rPr lang="en-IN" sz="1600" dirty="0"/>
              <a:t>(window, text = "Transmitter", font = ('</a:t>
            </a:r>
            <a:r>
              <a:rPr lang="en-IN" sz="1600" dirty="0" err="1"/>
              <a:t>arial</a:t>
            </a:r>
            <a:r>
              <a:rPr lang="en-IN" sz="1600" dirty="0"/>
              <a:t>', 25, 'bold'), </a:t>
            </a:r>
            <a:r>
              <a:rPr lang="en-IN" sz="1600" dirty="0" err="1"/>
              <a:t>pady</a:t>
            </a:r>
            <a:r>
              <a:rPr lang="en-IN" sz="1600" dirty="0"/>
              <a:t>=10).pack()</a:t>
            </a:r>
          </a:p>
          <a:p>
            <a:pPr marL="0" indent="0">
              <a:buNone/>
            </a:pPr>
            <a:r>
              <a:rPr lang="en-IN" sz="1600" dirty="0" err="1"/>
              <a:t>messlab</a:t>
            </a:r>
            <a:r>
              <a:rPr lang="en-IN" sz="1600" dirty="0"/>
              <a:t> = </a:t>
            </a:r>
            <a:r>
              <a:rPr lang="en-IN" sz="1600" dirty="0" err="1"/>
              <a:t>tkinter.Label</a:t>
            </a:r>
            <a:r>
              <a:rPr lang="en-IN" sz="1600" dirty="0"/>
              <a:t>(window, text = "Enter the message to be transmitted:", font = ('</a:t>
            </a:r>
            <a:r>
              <a:rPr lang="en-IN" sz="1600" dirty="0" err="1"/>
              <a:t>arial</a:t>
            </a:r>
            <a:r>
              <a:rPr lang="en-IN" sz="1600" dirty="0"/>
              <a:t>', 20, 'bold'), </a:t>
            </a:r>
            <a:r>
              <a:rPr lang="en-IN" sz="1600" dirty="0" err="1"/>
              <a:t>pady</a:t>
            </a:r>
            <a:r>
              <a:rPr lang="en-IN" sz="1600" dirty="0"/>
              <a:t>=5).pack()</a:t>
            </a:r>
          </a:p>
          <a:p>
            <a:pPr marL="0" indent="0">
              <a:buNone/>
            </a:pPr>
            <a:r>
              <a:rPr lang="en-IN" sz="1600" dirty="0"/>
              <a:t>mess = </a:t>
            </a:r>
            <a:r>
              <a:rPr lang="en-IN" sz="1600" dirty="0" err="1"/>
              <a:t>tkinter.Entry</a:t>
            </a:r>
            <a:r>
              <a:rPr lang="en-IN" sz="1600" dirty="0"/>
              <a:t>(window, font = ('</a:t>
            </a:r>
            <a:r>
              <a:rPr lang="en-IN" sz="1600" dirty="0" err="1"/>
              <a:t>arial</a:t>
            </a:r>
            <a:r>
              <a:rPr lang="en-IN" sz="1600" dirty="0"/>
              <a:t>', 25, 'bold'), width = 20, </a:t>
            </a:r>
            <a:r>
              <a:rPr lang="en-IN" sz="1600" dirty="0" err="1"/>
              <a:t>bg</a:t>
            </a:r>
            <a:r>
              <a:rPr lang="en-IN" sz="1600" dirty="0"/>
              <a:t> = "#ccc", bd = 3)</a:t>
            </a:r>
          </a:p>
          <a:p>
            <a:pPr marL="0" indent="0">
              <a:buNone/>
            </a:pPr>
            <a:r>
              <a:rPr lang="en-IN" sz="1600" dirty="0" err="1"/>
              <a:t>mess.pack</a:t>
            </a:r>
            <a:r>
              <a:rPr lang="en-IN" sz="1600" dirty="0"/>
              <a:t>()</a:t>
            </a:r>
          </a:p>
          <a:p>
            <a:pPr marL="0" indent="0">
              <a:buNone/>
            </a:pPr>
            <a:r>
              <a:rPr lang="en-IN" sz="1600" dirty="0" err="1"/>
              <a:t>tkinter.Button</a:t>
            </a:r>
            <a:r>
              <a:rPr lang="en-IN" sz="1600" dirty="0"/>
              <a:t>(window, text = "SEND IT", command = </a:t>
            </a:r>
            <a:r>
              <a:rPr lang="en-IN" sz="1600" dirty="0" err="1"/>
              <a:t>calhmat</a:t>
            </a:r>
            <a:r>
              <a:rPr lang="en-IN" sz="1600" dirty="0"/>
              <a:t>, bd=10, font = ('ubuntu', 15, 'bold'), </a:t>
            </a:r>
            <a:r>
              <a:rPr lang="en-IN" sz="1600" dirty="0" err="1"/>
              <a:t>pady</a:t>
            </a:r>
            <a:r>
              <a:rPr lang="en-IN" sz="1600" dirty="0"/>
              <a:t>=5).pack()</a:t>
            </a:r>
          </a:p>
          <a:p>
            <a:pPr marL="0" indent="0">
              <a:buNone/>
            </a:pPr>
            <a:r>
              <a:rPr lang="en-IN" sz="1600" dirty="0" err="1"/>
              <a:t>window.mainloop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2770060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D86E4-D807-41AA-B29A-42D3CE91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B81F50-A161-448E-B78E-BF44E2FF5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1924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CDAF-CFB4-4121-A8A9-C33C4540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7AC4C-39A4-4EE9-93CB-73004054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So in this way we have implemented our project of  Wireless Transmission using Low Density Parity Check Codes.</a:t>
            </a:r>
          </a:p>
        </p:txBody>
      </p:sp>
    </p:spTree>
    <p:extLst>
      <p:ext uri="{BB962C8B-B14F-4D97-AF65-F5344CB8AC3E}">
        <p14:creationId xmlns:p14="http://schemas.microsoft.com/office/powerpoint/2010/main" xmlns="" val="2689783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99643-8E4F-40E7-AE0A-4C4B31D3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E99152-4494-47EC-AE27-2DFAEBF3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/>
              <a:t>“Raspberry Pi based Wireless Transmission of Text Data using Low Density Parity Check (LDPC)”, by Dr. D. P. Rathod, IJRSI,  Volume V, Issue VI, June 2018, ISSN 2321–2705.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Gallager, R.G, “Low Density Parity Check codes”, IRE Transactions on Information Theory Engineering, Vol. IT-8, January 1962.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“Low-density parity-check code”, https://en.wikipedia.org/wiki/Low-density-parity-check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“Low Density Parity Check Code” Tutorial by Prof. Adrish Banerjee, IIT Kanpur, NPTEL.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/>
              <a:t>“AN INTRODUCTION TO ERROR CORRECTING CODES”, Jack Keil Wolf, ECE 154 C Spring 2010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460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8EA8E-E17E-4291-A8A2-444BF9CC2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8" y="836341"/>
            <a:ext cx="8637073" cy="1939265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solidFill>
                  <a:srgbClr val="B71E4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7B0439-8A83-4EF1-9EDA-4D1E6E6C4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8" y="4728118"/>
            <a:ext cx="8637072" cy="1408786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5F3F1C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3153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59659-9CFD-4E18-96D6-016911BA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8167"/>
            <a:ext cx="9603275" cy="1049235"/>
          </a:xfrm>
        </p:spPr>
        <p:txBody>
          <a:bodyPr/>
          <a:lstStyle/>
          <a:p>
            <a:pPr algn="ctr"/>
            <a:r>
              <a:rPr lang="en-IN" dirty="0"/>
              <a:t>Parity Check code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BA7457-8609-4A28-8D25-662E125A8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 binary parity check code is a block code: i.e., a collection of binary vectors of </a:t>
                </a:r>
                <a:r>
                  <a:rPr lang="en-IN" u="sng" dirty="0"/>
                  <a:t>fixed length n</a:t>
                </a:r>
                <a:r>
                  <a:rPr lang="en-IN" dirty="0"/>
                  <a:t>. </a:t>
                </a:r>
              </a:p>
              <a:p>
                <a:r>
                  <a:rPr lang="en-IN" dirty="0"/>
                  <a:t>The symbols in the code satisfy </a:t>
                </a:r>
                <a:r>
                  <a:rPr lang="en-IN" u="sng" dirty="0"/>
                  <a:t>r parity check equations</a:t>
                </a:r>
                <a:r>
                  <a:rPr lang="en-IN" dirty="0"/>
                  <a:t> of the form: </a:t>
                </a:r>
                <a:br>
                  <a:rPr lang="en-IN" dirty="0"/>
                </a:br>
                <a:r>
                  <a:rPr lang="en-IN" dirty="0"/>
                  <a:t>		x</a:t>
                </a:r>
                <a:r>
                  <a:rPr lang="en-IN" baseline="-25000" dirty="0"/>
                  <a:t>a</a:t>
                </a:r>
                <a:r>
                  <a:rPr lang="en-IN" dirty="0">
                    <a:latin typeface="Ubuntu" panose="020B0504030602030204" pitchFamily="34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</m:t>
                    </m:r>
                  </m:oMath>
                </a14:m>
                <a:r>
                  <a:rPr lang="en-IN" dirty="0"/>
                  <a:t> x</a:t>
                </a:r>
                <a:r>
                  <a:rPr lang="en-IN" baseline="-25000" dirty="0"/>
                  <a:t>b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 </m:t>
                    </m:r>
                  </m:oMath>
                </a14:m>
                <a:r>
                  <a:rPr lang="en-IN" dirty="0"/>
                  <a:t> x</a:t>
                </a:r>
                <a:r>
                  <a:rPr lang="en-IN" baseline="-25000" dirty="0"/>
                  <a:t>c</a:t>
                </a:r>
                <a:r>
                  <a:rPr lang="en-IN" dirty="0"/>
                  <a:t/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 </m:t>
                    </m:r>
                  </m:oMath>
                </a14:m>
                <a:r>
                  <a:rPr lang="en-IN" dirty="0"/>
                  <a:t>…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 </m:t>
                    </m:r>
                  </m:oMath>
                </a14:m>
                <a:r>
                  <a:rPr lang="en-IN" dirty="0"/>
                  <a:t> x</a:t>
                </a:r>
                <a:r>
                  <a:rPr lang="en-IN" baseline="-25000" dirty="0"/>
                  <a:t>z</a:t>
                </a:r>
                <a:r>
                  <a:rPr lang="en-IN" dirty="0"/>
                  <a:t> = 0 </a:t>
                </a:r>
                <a:br>
                  <a:rPr lang="en-IN" dirty="0"/>
                </a:b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 </m:t>
                    </m:r>
                  </m:oMath>
                </a14:m>
                <a:r>
                  <a:rPr lang="en-IN" dirty="0"/>
                  <a:t>means modulo 2 addition (exor) and x</a:t>
                </a:r>
                <a:r>
                  <a:rPr lang="en-IN" baseline="-25000" dirty="0"/>
                  <a:t>a</a:t>
                </a:r>
                <a:r>
                  <a:rPr lang="en-IN" dirty="0"/>
                  <a:t> , x</a:t>
                </a:r>
                <a:r>
                  <a:rPr lang="en-IN" baseline="-25000" dirty="0"/>
                  <a:t>b</a:t>
                </a:r>
                <a:r>
                  <a:rPr lang="en-IN" dirty="0"/>
                  <a:t> , x</a:t>
                </a:r>
                <a:r>
                  <a:rPr lang="en-IN" baseline="-25000" dirty="0"/>
                  <a:t>c</a:t>
                </a:r>
                <a:r>
                  <a:rPr lang="en-IN" dirty="0"/>
                  <a:t> , … , x</a:t>
                </a:r>
                <a:r>
                  <a:rPr lang="en-IN" baseline="-25000" dirty="0"/>
                  <a:t>z</a:t>
                </a:r>
                <a:r>
                  <a:rPr lang="en-IN" dirty="0"/>
                  <a:t> are the code symbols in the equation. </a:t>
                </a:r>
              </a:p>
              <a:p>
                <a:r>
                  <a:rPr lang="en-IN" dirty="0"/>
                  <a:t>Each codeword of length n can contain (n-r)= </a:t>
                </a:r>
                <a:r>
                  <a:rPr lang="en-IN" u="sng" dirty="0"/>
                  <a:t>k information digits</a:t>
                </a:r>
                <a:r>
                  <a:rPr lang="en-IN" dirty="0"/>
                  <a:t> and </a:t>
                </a:r>
                <a:r>
                  <a:rPr lang="en-IN" u="sng" dirty="0"/>
                  <a:t>r check digits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EBA7457-8609-4A28-8D25-662E125A8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 r="-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83130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E44E7-CBBC-4403-A679-579046E0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Parity check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74BE5-5FAB-4F60-9AF5-38201611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 parity check matrix is an r-row by n column binary matrix. Remember </a:t>
            </a:r>
            <a:r>
              <a:rPr lang="en-IN" sz="2800" u="sng" dirty="0"/>
              <a:t>k=n-r</a:t>
            </a:r>
            <a:r>
              <a:rPr lang="en-IN" sz="2800" dirty="0"/>
              <a:t>. </a:t>
            </a:r>
          </a:p>
          <a:p>
            <a:r>
              <a:rPr lang="en-IN" sz="2800" dirty="0"/>
              <a:t>The </a:t>
            </a:r>
            <a:r>
              <a:rPr lang="en-IN" sz="2800" u="sng" dirty="0"/>
              <a:t>rows</a:t>
            </a:r>
            <a:r>
              <a:rPr lang="en-IN" sz="2800" dirty="0"/>
              <a:t> represent the </a:t>
            </a:r>
            <a:r>
              <a:rPr lang="en-IN" sz="2800" u="sng" dirty="0"/>
              <a:t>equations</a:t>
            </a:r>
            <a:r>
              <a:rPr lang="en-IN" sz="2800" dirty="0"/>
              <a:t> and the </a:t>
            </a:r>
            <a:r>
              <a:rPr lang="en-IN" sz="2800" u="sng" dirty="0"/>
              <a:t>columns</a:t>
            </a:r>
            <a:r>
              <a:rPr lang="en-IN" sz="2800" dirty="0"/>
              <a:t> represent the </a:t>
            </a:r>
            <a:r>
              <a:rPr lang="en-IN" sz="2800" u="sng" dirty="0"/>
              <a:t>digits</a:t>
            </a:r>
            <a:r>
              <a:rPr lang="en-IN" sz="2800" dirty="0"/>
              <a:t> in the code word. </a:t>
            </a:r>
          </a:p>
          <a:p>
            <a:r>
              <a:rPr lang="en-IN" sz="2800" dirty="0"/>
              <a:t>There is a 1 in the i-th row and j-</a:t>
            </a:r>
            <a:r>
              <a:rPr lang="en-IN" sz="2800" dirty="0" err="1"/>
              <a:t>th</a:t>
            </a:r>
            <a:r>
              <a:rPr lang="en-IN" sz="2800" dirty="0"/>
              <a:t> column if and only if the i-th code digit is contained in the j-</a:t>
            </a:r>
            <a:r>
              <a:rPr lang="en-IN" sz="2800" dirty="0" err="1"/>
              <a:t>th</a:t>
            </a:r>
            <a:r>
              <a:rPr lang="en-IN" sz="2800" dirty="0"/>
              <a:t> equation.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64184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51D20-14C0-4585-AA62-85EF7893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Low DENSITY PARITY CHECK (LDPC)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8C8011-B558-40BE-83DE-0E338835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Ubuntu" panose="020B0504030602030204" pitchFamily="34" charset="0"/>
              </a:rPr>
              <a:t>LDPC codes is a Linear Error Correcting code. </a:t>
            </a:r>
          </a:p>
          <a:p>
            <a:r>
              <a:rPr lang="en-IN" sz="2400" dirty="0">
                <a:latin typeface="Ubuntu" panose="020B0504030602030204" pitchFamily="34" charset="0"/>
              </a:rPr>
              <a:t>LDPC codes are specified by a parity check matrix H containing mostly 0’s and small number of 1’s.</a:t>
            </a:r>
          </a:p>
          <a:p>
            <a:r>
              <a:rPr lang="en-IN" sz="2400" dirty="0">
                <a:latin typeface="Ubuntu" panose="020B0504030602030204" pitchFamily="34" charset="0"/>
              </a:rPr>
              <a:t>A </a:t>
            </a:r>
            <a:r>
              <a:rPr lang="en-IN" sz="2400" i="1" dirty="0">
                <a:latin typeface="Ubuntu" panose="020B0504030602030204" pitchFamily="34" charset="0"/>
              </a:rPr>
              <a:t>regular</a:t>
            </a:r>
            <a:r>
              <a:rPr lang="en-IN" sz="2400" dirty="0">
                <a:latin typeface="Ubuntu" panose="020B0504030602030204" pitchFamily="34" charset="0"/>
              </a:rPr>
              <a:t> ( n, w</a:t>
            </a:r>
            <a:r>
              <a:rPr lang="en-IN" sz="2400" baseline="-25000" dirty="0">
                <a:latin typeface="Ubuntu" panose="020B0504030602030204" pitchFamily="34" charset="0"/>
              </a:rPr>
              <a:t>c</a:t>
            </a:r>
            <a:r>
              <a:rPr lang="en-IN" sz="2400" dirty="0">
                <a:latin typeface="Ubuntu" panose="020B0504030602030204" pitchFamily="34" charset="0"/>
              </a:rPr>
              <a:t> , w</a:t>
            </a:r>
            <a:r>
              <a:rPr lang="en-IN" sz="2400" baseline="-25000" dirty="0">
                <a:latin typeface="Ubuntu" panose="020B0504030602030204" pitchFamily="34" charset="0"/>
              </a:rPr>
              <a:t>r</a:t>
            </a:r>
            <a:r>
              <a:rPr lang="en-IN" sz="2400" dirty="0">
                <a:latin typeface="Ubuntu" panose="020B0504030602030204" pitchFamily="34" charset="0"/>
              </a:rPr>
              <a:t> ) LDPC code is a code of block-length n with m </a:t>
            </a:r>
            <a:r>
              <a:rPr lang="en-IN" sz="1800" dirty="0">
                <a:latin typeface="Ubuntu" panose="020B0504030602030204" pitchFamily="34" charset="0"/>
              </a:rPr>
              <a:t>x </a:t>
            </a:r>
            <a:r>
              <a:rPr lang="en-IN" sz="2400" dirty="0">
                <a:latin typeface="Ubuntu" panose="020B0504030602030204" pitchFamily="34" charset="0"/>
              </a:rPr>
              <a:t>n parity check matrix where each column contains a small fixed number w</a:t>
            </a:r>
            <a:r>
              <a:rPr lang="en-IN" sz="2400" baseline="-25000" dirty="0">
                <a:latin typeface="Ubuntu" panose="020B0504030602030204" pitchFamily="34" charset="0"/>
              </a:rPr>
              <a:t>c</a:t>
            </a:r>
            <a:r>
              <a:rPr lang="en-IN" sz="2400" dirty="0">
                <a:latin typeface="Ubuntu" panose="020B0504030602030204" pitchFamily="34" charset="0"/>
              </a:rPr>
              <a:t>  of 1’s and each row contains a small number w</a:t>
            </a:r>
            <a:r>
              <a:rPr lang="en-IN" sz="2400" baseline="-25000" dirty="0">
                <a:latin typeface="Ubuntu" panose="020B0504030602030204" pitchFamily="34" charset="0"/>
              </a:rPr>
              <a:t>r</a:t>
            </a:r>
            <a:r>
              <a:rPr lang="en-IN" sz="2400" dirty="0">
                <a:latin typeface="Ubuntu" panose="020B0504030602030204" pitchFamily="34" charset="0"/>
              </a:rPr>
              <a:t> of 1’s.</a:t>
            </a:r>
          </a:p>
          <a:p>
            <a:r>
              <a:rPr lang="en-IN" sz="2400" dirty="0">
                <a:latin typeface="Ubuntu" panose="020B0504030602030204" pitchFamily="34" charset="0"/>
              </a:rPr>
              <a:t>Total Number of 1’s in H is : w</a:t>
            </a:r>
            <a:r>
              <a:rPr lang="en-IN" sz="2400" baseline="-25000" dirty="0">
                <a:latin typeface="Ubuntu" panose="020B0504030602030204" pitchFamily="34" charset="0"/>
              </a:rPr>
              <a:t>r</a:t>
            </a:r>
            <a:r>
              <a:rPr lang="en-IN" sz="2400" dirty="0">
                <a:latin typeface="Ubuntu" panose="020B0504030602030204" pitchFamily="34" charset="0"/>
              </a:rPr>
              <a:t> </a:t>
            </a:r>
            <a:r>
              <a:rPr lang="en-IN" sz="1800" dirty="0">
                <a:latin typeface="Ubuntu" panose="020B0504030602030204" pitchFamily="34" charset="0"/>
              </a:rPr>
              <a:t>x</a:t>
            </a:r>
            <a:r>
              <a:rPr lang="en-IN" sz="2400" dirty="0">
                <a:latin typeface="Ubuntu" panose="020B0504030602030204" pitchFamily="34" charset="0"/>
              </a:rPr>
              <a:t> m = w</a:t>
            </a:r>
            <a:r>
              <a:rPr lang="en-IN" sz="2400" baseline="-25000" dirty="0">
                <a:latin typeface="Ubuntu" panose="020B0504030602030204" pitchFamily="34" charset="0"/>
              </a:rPr>
              <a:t>c</a:t>
            </a:r>
            <a:r>
              <a:rPr lang="en-IN" sz="2400" dirty="0">
                <a:latin typeface="Ubuntu" panose="020B0504030602030204" pitchFamily="34" charset="0"/>
              </a:rPr>
              <a:t> </a:t>
            </a:r>
            <a:r>
              <a:rPr lang="en-IN" sz="1800" dirty="0">
                <a:latin typeface="Ubuntu" panose="020B0504030602030204" pitchFamily="34" charset="0"/>
              </a:rPr>
              <a:t>x</a:t>
            </a:r>
            <a:r>
              <a:rPr lang="en-IN" sz="2400" dirty="0">
                <a:latin typeface="Ubuntu" panose="020B0504030602030204" pitchFamily="34" charset="0"/>
              </a:rPr>
              <a:t> n</a:t>
            </a:r>
          </a:p>
          <a:p>
            <a:r>
              <a:rPr lang="en-IN" sz="2400" dirty="0">
                <a:latin typeface="Ubuntu" panose="020B0504030602030204" pitchFamily="34" charset="0"/>
              </a:rPr>
              <a:t>m </a:t>
            </a:r>
            <a:r>
              <a:rPr lang="en-IN" sz="2400" dirty="0">
                <a:latin typeface="Ubuntu" panose="020B0504030602030204" pitchFamily="34" charset="0"/>
                <a:cs typeface="Arial" panose="020B0604020202020204" pitchFamily="34" charset="0"/>
              </a:rPr>
              <a:t>≥</a:t>
            </a:r>
            <a:r>
              <a:rPr lang="en-IN" sz="2400" dirty="0">
                <a:latin typeface="Ubuntu" panose="020B0504030602030204" pitchFamily="34" charset="0"/>
              </a:rPr>
              <a:t> n – k, So Rate R = k/n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Ubuntu" panose="020B0504030602030204" pitchFamily="34" charset="0"/>
                <a:cs typeface="Arial" panose="020B0604020202020204" pitchFamily="34" charset="0"/>
              </a:rPr>
              <a:t>≥</a:t>
            </a:r>
            <a:r>
              <a:rPr lang="en-IN" sz="2400" dirty="0">
                <a:latin typeface="Ubuntu" panose="020B0504030602030204" pitchFamily="34" charset="0"/>
              </a:rPr>
              <a:t> 1 - w</a:t>
            </a:r>
            <a:r>
              <a:rPr lang="en-IN" sz="2400" baseline="-25000" dirty="0">
                <a:latin typeface="Ubuntu" panose="020B0504030602030204" pitchFamily="34" charset="0"/>
              </a:rPr>
              <a:t>c</a:t>
            </a:r>
            <a:r>
              <a:rPr lang="en-IN" sz="2400" dirty="0">
                <a:latin typeface="Ubuntu" panose="020B0504030602030204" pitchFamily="34" charset="0"/>
              </a:rPr>
              <a:t> / w</a:t>
            </a:r>
            <a:r>
              <a:rPr lang="en-IN" sz="2400" baseline="-25000" dirty="0">
                <a:latin typeface="Ubuntu" panose="020B0504030602030204" pitchFamily="34" charset="0"/>
              </a:rPr>
              <a:t>r</a:t>
            </a:r>
            <a:r>
              <a:rPr lang="en-IN" sz="2400" dirty="0"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234905C-F74F-4C16-9614-2E6C2523B011}"/>
              </a:ext>
            </a:extLst>
          </p:cNvPr>
          <p:cNvSpPr txBox="1"/>
          <p:nvPr/>
        </p:nvSpPr>
        <p:spPr>
          <a:xfrm>
            <a:off x="12979730" y="21256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778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1A499-C12A-4416-B09F-DFCFA17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9E609F8-2E77-46A9-B14B-507CA65D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9467" y="1941689"/>
            <a:ext cx="9234311" cy="3734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AC9886-0F69-45AF-AA71-6A695E4C9CDC}"/>
              </a:ext>
            </a:extLst>
          </p:cNvPr>
          <p:cNvSpPr txBox="1"/>
          <p:nvPr/>
        </p:nvSpPr>
        <p:spPr>
          <a:xfrm>
            <a:off x="530577" y="5675948"/>
            <a:ext cx="1081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Note that each code symbol is contained in 3 equations and each equation involves 4 code symbols.</a:t>
            </a:r>
          </a:p>
        </p:txBody>
      </p:sp>
    </p:spTree>
    <p:extLst>
      <p:ext uri="{BB962C8B-B14F-4D97-AF65-F5344CB8AC3E}">
        <p14:creationId xmlns:p14="http://schemas.microsoft.com/office/powerpoint/2010/main" xmlns="" val="29610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D75570-2B06-461B-A888-E761C19C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A607751-A9E9-44DE-982F-CAE4A767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0036" y="1928220"/>
            <a:ext cx="9975273" cy="4125261"/>
          </a:xfrm>
        </p:spPr>
      </p:pic>
    </p:spTree>
    <p:extLst>
      <p:ext uri="{BB962C8B-B14F-4D97-AF65-F5344CB8AC3E}">
        <p14:creationId xmlns:p14="http://schemas.microsoft.com/office/powerpoint/2010/main" xmlns="" val="30774071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1745</TotalTime>
  <Words>2081</Words>
  <Application>Microsoft Office PowerPoint</Application>
  <PresentationFormat>Custom</PresentationFormat>
  <Paragraphs>239</Paragraphs>
  <Slides>47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Gallery</vt:lpstr>
      <vt:lpstr>WIRELESS TRANSMISSION USING LDPC CODES</vt:lpstr>
      <vt:lpstr>Introduction : Basic Communication System</vt:lpstr>
      <vt:lpstr>Source encoder &amp; Decoder</vt:lpstr>
      <vt:lpstr>Channel Encoder and decoder</vt:lpstr>
      <vt:lpstr>Parity Check code</vt:lpstr>
      <vt:lpstr>Parity check matrix</vt:lpstr>
      <vt:lpstr>Low DENSITY PARITY CHECK (LDPC)</vt:lpstr>
      <vt:lpstr>Example</vt:lpstr>
      <vt:lpstr>Example</vt:lpstr>
      <vt:lpstr>Tanner Graphs</vt:lpstr>
      <vt:lpstr>A Graphical Description of LDPC Codes</vt:lpstr>
      <vt:lpstr>Example</vt:lpstr>
      <vt:lpstr>Example</vt:lpstr>
      <vt:lpstr>ENCODING</vt:lpstr>
      <vt:lpstr>Linear Time Encoding</vt:lpstr>
      <vt:lpstr>Linear Time Encoding … Continued…</vt:lpstr>
      <vt:lpstr>… Continued…</vt:lpstr>
      <vt:lpstr>Example</vt:lpstr>
      <vt:lpstr>Continued …</vt:lpstr>
      <vt:lpstr>SUM Product Algorithm decoding</vt:lpstr>
      <vt:lpstr>Steps</vt:lpstr>
      <vt:lpstr>Continued …</vt:lpstr>
      <vt:lpstr>Example</vt:lpstr>
      <vt:lpstr>EXAMPLE…Continued…</vt:lpstr>
      <vt:lpstr>EXAMPLE…Continued…</vt:lpstr>
      <vt:lpstr>EXAMPLE…Continued…</vt:lpstr>
      <vt:lpstr>EXAMPLE…Continued…</vt:lpstr>
      <vt:lpstr>EXAMPLE…Continued…</vt:lpstr>
      <vt:lpstr>EXAMPLE…Continued…</vt:lpstr>
      <vt:lpstr>HARDWARE REQUIRED</vt:lpstr>
      <vt:lpstr>Slide 31</vt:lpstr>
      <vt:lpstr>Raspberry Pi 3 Model B+</vt:lpstr>
      <vt:lpstr>Slide 33</vt:lpstr>
      <vt:lpstr>Code :  Text to Binary</vt:lpstr>
      <vt:lpstr>Preparing Parity-check Matrix</vt:lpstr>
      <vt:lpstr>Preparing Generator Matrix</vt:lpstr>
      <vt:lpstr>Breaking Message Into Packets Of 6 Bits</vt:lpstr>
      <vt:lpstr>Modulating and Encoding Message </vt:lpstr>
      <vt:lpstr>Function coding(tG, v, snr) </vt:lpstr>
      <vt:lpstr>Demodulating And Decoding</vt:lpstr>
      <vt:lpstr>Decoding Functions</vt:lpstr>
      <vt:lpstr>Converting Decoded Binary Bits To Text Message</vt:lpstr>
      <vt:lpstr>Code : GUI</vt:lpstr>
      <vt:lpstr>Slide 44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Density Parity Check</dc:title>
  <dc:creator>Admin1</dc:creator>
  <cp:lastModifiedBy>user</cp:lastModifiedBy>
  <cp:revision>121</cp:revision>
  <dcterms:created xsi:type="dcterms:W3CDTF">2018-12-07T06:02:15Z</dcterms:created>
  <dcterms:modified xsi:type="dcterms:W3CDTF">2019-05-20T09:34:15Z</dcterms:modified>
</cp:coreProperties>
</file>