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E799BD-28A2-4AFF-9E4A-984DF1D7CEAD}" v="3866" dt="2021-08-15T21:18:50.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torialspoint.com/sdlc/sdlc_agile_model.htm" TargetMode="External"/><Relationship Id="rId2" Type="http://schemas.openxmlformats.org/officeDocument/2006/relationships/hyperlink" Target="https://www.agile42.com/en/agile-community/agile-info-center/scrum/scrum-rol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FB2F3E-259B-4650-B258-F09745BA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84C5BAC-71DF-48C0-AB51-699516D3BE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11" name="Freeform 5">
              <a:extLst>
                <a:ext uri="{FF2B5EF4-FFF2-40B4-BE49-F238E27FC236}">
                  <a16:creationId xmlns:a16="http://schemas.microsoft.com/office/drawing/2014/main" id="{6742FA10-28D2-4023-A08B-427E9370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12" name="Freeform 6">
              <a:extLst>
                <a:ext uri="{FF2B5EF4-FFF2-40B4-BE49-F238E27FC236}">
                  <a16:creationId xmlns:a16="http://schemas.microsoft.com/office/drawing/2014/main" id="{BC497CE0-1368-4C66-923F-CA97C35ED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3" name="Freeform 7">
              <a:extLst>
                <a:ext uri="{FF2B5EF4-FFF2-40B4-BE49-F238E27FC236}">
                  <a16:creationId xmlns:a16="http://schemas.microsoft.com/office/drawing/2014/main" id="{F96D638D-D7BB-43E9-BC7A-6FBBDB507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14" name="Freeform 8">
              <a:extLst>
                <a:ext uri="{FF2B5EF4-FFF2-40B4-BE49-F238E27FC236}">
                  <a16:creationId xmlns:a16="http://schemas.microsoft.com/office/drawing/2014/main" id="{207DB018-8F92-42DF-A1CA-065C774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15" name="Freeform 9">
              <a:extLst>
                <a:ext uri="{FF2B5EF4-FFF2-40B4-BE49-F238E27FC236}">
                  <a16:creationId xmlns:a16="http://schemas.microsoft.com/office/drawing/2014/main" id="{BB2A6006-A798-4927-B799-42A45D5B1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16" name="Freeform 10">
              <a:extLst>
                <a:ext uri="{FF2B5EF4-FFF2-40B4-BE49-F238E27FC236}">
                  <a16:creationId xmlns:a16="http://schemas.microsoft.com/office/drawing/2014/main" id="{3F6DB3F4-548A-4D02-A6CC-D5275E6C8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17" name="Freeform 11">
              <a:extLst>
                <a:ext uri="{FF2B5EF4-FFF2-40B4-BE49-F238E27FC236}">
                  <a16:creationId xmlns:a16="http://schemas.microsoft.com/office/drawing/2014/main" id="{2D9F4A59-DDA2-427E-802B-9056AD99C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18" name="Freeform 12">
              <a:extLst>
                <a:ext uri="{FF2B5EF4-FFF2-40B4-BE49-F238E27FC236}">
                  <a16:creationId xmlns:a16="http://schemas.microsoft.com/office/drawing/2014/main" id="{BF086A79-DD15-4D5E-A197-9ADE0ACF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19" name="Freeform 13">
              <a:extLst>
                <a:ext uri="{FF2B5EF4-FFF2-40B4-BE49-F238E27FC236}">
                  <a16:creationId xmlns:a16="http://schemas.microsoft.com/office/drawing/2014/main" id="{CCB86A9C-D602-4645-AF2E-7BADDF1E9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20" name="Freeform 14">
              <a:extLst>
                <a:ext uri="{FF2B5EF4-FFF2-40B4-BE49-F238E27FC236}">
                  <a16:creationId xmlns:a16="http://schemas.microsoft.com/office/drawing/2014/main" id="{21C6649F-C4FA-423E-A09A-1B286FAE2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21" name="Freeform 15">
              <a:extLst>
                <a:ext uri="{FF2B5EF4-FFF2-40B4-BE49-F238E27FC236}">
                  <a16:creationId xmlns:a16="http://schemas.microsoft.com/office/drawing/2014/main" id="{F00891A4-E0CB-4F23-AD2A-4A2108753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22" name="Freeform 16">
              <a:extLst>
                <a:ext uri="{FF2B5EF4-FFF2-40B4-BE49-F238E27FC236}">
                  <a16:creationId xmlns:a16="http://schemas.microsoft.com/office/drawing/2014/main" id="{0688C71A-541C-4CD1-9821-92958FFC0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23" name="Freeform 17">
              <a:extLst>
                <a:ext uri="{FF2B5EF4-FFF2-40B4-BE49-F238E27FC236}">
                  <a16:creationId xmlns:a16="http://schemas.microsoft.com/office/drawing/2014/main" id="{B5F5BDE4-42C0-4408-B6A9-B35D037F1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24" name="Freeform 18">
              <a:extLst>
                <a:ext uri="{FF2B5EF4-FFF2-40B4-BE49-F238E27FC236}">
                  <a16:creationId xmlns:a16="http://schemas.microsoft.com/office/drawing/2014/main" id="{B215F5C9-B825-47D1-8E5B-AE5BE61A4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25" name="Freeform 19">
              <a:extLst>
                <a:ext uri="{FF2B5EF4-FFF2-40B4-BE49-F238E27FC236}">
                  <a16:creationId xmlns:a16="http://schemas.microsoft.com/office/drawing/2014/main" id="{8FDD346A-E62F-4D05-B776-13CE8F35F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26" name="Freeform 20">
              <a:extLst>
                <a:ext uri="{FF2B5EF4-FFF2-40B4-BE49-F238E27FC236}">
                  <a16:creationId xmlns:a16="http://schemas.microsoft.com/office/drawing/2014/main" id="{C1037E36-F1A3-4462-A9C6-C94A78146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27" name="Freeform 21">
              <a:extLst>
                <a:ext uri="{FF2B5EF4-FFF2-40B4-BE49-F238E27FC236}">
                  <a16:creationId xmlns:a16="http://schemas.microsoft.com/office/drawing/2014/main" id="{10D539D8-C2C4-45F9-9778-440E86248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28" name="Freeform 22">
              <a:extLst>
                <a:ext uri="{FF2B5EF4-FFF2-40B4-BE49-F238E27FC236}">
                  <a16:creationId xmlns:a16="http://schemas.microsoft.com/office/drawing/2014/main" id="{8B003199-95C6-4E08-9D5D-E53DAF421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29" name="Freeform 23">
              <a:extLst>
                <a:ext uri="{FF2B5EF4-FFF2-40B4-BE49-F238E27FC236}">
                  <a16:creationId xmlns:a16="http://schemas.microsoft.com/office/drawing/2014/main" id="{6A2507B4-2AA4-44A1-93B1-D65EC73AF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p:cNvSpPr>
            <a:spLocks noGrp="1"/>
          </p:cNvSpPr>
          <p:nvPr>
            <p:ph type="ctrTitle"/>
          </p:nvPr>
        </p:nvSpPr>
        <p:spPr>
          <a:xfrm>
            <a:off x="2002536" y="1261872"/>
            <a:ext cx="8238744" cy="3118104"/>
          </a:xfrm>
        </p:spPr>
        <p:txBody>
          <a:bodyPr>
            <a:normAutofit/>
          </a:bodyPr>
          <a:lstStyle/>
          <a:p>
            <a:pPr algn="l"/>
            <a:r>
              <a:rPr lang="en-US" sz="6800">
                <a:cs typeface="Calibri Light"/>
              </a:rPr>
              <a:t>The Scrum-Agile  Approach</a:t>
            </a:r>
            <a:br>
              <a:rPr lang="en-US" sz="6800">
                <a:cs typeface="Calibri Light"/>
              </a:rPr>
            </a:br>
            <a:endParaRPr lang="en-US" sz="6800"/>
          </a:p>
        </p:txBody>
      </p:sp>
      <p:sp>
        <p:nvSpPr>
          <p:cNvPr id="3" name="Subtitle 2"/>
          <p:cNvSpPr>
            <a:spLocks noGrp="1"/>
          </p:cNvSpPr>
          <p:nvPr>
            <p:ph type="subTitle" idx="1"/>
          </p:nvPr>
        </p:nvSpPr>
        <p:spPr>
          <a:xfrm>
            <a:off x="2002536" y="4562856"/>
            <a:ext cx="8238744" cy="1225296"/>
          </a:xfrm>
        </p:spPr>
        <p:txBody>
          <a:bodyPr vert="horz" lIns="91440" tIns="45720" rIns="91440" bIns="45720" rtlCol="0">
            <a:normAutofit/>
          </a:bodyPr>
          <a:lstStyle/>
          <a:p>
            <a:pPr algn="l"/>
            <a:r>
              <a:rPr lang="en-US" dirty="0">
                <a:cs typeface="Calibri"/>
              </a:rPr>
              <a:t>Presented by:</a:t>
            </a:r>
            <a:endParaRPr lang="en-US">
              <a:cs typeface="Calibri"/>
            </a:endParaRPr>
          </a:p>
          <a:p>
            <a:pPr algn="l"/>
            <a:r>
              <a:rPr lang="en-US" dirty="0">
                <a:cs typeface="Calibri"/>
              </a:rPr>
              <a:t>Jacob McPherson</a:t>
            </a:r>
            <a:endParaRPr lang="en-US">
              <a:cs typeface="Calibri"/>
            </a:endParaRPr>
          </a:p>
        </p:txBody>
      </p:sp>
      <p:sp>
        <p:nvSpPr>
          <p:cNvPr id="31" name="Isosceles Triangle 30">
            <a:extLst>
              <a:ext uri="{FF2B5EF4-FFF2-40B4-BE49-F238E27FC236}">
                <a16:creationId xmlns:a16="http://schemas.microsoft.com/office/drawing/2014/main" id="{83CB2632-0822-4E49-A707-FA1B8A4D0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F638F07-A9CD-46B7-9833-90A6FC88E750}"/>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cs typeface="Calibri Light"/>
              </a:rPr>
              <a:t>The roles of your Scrum-agile team</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C36153-3D4C-4886-9F3B-4162720A736B}"/>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r>
              <a:rPr lang="en-US" sz="2000">
                <a:solidFill>
                  <a:schemeClr val="bg1"/>
                </a:solidFill>
                <a:cs typeface="Calibri"/>
              </a:rPr>
              <a:t>Product Owner – Gives the team direction and ensures value is being delivered to the customer. "</a:t>
            </a:r>
            <a:r>
              <a:rPr lang="en-US" sz="2000">
                <a:solidFill>
                  <a:schemeClr val="bg1"/>
                </a:solidFill>
                <a:ea typeface="+mn-lt"/>
                <a:cs typeface="+mn-lt"/>
              </a:rPr>
              <a:t>who serves as an interface between the team and other involved parties"</a:t>
            </a:r>
            <a:endParaRPr lang="en-US" sz="2000">
              <a:solidFill>
                <a:schemeClr val="bg1"/>
              </a:solidFill>
              <a:cs typeface="Calibri"/>
            </a:endParaRPr>
          </a:p>
          <a:p>
            <a:pPr marL="0" indent="0">
              <a:buNone/>
            </a:pPr>
            <a:r>
              <a:rPr lang="en-US" sz="2000">
                <a:solidFill>
                  <a:schemeClr val="bg1"/>
                </a:solidFill>
                <a:cs typeface="Calibri"/>
              </a:rPr>
              <a:t>Scrum Master – Ensures the team follows the rules of scrum and removes any impediments to the team. "The Scrum Master is what is known in agile as a servant leader. He/she has the responsibility to facilitate the team."</a:t>
            </a:r>
          </a:p>
          <a:p>
            <a:pPr marL="0" indent="0">
              <a:buNone/>
            </a:pPr>
            <a:r>
              <a:rPr lang="en-US" sz="2000">
                <a:solidFill>
                  <a:schemeClr val="bg1"/>
                </a:solidFill>
                <a:cs typeface="Calibri"/>
              </a:rPr>
              <a:t>Testers – Create, maintain, and adjust test cases to ensure the product is working to the requirements given. Testers work along side developers to make sure all possibilities are covered.</a:t>
            </a:r>
          </a:p>
          <a:p>
            <a:pPr marL="0" indent="0">
              <a:buNone/>
            </a:pPr>
            <a:r>
              <a:rPr lang="en-US" sz="2000">
                <a:solidFill>
                  <a:schemeClr val="bg1"/>
                </a:solidFill>
                <a:cs typeface="Calibri"/>
              </a:rPr>
              <a:t>Developers – Create and maintain the product. Developers and testers determine the workload they're going to complete during the beginning of each sprint. Developers are always in contact with each member of the team.</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323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20C647-DE28-4DB1-B2D4-0F7D1A72B132}"/>
              </a:ext>
            </a:extLst>
          </p:cNvPr>
          <p:cNvSpPr>
            <a:spLocks noGrp="1"/>
          </p:cNvSpPr>
          <p:nvPr>
            <p:ph type="title"/>
          </p:nvPr>
        </p:nvSpPr>
        <p:spPr>
          <a:xfrm>
            <a:off x="833002" y="448253"/>
            <a:ext cx="10520702" cy="742157"/>
          </a:xfrm>
        </p:spPr>
        <p:txBody>
          <a:bodyPr vert="horz" lIns="91440" tIns="45720" rIns="91440" bIns="45720" rtlCol="0" anchor="ctr">
            <a:normAutofit/>
          </a:bodyPr>
          <a:lstStyle/>
          <a:p>
            <a:r>
              <a:rPr lang="en-US" sz="4400" kern="1200">
                <a:solidFill>
                  <a:schemeClr val="tx1"/>
                </a:solidFill>
                <a:latin typeface="+mj-lt"/>
                <a:ea typeface="+mj-ea"/>
                <a:cs typeface="+mj-cs"/>
              </a:rPr>
              <a:t>Phases of the Scrum-Agile SDLC</a:t>
            </a:r>
          </a:p>
        </p:txBody>
      </p:sp>
      <p:sp>
        <p:nvSpPr>
          <p:cNvPr id="4" name="Text Placeholder 3">
            <a:extLst>
              <a:ext uri="{FF2B5EF4-FFF2-40B4-BE49-F238E27FC236}">
                <a16:creationId xmlns:a16="http://schemas.microsoft.com/office/drawing/2014/main" id="{0DB3E650-DA6A-4B96-BE8F-0E86E539D1A2}"/>
              </a:ext>
            </a:extLst>
          </p:cNvPr>
          <p:cNvSpPr>
            <a:spLocks noGrp="1"/>
          </p:cNvSpPr>
          <p:nvPr>
            <p:ph type="body" sz="half" idx="2"/>
          </p:nvPr>
        </p:nvSpPr>
        <p:spPr>
          <a:xfrm>
            <a:off x="397669" y="1715558"/>
            <a:ext cx="5376598" cy="4747153"/>
          </a:xfrm>
        </p:spPr>
        <p:txBody>
          <a:bodyPr vert="horz" lIns="91440" tIns="45720" rIns="91440" bIns="45720" rtlCol="0" anchor="t">
            <a:noAutofit/>
          </a:bodyPr>
          <a:lstStyle/>
          <a:p>
            <a:r>
              <a:rPr lang="en-US" sz="1300"/>
              <a:t>Planning – This phase is where the team goes over the overall requirements for the project including, overall goal, functionality, work to be undertaken, and partner planning when needed.</a:t>
            </a:r>
            <a:endParaRPr lang="en-US" sz="1300">
              <a:cs typeface="Calibri"/>
            </a:endParaRPr>
          </a:p>
          <a:p>
            <a:r>
              <a:rPr lang="en-US" sz="1300"/>
              <a:t>Req. Analysis – This is when the team delves into the individual requirements of each user story (work task) that is being undertaken in that sprint period (iteration).</a:t>
            </a:r>
            <a:endParaRPr lang="en-US" sz="1300">
              <a:cs typeface="Calibri"/>
            </a:endParaRPr>
          </a:p>
          <a:p>
            <a:r>
              <a:rPr lang="en-US" sz="1300"/>
              <a:t>Designing – This is when the team begins making the project pieces. Here teams are developing and testing the code or product tasks chosen at the beginning of the sprint period (iteration).</a:t>
            </a:r>
            <a:endParaRPr lang="en-US" sz="1300">
              <a:cs typeface="Calibri"/>
            </a:endParaRPr>
          </a:p>
          <a:p>
            <a:r>
              <a:rPr lang="en-US" sz="1300"/>
              <a:t>Building – At this point the team is integrating the different pieces together to make sure they work properly together and don't create unknown issues when integrated.</a:t>
            </a:r>
            <a:endParaRPr lang="en-US" sz="1300">
              <a:cs typeface="Calibri"/>
            </a:endParaRPr>
          </a:p>
          <a:p>
            <a:r>
              <a:rPr lang="en-US" sz="1300"/>
              <a:t>Testing – This is the final testing phase. Testing should have been done in all developmental stage, but this is the point where final stress tests are made on the fully integrated product before it's brought up for sprint review.</a:t>
            </a:r>
            <a:endParaRPr lang="en-US" sz="1300">
              <a:cs typeface="Calibri"/>
            </a:endParaRPr>
          </a:p>
          <a:p>
            <a:r>
              <a:rPr lang="en-US" sz="1300"/>
              <a:t>Iterations – At the beginning of each iteration after the first, the completed product from the iteration before is reviewed and the remaining work is then prioritized and selected for the current iteration. At the end of each iteration the work completed during the current iteration is brought up for review and final testing for the customer. Here any changes or questions can be made by the customer if needed.</a:t>
            </a:r>
            <a:endParaRPr lang="en-US" sz="1300">
              <a:cs typeface="Calibri"/>
            </a:endParaRPr>
          </a:p>
        </p:txBody>
      </p:sp>
      <p:pic>
        <p:nvPicPr>
          <p:cNvPr id="5" name="Picture 5" descr="Diagram&#10;&#10;Description automatically generated">
            <a:extLst>
              <a:ext uri="{FF2B5EF4-FFF2-40B4-BE49-F238E27FC236}">
                <a16:creationId xmlns:a16="http://schemas.microsoft.com/office/drawing/2014/main" id="{D41BD774-587D-46C9-8B46-A8C503F721E0}"/>
              </a:ext>
            </a:extLst>
          </p:cNvPr>
          <p:cNvPicPr>
            <a:picLocks noGrp="1" noChangeAspect="1"/>
          </p:cNvPicPr>
          <p:nvPr>
            <p:ph type="pic" idx="1"/>
          </p:nvPr>
        </p:nvPicPr>
        <p:blipFill rotWithShape="1">
          <a:blip r:embed="rId2"/>
          <a:srcRect l="2825" r="2825"/>
          <a:stretch/>
        </p:blipFill>
        <p:spPr>
          <a:xfrm>
            <a:off x="6084360" y="1949883"/>
            <a:ext cx="5269344" cy="4183255"/>
          </a:xfrm>
          <a:prstGeom prst="rect">
            <a:avLst/>
          </a:prstGeom>
        </p:spPr>
      </p:pic>
    </p:spTree>
    <p:extLst>
      <p:ext uri="{BB962C8B-B14F-4D97-AF65-F5344CB8AC3E}">
        <p14:creationId xmlns:p14="http://schemas.microsoft.com/office/powerpoint/2010/main" val="21922484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41F3468-1388-4A35-9907-9FB10722D133}"/>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cs typeface="Calibri Light"/>
              </a:rPr>
              <a:t>What would have been different?</a:t>
            </a:r>
            <a:endParaRPr lang="en-US">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8DE3DD-24ED-4652-9612-4AAFDE17A348}"/>
              </a:ext>
            </a:extLst>
          </p:cNvPr>
          <p:cNvSpPr>
            <a:spLocks noGrp="1"/>
          </p:cNvSpPr>
          <p:nvPr>
            <p:ph idx="1"/>
          </p:nvPr>
        </p:nvSpPr>
        <p:spPr>
          <a:xfrm>
            <a:off x="1392667" y="2398957"/>
            <a:ext cx="9406666" cy="3526144"/>
          </a:xfrm>
        </p:spPr>
        <p:txBody>
          <a:bodyPr vert="horz" lIns="91440" tIns="45720" rIns="91440" bIns="45720" rtlCol="0">
            <a:normAutofit/>
          </a:bodyPr>
          <a:lstStyle/>
          <a:p>
            <a:r>
              <a:rPr lang="en-US" sz="2000">
                <a:solidFill>
                  <a:schemeClr val="bg1"/>
                </a:solidFill>
                <a:cs typeface="Calibri"/>
              </a:rPr>
              <a:t>The agile approach allowed for easy integration of changes the customer wanted to make before the product was completed and ready for send off. </a:t>
            </a:r>
          </a:p>
          <a:p>
            <a:r>
              <a:rPr lang="en-US" sz="2000">
                <a:solidFill>
                  <a:schemeClr val="bg1"/>
                </a:solidFill>
                <a:cs typeface="Calibri"/>
              </a:rPr>
              <a:t>If this project had been done using a waterfall approach, any changes couldn't have been made or mentioned until the end of the project when the customer is being handed the finished product. </a:t>
            </a:r>
          </a:p>
          <a:p>
            <a:r>
              <a:rPr lang="en-US" sz="2000">
                <a:solidFill>
                  <a:schemeClr val="bg1"/>
                </a:solidFill>
                <a:cs typeface="Calibri"/>
              </a:rPr>
              <a:t>During our current project we received an email from our product owner telling us that the display should be changed from a scroll list to a slideshow presentation. Had we decided to handle this with a waterfall approach, we would have had to nearly start the project over to replan for the new display choice. The short sprint lengths in agile allow for constant review from the customer before final product turn over.</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62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415F5-1199-4203-AF0C-DBFE229405DF}"/>
              </a:ext>
            </a:extLst>
          </p:cNvPr>
          <p:cNvSpPr>
            <a:spLocks noGrp="1"/>
          </p:cNvSpPr>
          <p:nvPr>
            <p:ph type="title"/>
          </p:nvPr>
        </p:nvSpPr>
        <p:spPr>
          <a:xfrm>
            <a:off x="943276" y="712268"/>
            <a:ext cx="10410524" cy="1193533"/>
          </a:xfrm>
        </p:spPr>
        <p:txBody>
          <a:bodyPr>
            <a:normAutofit/>
          </a:bodyPr>
          <a:lstStyle/>
          <a:p>
            <a:r>
              <a:rPr lang="en-US">
                <a:solidFill>
                  <a:srgbClr val="FFFFFF"/>
                </a:solidFill>
                <a:cs typeface="Calibri Light"/>
              </a:rPr>
              <a:t>What to consider when choosing</a:t>
            </a:r>
            <a:endParaRPr lang="en-US">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74874B-C01C-4FA7-A94B-84FDAEB101AA}"/>
              </a:ext>
            </a:extLst>
          </p:cNvPr>
          <p:cNvSpPr>
            <a:spLocks noGrp="1"/>
          </p:cNvSpPr>
          <p:nvPr>
            <p:ph idx="1"/>
          </p:nvPr>
        </p:nvSpPr>
        <p:spPr>
          <a:xfrm>
            <a:off x="943276" y="2050181"/>
            <a:ext cx="10410524" cy="4126782"/>
          </a:xfrm>
        </p:spPr>
        <p:txBody>
          <a:bodyPr vert="horz" lIns="91440" tIns="45720" rIns="91440" bIns="45720" rtlCol="0">
            <a:normAutofit/>
          </a:bodyPr>
          <a:lstStyle/>
          <a:p>
            <a:r>
              <a:rPr lang="en-US" sz="2200">
                <a:solidFill>
                  <a:srgbClr val="FFFFFF"/>
                </a:solidFill>
                <a:cs typeface="Calibri"/>
              </a:rPr>
              <a:t>When it comes to considering what approach to go with at the beginning of a project I've found it comes down to three things.</a:t>
            </a:r>
          </a:p>
          <a:p>
            <a:r>
              <a:rPr lang="en-US" sz="2200">
                <a:solidFill>
                  <a:srgbClr val="FFFFFF"/>
                </a:solidFill>
                <a:cs typeface="Calibri"/>
              </a:rPr>
              <a:t>The first is the level of uncertainty in a project. In our SNHU project we were very uncertain what the customer wanted in the destination display outside of destinations.</a:t>
            </a:r>
          </a:p>
          <a:p>
            <a:r>
              <a:rPr lang="en-US" sz="2200">
                <a:solidFill>
                  <a:srgbClr val="FFFFFF"/>
                </a:solidFill>
                <a:cs typeface="Calibri"/>
              </a:rPr>
              <a:t>The second being the size of the project. Agile works great for small to medium projects where there shouldn't be a massive amount of complexity. The more diverse and complex the project becomes, it's better to have more of a structured plan going in.</a:t>
            </a:r>
          </a:p>
          <a:p>
            <a:r>
              <a:rPr lang="en-US" sz="2200">
                <a:solidFill>
                  <a:srgbClr val="FFFFFF"/>
                </a:solidFill>
                <a:cs typeface="Calibri"/>
              </a:rPr>
              <a:t>Finally the amount of team cooperation you expect to go on. For agile theres a large level of communication and team colaboration. The level of uncertainty in some agile project can make it hard on a team that can't physically be there or have trouble working together cohesivly. A more structured waterfall approach would allow individuals to go in and do the work with less physical meetings.</a:t>
            </a:r>
          </a:p>
        </p:txBody>
      </p:sp>
    </p:spTree>
    <p:extLst>
      <p:ext uri="{BB962C8B-B14F-4D97-AF65-F5344CB8AC3E}">
        <p14:creationId xmlns:p14="http://schemas.microsoft.com/office/powerpoint/2010/main" val="227640638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A469D-8FA7-4514-9DA2-D8622896FE0C}"/>
              </a:ext>
            </a:extLst>
          </p:cNvPr>
          <p:cNvSpPr>
            <a:spLocks noGrp="1"/>
          </p:cNvSpPr>
          <p:nvPr>
            <p:ph type="title"/>
          </p:nvPr>
        </p:nvSpPr>
        <p:spPr>
          <a:xfrm>
            <a:off x="943276" y="712268"/>
            <a:ext cx="10410524" cy="1193533"/>
          </a:xfrm>
        </p:spPr>
        <p:txBody>
          <a:bodyPr>
            <a:normAutofit/>
          </a:bodyPr>
          <a:lstStyle/>
          <a:p>
            <a:r>
              <a:rPr lang="en-US">
                <a:solidFill>
                  <a:srgbClr val="FFFFFF"/>
                </a:solidFill>
                <a:cs typeface="Calibri Light"/>
              </a:rPr>
              <a:t>Citations</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399CB9-B348-4AF1-B7BC-E874D1C67B51}"/>
              </a:ext>
            </a:extLst>
          </p:cNvPr>
          <p:cNvSpPr>
            <a:spLocks noGrp="1"/>
          </p:cNvSpPr>
          <p:nvPr>
            <p:ph idx="1"/>
          </p:nvPr>
        </p:nvSpPr>
        <p:spPr>
          <a:xfrm>
            <a:off x="943276" y="2050181"/>
            <a:ext cx="10410524" cy="4126782"/>
          </a:xfrm>
        </p:spPr>
        <p:txBody>
          <a:bodyPr vert="horz" lIns="91440" tIns="45720" rIns="91440" bIns="45720" rtlCol="0">
            <a:normAutofit/>
          </a:bodyPr>
          <a:lstStyle/>
          <a:p>
            <a:r>
              <a:rPr lang="en-US" sz="2400">
                <a:solidFill>
                  <a:srgbClr val="FFFFFF"/>
                </a:solidFill>
                <a:ea typeface="+mn-lt"/>
                <a:cs typeface="+mn-lt"/>
              </a:rPr>
              <a:t>agile42. (2020, August 26). </a:t>
            </a:r>
            <a:r>
              <a:rPr lang="en-US" sz="2400" i="1">
                <a:solidFill>
                  <a:srgbClr val="FFFFFF"/>
                </a:solidFill>
                <a:ea typeface="+mn-lt"/>
                <a:cs typeface="+mn-lt"/>
              </a:rPr>
              <a:t>Scrum roles</a:t>
            </a:r>
            <a:r>
              <a:rPr lang="en-US" sz="2400">
                <a:solidFill>
                  <a:srgbClr val="FFFFFF"/>
                </a:solidFill>
                <a:ea typeface="+mn-lt"/>
                <a:cs typeface="+mn-lt"/>
              </a:rPr>
              <a:t>. </a:t>
            </a:r>
            <a:r>
              <a:rPr lang="en-US" sz="2400">
                <a:solidFill>
                  <a:srgbClr val="FFFFFF"/>
                </a:solidFill>
                <a:ea typeface="+mn-lt"/>
                <a:cs typeface="+mn-lt"/>
                <a:hlinkClick r:id="rId2"/>
              </a:rPr>
              <a:t>https://www.agile42.com/en/agile-community/agile-info-center/scrum/scrum-roles/</a:t>
            </a:r>
            <a:endParaRPr lang="en-US" sz="2400">
              <a:solidFill>
                <a:srgbClr val="FFFFFF"/>
              </a:solidFill>
              <a:cs typeface="Calibri" panose="020F0502020204030204"/>
            </a:endParaRPr>
          </a:p>
          <a:p>
            <a:r>
              <a:rPr lang="en-US" sz="2400">
                <a:solidFill>
                  <a:srgbClr val="FFFFFF"/>
                </a:solidFill>
                <a:ea typeface="+mn-lt"/>
                <a:cs typeface="+mn-lt"/>
              </a:rPr>
              <a:t>Cobb, C. G. (2015). </a:t>
            </a:r>
            <a:r>
              <a:rPr lang="en-US" sz="2400" i="1">
                <a:solidFill>
                  <a:srgbClr val="FFFFFF"/>
                </a:solidFill>
                <a:ea typeface="+mn-lt"/>
                <a:cs typeface="+mn-lt"/>
              </a:rPr>
              <a:t>The Project Manager’s Guide to Mastering Agile: Principles and Practices for an Adaptive Approach</a:t>
            </a:r>
            <a:r>
              <a:rPr lang="en-US" sz="2400">
                <a:solidFill>
                  <a:srgbClr val="FFFFFF"/>
                </a:solidFill>
                <a:ea typeface="+mn-lt"/>
                <a:cs typeface="+mn-lt"/>
              </a:rPr>
              <a:t> (1st ed.). Wiley.</a:t>
            </a:r>
            <a:endParaRPr lang="en-US" sz="2400">
              <a:solidFill>
                <a:srgbClr val="FFFFFF"/>
              </a:solidFill>
              <a:cs typeface="Calibri"/>
            </a:endParaRPr>
          </a:p>
          <a:p>
            <a:r>
              <a:rPr lang="en-US" sz="2400" i="1">
                <a:solidFill>
                  <a:srgbClr val="FFFFFF"/>
                </a:solidFill>
                <a:ea typeface="+mn-lt"/>
                <a:cs typeface="+mn-lt"/>
              </a:rPr>
              <a:t>SDLC - Agile Model</a:t>
            </a:r>
            <a:r>
              <a:rPr lang="en-US" sz="2400">
                <a:solidFill>
                  <a:srgbClr val="FFFFFF"/>
                </a:solidFill>
                <a:ea typeface="+mn-lt"/>
                <a:cs typeface="+mn-lt"/>
              </a:rPr>
              <a:t>. (n.d.). Tutorials Point. Retrieved August 15, 2021, from </a:t>
            </a:r>
            <a:r>
              <a:rPr lang="en-US" sz="2400">
                <a:solidFill>
                  <a:srgbClr val="FFFFFF"/>
                </a:solidFill>
                <a:ea typeface="+mn-lt"/>
                <a:cs typeface="+mn-lt"/>
                <a:hlinkClick r:id="rId3"/>
              </a:rPr>
              <a:t>https://www.tutorialspoint.com/sdlc/sdlc_agile_model.htm</a:t>
            </a:r>
            <a:endParaRPr lang="en-US" sz="2400">
              <a:solidFill>
                <a:srgbClr val="FFFFFF"/>
              </a:solidFill>
              <a:cs typeface="Calibri"/>
            </a:endParaRPr>
          </a:p>
          <a:p>
            <a:endParaRPr lang="en-US" sz="2400">
              <a:solidFill>
                <a:srgbClr val="FFFFFF"/>
              </a:solidFill>
              <a:cs typeface="Calibri"/>
            </a:endParaRPr>
          </a:p>
        </p:txBody>
      </p:sp>
    </p:spTree>
    <p:extLst>
      <p:ext uri="{BB962C8B-B14F-4D97-AF65-F5344CB8AC3E}">
        <p14:creationId xmlns:p14="http://schemas.microsoft.com/office/powerpoint/2010/main" val="276625140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The Scrum-Agile  Approach </vt:lpstr>
      <vt:lpstr>The roles of your Scrum-agile team</vt:lpstr>
      <vt:lpstr>Phases of the Scrum-Agile SDLC</vt:lpstr>
      <vt:lpstr>What would have been different?</vt:lpstr>
      <vt:lpstr>What to consider when choosing</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317</cp:revision>
  <dcterms:created xsi:type="dcterms:W3CDTF">2021-08-15T17:46:53Z</dcterms:created>
  <dcterms:modified xsi:type="dcterms:W3CDTF">2021-08-15T21:20:17Z</dcterms:modified>
</cp:coreProperties>
</file>