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57" r:id="rId4"/>
    <p:sldId id="262" r:id="rId5"/>
    <p:sldId id="265" r:id="rId6"/>
    <p:sldId id="259" r:id="rId7"/>
    <p:sldId id="264" r:id="rId8"/>
    <p:sldId id="258" r:id="rId9"/>
    <p:sldId id="263" r:id="rId10"/>
    <p:sldId id="260" r:id="rId11"/>
    <p:sldId id="267" r:id="rId12"/>
    <p:sldId id="266" r:id="rId13"/>
    <p:sldId id="268" r:id="rId14"/>
    <p:sldId id="269" r:id="rId15"/>
    <p:sldId id="270" r:id="rId16"/>
    <p:sldId id="271" r:id="rId17"/>
    <p:sldId id="272" r:id="rId18"/>
    <p:sldId id="273"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5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623F6E2-1877-4287-A109-95BC8952F94A}" type="datetimeFigureOut">
              <a:rPr lang="en-US" smtClean="0"/>
              <a:t>11/10/2018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4542B02-B92F-4CAF-A17B-A542195D404F}" type="slidenum">
              <a:rPr lang="en-US" smtClean="0"/>
              <a:t>‹#›</a:t>
            </a:fld>
            <a:endParaRPr lang="en-US"/>
          </a:p>
        </p:txBody>
      </p:sp>
    </p:spTree>
    <p:extLst>
      <p:ext uri="{BB962C8B-B14F-4D97-AF65-F5344CB8AC3E}">
        <p14:creationId xmlns:p14="http://schemas.microsoft.com/office/powerpoint/2010/main" val="39301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42B02-B92F-4CAF-A17B-A542195D404F}" type="slidenum">
              <a:rPr lang="en-US" smtClean="0"/>
              <a:t>6</a:t>
            </a:fld>
            <a:endParaRPr lang="en-US"/>
          </a:p>
        </p:txBody>
      </p:sp>
    </p:spTree>
    <p:extLst>
      <p:ext uri="{BB962C8B-B14F-4D97-AF65-F5344CB8AC3E}">
        <p14:creationId xmlns:p14="http://schemas.microsoft.com/office/powerpoint/2010/main" val="372970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6BCD-8631-4F66-9F45-C998BD3386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84692A-8778-4E32-A8F9-E55A88B15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C5932-B409-41AB-BC0D-25B31ADD43F2}"/>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8B94F634-044D-4BA1-82C6-C17062AC051C}"/>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3607234F-3907-475F-9683-664140BF2DFA}"/>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372829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12A0-5A3E-4E9C-A622-4F335B3C84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9650C1-A162-4B34-ACDF-11CA4203D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C542F-452A-4AD2-96AD-E892B6022EA1}"/>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3D74A014-7173-4975-9A42-39A448752C29}"/>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A4E43725-0FA1-483E-800B-120BCC3FDDF1}"/>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412748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DE6F8-8DB7-499C-84FF-1DD4AEC31A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2D1E03-C66A-45A5-A95D-7EB61684FB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BAF29-FA14-4203-B21E-03FDE2412B0E}"/>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16E41CCD-CE22-4BAC-8E49-C7EC104B0F83}"/>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60CE55CA-C147-466C-97D7-6940EBF65E09}"/>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52584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42EA-301F-4820-B977-66A9E18B7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66C928-4F92-4945-A9C8-E630D75ADF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B5382-8A43-4FCC-8331-0DE204C35C37}"/>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71DD7CE7-2E98-462A-8E6B-01BD8363523D}"/>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32E446C4-130A-4951-BF6F-B162DB747A0D}"/>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124161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8CF0-3C5B-42D6-A29A-1EDF8577D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CE346E-52C2-44AB-99E1-15E03CFC0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E1D311-D347-457E-8551-BC6CF4BE3379}"/>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96001B1D-9851-4929-9CEB-9CAF27791043}"/>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A4AD75EE-44A7-4A26-AF0D-505987522C30}"/>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390429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244C-9F95-4E7B-A3CD-F9ECE15D4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865C6-6E12-4F13-BDA6-1E1AEF7669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7BA85-DAFE-481C-8999-B131BB09E8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73CEA-C1D2-4C4D-A67F-0D4F84120E68}"/>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F9AE8CCB-A365-4C44-8F6A-48816683B2F7}"/>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F96F248D-1B89-4B23-9129-8E631C23920A}"/>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71539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3100-B3F0-46A1-8770-4EFE117619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BED27-97FE-448F-8A27-89578A27B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EAF45B-AD5A-411B-84B1-76039D22C2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9BBCC3-2377-4C0E-96F1-CF67872F0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363FBC-47B6-4BA3-BF84-0F5AA356A6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3DEDFD-67A9-4B2A-B1D2-C987DDDE89CF}"/>
              </a:ext>
            </a:extLst>
          </p:cNvPr>
          <p:cNvSpPr>
            <a:spLocks noGrp="1"/>
          </p:cNvSpPr>
          <p:nvPr>
            <p:ph type="dt" sz="half" idx="10"/>
          </p:nvPr>
        </p:nvSpPr>
        <p:spPr/>
        <p:txBody>
          <a:bodyPr/>
          <a:lstStyle/>
          <a:p>
            <a:r>
              <a:rPr lang="en-US"/>
              <a:t>2018-11-10</a:t>
            </a:r>
          </a:p>
        </p:txBody>
      </p:sp>
      <p:sp>
        <p:nvSpPr>
          <p:cNvPr id="8" name="Footer Placeholder 7">
            <a:extLst>
              <a:ext uri="{FF2B5EF4-FFF2-40B4-BE49-F238E27FC236}">
                <a16:creationId xmlns:a16="http://schemas.microsoft.com/office/drawing/2014/main" id="{FB682F16-4F6C-4605-B07C-494EF3D5B82C}"/>
              </a:ext>
            </a:extLst>
          </p:cNvPr>
          <p:cNvSpPr>
            <a:spLocks noGrp="1"/>
          </p:cNvSpPr>
          <p:nvPr>
            <p:ph type="ftr" sz="quarter" idx="11"/>
          </p:nvPr>
        </p:nvSpPr>
        <p:spPr/>
        <p:txBody>
          <a:bodyPr/>
          <a:lstStyle/>
          <a:p>
            <a:r>
              <a:rPr lang="en-US"/>
              <a:t>HomeStake</a:t>
            </a:r>
          </a:p>
        </p:txBody>
      </p:sp>
      <p:sp>
        <p:nvSpPr>
          <p:cNvPr id="9" name="Slide Number Placeholder 8">
            <a:extLst>
              <a:ext uri="{FF2B5EF4-FFF2-40B4-BE49-F238E27FC236}">
                <a16:creationId xmlns:a16="http://schemas.microsoft.com/office/drawing/2014/main" id="{212234E6-FB7F-4653-9CC1-2B65AB4733AF}"/>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107049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54A5-3CBE-4B67-BBE3-3320A073D6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229501-09F5-48BA-AB5C-964C2550E96A}"/>
              </a:ext>
            </a:extLst>
          </p:cNvPr>
          <p:cNvSpPr>
            <a:spLocks noGrp="1"/>
          </p:cNvSpPr>
          <p:nvPr>
            <p:ph type="dt" sz="half" idx="10"/>
          </p:nvPr>
        </p:nvSpPr>
        <p:spPr/>
        <p:txBody>
          <a:bodyPr/>
          <a:lstStyle/>
          <a:p>
            <a:r>
              <a:rPr lang="en-US"/>
              <a:t>2018-11-10</a:t>
            </a:r>
          </a:p>
        </p:txBody>
      </p:sp>
      <p:sp>
        <p:nvSpPr>
          <p:cNvPr id="4" name="Footer Placeholder 3">
            <a:extLst>
              <a:ext uri="{FF2B5EF4-FFF2-40B4-BE49-F238E27FC236}">
                <a16:creationId xmlns:a16="http://schemas.microsoft.com/office/drawing/2014/main" id="{D5812BE6-6936-475D-AE66-D05A9CC7901F}"/>
              </a:ext>
            </a:extLst>
          </p:cNvPr>
          <p:cNvSpPr>
            <a:spLocks noGrp="1"/>
          </p:cNvSpPr>
          <p:nvPr>
            <p:ph type="ftr" sz="quarter" idx="11"/>
          </p:nvPr>
        </p:nvSpPr>
        <p:spPr/>
        <p:txBody>
          <a:bodyPr/>
          <a:lstStyle/>
          <a:p>
            <a:r>
              <a:rPr lang="en-US"/>
              <a:t>HomeStake</a:t>
            </a:r>
          </a:p>
        </p:txBody>
      </p:sp>
      <p:sp>
        <p:nvSpPr>
          <p:cNvPr id="5" name="Slide Number Placeholder 4">
            <a:extLst>
              <a:ext uri="{FF2B5EF4-FFF2-40B4-BE49-F238E27FC236}">
                <a16:creationId xmlns:a16="http://schemas.microsoft.com/office/drawing/2014/main" id="{8706669A-CF06-4F6E-976D-F2691CE1711E}"/>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335289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31875-9B6E-4B94-B781-FCB1789B20CC}"/>
              </a:ext>
            </a:extLst>
          </p:cNvPr>
          <p:cNvSpPr>
            <a:spLocks noGrp="1"/>
          </p:cNvSpPr>
          <p:nvPr>
            <p:ph type="dt" sz="half" idx="10"/>
          </p:nvPr>
        </p:nvSpPr>
        <p:spPr/>
        <p:txBody>
          <a:bodyPr/>
          <a:lstStyle/>
          <a:p>
            <a:r>
              <a:rPr lang="en-US"/>
              <a:t>2018-11-10</a:t>
            </a:r>
          </a:p>
        </p:txBody>
      </p:sp>
      <p:sp>
        <p:nvSpPr>
          <p:cNvPr id="3" name="Footer Placeholder 2">
            <a:extLst>
              <a:ext uri="{FF2B5EF4-FFF2-40B4-BE49-F238E27FC236}">
                <a16:creationId xmlns:a16="http://schemas.microsoft.com/office/drawing/2014/main" id="{0B806502-6B8D-424B-BF0A-E2801596AC3E}"/>
              </a:ext>
            </a:extLst>
          </p:cNvPr>
          <p:cNvSpPr>
            <a:spLocks noGrp="1"/>
          </p:cNvSpPr>
          <p:nvPr>
            <p:ph type="ftr" sz="quarter" idx="11"/>
          </p:nvPr>
        </p:nvSpPr>
        <p:spPr/>
        <p:txBody>
          <a:bodyPr/>
          <a:lstStyle/>
          <a:p>
            <a:r>
              <a:rPr lang="en-US"/>
              <a:t>HomeStake</a:t>
            </a:r>
          </a:p>
        </p:txBody>
      </p:sp>
      <p:sp>
        <p:nvSpPr>
          <p:cNvPr id="4" name="Slide Number Placeholder 3">
            <a:extLst>
              <a:ext uri="{FF2B5EF4-FFF2-40B4-BE49-F238E27FC236}">
                <a16:creationId xmlns:a16="http://schemas.microsoft.com/office/drawing/2014/main" id="{E522F8CE-C40B-468A-A6B7-6109C14B36BE}"/>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411195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78C9-76B0-457C-BE6C-470757EDF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4B5DC-9C84-44FE-B209-B1FAC31D1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837B80-DD15-4655-A3DA-09164BF15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6C1B21-029B-42F1-99F3-79575D9DEC55}"/>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4B9FB4A6-A5EE-437B-B64A-0D5B0E82B7D9}"/>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99D59641-9AA9-44B8-90F0-DCC67443DF6E}"/>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166875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5D1F-84FC-4599-8004-FC7798937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963D99-B8D3-48A1-8F0F-C6C88B4B6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8FE05-5DC9-4427-A384-5A86189D3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4E6D1-204F-4DD1-B939-4BDC3ABEA9AC}"/>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0CD3CF55-0B26-479B-8034-9160B45F3279}"/>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5EC6EA2C-A3F6-43AF-AB97-D718323257C0}"/>
              </a:ext>
            </a:extLst>
          </p:cNvPr>
          <p:cNvSpPr>
            <a:spLocks noGrp="1"/>
          </p:cNvSpPr>
          <p:nvPr>
            <p:ph type="sldNum" sz="quarter" idx="12"/>
          </p:nvPr>
        </p:nvSpPr>
        <p:spPr/>
        <p:txBody>
          <a:bodyPr/>
          <a:lstStyle/>
          <a:p>
            <a:fld id="{34DAAC24-738D-4E3B-984E-BD96995C7977}" type="slidenum">
              <a:rPr lang="en-US" smtClean="0"/>
              <a:t>‹#›</a:t>
            </a:fld>
            <a:endParaRPr lang="en-US"/>
          </a:p>
        </p:txBody>
      </p:sp>
    </p:spTree>
    <p:extLst>
      <p:ext uri="{BB962C8B-B14F-4D97-AF65-F5344CB8AC3E}">
        <p14:creationId xmlns:p14="http://schemas.microsoft.com/office/powerpoint/2010/main" val="336517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9D6E6-14E0-470A-B68F-3BC2C2703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C302AD-2667-43F1-8948-09E57EFDA0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7C56A-BB4D-446A-94DB-7C548BD27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2018-11-10</a:t>
            </a:r>
          </a:p>
        </p:txBody>
      </p:sp>
      <p:sp>
        <p:nvSpPr>
          <p:cNvPr id="5" name="Footer Placeholder 4">
            <a:extLst>
              <a:ext uri="{FF2B5EF4-FFF2-40B4-BE49-F238E27FC236}">
                <a16:creationId xmlns:a16="http://schemas.microsoft.com/office/drawing/2014/main" id="{0F80185F-73FD-4928-AACA-988613462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HomeStake</a:t>
            </a:r>
          </a:p>
        </p:txBody>
      </p:sp>
      <p:sp>
        <p:nvSpPr>
          <p:cNvPr id="6" name="Slide Number Placeholder 5">
            <a:extLst>
              <a:ext uri="{FF2B5EF4-FFF2-40B4-BE49-F238E27FC236}">
                <a16:creationId xmlns:a16="http://schemas.microsoft.com/office/drawing/2014/main" id="{07627357-9C93-4A98-A6F6-9786E10E9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AAC24-738D-4E3B-984E-BD96995C7977}" type="slidenum">
              <a:rPr lang="en-US" smtClean="0"/>
              <a:t>‹#›</a:t>
            </a:fld>
            <a:endParaRPr lang="en-US"/>
          </a:p>
        </p:txBody>
      </p:sp>
    </p:spTree>
    <p:extLst>
      <p:ext uri="{BB962C8B-B14F-4D97-AF65-F5344CB8AC3E}">
        <p14:creationId xmlns:p14="http://schemas.microsoft.com/office/powerpoint/2010/main" val="2897482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npaulvd@hotmail.com" TargetMode="External"/><Relationship Id="rId2" Type="http://schemas.openxmlformats.org/officeDocument/2006/relationships/hyperlink" Target="mailto:thebillmar@gmail.com" TargetMode="External"/><Relationship Id="rId1" Type="http://schemas.openxmlformats.org/officeDocument/2006/relationships/slideLayout" Target="../slideLayouts/slideLayout1.xml"/><Relationship Id="rId6" Type="http://schemas.openxmlformats.org/officeDocument/2006/relationships/hyperlink" Target="mailto:jimmy.ellisx@gmail.com" TargetMode="External"/><Relationship Id="rId5" Type="http://schemas.openxmlformats.org/officeDocument/2006/relationships/hyperlink" Target="mailto:tyrick@gmail.com" TargetMode="External"/><Relationship Id="rId4" Type="http://schemas.openxmlformats.org/officeDocument/2006/relationships/hyperlink" Target="mailto:Thomas.Choi@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eoshackathon.io/block-one-launches-eos-global-hackathon-series-in-hong-kong/" TargetMode="External"/><Relationship Id="rId13" Type="http://schemas.openxmlformats.org/officeDocument/2006/relationships/hyperlink" Target="https://developers.eos.io/" TargetMode="External"/><Relationship Id="rId3" Type="http://schemas.openxmlformats.org/officeDocument/2006/relationships/hyperlink" Target="https://www.eventbrite.com/e/eos-hackathon-san-francisco-tickets-48901052364" TargetMode="External"/><Relationship Id="rId7" Type="http://schemas.openxmlformats.org/officeDocument/2006/relationships/hyperlink" Target="https://goo.gl/PFpscb" TargetMode="External"/><Relationship Id="rId12" Type="http://schemas.openxmlformats.org/officeDocument/2006/relationships/hyperlink" Target="https://github.com/EOSIO/eos" TargetMode="External"/><Relationship Id="rId2" Type="http://schemas.openxmlformats.org/officeDocument/2006/relationships/hyperlink" Target="https://eoshackathon.io/events/san-francisco/" TargetMode="External"/><Relationship Id="rId1" Type="http://schemas.openxmlformats.org/officeDocument/2006/relationships/slideLayout" Target="../slideLayouts/slideLayout4.xml"/><Relationship Id="rId6" Type="http://schemas.openxmlformats.org/officeDocument/2006/relationships/hyperlink" Target="https://zoom.us/recording/share/VgDWJ26CZ_eowozcYoNXlYIvVlwz4YN55XQduduFi7WwIumekTziMw" TargetMode="External"/><Relationship Id="rId11" Type="http://schemas.openxmlformats.org/officeDocument/2006/relationships/hyperlink" Target="Challenge.JPG" TargetMode="External"/><Relationship Id="rId5" Type="http://schemas.openxmlformats.org/officeDocument/2006/relationships/hyperlink" Target="https://www.969market.com/floorplans" TargetMode="External"/><Relationship Id="rId10" Type="http://schemas.openxmlformats.org/officeDocument/2006/relationships/hyperlink" Target="https://eoshackathon.io/eos-global-hackathon-hits-london-science-museum-turns-blockchain-minds-to-data-security-challenge/" TargetMode="External"/><Relationship Id="rId4" Type="http://schemas.openxmlformats.org/officeDocument/2006/relationships/hyperlink" Target="https://goo.gl/maps/66cyREYkW122" TargetMode="External"/><Relationship Id="rId9" Type="http://schemas.openxmlformats.org/officeDocument/2006/relationships/hyperlink" Target="https://eoshackathon.io/australians-win-top-awards-at-eos-hackathon-sydney-as-over-200-contestants-from-more-than-50-teams-compete/" TargetMode="External"/><Relationship Id="rId14" Type="http://schemas.openxmlformats.org/officeDocument/2006/relationships/hyperlink" Target="https://eosio.stackexchange.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medium.com/eosio" TargetMode="External"/><Relationship Id="rId13" Type="http://schemas.openxmlformats.org/officeDocument/2006/relationships/hyperlink" Target="https://eoshackathonsf.slack.com/messages/CDT5NHUCW/" TargetMode="External"/><Relationship Id="rId3" Type="http://schemas.openxmlformats.org/officeDocument/2006/relationships/hyperlink" Target="https://www.instagram.com/explore/tags/eoshackathon/" TargetMode="External"/><Relationship Id="rId7" Type="http://schemas.openxmlformats.org/officeDocument/2006/relationships/hyperlink" Target="https://t.me/joinchat/EaEnSUPktgfoI-XPfMYtcQ" TargetMode="External"/><Relationship Id="rId12" Type="http://schemas.openxmlformats.org/officeDocument/2006/relationships/hyperlink" Target="https://eoshackathonsf.slack.com/messages/CDR1LSH2L/" TargetMode="External"/><Relationship Id="rId2" Type="http://schemas.openxmlformats.org/officeDocument/2006/relationships/hyperlink" Target="https://twitter.com/hashtag/eoshackathon" TargetMode="External"/><Relationship Id="rId1" Type="http://schemas.openxmlformats.org/officeDocument/2006/relationships/slideLayout" Target="../slideLayouts/slideLayout4.xml"/><Relationship Id="rId6" Type="http://schemas.openxmlformats.org/officeDocument/2006/relationships/hyperlink" Target="https://t.me/EOSProject" TargetMode="External"/><Relationship Id="rId11" Type="http://schemas.openxmlformats.org/officeDocument/2006/relationships/hyperlink" Target="https://eoshackathonsf.slack.com/messages/CDRLBKK8T/" TargetMode="External"/><Relationship Id="rId5" Type="http://schemas.openxmlformats.org/officeDocument/2006/relationships/hyperlink" Target="https://www.instagram.com/block.one_official/" TargetMode="External"/><Relationship Id="rId10" Type="http://schemas.openxmlformats.org/officeDocument/2006/relationships/hyperlink" Target="https://eoshackathonsf.slack.com/" TargetMode="External"/><Relationship Id="rId4" Type="http://schemas.openxmlformats.org/officeDocument/2006/relationships/hyperlink" Target="https://www.youtube.com/channel/UCbc7vIgwb-sPSckU0FbWmRg" TargetMode="External"/><Relationship Id="rId9" Type="http://schemas.openxmlformats.org/officeDocument/2006/relationships/hyperlink" Target="mailto:info@angelhack.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eoshackathon.io/fa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EOSIO/eosio-project-demux-example" TargetMode="External"/><Relationship Id="rId3" Type="http://schemas.openxmlformats.org/officeDocument/2006/relationships/hyperlink" Target="https://gist.github.com/sergmetelin/077704472e7b22349735757f64d7a929" TargetMode="External"/><Relationship Id="rId7" Type="http://schemas.openxmlformats.org/officeDocument/2006/relationships/hyperlink" Target="https://github.com/EOSIO/eosio-project-boilerplate-simple"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developers.eos.io/eosio-nodeos/v1.4.2/docs/docker-quickstart" TargetMode="External"/><Relationship Id="rId5" Type="http://schemas.openxmlformats.org/officeDocument/2006/relationships/hyperlink" Target="https://developers.eos.io/eosio-nodeos/" TargetMode="External"/><Relationship Id="rId4" Type="http://schemas.openxmlformats.org/officeDocument/2006/relationships/hyperlink" Target="https://github.com/EOSIO/hackathon-howto-guid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OSIO/eosj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platform.younoodle.com/competition/eoshackathon" TargetMode="External"/><Relationship Id="rId2" Type="http://schemas.openxmlformats.org/officeDocument/2006/relationships/hyperlink" Target="https://eoshackathonlondon.slack.com/messages/CCRHAV743" TargetMode="External"/><Relationship Id="rId1" Type="http://schemas.openxmlformats.org/officeDocument/2006/relationships/slideLayout" Target="../slideLayouts/slideLayout4.xml"/><Relationship Id="rId4" Type="http://schemas.openxmlformats.org/officeDocument/2006/relationships/hyperlink" Target="https://github.com/thebillmar/EOSHackathonS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F7AB-F781-41D4-9C50-799F8DCA906F}"/>
              </a:ext>
            </a:extLst>
          </p:cNvPr>
          <p:cNvSpPr>
            <a:spLocks noGrp="1"/>
          </p:cNvSpPr>
          <p:nvPr>
            <p:ph type="ctrTitle"/>
          </p:nvPr>
        </p:nvSpPr>
        <p:spPr/>
        <p:txBody>
          <a:bodyPr>
            <a:normAutofit fontScale="90000"/>
          </a:bodyPr>
          <a:lstStyle/>
          <a:p>
            <a:r>
              <a:rPr lang="en-US" dirty="0"/>
              <a:t>EOS Global Hackathon</a:t>
            </a:r>
            <a:br>
              <a:rPr lang="en-US" dirty="0"/>
            </a:br>
            <a:r>
              <a:rPr lang="en-US" dirty="0"/>
              <a:t>San Francisco</a:t>
            </a:r>
            <a:br>
              <a:rPr lang="en-US" dirty="0"/>
            </a:br>
            <a:r>
              <a:rPr lang="en-US" dirty="0"/>
              <a:t>Notes</a:t>
            </a:r>
          </a:p>
        </p:txBody>
      </p:sp>
      <p:sp>
        <p:nvSpPr>
          <p:cNvPr id="3" name="Subtitle 2">
            <a:extLst>
              <a:ext uri="{FF2B5EF4-FFF2-40B4-BE49-F238E27FC236}">
                <a16:creationId xmlns:a16="http://schemas.microsoft.com/office/drawing/2014/main" id="{5EC0A742-2B55-40D4-A01D-5B5EC0FFD9B7}"/>
              </a:ext>
            </a:extLst>
          </p:cNvPr>
          <p:cNvSpPr>
            <a:spLocks noGrp="1"/>
          </p:cNvSpPr>
          <p:nvPr>
            <p:ph type="subTitle" idx="1"/>
          </p:nvPr>
        </p:nvSpPr>
        <p:spPr>
          <a:xfrm>
            <a:off x="1524000" y="3602038"/>
            <a:ext cx="9144000" cy="2252852"/>
          </a:xfrm>
        </p:spPr>
        <p:txBody>
          <a:bodyPr>
            <a:normAutofit/>
          </a:bodyPr>
          <a:lstStyle/>
          <a:p>
            <a:r>
              <a:rPr lang="en-US" dirty="0"/>
              <a:t>Bill Mar </a:t>
            </a:r>
            <a:r>
              <a:rPr lang="en-US" dirty="0">
                <a:hlinkClick r:id="rId2"/>
              </a:rPr>
              <a:t>thebillmar@gmail.com</a:t>
            </a:r>
            <a:endParaRPr lang="en-US" dirty="0"/>
          </a:p>
          <a:p>
            <a:r>
              <a:rPr lang="en-US" dirty="0"/>
              <a:t>Jon Paul </a:t>
            </a:r>
            <a:r>
              <a:rPr lang="en-US" dirty="0">
                <a:hlinkClick r:id="rId3"/>
              </a:rPr>
              <a:t>jonpaulvd@hotmail.com</a:t>
            </a:r>
            <a:endParaRPr lang="en-US" dirty="0"/>
          </a:p>
          <a:p>
            <a:r>
              <a:rPr lang="en-US" dirty="0"/>
              <a:t>Thomas Choi </a:t>
            </a:r>
            <a:r>
              <a:rPr lang="en-US" dirty="0">
                <a:hlinkClick r:id="rId4"/>
              </a:rPr>
              <a:t>Thomas.Choi@gmail.com</a:t>
            </a:r>
            <a:endParaRPr lang="en-US" dirty="0"/>
          </a:p>
          <a:p>
            <a:r>
              <a:rPr lang="en-US" dirty="0"/>
              <a:t>Britt Kim </a:t>
            </a:r>
            <a:r>
              <a:rPr lang="en-US" dirty="0">
                <a:hlinkClick r:id="rId5"/>
              </a:rPr>
              <a:t>tyrick@gmail.com</a:t>
            </a:r>
            <a:endParaRPr lang="en-US" dirty="0"/>
          </a:p>
          <a:p>
            <a:r>
              <a:rPr lang="en-US" dirty="0"/>
              <a:t>Jimmy Ellis </a:t>
            </a:r>
            <a:r>
              <a:rPr lang="en-US" dirty="0">
                <a:hlinkClick r:id="rId6"/>
              </a:rPr>
              <a:t>jimmy.ellisx@gmail.com</a:t>
            </a:r>
            <a:endParaRPr lang="en-US" dirty="0"/>
          </a:p>
          <a:p>
            <a:endParaRPr lang="en-US" dirty="0"/>
          </a:p>
        </p:txBody>
      </p:sp>
      <p:sp>
        <p:nvSpPr>
          <p:cNvPr id="4" name="Date Placeholder 3">
            <a:extLst>
              <a:ext uri="{FF2B5EF4-FFF2-40B4-BE49-F238E27FC236}">
                <a16:creationId xmlns:a16="http://schemas.microsoft.com/office/drawing/2014/main" id="{6D6D3D4A-87E1-4575-9320-D7BE51752559}"/>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673446E3-D887-4DC5-A5B0-9E8AD25EEE1A}"/>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1FBA9F8D-72D1-450F-9330-38CA442BD07B}"/>
              </a:ext>
            </a:extLst>
          </p:cNvPr>
          <p:cNvSpPr>
            <a:spLocks noGrp="1"/>
          </p:cNvSpPr>
          <p:nvPr>
            <p:ph type="sldNum" sz="quarter" idx="12"/>
          </p:nvPr>
        </p:nvSpPr>
        <p:spPr/>
        <p:txBody>
          <a:bodyPr/>
          <a:lstStyle/>
          <a:p>
            <a:fld id="{34DAAC24-738D-4E3B-984E-BD96995C7977}" type="slidenum">
              <a:rPr lang="en-US" smtClean="0"/>
              <a:t>1</a:t>
            </a:fld>
            <a:endParaRPr lang="en-US"/>
          </a:p>
        </p:txBody>
      </p:sp>
    </p:spTree>
    <p:extLst>
      <p:ext uri="{BB962C8B-B14F-4D97-AF65-F5344CB8AC3E}">
        <p14:creationId xmlns:p14="http://schemas.microsoft.com/office/powerpoint/2010/main" val="1033487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754C-C806-45DF-86DA-A9C7F2280E08}"/>
              </a:ext>
            </a:extLst>
          </p:cNvPr>
          <p:cNvSpPr>
            <a:spLocks noGrp="1"/>
          </p:cNvSpPr>
          <p:nvPr>
            <p:ph type="title"/>
          </p:nvPr>
        </p:nvSpPr>
        <p:spPr/>
        <p:txBody>
          <a:bodyPr/>
          <a:lstStyle/>
          <a:p>
            <a:r>
              <a:rPr lang="en-US" dirty="0"/>
              <a:t>Pitch tips</a:t>
            </a:r>
          </a:p>
        </p:txBody>
      </p:sp>
      <p:sp>
        <p:nvSpPr>
          <p:cNvPr id="3" name="Content Placeholder 2">
            <a:extLst>
              <a:ext uri="{FF2B5EF4-FFF2-40B4-BE49-F238E27FC236}">
                <a16:creationId xmlns:a16="http://schemas.microsoft.com/office/drawing/2014/main" id="{F6D4768A-48E9-449C-95FD-E3AF8D5FAE33}"/>
              </a:ext>
            </a:extLst>
          </p:cNvPr>
          <p:cNvSpPr>
            <a:spLocks noGrp="1"/>
          </p:cNvSpPr>
          <p:nvPr>
            <p:ph sz="half" idx="1"/>
          </p:nvPr>
        </p:nvSpPr>
        <p:spPr/>
        <p:txBody>
          <a:bodyPr/>
          <a:lstStyle/>
          <a:p>
            <a:r>
              <a:rPr lang="en-US" dirty="0"/>
              <a:t>Be passionate</a:t>
            </a:r>
          </a:p>
          <a:p>
            <a:r>
              <a:rPr lang="en-US" dirty="0"/>
              <a:t>Think about your pitch early</a:t>
            </a:r>
          </a:p>
          <a:p>
            <a:r>
              <a:rPr lang="en-US" dirty="0"/>
              <a:t>Know who is pitching</a:t>
            </a:r>
          </a:p>
          <a:p>
            <a:r>
              <a:rPr lang="en-US" dirty="0"/>
              <a:t>Get some rest</a:t>
            </a:r>
          </a:p>
          <a:p>
            <a:r>
              <a:rPr lang="en-US" dirty="0" err="1"/>
              <a:t>Anglehack</a:t>
            </a:r>
            <a:r>
              <a:rPr lang="en-US" dirty="0"/>
              <a:t> pitch template</a:t>
            </a:r>
          </a:p>
          <a:p>
            <a:pPr lvl="1"/>
            <a:r>
              <a:rPr lang="en-US" dirty="0"/>
              <a:t>45s problem + solution</a:t>
            </a:r>
          </a:p>
          <a:p>
            <a:pPr lvl="1"/>
            <a:r>
              <a:rPr lang="en-US" dirty="0"/>
              <a:t>60s demo</a:t>
            </a:r>
          </a:p>
          <a:p>
            <a:pPr lvl="1"/>
            <a:r>
              <a:rPr lang="en-US" dirty="0"/>
              <a:t>45s next steps</a:t>
            </a:r>
          </a:p>
        </p:txBody>
      </p:sp>
      <p:sp>
        <p:nvSpPr>
          <p:cNvPr id="4" name="Content Placeholder 3">
            <a:extLst>
              <a:ext uri="{FF2B5EF4-FFF2-40B4-BE49-F238E27FC236}">
                <a16:creationId xmlns:a16="http://schemas.microsoft.com/office/drawing/2014/main" id="{0FBC495A-B43C-493F-8183-1A2547966B16}"/>
              </a:ext>
            </a:extLst>
          </p:cNvPr>
          <p:cNvSpPr>
            <a:spLocks noGrp="1"/>
          </p:cNvSpPr>
          <p:nvPr>
            <p:ph sz="half" idx="2"/>
          </p:nvPr>
        </p:nvSpPr>
        <p:spPr/>
        <p:txBody>
          <a:bodyPr/>
          <a:lstStyle/>
          <a:p>
            <a:r>
              <a:rPr lang="en-US" dirty="0"/>
              <a:t>Do your research</a:t>
            </a:r>
          </a:p>
          <a:p>
            <a:r>
              <a:rPr lang="en-US" dirty="0"/>
              <a:t>Don't memorize, do </a:t>
            </a:r>
            <a:r>
              <a:rPr lang="en-US" dirty="0" err="1"/>
              <a:t>guidepoints</a:t>
            </a:r>
            <a:endParaRPr lang="en-US" dirty="0"/>
          </a:p>
          <a:p>
            <a:r>
              <a:rPr lang="en-US" dirty="0"/>
              <a:t>Do two things at once</a:t>
            </a:r>
          </a:p>
          <a:p>
            <a:pPr lvl="1"/>
            <a:r>
              <a:rPr lang="en-US" dirty="0"/>
              <a:t>a demo driver</a:t>
            </a:r>
          </a:p>
          <a:p>
            <a:pPr lvl="1"/>
            <a:r>
              <a:rPr lang="en-US" dirty="0"/>
              <a:t>a pitcher</a:t>
            </a:r>
          </a:p>
          <a:p>
            <a:r>
              <a:rPr lang="en-US" dirty="0"/>
              <a:t>Anticipate questions</a:t>
            </a:r>
          </a:p>
          <a:p>
            <a:r>
              <a:rPr lang="en-US" dirty="0"/>
              <a:t>practice, practice, practice, ...</a:t>
            </a:r>
          </a:p>
          <a:p>
            <a:pPr marL="0" indent="0">
              <a:buNone/>
            </a:pPr>
            <a:endParaRPr lang="en-US" dirty="0"/>
          </a:p>
        </p:txBody>
      </p:sp>
      <p:sp>
        <p:nvSpPr>
          <p:cNvPr id="5" name="Date Placeholder 4">
            <a:extLst>
              <a:ext uri="{FF2B5EF4-FFF2-40B4-BE49-F238E27FC236}">
                <a16:creationId xmlns:a16="http://schemas.microsoft.com/office/drawing/2014/main" id="{EF117727-0E3F-4233-8B0A-502711195FC8}"/>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B5BB4604-1E04-48DD-8643-F79282E52BCF}"/>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18EDB2CF-F828-4FA7-93CA-0D3AD70EDE45}"/>
              </a:ext>
            </a:extLst>
          </p:cNvPr>
          <p:cNvSpPr>
            <a:spLocks noGrp="1"/>
          </p:cNvSpPr>
          <p:nvPr>
            <p:ph type="sldNum" sz="quarter" idx="12"/>
          </p:nvPr>
        </p:nvSpPr>
        <p:spPr/>
        <p:txBody>
          <a:bodyPr/>
          <a:lstStyle/>
          <a:p>
            <a:fld id="{34DAAC24-738D-4E3B-984E-BD96995C7977}" type="slidenum">
              <a:rPr lang="en-US" smtClean="0"/>
              <a:t>10</a:t>
            </a:fld>
            <a:endParaRPr lang="en-US"/>
          </a:p>
        </p:txBody>
      </p:sp>
    </p:spTree>
    <p:extLst>
      <p:ext uri="{BB962C8B-B14F-4D97-AF65-F5344CB8AC3E}">
        <p14:creationId xmlns:p14="http://schemas.microsoft.com/office/powerpoint/2010/main" val="322882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5B379-754D-4C27-8F31-A3006CF26986}"/>
              </a:ext>
            </a:extLst>
          </p:cNvPr>
          <p:cNvSpPr>
            <a:spLocks noGrp="1"/>
          </p:cNvSpPr>
          <p:nvPr>
            <p:ph type="title"/>
          </p:nvPr>
        </p:nvSpPr>
        <p:spPr/>
        <p:txBody>
          <a:bodyPr/>
          <a:lstStyle/>
          <a:p>
            <a:r>
              <a:rPr lang="en-US" dirty="0"/>
              <a:t>Fundraising Pitch</a:t>
            </a:r>
          </a:p>
        </p:txBody>
      </p:sp>
      <p:sp>
        <p:nvSpPr>
          <p:cNvPr id="9" name="Content Placeholder 8">
            <a:extLst>
              <a:ext uri="{FF2B5EF4-FFF2-40B4-BE49-F238E27FC236}">
                <a16:creationId xmlns:a16="http://schemas.microsoft.com/office/drawing/2014/main" id="{206C548B-D78A-48D6-9508-B69487CCEF64}"/>
              </a:ext>
            </a:extLst>
          </p:cNvPr>
          <p:cNvSpPr>
            <a:spLocks noGrp="1"/>
          </p:cNvSpPr>
          <p:nvPr>
            <p:ph idx="1"/>
          </p:nvPr>
        </p:nvSpPr>
        <p:spPr/>
        <p:txBody>
          <a:bodyPr/>
          <a:lstStyle/>
          <a:p>
            <a:r>
              <a:rPr lang="en-US" dirty="0"/>
              <a:t>2-3 </a:t>
            </a:r>
            <a:r>
              <a:rPr lang="en-US" dirty="0" err="1"/>
              <a:t>Miinutes</a:t>
            </a:r>
            <a:endParaRPr lang="en-US" dirty="0"/>
          </a:p>
          <a:p>
            <a:r>
              <a:rPr lang="en-US" dirty="0"/>
              <a:t>Secret Weapon</a:t>
            </a:r>
          </a:p>
          <a:p>
            <a:r>
              <a:rPr lang="en-US" dirty="0"/>
              <a:t>Revenue Model</a:t>
            </a:r>
          </a:p>
          <a:p>
            <a:r>
              <a:rPr lang="en-US" dirty="0"/>
              <a:t>Founders</a:t>
            </a:r>
          </a:p>
          <a:p>
            <a:r>
              <a:rPr lang="en-US" dirty="0"/>
              <a:t>Money Talk</a:t>
            </a:r>
          </a:p>
        </p:txBody>
      </p:sp>
      <p:sp>
        <p:nvSpPr>
          <p:cNvPr id="5" name="Date Placeholder 4">
            <a:extLst>
              <a:ext uri="{FF2B5EF4-FFF2-40B4-BE49-F238E27FC236}">
                <a16:creationId xmlns:a16="http://schemas.microsoft.com/office/drawing/2014/main" id="{E00488E5-D4BD-488F-97C5-7290B4D92D4B}"/>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11F5389D-6F66-43AB-B35F-8442A40CA596}"/>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4FFF975F-DF6E-4F3C-8A90-0B283D9A3A0E}"/>
              </a:ext>
            </a:extLst>
          </p:cNvPr>
          <p:cNvSpPr>
            <a:spLocks noGrp="1"/>
          </p:cNvSpPr>
          <p:nvPr>
            <p:ph type="sldNum" sz="quarter" idx="12"/>
          </p:nvPr>
        </p:nvSpPr>
        <p:spPr/>
        <p:txBody>
          <a:bodyPr/>
          <a:lstStyle/>
          <a:p>
            <a:fld id="{34DAAC24-738D-4E3B-984E-BD96995C7977}" type="slidenum">
              <a:rPr lang="en-US" smtClean="0"/>
              <a:t>11</a:t>
            </a:fld>
            <a:endParaRPr lang="en-US"/>
          </a:p>
        </p:txBody>
      </p:sp>
    </p:spTree>
    <p:extLst>
      <p:ext uri="{BB962C8B-B14F-4D97-AF65-F5344CB8AC3E}">
        <p14:creationId xmlns:p14="http://schemas.microsoft.com/office/powerpoint/2010/main" val="210395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E9BC02-E535-4577-98DB-222A4A0ED286}"/>
              </a:ext>
            </a:extLst>
          </p:cNvPr>
          <p:cNvSpPr>
            <a:spLocks noGrp="1"/>
          </p:cNvSpPr>
          <p:nvPr>
            <p:ph type="title"/>
          </p:nvPr>
        </p:nvSpPr>
        <p:spPr/>
        <p:txBody>
          <a:bodyPr/>
          <a:lstStyle/>
          <a:p>
            <a:r>
              <a:rPr lang="en-US" dirty="0"/>
              <a:t>Fundraising Tips</a:t>
            </a:r>
          </a:p>
        </p:txBody>
      </p:sp>
      <p:sp>
        <p:nvSpPr>
          <p:cNvPr id="9" name="Content Placeholder 8">
            <a:extLst>
              <a:ext uri="{FF2B5EF4-FFF2-40B4-BE49-F238E27FC236}">
                <a16:creationId xmlns:a16="http://schemas.microsoft.com/office/drawing/2014/main" id="{F6675037-0D1D-4287-B35B-16D8446B301C}"/>
              </a:ext>
            </a:extLst>
          </p:cNvPr>
          <p:cNvSpPr>
            <a:spLocks noGrp="1"/>
          </p:cNvSpPr>
          <p:nvPr>
            <p:ph idx="1"/>
          </p:nvPr>
        </p:nvSpPr>
        <p:spPr/>
        <p:txBody>
          <a:bodyPr/>
          <a:lstStyle/>
          <a:p>
            <a:r>
              <a:rPr lang="en-US" dirty="0"/>
              <a:t>Highlight Established Success</a:t>
            </a:r>
          </a:p>
          <a:p>
            <a:r>
              <a:rPr lang="en-US" dirty="0"/>
              <a:t>Determine Necessary Runway</a:t>
            </a:r>
          </a:p>
          <a:p>
            <a:r>
              <a:rPr lang="en-US" dirty="0"/>
              <a:t>Show a committed team</a:t>
            </a:r>
          </a:p>
          <a:p>
            <a:r>
              <a:rPr lang="en-US" dirty="0"/>
              <a:t>Have a Dedicated Fundraiser</a:t>
            </a:r>
          </a:p>
        </p:txBody>
      </p:sp>
      <p:sp>
        <p:nvSpPr>
          <p:cNvPr id="5" name="Date Placeholder 4">
            <a:extLst>
              <a:ext uri="{FF2B5EF4-FFF2-40B4-BE49-F238E27FC236}">
                <a16:creationId xmlns:a16="http://schemas.microsoft.com/office/drawing/2014/main" id="{ADA97A4E-763E-4C60-ABB1-CC4986B9338A}"/>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FA8FAEF6-63E9-4F2E-8A0B-703F00881D29}"/>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DE44A17A-DD4F-4A73-BD75-CC8A38A0B431}"/>
              </a:ext>
            </a:extLst>
          </p:cNvPr>
          <p:cNvSpPr>
            <a:spLocks noGrp="1"/>
          </p:cNvSpPr>
          <p:nvPr>
            <p:ph type="sldNum" sz="quarter" idx="12"/>
          </p:nvPr>
        </p:nvSpPr>
        <p:spPr/>
        <p:txBody>
          <a:bodyPr/>
          <a:lstStyle/>
          <a:p>
            <a:fld id="{34DAAC24-738D-4E3B-984E-BD96995C7977}" type="slidenum">
              <a:rPr lang="en-US" smtClean="0"/>
              <a:t>12</a:t>
            </a:fld>
            <a:endParaRPr lang="en-US"/>
          </a:p>
        </p:txBody>
      </p:sp>
    </p:spTree>
    <p:extLst>
      <p:ext uri="{BB962C8B-B14F-4D97-AF65-F5344CB8AC3E}">
        <p14:creationId xmlns:p14="http://schemas.microsoft.com/office/powerpoint/2010/main" val="322904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657E3A-6AB4-4539-A25A-120B6EDA79F3}"/>
              </a:ext>
            </a:extLst>
          </p:cNvPr>
          <p:cNvSpPr>
            <a:spLocks noGrp="1"/>
          </p:cNvSpPr>
          <p:nvPr>
            <p:ph type="title"/>
          </p:nvPr>
        </p:nvSpPr>
        <p:spPr/>
        <p:txBody>
          <a:bodyPr/>
          <a:lstStyle/>
          <a:p>
            <a:r>
              <a:rPr lang="en-US" dirty="0"/>
              <a:t>Build Your Pitches</a:t>
            </a:r>
          </a:p>
        </p:txBody>
      </p:sp>
      <p:sp>
        <p:nvSpPr>
          <p:cNvPr id="8" name="Content Placeholder 7">
            <a:extLst>
              <a:ext uri="{FF2B5EF4-FFF2-40B4-BE49-F238E27FC236}">
                <a16:creationId xmlns:a16="http://schemas.microsoft.com/office/drawing/2014/main" id="{FACF15C7-7E68-4A7F-9C32-8275725F9C29}"/>
              </a:ext>
            </a:extLst>
          </p:cNvPr>
          <p:cNvSpPr>
            <a:spLocks noGrp="1"/>
          </p:cNvSpPr>
          <p:nvPr>
            <p:ph idx="1"/>
          </p:nvPr>
        </p:nvSpPr>
        <p:spPr/>
        <p:txBody>
          <a:bodyPr/>
          <a:lstStyle/>
          <a:p>
            <a:r>
              <a:rPr lang="en-US" dirty="0"/>
              <a:t>Elevator Pitch</a:t>
            </a:r>
          </a:p>
          <a:p>
            <a:r>
              <a:rPr lang="en-US" dirty="0"/>
              <a:t>Fundraising Pitch</a:t>
            </a:r>
          </a:p>
          <a:p>
            <a:r>
              <a:rPr lang="en-US" dirty="0"/>
              <a:t>Pitch Deck</a:t>
            </a:r>
          </a:p>
        </p:txBody>
      </p:sp>
      <p:sp>
        <p:nvSpPr>
          <p:cNvPr id="4" name="Date Placeholder 3">
            <a:extLst>
              <a:ext uri="{FF2B5EF4-FFF2-40B4-BE49-F238E27FC236}">
                <a16:creationId xmlns:a16="http://schemas.microsoft.com/office/drawing/2014/main" id="{7F470B05-C276-4F60-A53C-8AD645172F55}"/>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4C1563AB-7263-42F9-98CC-43144E56DA0B}"/>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B5869100-D167-4C44-A006-FA1E6FCE2320}"/>
              </a:ext>
            </a:extLst>
          </p:cNvPr>
          <p:cNvSpPr>
            <a:spLocks noGrp="1"/>
          </p:cNvSpPr>
          <p:nvPr>
            <p:ph type="sldNum" sz="quarter" idx="12"/>
          </p:nvPr>
        </p:nvSpPr>
        <p:spPr/>
        <p:txBody>
          <a:bodyPr/>
          <a:lstStyle/>
          <a:p>
            <a:fld id="{34DAAC24-738D-4E3B-984E-BD96995C7977}" type="slidenum">
              <a:rPr lang="en-US" smtClean="0"/>
              <a:t>13</a:t>
            </a:fld>
            <a:endParaRPr lang="en-US"/>
          </a:p>
        </p:txBody>
      </p:sp>
    </p:spTree>
    <p:extLst>
      <p:ext uri="{BB962C8B-B14F-4D97-AF65-F5344CB8AC3E}">
        <p14:creationId xmlns:p14="http://schemas.microsoft.com/office/powerpoint/2010/main" val="178527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1777DB-0346-4860-98C7-4DA5F5F0B68D}"/>
              </a:ext>
            </a:extLst>
          </p:cNvPr>
          <p:cNvSpPr>
            <a:spLocks noGrp="1"/>
          </p:cNvSpPr>
          <p:nvPr>
            <p:ph type="title"/>
          </p:nvPr>
        </p:nvSpPr>
        <p:spPr/>
        <p:txBody>
          <a:bodyPr/>
          <a:lstStyle/>
          <a:p>
            <a:r>
              <a:rPr lang="en-US" dirty="0"/>
              <a:t>Pitch to EOS VC</a:t>
            </a:r>
          </a:p>
        </p:txBody>
      </p:sp>
      <p:sp>
        <p:nvSpPr>
          <p:cNvPr id="8" name="Content Placeholder 7">
            <a:extLst>
              <a:ext uri="{FF2B5EF4-FFF2-40B4-BE49-F238E27FC236}">
                <a16:creationId xmlns:a16="http://schemas.microsoft.com/office/drawing/2014/main" id="{7DDBF3F9-96C1-497C-899D-BAFAFC146F10}"/>
              </a:ext>
            </a:extLst>
          </p:cNvPr>
          <p:cNvSpPr>
            <a:spLocks noGrp="1"/>
          </p:cNvSpPr>
          <p:nvPr>
            <p:ph idx="1"/>
          </p:nvPr>
        </p:nvSpPr>
        <p:spPr/>
        <p:txBody>
          <a:bodyPr/>
          <a:lstStyle/>
          <a:p>
            <a:r>
              <a:rPr lang="en-US" dirty="0"/>
              <a:t>All teams have opportunity to meet with EOS VC</a:t>
            </a:r>
          </a:p>
          <a:p>
            <a:r>
              <a:rPr lang="en-US" dirty="0"/>
              <a:t>Standardized term sheet for an equity investment</a:t>
            </a:r>
          </a:p>
          <a:p>
            <a:r>
              <a:rPr lang="en-US" dirty="0"/>
              <a:t>Project must utilize the EOSIO platform</a:t>
            </a:r>
          </a:p>
          <a:p>
            <a:r>
              <a:rPr lang="en-US" dirty="0"/>
              <a:t>EOS VC resources to help get project off the ground</a:t>
            </a:r>
          </a:p>
        </p:txBody>
      </p:sp>
      <p:sp>
        <p:nvSpPr>
          <p:cNvPr id="4" name="Date Placeholder 3">
            <a:extLst>
              <a:ext uri="{FF2B5EF4-FFF2-40B4-BE49-F238E27FC236}">
                <a16:creationId xmlns:a16="http://schemas.microsoft.com/office/drawing/2014/main" id="{A2CC864C-58DD-462E-B5B1-93C44371F790}"/>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8DA4C949-6EF1-4217-94D8-099635CB4A5E}"/>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659AE189-3A00-4DE6-884E-AB40F789640A}"/>
              </a:ext>
            </a:extLst>
          </p:cNvPr>
          <p:cNvSpPr>
            <a:spLocks noGrp="1"/>
          </p:cNvSpPr>
          <p:nvPr>
            <p:ph type="sldNum" sz="quarter" idx="12"/>
          </p:nvPr>
        </p:nvSpPr>
        <p:spPr/>
        <p:txBody>
          <a:bodyPr/>
          <a:lstStyle/>
          <a:p>
            <a:fld id="{34DAAC24-738D-4E3B-984E-BD96995C7977}" type="slidenum">
              <a:rPr lang="en-US" smtClean="0"/>
              <a:t>14</a:t>
            </a:fld>
            <a:endParaRPr lang="en-US"/>
          </a:p>
        </p:txBody>
      </p:sp>
    </p:spTree>
    <p:extLst>
      <p:ext uri="{BB962C8B-B14F-4D97-AF65-F5344CB8AC3E}">
        <p14:creationId xmlns:p14="http://schemas.microsoft.com/office/powerpoint/2010/main" val="16438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DC7CAD-0C21-41D3-9B1E-E65DA1AC9293}"/>
              </a:ext>
            </a:extLst>
          </p:cNvPr>
          <p:cNvSpPr>
            <a:spLocks noGrp="1"/>
          </p:cNvSpPr>
          <p:nvPr>
            <p:ph type="title"/>
          </p:nvPr>
        </p:nvSpPr>
        <p:spPr/>
        <p:txBody>
          <a:bodyPr/>
          <a:lstStyle/>
          <a:p>
            <a:r>
              <a:rPr lang="en-US" dirty="0"/>
              <a:t>EOS VC Eligibility Criteria</a:t>
            </a:r>
          </a:p>
        </p:txBody>
      </p:sp>
      <p:sp>
        <p:nvSpPr>
          <p:cNvPr id="8" name="Content Placeholder 7">
            <a:extLst>
              <a:ext uri="{FF2B5EF4-FFF2-40B4-BE49-F238E27FC236}">
                <a16:creationId xmlns:a16="http://schemas.microsoft.com/office/drawing/2014/main" id="{C1F4F22F-24BE-4EFB-AC56-DAD0F60B6649}"/>
              </a:ext>
            </a:extLst>
          </p:cNvPr>
          <p:cNvSpPr>
            <a:spLocks noGrp="1"/>
          </p:cNvSpPr>
          <p:nvPr>
            <p:ph idx="1"/>
          </p:nvPr>
        </p:nvSpPr>
        <p:spPr/>
        <p:txBody>
          <a:bodyPr/>
          <a:lstStyle/>
          <a:p>
            <a:r>
              <a:rPr lang="en-US" dirty="0"/>
              <a:t>New Project, unfunded, and built at the hackathon</a:t>
            </a:r>
          </a:p>
          <a:p>
            <a:r>
              <a:rPr lang="en-US" dirty="0"/>
              <a:t>Successfully submit and demo project during competition</a:t>
            </a:r>
          </a:p>
          <a:p>
            <a:r>
              <a:rPr lang="en-US" dirty="0"/>
              <a:t>Project includes an executable EOSIO smart contract</a:t>
            </a:r>
          </a:p>
        </p:txBody>
      </p:sp>
      <p:sp>
        <p:nvSpPr>
          <p:cNvPr id="4" name="Date Placeholder 3">
            <a:extLst>
              <a:ext uri="{FF2B5EF4-FFF2-40B4-BE49-F238E27FC236}">
                <a16:creationId xmlns:a16="http://schemas.microsoft.com/office/drawing/2014/main" id="{E34AA34F-BEB9-4957-9F2D-9C62E60B6FB5}"/>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5881597F-329D-460E-B5CB-DAD011FAD783}"/>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1536DE49-5C4C-4801-A684-226B88CAAF0C}"/>
              </a:ext>
            </a:extLst>
          </p:cNvPr>
          <p:cNvSpPr>
            <a:spLocks noGrp="1"/>
          </p:cNvSpPr>
          <p:nvPr>
            <p:ph type="sldNum" sz="quarter" idx="12"/>
          </p:nvPr>
        </p:nvSpPr>
        <p:spPr/>
        <p:txBody>
          <a:bodyPr/>
          <a:lstStyle/>
          <a:p>
            <a:fld id="{34DAAC24-738D-4E3B-984E-BD96995C7977}" type="slidenum">
              <a:rPr lang="en-US" smtClean="0"/>
              <a:t>15</a:t>
            </a:fld>
            <a:endParaRPr lang="en-US"/>
          </a:p>
        </p:txBody>
      </p:sp>
    </p:spTree>
    <p:extLst>
      <p:ext uri="{BB962C8B-B14F-4D97-AF65-F5344CB8AC3E}">
        <p14:creationId xmlns:p14="http://schemas.microsoft.com/office/powerpoint/2010/main" val="331451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EAC032-C87B-4C59-A38F-E13653A2300E}"/>
              </a:ext>
            </a:extLst>
          </p:cNvPr>
          <p:cNvSpPr>
            <a:spLocks noGrp="1"/>
          </p:cNvSpPr>
          <p:nvPr>
            <p:ph type="title"/>
          </p:nvPr>
        </p:nvSpPr>
        <p:spPr/>
        <p:txBody>
          <a:bodyPr/>
          <a:lstStyle/>
          <a:p>
            <a:r>
              <a:rPr lang="en-US" dirty="0"/>
              <a:t>EOS VC Seed Funding</a:t>
            </a:r>
          </a:p>
        </p:txBody>
      </p:sp>
      <p:sp>
        <p:nvSpPr>
          <p:cNvPr id="8" name="Content Placeholder 7">
            <a:extLst>
              <a:ext uri="{FF2B5EF4-FFF2-40B4-BE49-F238E27FC236}">
                <a16:creationId xmlns:a16="http://schemas.microsoft.com/office/drawing/2014/main" id="{D9A3333A-3A67-4AF4-A7FC-93232C0F37F7}"/>
              </a:ext>
            </a:extLst>
          </p:cNvPr>
          <p:cNvSpPr>
            <a:spLocks noGrp="1"/>
          </p:cNvSpPr>
          <p:nvPr>
            <p:ph idx="1"/>
          </p:nvPr>
        </p:nvSpPr>
        <p:spPr/>
        <p:txBody>
          <a:bodyPr/>
          <a:lstStyle/>
          <a:p>
            <a:r>
              <a:rPr lang="en-US" dirty="0"/>
              <a:t>USD $250,000 per hackathon</a:t>
            </a:r>
          </a:p>
          <a:p>
            <a:r>
              <a:rPr lang="en-US" dirty="0"/>
              <a:t>5 projects from each event</a:t>
            </a:r>
          </a:p>
          <a:p>
            <a:r>
              <a:rPr lang="en-US" dirty="0"/>
              <a:t>USD $50,000 per project</a:t>
            </a:r>
          </a:p>
        </p:txBody>
      </p:sp>
      <p:sp>
        <p:nvSpPr>
          <p:cNvPr id="4" name="Date Placeholder 3">
            <a:extLst>
              <a:ext uri="{FF2B5EF4-FFF2-40B4-BE49-F238E27FC236}">
                <a16:creationId xmlns:a16="http://schemas.microsoft.com/office/drawing/2014/main" id="{31A2729E-8B09-48F5-B31F-989861D71083}"/>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50A3AC4A-40E7-440F-8940-935135F6D7A1}"/>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EDA704A3-ACFE-428D-B93E-6A750DB15CD7}"/>
              </a:ext>
            </a:extLst>
          </p:cNvPr>
          <p:cNvSpPr>
            <a:spLocks noGrp="1"/>
          </p:cNvSpPr>
          <p:nvPr>
            <p:ph type="sldNum" sz="quarter" idx="12"/>
          </p:nvPr>
        </p:nvSpPr>
        <p:spPr/>
        <p:txBody>
          <a:bodyPr/>
          <a:lstStyle/>
          <a:p>
            <a:fld id="{34DAAC24-738D-4E3B-984E-BD96995C7977}" type="slidenum">
              <a:rPr lang="en-US" smtClean="0"/>
              <a:t>16</a:t>
            </a:fld>
            <a:endParaRPr lang="en-US"/>
          </a:p>
        </p:txBody>
      </p:sp>
    </p:spTree>
    <p:extLst>
      <p:ext uri="{BB962C8B-B14F-4D97-AF65-F5344CB8AC3E}">
        <p14:creationId xmlns:p14="http://schemas.microsoft.com/office/powerpoint/2010/main" val="47545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0E228-2210-4D7D-8C2A-6A9A9EFE8365}"/>
              </a:ext>
            </a:extLst>
          </p:cNvPr>
          <p:cNvSpPr>
            <a:spLocks noGrp="1"/>
          </p:cNvSpPr>
          <p:nvPr>
            <p:ph type="title"/>
          </p:nvPr>
        </p:nvSpPr>
        <p:spPr/>
        <p:txBody>
          <a:bodyPr/>
          <a:lstStyle/>
          <a:p>
            <a:r>
              <a:rPr lang="en-US" dirty="0"/>
              <a:t>EOS VC Seed Funding</a:t>
            </a:r>
          </a:p>
        </p:txBody>
      </p:sp>
      <p:sp>
        <p:nvSpPr>
          <p:cNvPr id="8" name="Content Placeholder 7">
            <a:extLst>
              <a:ext uri="{FF2B5EF4-FFF2-40B4-BE49-F238E27FC236}">
                <a16:creationId xmlns:a16="http://schemas.microsoft.com/office/drawing/2014/main" id="{B74C55E6-32D6-4CD7-A14F-B0E22AF09E46}"/>
              </a:ext>
            </a:extLst>
          </p:cNvPr>
          <p:cNvSpPr>
            <a:spLocks noGrp="1"/>
          </p:cNvSpPr>
          <p:nvPr>
            <p:ph idx="1"/>
          </p:nvPr>
        </p:nvSpPr>
        <p:spPr/>
        <p:txBody>
          <a:bodyPr/>
          <a:lstStyle/>
          <a:p>
            <a:pPr marL="0" indent="0">
              <a:buNone/>
            </a:pPr>
            <a:r>
              <a:rPr lang="en-US" dirty="0"/>
              <a:t>EOS VC is launching Hack, Pitch, Launch to encourage teams to continue developing projects built at the hackathon by investing in newly created, unfunded projects debuted at EOS Global Hackathon events. To encourage rapid growth and build on the momentum from the weekend, offers will be made using standardized terms for an equity investment.</a:t>
            </a:r>
          </a:p>
        </p:txBody>
      </p:sp>
      <p:sp>
        <p:nvSpPr>
          <p:cNvPr id="4" name="Date Placeholder 3">
            <a:extLst>
              <a:ext uri="{FF2B5EF4-FFF2-40B4-BE49-F238E27FC236}">
                <a16:creationId xmlns:a16="http://schemas.microsoft.com/office/drawing/2014/main" id="{FE806786-BCF2-4F73-B855-74B583601EF2}"/>
              </a:ext>
            </a:extLst>
          </p:cNvPr>
          <p:cNvSpPr>
            <a:spLocks noGrp="1"/>
          </p:cNvSpPr>
          <p:nvPr>
            <p:ph type="dt" sz="half" idx="10"/>
          </p:nvPr>
        </p:nvSpPr>
        <p:spPr/>
        <p:txBody>
          <a:bodyPr/>
          <a:lstStyle/>
          <a:p>
            <a:r>
              <a:rPr lang="en-US"/>
              <a:t>2018-11-10</a:t>
            </a:r>
            <a:endParaRPr lang="en-US" dirty="0"/>
          </a:p>
        </p:txBody>
      </p:sp>
      <p:sp>
        <p:nvSpPr>
          <p:cNvPr id="5" name="Footer Placeholder 4">
            <a:extLst>
              <a:ext uri="{FF2B5EF4-FFF2-40B4-BE49-F238E27FC236}">
                <a16:creationId xmlns:a16="http://schemas.microsoft.com/office/drawing/2014/main" id="{ACDC1CC8-5C3E-4457-AAEB-46D8461FE55D}"/>
              </a:ext>
            </a:extLst>
          </p:cNvPr>
          <p:cNvSpPr>
            <a:spLocks noGrp="1"/>
          </p:cNvSpPr>
          <p:nvPr>
            <p:ph type="ftr" sz="quarter" idx="11"/>
          </p:nvPr>
        </p:nvSpPr>
        <p:spPr/>
        <p:txBody>
          <a:bodyPr/>
          <a:lstStyle/>
          <a:p>
            <a:r>
              <a:rPr lang="en-US" dirty="0" err="1"/>
              <a:t>HomeStake</a:t>
            </a:r>
            <a:endParaRPr lang="en-US" dirty="0"/>
          </a:p>
        </p:txBody>
      </p:sp>
      <p:sp>
        <p:nvSpPr>
          <p:cNvPr id="6" name="Slide Number Placeholder 5">
            <a:extLst>
              <a:ext uri="{FF2B5EF4-FFF2-40B4-BE49-F238E27FC236}">
                <a16:creationId xmlns:a16="http://schemas.microsoft.com/office/drawing/2014/main" id="{D69372E5-90B0-4DF1-929E-63F74D4B4FF2}"/>
              </a:ext>
            </a:extLst>
          </p:cNvPr>
          <p:cNvSpPr>
            <a:spLocks noGrp="1"/>
          </p:cNvSpPr>
          <p:nvPr>
            <p:ph type="sldNum" sz="quarter" idx="12"/>
          </p:nvPr>
        </p:nvSpPr>
        <p:spPr/>
        <p:txBody>
          <a:bodyPr/>
          <a:lstStyle/>
          <a:p>
            <a:fld id="{34DAAC24-738D-4E3B-984E-BD96995C7977}" type="slidenum">
              <a:rPr lang="en-US" smtClean="0"/>
              <a:t>17</a:t>
            </a:fld>
            <a:endParaRPr lang="en-US"/>
          </a:p>
        </p:txBody>
      </p:sp>
    </p:spTree>
    <p:extLst>
      <p:ext uri="{BB962C8B-B14F-4D97-AF65-F5344CB8AC3E}">
        <p14:creationId xmlns:p14="http://schemas.microsoft.com/office/powerpoint/2010/main" val="542357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71E7-B734-4D03-8DA5-85EAFBBA545C}"/>
              </a:ext>
            </a:extLst>
          </p:cNvPr>
          <p:cNvSpPr>
            <a:spLocks noGrp="1"/>
          </p:cNvSpPr>
          <p:nvPr>
            <p:ph type="title"/>
          </p:nvPr>
        </p:nvSpPr>
        <p:spPr/>
        <p:txBody>
          <a:bodyPr/>
          <a:lstStyle/>
          <a:p>
            <a:r>
              <a:rPr lang="en-US" dirty="0"/>
              <a:t>Pitch Deck</a:t>
            </a:r>
          </a:p>
        </p:txBody>
      </p:sp>
      <p:sp>
        <p:nvSpPr>
          <p:cNvPr id="3" name="Content Placeholder 2">
            <a:extLst>
              <a:ext uri="{FF2B5EF4-FFF2-40B4-BE49-F238E27FC236}">
                <a16:creationId xmlns:a16="http://schemas.microsoft.com/office/drawing/2014/main" id="{D1DC6960-750F-4243-B0C1-FFB52A0706AF}"/>
              </a:ext>
            </a:extLst>
          </p:cNvPr>
          <p:cNvSpPr>
            <a:spLocks noGrp="1"/>
          </p:cNvSpPr>
          <p:nvPr>
            <p:ph sz="half" idx="1"/>
          </p:nvPr>
        </p:nvSpPr>
        <p:spPr/>
        <p:txBody>
          <a:bodyPr/>
          <a:lstStyle/>
          <a:p>
            <a:r>
              <a:rPr lang="en-US" dirty="0"/>
              <a:t>Title</a:t>
            </a:r>
          </a:p>
          <a:p>
            <a:r>
              <a:rPr lang="en-US" dirty="0"/>
              <a:t>Problem being solved</a:t>
            </a:r>
          </a:p>
          <a:p>
            <a:r>
              <a:rPr lang="en-US" dirty="0"/>
              <a:t>Value Proposition</a:t>
            </a:r>
          </a:p>
          <a:p>
            <a:r>
              <a:rPr lang="en-US" dirty="0"/>
              <a:t>Underlying Magic</a:t>
            </a:r>
          </a:p>
          <a:p>
            <a:r>
              <a:rPr lang="en-US" dirty="0"/>
              <a:t>Business Model</a:t>
            </a:r>
          </a:p>
          <a:p>
            <a:endParaRPr lang="en-US" dirty="0"/>
          </a:p>
        </p:txBody>
      </p:sp>
      <p:sp>
        <p:nvSpPr>
          <p:cNvPr id="7" name="Content Placeholder 6">
            <a:extLst>
              <a:ext uri="{FF2B5EF4-FFF2-40B4-BE49-F238E27FC236}">
                <a16:creationId xmlns:a16="http://schemas.microsoft.com/office/drawing/2014/main" id="{76DB0953-F85D-46D7-9C8C-264542EB63E3}"/>
              </a:ext>
            </a:extLst>
          </p:cNvPr>
          <p:cNvSpPr>
            <a:spLocks noGrp="1"/>
          </p:cNvSpPr>
          <p:nvPr>
            <p:ph sz="half" idx="2"/>
          </p:nvPr>
        </p:nvSpPr>
        <p:spPr/>
        <p:txBody>
          <a:bodyPr/>
          <a:lstStyle/>
          <a:p>
            <a:r>
              <a:rPr lang="en-US" dirty="0"/>
              <a:t>Go-To-Market Plan</a:t>
            </a:r>
          </a:p>
          <a:p>
            <a:r>
              <a:rPr lang="en-US" dirty="0"/>
              <a:t>Competition</a:t>
            </a:r>
          </a:p>
          <a:p>
            <a:r>
              <a:rPr lang="en-US" dirty="0"/>
              <a:t>Management Team</a:t>
            </a:r>
          </a:p>
          <a:p>
            <a:r>
              <a:rPr lang="en-US" dirty="0"/>
              <a:t>Financial Projection</a:t>
            </a:r>
          </a:p>
          <a:p>
            <a:r>
              <a:rPr lang="en-US" dirty="0"/>
              <a:t>Current Status</a:t>
            </a:r>
          </a:p>
        </p:txBody>
      </p:sp>
      <p:sp>
        <p:nvSpPr>
          <p:cNvPr id="4" name="Date Placeholder 3">
            <a:extLst>
              <a:ext uri="{FF2B5EF4-FFF2-40B4-BE49-F238E27FC236}">
                <a16:creationId xmlns:a16="http://schemas.microsoft.com/office/drawing/2014/main" id="{5BBDA571-5151-49B2-AAD7-C3D2AA2D1E9A}"/>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B0C24DE8-8601-4708-81E4-EA56F4DC88FA}"/>
              </a:ext>
            </a:extLst>
          </p:cNvPr>
          <p:cNvSpPr>
            <a:spLocks noGrp="1"/>
          </p:cNvSpPr>
          <p:nvPr>
            <p:ph type="ftr" sz="quarter" idx="11"/>
          </p:nvPr>
        </p:nvSpPr>
        <p:spPr/>
        <p:txBody>
          <a:bodyPr/>
          <a:lstStyle/>
          <a:p>
            <a:r>
              <a:rPr lang="en-US" dirty="0" err="1"/>
              <a:t>HomeStake</a:t>
            </a:r>
            <a:endParaRPr lang="en-US" dirty="0"/>
          </a:p>
        </p:txBody>
      </p:sp>
      <p:sp>
        <p:nvSpPr>
          <p:cNvPr id="6" name="Slide Number Placeholder 5">
            <a:extLst>
              <a:ext uri="{FF2B5EF4-FFF2-40B4-BE49-F238E27FC236}">
                <a16:creationId xmlns:a16="http://schemas.microsoft.com/office/drawing/2014/main" id="{72D2AA03-CD75-4097-8B6C-D4DE0DDAE4F3}"/>
              </a:ext>
            </a:extLst>
          </p:cNvPr>
          <p:cNvSpPr>
            <a:spLocks noGrp="1"/>
          </p:cNvSpPr>
          <p:nvPr>
            <p:ph type="sldNum" sz="quarter" idx="12"/>
          </p:nvPr>
        </p:nvSpPr>
        <p:spPr/>
        <p:txBody>
          <a:bodyPr/>
          <a:lstStyle/>
          <a:p>
            <a:fld id="{34DAAC24-738D-4E3B-984E-BD96995C7977}" type="slidenum">
              <a:rPr lang="en-US" smtClean="0"/>
              <a:t>18</a:t>
            </a:fld>
            <a:endParaRPr lang="en-US"/>
          </a:p>
        </p:txBody>
      </p:sp>
    </p:spTree>
    <p:extLst>
      <p:ext uri="{BB962C8B-B14F-4D97-AF65-F5344CB8AC3E}">
        <p14:creationId xmlns:p14="http://schemas.microsoft.com/office/powerpoint/2010/main" val="290917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176A-7D15-4EA0-990E-4FAFE628A06B}"/>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C787C37C-DAD2-4997-B6BB-FCAAE7DFA477}"/>
              </a:ext>
            </a:extLst>
          </p:cNvPr>
          <p:cNvSpPr>
            <a:spLocks noGrp="1"/>
          </p:cNvSpPr>
          <p:nvPr>
            <p:ph sz="half" idx="1"/>
          </p:nvPr>
        </p:nvSpPr>
        <p:spPr/>
        <p:txBody>
          <a:bodyPr/>
          <a:lstStyle/>
          <a:p>
            <a:r>
              <a:rPr lang="en-US" dirty="0"/>
              <a:t>Smartphone/Camera</a:t>
            </a:r>
          </a:p>
          <a:p>
            <a:r>
              <a:rPr lang="en-US" dirty="0"/>
              <a:t>Laptop (running Docker)</a:t>
            </a:r>
          </a:p>
          <a:p>
            <a:r>
              <a:rPr lang="en-US" dirty="0"/>
              <a:t>5GHz </a:t>
            </a:r>
            <a:r>
              <a:rPr lang="en-US" dirty="0" err="1"/>
              <a:t>WiFi</a:t>
            </a:r>
            <a:r>
              <a:rPr lang="en-US" dirty="0"/>
              <a:t> (venue unreliable)</a:t>
            </a:r>
          </a:p>
          <a:p>
            <a:r>
              <a:rPr lang="en-US" dirty="0"/>
              <a:t>Portable </a:t>
            </a:r>
            <a:r>
              <a:rPr lang="en-US" dirty="0" err="1"/>
              <a:t>WiFi</a:t>
            </a:r>
            <a:r>
              <a:rPr lang="en-US" dirty="0"/>
              <a:t> hotspot</a:t>
            </a:r>
          </a:p>
          <a:p>
            <a:r>
              <a:rPr lang="en-US" dirty="0"/>
              <a:t>USB to Ethernet adapter</a:t>
            </a:r>
          </a:p>
          <a:p>
            <a:r>
              <a:rPr lang="en-US" dirty="0"/>
              <a:t>USB disk drives</a:t>
            </a:r>
          </a:p>
          <a:p>
            <a:r>
              <a:rPr lang="en-US" dirty="0"/>
              <a:t>Power strip</a:t>
            </a:r>
          </a:p>
          <a:p>
            <a:r>
              <a:rPr lang="en-US" dirty="0"/>
              <a:t>Laptop security lock</a:t>
            </a:r>
          </a:p>
        </p:txBody>
      </p:sp>
      <p:sp>
        <p:nvSpPr>
          <p:cNvPr id="4" name="Content Placeholder 3">
            <a:extLst>
              <a:ext uri="{FF2B5EF4-FFF2-40B4-BE49-F238E27FC236}">
                <a16:creationId xmlns:a16="http://schemas.microsoft.com/office/drawing/2014/main" id="{03BE7952-8EE7-40C7-A976-3B28FFE441E6}"/>
              </a:ext>
            </a:extLst>
          </p:cNvPr>
          <p:cNvSpPr>
            <a:spLocks noGrp="1"/>
          </p:cNvSpPr>
          <p:nvPr>
            <p:ph sz="half" idx="2"/>
          </p:nvPr>
        </p:nvSpPr>
        <p:spPr/>
        <p:txBody>
          <a:bodyPr/>
          <a:lstStyle/>
          <a:p>
            <a:r>
              <a:rPr lang="en-US" dirty="0"/>
              <a:t>Government ID</a:t>
            </a:r>
          </a:p>
          <a:p>
            <a:r>
              <a:rPr lang="en-US" dirty="0"/>
              <a:t>Air transportation</a:t>
            </a:r>
          </a:p>
          <a:p>
            <a:r>
              <a:rPr lang="en-US" dirty="0"/>
              <a:t>Ground transportation</a:t>
            </a:r>
          </a:p>
          <a:p>
            <a:r>
              <a:rPr lang="en-US" dirty="0"/>
              <a:t>Overnight accommodations</a:t>
            </a:r>
          </a:p>
          <a:p>
            <a:r>
              <a:rPr lang="en-US" dirty="0"/>
              <a:t>Clothing</a:t>
            </a:r>
          </a:p>
          <a:p>
            <a:r>
              <a:rPr lang="en-US" dirty="0"/>
              <a:t>Toiletries</a:t>
            </a:r>
          </a:p>
          <a:p>
            <a:r>
              <a:rPr lang="en-US" dirty="0"/>
              <a:t>Medicine</a:t>
            </a:r>
          </a:p>
          <a:p>
            <a:r>
              <a:rPr lang="en-US" dirty="0"/>
              <a:t>Water bottle</a:t>
            </a:r>
          </a:p>
          <a:p>
            <a:endParaRPr lang="en-US" dirty="0"/>
          </a:p>
        </p:txBody>
      </p:sp>
      <p:sp>
        <p:nvSpPr>
          <p:cNvPr id="5" name="Date Placeholder 4">
            <a:extLst>
              <a:ext uri="{FF2B5EF4-FFF2-40B4-BE49-F238E27FC236}">
                <a16:creationId xmlns:a16="http://schemas.microsoft.com/office/drawing/2014/main" id="{A1324057-2C3C-4349-BCB7-4F6A3E782F71}"/>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781AD187-1954-4142-AA00-8508F3A88036}"/>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A7AA39D0-ABE4-4BA2-8C46-710043DD31C1}"/>
              </a:ext>
            </a:extLst>
          </p:cNvPr>
          <p:cNvSpPr>
            <a:spLocks noGrp="1"/>
          </p:cNvSpPr>
          <p:nvPr>
            <p:ph type="sldNum" sz="quarter" idx="12"/>
          </p:nvPr>
        </p:nvSpPr>
        <p:spPr/>
        <p:txBody>
          <a:bodyPr/>
          <a:lstStyle/>
          <a:p>
            <a:fld id="{34DAAC24-738D-4E3B-984E-BD96995C7977}" type="slidenum">
              <a:rPr lang="en-US" smtClean="0"/>
              <a:t>2</a:t>
            </a:fld>
            <a:endParaRPr lang="en-US"/>
          </a:p>
        </p:txBody>
      </p:sp>
    </p:spTree>
    <p:extLst>
      <p:ext uri="{BB962C8B-B14F-4D97-AF65-F5344CB8AC3E}">
        <p14:creationId xmlns:p14="http://schemas.microsoft.com/office/powerpoint/2010/main" val="25253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5EA9-5317-4D51-AD0E-36E0BC1A1CE0}"/>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D85E3467-879D-41F3-A074-D896ECCE6B79}"/>
              </a:ext>
            </a:extLst>
          </p:cNvPr>
          <p:cNvSpPr>
            <a:spLocks noGrp="1"/>
          </p:cNvSpPr>
          <p:nvPr>
            <p:ph sz="half" idx="1"/>
          </p:nvPr>
        </p:nvSpPr>
        <p:spPr/>
        <p:txBody>
          <a:bodyPr>
            <a:normAutofit/>
          </a:bodyPr>
          <a:lstStyle/>
          <a:p>
            <a:r>
              <a:rPr lang="en-US" dirty="0">
                <a:hlinkClick r:id="rId2"/>
              </a:rPr>
              <a:t>website</a:t>
            </a:r>
            <a:r>
              <a:rPr lang="en-US" dirty="0"/>
              <a:t> and </a:t>
            </a:r>
            <a:r>
              <a:rPr lang="en-US" dirty="0">
                <a:hlinkClick r:id="rId3"/>
              </a:rPr>
              <a:t>ticketing</a:t>
            </a:r>
            <a:endParaRPr lang="en-US" dirty="0"/>
          </a:p>
          <a:p>
            <a:r>
              <a:rPr lang="en-US" dirty="0">
                <a:hlinkClick r:id="rId4"/>
              </a:rPr>
              <a:t>venue</a:t>
            </a:r>
            <a:r>
              <a:rPr lang="en-US" dirty="0"/>
              <a:t> and </a:t>
            </a:r>
            <a:r>
              <a:rPr lang="en-US" dirty="0">
                <a:hlinkClick r:id="rId5"/>
              </a:rPr>
              <a:t>floorplan</a:t>
            </a:r>
            <a:endParaRPr lang="en-US" dirty="0"/>
          </a:p>
          <a:p>
            <a:r>
              <a:rPr lang="en-US" dirty="0"/>
              <a:t>Pre-event </a:t>
            </a:r>
            <a:r>
              <a:rPr lang="en-US" dirty="0">
                <a:hlinkClick r:id="rId6"/>
              </a:rPr>
              <a:t>webinar</a:t>
            </a:r>
            <a:r>
              <a:rPr lang="en-US" dirty="0"/>
              <a:t> and </a:t>
            </a:r>
            <a:r>
              <a:rPr lang="en-US" dirty="0">
                <a:hlinkClick r:id="rId7"/>
              </a:rPr>
              <a:t>bootleg</a:t>
            </a:r>
            <a:endParaRPr lang="en-US" dirty="0"/>
          </a:p>
          <a:p>
            <a:r>
              <a:rPr lang="en-US" dirty="0"/>
              <a:t>ID, Agreement, Wristband</a:t>
            </a:r>
          </a:p>
          <a:p>
            <a:r>
              <a:rPr lang="en-US" dirty="0"/>
              <a:t>Challenge (at start of Day1)</a:t>
            </a:r>
          </a:p>
          <a:p>
            <a:pPr lvl="1"/>
            <a:r>
              <a:rPr lang="en-US" dirty="0"/>
              <a:t>Hong Kong: </a:t>
            </a:r>
            <a:r>
              <a:rPr lang="en-US" dirty="0" err="1">
                <a:hlinkClick r:id="rId8"/>
              </a:rPr>
              <a:t>dApps</a:t>
            </a:r>
            <a:r>
              <a:rPr lang="en-US" dirty="0">
                <a:hlinkClick r:id="rId8"/>
              </a:rPr>
              <a:t> for Scale</a:t>
            </a:r>
            <a:endParaRPr lang="en-US" dirty="0"/>
          </a:p>
          <a:p>
            <a:pPr lvl="1"/>
            <a:r>
              <a:rPr lang="en-US" dirty="0"/>
              <a:t>Sydney: </a:t>
            </a:r>
            <a:r>
              <a:rPr lang="en-US" dirty="0">
                <a:hlinkClick r:id="rId9"/>
              </a:rPr>
              <a:t>Hack the Outback</a:t>
            </a:r>
            <a:r>
              <a:rPr lang="en-US" dirty="0"/>
              <a:t> </a:t>
            </a:r>
          </a:p>
          <a:p>
            <a:pPr lvl="1"/>
            <a:r>
              <a:rPr lang="en-US" dirty="0"/>
              <a:t>London: </a:t>
            </a:r>
            <a:r>
              <a:rPr lang="en-US" dirty="0">
                <a:hlinkClick r:id="rId10"/>
              </a:rPr>
              <a:t>Data Security and Privacy</a:t>
            </a:r>
            <a:endParaRPr lang="en-US" dirty="0"/>
          </a:p>
          <a:p>
            <a:pPr lvl="1"/>
            <a:r>
              <a:rPr lang="en-US" dirty="0"/>
              <a:t>San Francisco: </a:t>
            </a:r>
            <a:r>
              <a:rPr lang="en-US" dirty="0">
                <a:hlinkClick r:id="rId11" action="ppaction://hlinkfile"/>
              </a:rPr>
              <a:t>Business Model</a:t>
            </a:r>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66722BD3-A8B8-47C3-94E3-4563005C0C2D}"/>
              </a:ext>
            </a:extLst>
          </p:cNvPr>
          <p:cNvSpPr>
            <a:spLocks noGrp="1"/>
          </p:cNvSpPr>
          <p:nvPr>
            <p:ph sz="half" idx="2"/>
          </p:nvPr>
        </p:nvSpPr>
        <p:spPr/>
        <p:txBody>
          <a:bodyPr>
            <a:normAutofit/>
          </a:bodyPr>
          <a:lstStyle/>
          <a:p>
            <a:r>
              <a:rPr lang="en-US" dirty="0"/>
              <a:t>GitHub </a:t>
            </a:r>
            <a:r>
              <a:rPr lang="en-US" dirty="0">
                <a:hlinkClick r:id="rId12"/>
              </a:rPr>
              <a:t>repository</a:t>
            </a:r>
            <a:endParaRPr lang="en-US" dirty="0"/>
          </a:p>
          <a:p>
            <a:r>
              <a:rPr lang="en-US" dirty="0"/>
              <a:t>Developer </a:t>
            </a:r>
            <a:r>
              <a:rPr lang="en-US" dirty="0">
                <a:hlinkClick r:id="rId13"/>
              </a:rPr>
              <a:t>portal</a:t>
            </a:r>
            <a:endParaRPr lang="en-US" dirty="0"/>
          </a:p>
          <a:p>
            <a:r>
              <a:rPr lang="en-US" dirty="0"/>
              <a:t>Stack Exchange </a:t>
            </a:r>
            <a:r>
              <a:rPr lang="en-US" dirty="0">
                <a:hlinkClick r:id="rId14"/>
              </a:rPr>
              <a:t>channel</a:t>
            </a:r>
            <a:endParaRPr lang="en-US" dirty="0"/>
          </a:p>
          <a:p>
            <a:r>
              <a:rPr lang="en-US" dirty="0"/>
              <a:t>Breakout sessions</a:t>
            </a:r>
          </a:p>
          <a:p>
            <a:pPr lvl="1"/>
            <a:r>
              <a:rPr lang="en-US" dirty="0"/>
              <a:t>Entrepreneurial (VC)</a:t>
            </a:r>
          </a:p>
          <a:p>
            <a:pPr lvl="1"/>
            <a:r>
              <a:rPr lang="en-US" dirty="0"/>
              <a:t>Technical (C++)</a:t>
            </a:r>
          </a:p>
          <a:p>
            <a:pPr lvl="1"/>
            <a:r>
              <a:rPr lang="en-US" dirty="0"/>
              <a:t>Technical (Web Architecture)</a:t>
            </a:r>
          </a:p>
          <a:p>
            <a:pPr lvl="1"/>
            <a:r>
              <a:rPr lang="en-US" dirty="0"/>
              <a:t>Pitch Workshop</a:t>
            </a:r>
          </a:p>
        </p:txBody>
      </p:sp>
      <p:sp>
        <p:nvSpPr>
          <p:cNvPr id="5" name="Date Placeholder 4">
            <a:extLst>
              <a:ext uri="{FF2B5EF4-FFF2-40B4-BE49-F238E27FC236}">
                <a16:creationId xmlns:a16="http://schemas.microsoft.com/office/drawing/2014/main" id="{0D9A13E2-D825-415C-8353-EE0ED10EBC2B}"/>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BC029B59-EBD9-409F-A1FC-912A1778FE1F}"/>
              </a:ext>
            </a:extLst>
          </p:cNvPr>
          <p:cNvSpPr>
            <a:spLocks noGrp="1"/>
          </p:cNvSpPr>
          <p:nvPr>
            <p:ph type="ftr" sz="quarter" idx="11"/>
          </p:nvPr>
        </p:nvSpPr>
        <p:spPr/>
        <p:txBody>
          <a:bodyPr/>
          <a:lstStyle/>
          <a:p>
            <a:r>
              <a:rPr lang="en-US"/>
              <a:t>HomeStake</a:t>
            </a:r>
            <a:endParaRPr lang="en-US" dirty="0"/>
          </a:p>
        </p:txBody>
      </p:sp>
      <p:sp>
        <p:nvSpPr>
          <p:cNvPr id="7" name="Slide Number Placeholder 6">
            <a:extLst>
              <a:ext uri="{FF2B5EF4-FFF2-40B4-BE49-F238E27FC236}">
                <a16:creationId xmlns:a16="http://schemas.microsoft.com/office/drawing/2014/main" id="{C40D1D39-BF51-43BC-8517-AB76DBBBA55B}"/>
              </a:ext>
            </a:extLst>
          </p:cNvPr>
          <p:cNvSpPr>
            <a:spLocks noGrp="1"/>
          </p:cNvSpPr>
          <p:nvPr>
            <p:ph type="sldNum" sz="quarter" idx="12"/>
          </p:nvPr>
        </p:nvSpPr>
        <p:spPr/>
        <p:txBody>
          <a:bodyPr/>
          <a:lstStyle/>
          <a:p>
            <a:fld id="{34DAAC24-738D-4E3B-984E-BD96995C7977}" type="slidenum">
              <a:rPr lang="en-US" smtClean="0"/>
              <a:t>3</a:t>
            </a:fld>
            <a:endParaRPr lang="en-US"/>
          </a:p>
        </p:txBody>
      </p:sp>
    </p:spTree>
    <p:extLst>
      <p:ext uri="{BB962C8B-B14F-4D97-AF65-F5344CB8AC3E}">
        <p14:creationId xmlns:p14="http://schemas.microsoft.com/office/powerpoint/2010/main" val="213441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9229-D0E4-4EE5-AFD5-A04D388EEA5C}"/>
              </a:ext>
            </a:extLst>
          </p:cNvPr>
          <p:cNvSpPr>
            <a:spLocks noGrp="1"/>
          </p:cNvSpPr>
          <p:nvPr>
            <p:ph type="title"/>
          </p:nvPr>
        </p:nvSpPr>
        <p:spPr/>
        <p:txBody>
          <a:bodyPr/>
          <a:lstStyle/>
          <a:p>
            <a:r>
              <a:rPr lang="en-US" dirty="0"/>
              <a:t>Social Media</a:t>
            </a:r>
          </a:p>
        </p:txBody>
      </p:sp>
      <p:sp>
        <p:nvSpPr>
          <p:cNvPr id="3" name="Content Placeholder 2">
            <a:extLst>
              <a:ext uri="{FF2B5EF4-FFF2-40B4-BE49-F238E27FC236}">
                <a16:creationId xmlns:a16="http://schemas.microsoft.com/office/drawing/2014/main" id="{8F612B4B-4D53-450A-8A8E-CD0653834F14}"/>
              </a:ext>
            </a:extLst>
          </p:cNvPr>
          <p:cNvSpPr>
            <a:spLocks noGrp="1"/>
          </p:cNvSpPr>
          <p:nvPr>
            <p:ph sz="half" idx="1"/>
          </p:nvPr>
        </p:nvSpPr>
        <p:spPr/>
        <p:txBody>
          <a:bodyPr/>
          <a:lstStyle/>
          <a:p>
            <a:r>
              <a:rPr lang="en-US" dirty="0"/>
              <a:t>#EOSHackathon</a:t>
            </a:r>
          </a:p>
          <a:p>
            <a:pPr lvl="1"/>
            <a:r>
              <a:rPr lang="en-US" dirty="0">
                <a:hlinkClick r:id="rId2"/>
              </a:rPr>
              <a:t>Twitter</a:t>
            </a:r>
            <a:endParaRPr lang="en-US" dirty="0"/>
          </a:p>
          <a:p>
            <a:pPr lvl="1"/>
            <a:r>
              <a:rPr lang="en-US" dirty="0">
                <a:hlinkClick r:id="rId3"/>
              </a:rPr>
              <a:t>Instagram</a:t>
            </a:r>
            <a:endParaRPr lang="en-US" dirty="0"/>
          </a:p>
          <a:p>
            <a:r>
              <a:rPr lang="en-US" dirty="0"/>
              <a:t>Block.one</a:t>
            </a:r>
          </a:p>
          <a:p>
            <a:pPr lvl="1"/>
            <a:r>
              <a:rPr lang="en-US" dirty="0">
                <a:hlinkClick r:id="rId4"/>
              </a:rPr>
              <a:t>YouTube EOS.IO</a:t>
            </a:r>
            <a:endParaRPr lang="en-US" dirty="0"/>
          </a:p>
          <a:p>
            <a:pPr lvl="1"/>
            <a:r>
              <a:rPr lang="en-US" dirty="0">
                <a:hlinkClick r:id="rId5"/>
              </a:rPr>
              <a:t>Instagram @</a:t>
            </a:r>
            <a:r>
              <a:rPr lang="en-US" dirty="0" err="1">
                <a:hlinkClick r:id="rId5"/>
              </a:rPr>
              <a:t>block.one_official</a:t>
            </a:r>
            <a:endParaRPr lang="en-US" dirty="0"/>
          </a:p>
          <a:p>
            <a:pPr lvl="1"/>
            <a:r>
              <a:rPr lang="en-US" dirty="0"/>
              <a:t>Community </a:t>
            </a:r>
            <a:r>
              <a:rPr lang="en-US" dirty="0">
                <a:hlinkClick r:id="rId6"/>
              </a:rPr>
              <a:t>Telegram</a:t>
            </a:r>
            <a:endParaRPr lang="en-US" dirty="0"/>
          </a:p>
          <a:p>
            <a:pPr lvl="1"/>
            <a:r>
              <a:rPr lang="en-US" dirty="0"/>
              <a:t>Developer </a:t>
            </a:r>
            <a:r>
              <a:rPr lang="en-US" dirty="0">
                <a:hlinkClick r:id="rId7"/>
              </a:rPr>
              <a:t>Telegram</a:t>
            </a:r>
            <a:endParaRPr lang="en-US" dirty="0"/>
          </a:p>
          <a:p>
            <a:pPr lvl="1"/>
            <a:r>
              <a:rPr lang="en-US" dirty="0">
                <a:hlinkClick r:id="rId8"/>
              </a:rPr>
              <a:t>Blog</a:t>
            </a:r>
            <a:endParaRPr lang="en-US" dirty="0"/>
          </a:p>
        </p:txBody>
      </p:sp>
      <p:sp>
        <p:nvSpPr>
          <p:cNvPr id="4" name="Content Placeholder 3">
            <a:extLst>
              <a:ext uri="{FF2B5EF4-FFF2-40B4-BE49-F238E27FC236}">
                <a16:creationId xmlns:a16="http://schemas.microsoft.com/office/drawing/2014/main" id="{383A09A4-3CB0-4F9F-81BB-BEB9A7C7C3F0}"/>
              </a:ext>
            </a:extLst>
          </p:cNvPr>
          <p:cNvSpPr>
            <a:spLocks noGrp="1"/>
          </p:cNvSpPr>
          <p:nvPr>
            <p:ph sz="half" idx="2"/>
          </p:nvPr>
        </p:nvSpPr>
        <p:spPr/>
        <p:txBody>
          <a:bodyPr/>
          <a:lstStyle/>
          <a:p>
            <a:r>
              <a:rPr lang="en-US" dirty="0"/>
              <a:t>Event manager</a:t>
            </a:r>
          </a:p>
          <a:p>
            <a:pPr lvl="1"/>
            <a:r>
              <a:rPr lang="en-US" dirty="0">
                <a:hlinkClick r:id="rId9"/>
              </a:rPr>
              <a:t>info@angelhack.com</a:t>
            </a:r>
            <a:endParaRPr lang="en-US" dirty="0"/>
          </a:p>
          <a:p>
            <a:r>
              <a:rPr lang="en-US" dirty="0"/>
              <a:t>Event </a:t>
            </a:r>
            <a:r>
              <a:rPr lang="en-US" dirty="0">
                <a:hlinkClick r:id="rId10"/>
              </a:rPr>
              <a:t>Slack</a:t>
            </a:r>
            <a:endParaRPr lang="en-US" dirty="0"/>
          </a:p>
          <a:p>
            <a:pPr lvl="1"/>
            <a:r>
              <a:rPr lang="en-US" dirty="0">
                <a:hlinkClick r:id="rId11"/>
              </a:rPr>
              <a:t>#general</a:t>
            </a:r>
            <a:endParaRPr lang="en-US" dirty="0"/>
          </a:p>
          <a:p>
            <a:pPr lvl="1"/>
            <a:r>
              <a:rPr lang="en-US" dirty="0">
                <a:hlinkClick r:id="rId12"/>
              </a:rPr>
              <a:t>#helpdesk</a:t>
            </a:r>
            <a:endParaRPr lang="en-US" dirty="0"/>
          </a:p>
          <a:p>
            <a:pPr lvl="1"/>
            <a:r>
              <a:rPr lang="en-US" dirty="0">
                <a:hlinkClick r:id="rId13"/>
              </a:rPr>
              <a:t>#</a:t>
            </a:r>
            <a:r>
              <a:rPr lang="en-US" dirty="0" err="1">
                <a:hlinkClick r:id="rId13"/>
              </a:rPr>
              <a:t>teamformation</a:t>
            </a:r>
            <a:endParaRPr lang="en-US" dirty="0"/>
          </a:p>
        </p:txBody>
      </p:sp>
      <p:sp>
        <p:nvSpPr>
          <p:cNvPr id="5" name="Date Placeholder 4">
            <a:extLst>
              <a:ext uri="{FF2B5EF4-FFF2-40B4-BE49-F238E27FC236}">
                <a16:creationId xmlns:a16="http://schemas.microsoft.com/office/drawing/2014/main" id="{88802961-26D5-475B-922B-0F88F489D9A2}"/>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3FB375D4-17DF-4845-A39E-E043097C10A8}"/>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1FFAFD42-F806-4416-A366-C837C88BC094}"/>
              </a:ext>
            </a:extLst>
          </p:cNvPr>
          <p:cNvSpPr>
            <a:spLocks noGrp="1"/>
          </p:cNvSpPr>
          <p:nvPr>
            <p:ph type="sldNum" sz="quarter" idx="12"/>
          </p:nvPr>
        </p:nvSpPr>
        <p:spPr/>
        <p:txBody>
          <a:bodyPr/>
          <a:lstStyle/>
          <a:p>
            <a:fld id="{34DAAC24-738D-4E3B-984E-BD96995C7977}" type="slidenum">
              <a:rPr lang="en-US" smtClean="0"/>
              <a:t>4</a:t>
            </a:fld>
            <a:endParaRPr lang="en-US"/>
          </a:p>
        </p:txBody>
      </p:sp>
    </p:spTree>
    <p:extLst>
      <p:ext uri="{BB962C8B-B14F-4D97-AF65-F5344CB8AC3E}">
        <p14:creationId xmlns:p14="http://schemas.microsoft.com/office/powerpoint/2010/main" val="213372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9E6A-BA88-4DB4-A1FF-FBBC0AF1A0CD}"/>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75A65AA7-2B1B-49FD-A1B2-44EBAADCED78}"/>
              </a:ext>
            </a:extLst>
          </p:cNvPr>
          <p:cNvSpPr>
            <a:spLocks noGrp="1"/>
          </p:cNvSpPr>
          <p:nvPr>
            <p:ph idx="1"/>
          </p:nvPr>
        </p:nvSpPr>
        <p:spPr/>
        <p:txBody>
          <a:bodyPr/>
          <a:lstStyle/>
          <a:p>
            <a:r>
              <a:rPr lang="en-US" dirty="0">
                <a:hlinkClick r:id="rId2"/>
              </a:rPr>
              <a:t>FAQ</a:t>
            </a:r>
            <a:r>
              <a:rPr lang="en-US" dirty="0"/>
              <a:t> on website obsolete</a:t>
            </a:r>
          </a:p>
          <a:p>
            <a:r>
              <a:rPr lang="en-US" dirty="0"/>
              <a:t>Doors open at 8:30am</a:t>
            </a:r>
          </a:p>
          <a:p>
            <a:r>
              <a:rPr lang="en-US" dirty="0"/>
              <a:t>Arrive by 9:30am with ticket</a:t>
            </a:r>
          </a:p>
          <a:p>
            <a:r>
              <a:rPr lang="en-US" dirty="0"/>
              <a:t>Teams of 2 to 5 (age 18+)</a:t>
            </a:r>
          </a:p>
          <a:p>
            <a:r>
              <a:rPr lang="en-US" dirty="0"/>
              <a:t>Fresh code - No existing projects</a:t>
            </a:r>
          </a:p>
          <a:p>
            <a:r>
              <a:rPr lang="en-US" dirty="0"/>
              <a:t>Open sourced before hackathon</a:t>
            </a:r>
          </a:p>
          <a:p>
            <a:r>
              <a:rPr lang="en-US" dirty="0"/>
              <a:t>EOSIO boiler-plate samples</a:t>
            </a:r>
          </a:p>
          <a:p>
            <a:r>
              <a:rPr lang="en-US" dirty="0"/>
              <a:t>Code Review of winning teams</a:t>
            </a:r>
          </a:p>
          <a:p>
            <a:endParaRPr lang="en-US" dirty="0"/>
          </a:p>
        </p:txBody>
      </p:sp>
      <p:sp>
        <p:nvSpPr>
          <p:cNvPr id="5" name="Date Placeholder 4">
            <a:extLst>
              <a:ext uri="{FF2B5EF4-FFF2-40B4-BE49-F238E27FC236}">
                <a16:creationId xmlns:a16="http://schemas.microsoft.com/office/drawing/2014/main" id="{CE03A989-8087-49BB-B948-F08D4F098163}"/>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A3DD62B7-B58C-441B-842F-205A02942558}"/>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FCDBC4B8-18A2-479E-82AD-BFEB9CE79B87}"/>
              </a:ext>
            </a:extLst>
          </p:cNvPr>
          <p:cNvSpPr>
            <a:spLocks noGrp="1"/>
          </p:cNvSpPr>
          <p:nvPr>
            <p:ph type="sldNum" sz="quarter" idx="12"/>
          </p:nvPr>
        </p:nvSpPr>
        <p:spPr/>
        <p:txBody>
          <a:bodyPr/>
          <a:lstStyle/>
          <a:p>
            <a:fld id="{34DAAC24-738D-4E3B-984E-BD96995C7977}" type="slidenum">
              <a:rPr lang="en-US" smtClean="0"/>
              <a:t>5</a:t>
            </a:fld>
            <a:endParaRPr lang="en-US"/>
          </a:p>
        </p:txBody>
      </p:sp>
    </p:spTree>
    <p:extLst>
      <p:ext uri="{BB962C8B-B14F-4D97-AF65-F5344CB8AC3E}">
        <p14:creationId xmlns:p14="http://schemas.microsoft.com/office/powerpoint/2010/main" val="163439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D43C-41F4-4BD4-B81F-7F119F6BF073}"/>
              </a:ext>
            </a:extLst>
          </p:cNvPr>
          <p:cNvSpPr>
            <a:spLocks noGrp="1"/>
          </p:cNvSpPr>
          <p:nvPr>
            <p:ph type="title"/>
          </p:nvPr>
        </p:nvSpPr>
        <p:spPr/>
        <p:txBody>
          <a:bodyPr/>
          <a:lstStyle/>
          <a:p>
            <a:r>
              <a:rPr lang="en-US" dirty="0"/>
              <a:t>Developer Resources</a:t>
            </a:r>
          </a:p>
        </p:txBody>
      </p:sp>
      <p:sp>
        <p:nvSpPr>
          <p:cNvPr id="3" name="Content Placeholder 2">
            <a:extLst>
              <a:ext uri="{FF2B5EF4-FFF2-40B4-BE49-F238E27FC236}">
                <a16:creationId xmlns:a16="http://schemas.microsoft.com/office/drawing/2014/main" id="{E31981B9-D9F3-4421-BE56-0E800020A342}"/>
              </a:ext>
            </a:extLst>
          </p:cNvPr>
          <p:cNvSpPr>
            <a:spLocks noGrp="1"/>
          </p:cNvSpPr>
          <p:nvPr>
            <p:ph sz="half" idx="1"/>
          </p:nvPr>
        </p:nvSpPr>
        <p:spPr/>
        <p:txBody>
          <a:bodyPr/>
          <a:lstStyle/>
          <a:p>
            <a:r>
              <a:rPr lang="en-US" dirty="0"/>
              <a:t>Getting Started </a:t>
            </a:r>
            <a:r>
              <a:rPr lang="en-US" dirty="0">
                <a:hlinkClick r:id="rId3"/>
              </a:rPr>
              <a:t>Guide</a:t>
            </a:r>
            <a:endParaRPr lang="en-US" dirty="0"/>
          </a:p>
          <a:p>
            <a:r>
              <a:rPr lang="en-US" dirty="0"/>
              <a:t>Hackathon </a:t>
            </a:r>
            <a:r>
              <a:rPr lang="en-US" dirty="0">
                <a:hlinkClick r:id="rId4"/>
              </a:rPr>
              <a:t>How-To Guide</a:t>
            </a:r>
            <a:endParaRPr lang="en-US" dirty="0"/>
          </a:p>
          <a:p>
            <a:r>
              <a:rPr lang="en-US" dirty="0"/>
              <a:t>EOS 1.4.2 </a:t>
            </a:r>
            <a:r>
              <a:rPr lang="en-US" dirty="0">
                <a:hlinkClick r:id="rId5"/>
              </a:rPr>
              <a:t>build</a:t>
            </a:r>
            <a:endParaRPr lang="en-US" dirty="0"/>
          </a:p>
          <a:p>
            <a:r>
              <a:rPr lang="en-US" dirty="0"/>
              <a:t>EOS 1.4.2 Developer </a:t>
            </a:r>
            <a:r>
              <a:rPr lang="en-US" dirty="0">
                <a:hlinkClick r:id="rId6"/>
              </a:rPr>
              <a:t>portal</a:t>
            </a:r>
            <a:endParaRPr lang="en-US" dirty="0"/>
          </a:p>
          <a:p>
            <a:r>
              <a:rPr lang="sv-SE" dirty="0"/>
              <a:t>docker pull eosio\eos-dev:v1.4.2</a:t>
            </a:r>
            <a:endParaRPr lang="en-US" dirty="0"/>
          </a:p>
        </p:txBody>
      </p:sp>
      <p:sp>
        <p:nvSpPr>
          <p:cNvPr id="4" name="Content Placeholder 3">
            <a:extLst>
              <a:ext uri="{FF2B5EF4-FFF2-40B4-BE49-F238E27FC236}">
                <a16:creationId xmlns:a16="http://schemas.microsoft.com/office/drawing/2014/main" id="{95C6C36F-2C16-4943-82FE-D9B77C3593C3}"/>
              </a:ext>
            </a:extLst>
          </p:cNvPr>
          <p:cNvSpPr>
            <a:spLocks noGrp="1"/>
          </p:cNvSpPr>
          <p:nvPr>
            <p:ph sz="half" idx="2"/>
          </p:nvPr>
        </p:nvSpPr>
        <p:spPr/>
        <p:txBody>
          <a:bodyPr/>
          <a:lstStyle/>
          <a:p>
            <a:r>
              <a:rPr lang="en-US" dirty="0"/>
              <a:t>EOSIO Testing</a:t>
            </a:r>
          </a:p>
          <a:p>
            <a:pPr lvl="1"/>
            <a:r>
              <a:rPr lang="en-US" dirty="0" err="1"/>
              <a:t>Testnet</a:t>
            </a:r>
            <a:endParaRPr lang="en-US" dirty="0"/>
          </a:p>
          <a:p>
            <a:pPr lvl="1"/>
            <a:r>
              <a:rPr lang="en-US" dirty="0" err="1"/>
              <a:t>Mainnet</a:t>
            </a:r>
            <a:endParaRPr lang="en-US" dirty="0"/>
          </a:p>
          <a:p>
            <a:r>
              <a:rPr lang="en-US" dirty="0"/>
              <a:t>EOSIO Boilerplate</a:t>
            </a:r>
          </a:p>
          <a:p>
            <a:pPr lvl="1"/>
            <a:r>
              <a:rPr lang="en-US" dirty="0">
                <a:hlinkClick r:id="rId7"/>
              </a:rPr>
              <a:t>Simple</a:t>
            </a:r>
            <a:endParaRPr lang="en-US" dirty="0"/>
          </a:p>
          <a:p>
            <a:pPr lvl="1"/>
            <a:r>
              <a:rPr lang="en-US" dirty="0">
                <a:hlinkClick r:id="rId8"/>
              </a:rPr>
              <a:t>Demux</a:t>
            </a:r>
            <a:endParaRPr lang="en-US" dirty="0"/>
          </a:p>
          <a:p>
            <a:pPr lvl="1"/>
            <a:endParaRPr lang="en-US" dirty="0"/>
          </a:p>
        </p:txBody>
      </p:sp>
      <p:sp>
        <p:nvSpPr>
          <p:cNvPr id="5" name="Date Placeholder 4">
            <a:extLst>
              <a:ext uri="{FF2B5EF4-FFF2-40B4-BE49-F238E27FC236}">
                <a16:creationId xmlns:a16="http://schemas.microsoft.com/office/drawing/2014/main" id="{A2B09EE9-26A0-4D81-AA6D-C7CA3E7C0249}"/>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91F3CB80-FBF1-4478-8713-9D7E4D96A94D}"/>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5B4EFD1E-3C39-40AF-8744-E178DF24DAD2}"/>
              </a:ext>
            </a:extLst>
          </p:cNvPr>
          <p:cNvSpPr>
            <a:spLocks noGrp="1"/>
          </p:cNvSpPr>
          <p:nvPr>
            <p:ph type="sldNum" sz="quarter" idx="12"/>
          </p:nvPr>
        </p:nvSpPr>
        <p:spPr/>
        <p:txBody>
          <a:bodyPr/>
          <a:lstStyle/>
          <a:p>
            <a:fld id="{34DAAC24-738D-4E3B-984E-BD96995C7977}" type="slidenum">
              <a:rPr lang="en-US" smtClean="0"/>
              <a:t>6</a:t>
            </a:fld>
            <a:endParaRPr lang="en-US"/>
          </a:p>
        </p:txBody>
      </p:sp>
    </p:spTree>
    <p:extLst>
      <p:ext uri="{BB962C8B-B14F-4D97-AF65-F5344CB8AC3E}">
        <p14:creationId xmlns:p14="http://schemas.microsoft.com/office/powerpoint/2010/main" val="207053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0589-407A-4CB4-B490-37B6F2AD1179}"/>
              </a:ext>
            </a:extLst>
          </p:cNvPr>
          <p:cNvSpPr>
            <a:spLocks noGrp="1"/>
          </p:cNvSpPr>
          <p:nvPr>
            <p:ph type="title"/>
          </p:nvPr>
        </p:nvSpPr>
        <p:spPr/>
        <p:txBody>
          <a:bodyPr/>
          <a:lstStyle/>
          <a:p>
            <a:r>
              <a:rPr lang="en-US" dirty="0"/>
              <a:t>EOSIO dApp Knowledge</a:t>
            </a:r>
          </a:p>
        </p:txBody>
      </p:sp>
      <p:sp>
        <p:nvSpPr>
          <p:cNvPr id="3" name="Content Placeholder 2">
            <a:extLst>
              <a:ext uri="{FF2B5EF4-FFF2-40B4-BE49-F238E27FC236}">
                <a16:creationId xmlns:a16="http://schemas.microsoft.com/office/drawing/2014/main" id="{0191FC6F-7104-4C90-84D6-C99EECC4C78E}"/>
              </a:ext>
            </a:extLst>
          </p:cNvPr>
          <p:cNvSpPr>
            <a:spLocks noGrp="1"/>
          </p:cNvSpPr>
          <p:nvPr>
            <p:ph sz="half" idx="1"/>
          </p:nvPr>
        </p:nvSpPr>
        <p:spPr/>
        <p:txBody>
          <a:bodyPr/>
          <a:lstStyle/>
          <a:p>
            <a:r>
              <a:rPr lang="en-US" dirty="0"/>
              <a:t>Smart Contract development</a:t>
            </a:r>
          </a:p>
          <a:p>
            <a:pPr lvl="1"/>
            <a:r>
              <a:rPr lang="en-US" dirty="0"/>
              <a:t>C++ 14 Programming Environment</a:t>
            </a:r>
          </a:p>
          <a:p>
            <a:pPr lvl="1"/>
            <a:r>
              <a:rPr lang="en-US" dirty="0"/>
              <a:t>EOSIO C++ API</a:t>
            </a:r>
          </a:p>
          <a:p>
            <a:pPr lvl="1"/>
            <a:r>
              <a:rPr lang="en-US" dirty="0"/>
              <a:t>EOSIO </a:t>
            </a:r>
            <a:r>
              <a:rPr lang="en-US" dirty="0" err="1"/>
              <a:t>nodeos</a:t>
            </a:r>
            <a:endParaRPr lang="en-US" dirty="0"/>
          </a:p>
          <a:p>
            <a:pPr lvl="1"/>
            <a:r>
              <a:rPr lang="en-US" dirty="0"/>
              <a:t>EOSIO </a:t>
            </a:r>
            <a:r>
              <a:rPr lang="en-US" dirty="0" err="1"/>
              <a:t>cleos</a:t>
            </a:r>
            <a:endParaRPr lang="en-US" dirty="0"/>
          </a:p>
          <a:p>
            <a:pPr lvl="1"/>
            <a:r>
              <a:rPr lang="en-US" dirty="0"/>
              <a:t>EOSIO.CDT (</a:t>
            </a:r>
            <a:r>
              <a:rPr lang="en-US" dirty="0" err="1"/>
              <a:t>eosio-cpp</a:t>
            </a:r>
            <a:r>
              <a:rPr lang="en-US" dirty="0"/>
              <a:t>)</a:t>
            </a:r>
          </a:p>
          <a:p>
            <a:pPr lvl="1"/>
            <a:r>
              <a:rPr lang="en-US" dirty="0"/>
              <a:t>EOSIO C/C++ SDK</a:t>
            </a:r>
          </a:p>
          <a:p>
            <a:pPr lvl="1"/>
            <a:r>
              <a:rPr lang="en-US" dirty="0"/>
              <a:t>Docker container environment</a:t>
            </a:r>
          </a:p>
          <a:p>
            <a:endParaRPr lang="en-US" dirty="0"/>
          </a:p>
        </p:txBody>
      </p:sp>
      <p:sp>
        <p:nvSpPr>
          <p:cNvPr id="4" name="Content Placeholder 3">
            <a:extLst>
              <a:ext uri="{FF2B5EF4-FFF2-40B4-BE49-F238E27FC236}">
                <a16:creationId xmlns:a16="http://schemas.microsoft.com/office/drawing/2014/main" id="{36A29839-0F1E-4427-B0FE-A06424FAECAF}"/>
              </a:ext>
            </a:extLst>
          </p:cNvPr>
          <p:cNvSpPr>
            <a:spLocks noGrp="1"/>
          </p:cNvSpPr>
          <p:nvPr>
            <p:ph sz="half" idx="2"/>
          </p:nvPr>
        </p:nvSpPr>
        <p:spPr/>
        <p:txBody>
          <a:bodyPr/>
          <a:lstStyle/>
          <a:p>
            <a:r>
              <a:rPr lang="en-US" dirty="0"/>
              <a:t>UI/UX Front-end/Back-end</a:t>
            </a:r>
          </a:p>
          <a:p>
            <a:pPr lvl="1"/>
            <a:r>
              <a:rPr lang="en-US" dirty="0"/>
              <a:t>JavaScript</a:t>
            </a:r>
          </a:p>
          <a:p>
            <a:pPr lvl="1"/>
            <a:r>
              <a:rPr lang="en-US" dirty="0"/>
              <a:t>NodeJS</a:t>
            </a:r>
          </a:p>
          <a:p>
            <a:pPr lvl="1"/>
            <a:r>
              <a:rPr lang="en-US" dirty="0"/>
              <a:t>ReactJS</a:t>
            </a:r>
          </a:p>
          <a:p>
            <a:pPr lvl="1"/>
            <a:r>
              <a:rPr lang="en-US" dirty="0">
                <a:hlinkClick r:id="rId2"/>
              </a:rPr>
              <a:t>EOSJS</a:t>
            </a:r>
            <a:endParaRPr lang="en-US" dirty="0"/>
          </a:p>
        </p:txBody>
      </p:sp>
      <p:sp>
        <p:nvSpPr>
          <p:cNvPr id="5" name="Date Placeholder 4">
            <a:extLst>
              <a:ext uri="{FF2B5EF4-FFF2-40B4-BE49-F238E27FC236}">
                <a16:creationId xmlns:a16="http://schemas.microsoft.com/office/drawing/2014/main" id="{77B58354-5874-4DC7-8C07-7651935D809E}"/>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F58992BF-E98D-4504-814B-059BC044C881}"/>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97D2600B-8490-41ED-9E72-5DFD1CD2D41B}"/>
              </a:ext>
            </a:extLst>
          </p:cNvPr>
          <p:cNvSpPr>
            <a:spLocks noGrp="1"/>
          </p:cNvSpPr>
          <p:nvPr>
            <p:ph type="sldNum" sz="quarter" idx="12"/>
          </p:nvPr>
        </p:nvSpPr>
        <p:spPr/>
        <p:txBody>
          <a:bodyPr/>
          <a:lstStyle/>
          <a:p>
            <a:fld id="{34DAAC24-738D-4E3B-984E-BD96995C7977}" type="slidenum">
              <a:rPr lang="en-US" smtClean="0"/>
              <a:t>7</a:t>
            </a:fld>
            <a:endParaRPr lang="en-US"/>
          </a:p>
        </p:txBody>
      </p:sp>
    </p:spTree>
    <p:extLst>
      <p:ext uri="{BB962C8B-B14F-4D97-AF65-F5344CB8AC3E}">
        <p14:creationId xmlns:p14="http://schemas.microsoft.com/office/powerpoint/2010/main" val="281331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2AFD-267C-47B7-BE6D-9ED5994998A8}"/>
              </a:ext>
            </a:extLst>
          </p:cNvPr>
          <p:cNvSpPr>
            <a:spLocks noGrp="1"/>
          </p:cNvSpPr>
          <p:nvPr>
            <p:ph type="title"/>
          </p:nvPr>
        </p:nvSpPr>
        <p:spPr/>
        <p:txBody>
          <a:bodyPr/>
          <a:lstStyle/>
          <a:p>
            <a:r>
              <a:rPr lang="en-US" dirty="0"/>
              <a:t>Team Submission</a:t>
            </a:r>
          </a:p>
        </p:txBody>
      </p:sp>
      <p:sp>
        <p:nvSpPr>
          <p:cNvPr id="3" name="Content Placeholder 2">
            <a:extLst>
              <a:ext uri="{FF2B5EF4-FFF2-40B4-BE49-F238E27FC236}">
                <a16:creationId xmlns:a16="http://schemas.microsoft.com/office/drawing/2014/main" id="{02A1282B-7465-4AB5-8643-CA59A5B0492F}"/>
              </a:ext>
            </a:extLst>
          </p:cNvPr>
          <p:cNvSpPr>
            <a:spLocks noGrp="1"/>
          </p:cNvSpPr>
          <p:nvPr>
            <p:ph sz="half" idx="1"/>
          </p:nvPr>
        </p:nvSpPr>
        <p:spPr/>
        <p:txBody>
          <a:bodyPr>
            <a:normAutofit/>
          </a:bodyPr>
          <a:lstStyle/>
          <a:p>
            <a:r>
              <a:rPr lang="en-US" dirty="0"/>
              <a:t>Team</a:t>
            </a:r>
          </a:p>
          <a:p>
            <a:pPr lvl="1"/>
            <a:r>
              <a:rPr lang="en-US" dirty="0"/>
              <a:t>Team lead + 1 to 4 team mates</a:t>
            </a:r>
          </a:p>
          <a:p>
            <a:pPr lvl="1"/>
            <a:r>
              <a:rPr lang="en-US" dirty="0"/>
              <a:t>Team name</a:t>
            </a:r>
          </a:p>
          <a:p>
            <a:pPr lvl="1"/>
            <a:r>
              <a:rPr lang="en-US" dirty="0"/>
              <a:t>Team </a:t>
            </a:r>
            <a:r>
              <a:rPr lang="en-US" dirty="0">
                <a:hlinkClick r:id="rId2"/>
              </a:rPr>
              <a:t>formation</a:t>
            </a:r>
            <a:endParaRPr lang="en-US" dirty="0"/>
          </a:p>
          <a:p>
            <a:pPr lvl="1"/>
            <a:r>
              <a:rPr lang="en-US" dirty="0"/>
              <a:t>Invite email</a:t>
            </a:r>
          </a:p>
          <a:p>
            <a:pPr lvl="1"/>
            <a:r>
              <a:rPr lang="en-US" dirty="0"/>
              <a:t>Team edits</a:t>
            </a:r>
          </a:p>
          <a:p>
            <a:pPr lvl="1"/>
            <a:r>
              <a:rPr lang="en-US" dirty="0"/>
              <a:t>Pitch </a:t>
            </a:r>
            <a:r>
              <a:rPr lang="en-US" dirty="0">
                <a:hlinkClick r:id="rId3"/>
              </a:rPr>
              <a:t>submission</a:t>
            </a:r>
            <a:r>
              <a:rPr lang="en-US" dirty="0"/>
              <a:t> by 1PM Day 2</a:t>
            </a:r>
          </a:p>
          <a:p>
            <a:pPr lvl="1"/>
            <a:r>
              <a:rPr lang="en-US" dirty="0"/>
              <a:t>Pitch practice</a:t>
            </a:r>
          </a:p>
        </p:txBody>
      </p:sp>
      <p:sp>
        <p:nvSpPr>
          <p:cNvPr id="7" name="Content Placeholder 6">
            <a:extLst>
              <a:ext uri="{FF2B5EF4-FFF2-40B4-BE49-F238E27FC236}">
                <a16:creationId xmlns:a16="http://schemas.microsoft.com/office/drawing/2014/main" id="{7513BBD6-4E5E-4559-88EF-2CAA0D4CCD62}"/>
              </a:ext>
            </a:extLst>
          </p:cNvPr>
          <p:cNvSpPr>
            <a:spLocks noGrp="1"/>
          </p:cNvSpPr>
          <p:nvPr>
            <p:ph sz="half" idx="2"/>
          </p:nvPr>
        </p:nvSpPr>
        <p:spPr>
          <a:xfrm>
            <a:off x="6172200" y="1825625"/>
            <a:ext cx="5181600" cy="4351338"/>
          </a:xfrm>
        </p:spPr>
        <p:txBody>
          <a:bodyPr>
            <a:normAutofit/>
          </a:bodyPr>
          <a:lstStyle/>
          <a:p>
            <a:r>
              <a:rPr lang="en-US" dirty="0"/>
              <a:t>Submission via </a:t>
            </a:r>
            <a:r>
              <a:rPr lang="en-US" dirty="0">
                <a:hlinkClick r:id="rId3"/>
              </a:rPr>
              <a:t>YouNoodle</a:t>
            </a:r>
            <a:endParaRPr lang="en-US" dirty="0"/>
          </a:p>
          <a:p>
            <a:pPr lvl="1"/>
            <a:r>
              <a:rPr lang="en-US" dirty="0"/>
              <a:t>Account – email/password</a:t>
            </a:r>
          </a:p>
          <a:p>
            <a:pPr lvl="1"/>
            <a:r>
              <a:rPr lang="en-US" dirty="0"/>
              <a:t>Application name</a:t>
            </a:r>
          </a:p>
          <a:p>
            <a:pPr lvl="1"/>
            <a:r>
              <a:rPr lang="en-US" dirty="0"/>
              <a:t>Location – room/table</a:t>
            </a:r>
          </a:p>
          <a:p>
            <a:pPr lvl="1"/>
            <a:r>
              <a:rPr lang="en-US" dirty="0"/>
              <a:t>High level pitch (&lt;7 words)</a:t>
            </a:r>
          </a:p>
          <a:p>
            <a:pPr lvl="1"/>
            <a:r>
              <a:rPr lang="en-US" dirty="0"/>
              <a:t>Code Repo - </a:t>
            </a:r>
            <a:r>
              <a:rPr lang="en-US" dirty="0">
                <a:hlinkClick r:id="rId4"/>
              </a:rPr>
              <a:t>GitHub</a:t>
            </a:r>
            <a:endParaRPr lang="en-US" dirty="0"/>
          </a:p>
          <a:p>
            <a:pPr lvl="1"/>
            <a:r>
              <a:rPr lang="en-US" dirty="0"/>
              <a:t>UX/UI - pdf </a:t>
            </a:r>
          </a:p>
          <a:p>
            <a:pPr lvl="1"/>
            <a:r>
              <a:rPr lang="en-US" dirty="0"/>
              <a:t>EOSIO Smart Contract - pdf</a:t>
            </a:r>
          </a:p>
          <a:p>
            <a:pPr lvl="1"/>
            <a:r>
              <a:rPr lang="en-US" dirty="0"/>
              <a:t>Logo – gif</a:t>
            </a:r>
          </a:p>
          <a:p>
            <a:pPr lvl="1"/>
            <a:r>
              <a:rPr lang="en-US" dirty="0"/>
              <a:t>Checklist</a:t>
            </a:r>
          </a:p>
        </p:txBody>
      </p:sp>
      <p:sp>
        <p:nvSpPr>
          <p:cNvPr id="4" name="Date Placeholder 3">
            <a:extLst>
              <a:ext uri="{FF2B5EF4-FFF2-40B4-BE49-F238E27FC236}">
                <a16:creationId xmlns:a16="http://schemas.microsoft.com/office/drawing/2014/main" id="{5AF3E0BD-E869-4C7B-97AA-6DED80D4AC6E}"/>
              </a:ext>
            </a:extLst>
          </p:cNvPr>
          <p:cNvSpPr>
            <a:spLocks noGrp="1"/>
          </p:cNvSpPr>
          <p:nvPr>
            <p:ph type="dt" sz="half" idx="10"/>
          </p:nvPr>
        </p:nvSpPr>
        <p:spPr/>
        <p:txBody>
          <a:bodyPr/>
          <a:lstStyle/>
          <a:p>
            <a:r>
              <a:rPr lang="en-US"/>
              <a:t>2018-11-10</a:t>
            </a:r>
          </a:p>
        </p:txBody>
      </p:sp>
      <p:sp>
        <p:nvSpPr>
          <p:cNvPr id="5" name="Footer Placeholder 4">
            <a:extLst>
              <a:ext uri="{FF2B5EF4-FFF2-40B4-BE49-F238E27FC236}">
                <a16:creationId xmlns:a16="http://schemas.microsoft.com/office/drawing/2014/main" id="{001F02D7-33CF-4098-8BF7-FE62CB912848}"/>
              </a:ext>
            </a:extLst>
          </p:cNvPr>
          <p:cNvSpPr>
            <a:spLocks noGrp="1"/>
          </p:cNvSpPr>
          <p:nvPr>
            <p:ph type="ftr" sz="quarter" idx="11"/>
          </p:nvPr>
        </p:nvSpPr>
        <p:spPr/>
        <p:txBody>
          <a:bodyPr/>
          <a:lstStyle/>
          <a:p>
            <a:r>
              <a:rPr lang="en-US"/>
              <a:t>HomeStake</a:t>
            </a:r>
          </a:p>
        </p:txBody>
      </p:sp>
      <p:sp>
        <p:nvSpPr>
          <p:cNvPr id="6" name="Slide Number Placeholder 5">
            <a:extLst>
              <a:ext uri="{FF2B5EF4-FFF2-40B4-BE49-F238E27FC236}">
                <a16:creationId xmlns:a16="http://schemas.microsoft.com/office/drawing/2014/main" id="{9468C210-C061-4852-A218-3103CF033D32}"/>
              </a:ext>
            </a:extLst>
          </p:cNvPr>
          <p:cNvSpPr>
            <a:spLocks noGrp="1"/>
          </p:cNvSpPr>
          <p:nvPr>
            <p:ph type="sldNum" sz="quarter" idx="12"/>
          </p:nvPr>
        </p:nvSpPr>
        <p:spPr/>
        <p:txBody>
          <a:bodyPr/>
          <a:lstStyle/>
          <a:p>
            <a:fld id="{34DAAC24-738D-4E3B-984E-BD96995C7977}" type="slidenum">
              <a:rPr lang="en-US" smtClean="0"/>
              <a:t>8</a:t>
            </a:fld>
            <a:endParaRPr lang="en-US"/>
          </a:p>
        </p:txBody>
      </p:sp>
    </p:spTree>
    <p:extLst>
      <p:ext uri="{BB962C8B-B14F-4D97-AF65-F5344CB8AC3E}">
        <p14:creationId xmlns:p14="http://schemas.microsoft.com/office/powerpoint/2010/main" val="60944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80BD-B909-4778-840A-1849FC530BFE}"/>
              </a:ext>
            </a:extLst>
          </p:cNvPr>
          <p:cNvSpPr>
            <a:spLocks noGrp="1"/>
          </p:cNvSpPr>
          <p:nvPr>
            <p:ph type="title"/>
          </p:nvPr>
        </p:nvSpPr>
        <p:spPr/>
        <p:txBody>
          <a:bodyPr/>
          <a:lstStyle/>
          <a:p>
            <a:r>
              <a:rPr lang="en-US" dirty="0"/>
              <a:t>Pitching for Prizes</a:t>
            </a:r>
          </a:p>
        </p:txBody>
      </p:sp>
      <p:sp>
        <p:nvSpPr>
          <p:cNvPr id="3" name="Content Placeholder 2">
            <a:extLst>
              <a:ext uri="{FF2B5EF4-FFF2-40B4-BE49-F238E27FC236}">
                <a16:creationId xmlns:a16="http://schemas.microsoft.com/office/drawing/2014/main" id="{1D11030B-434C-42CC-8832-3759ACF97620}"/>
              </a:ext>
            </a:extLst>
          </p:cNvPr>
          <p:cNvSpPr>
            <a:spLocks noGrp="1"/>
          </p:cNvSpPr>
          <p:nvPr>
            <p:ph sz="half" idx="1"/>
          </p:nvPr>
        </p:nvSpPr>
        <p:spPr/>
        <p:txBody>
          <a:bodyPr>
            <a:normAutofit fontScale="92500" lnSpcReduction="10000"/>
          </a:bodyPr>
          <a:lstStyle/>
          <a:p>
            <a:pPr>
              <a:lnSpc>
                <a:spcPct val="100000"/>
              </a:lnSpc>
            </a:pPr>
            <a:r>
              <a:rPr lang="en-US" dirty="0"/>
              <a:t>Pitching</a:t>
            </a:r>
          </a:p>
          <a:p>
            <a:pPr lvl="1">
              <a:lnSpc>
                <a:spcPct val="100000"/>
              </a:lnSpc>
            </a:pPr>
            <a:r>
              <a:rPr lang="en-US" dirty="0"/>
              <a:t>Judging order posted Day 2</a:t>
            </a:r>
          </a:p>
          <a:p>
            <a:pPr lvl="1">
              <a:lnSpc>
                <a:spcPct val="100000"/>
              </a:lnSpc>
            </a:pPr>
            <a:r>
              <a:rPr lang="en-US" dirty="0"/>
              <a:t>3 minutes Demo, 2 minutes Q&amp;A</a:t>
            </a:r>
          </a:p>
          <a:p>
            <a:pPr lvl="1">
              <a:lnSpc>
                <a:spcPct val="100000"/>
              </a:lnSpc>
            </a:pPr>
            <a:r>
              <a:rPr lang="en-US" dirty="0"/>
              <a:t>Round 1 for all begins 2PM Day 2</a:t>
            </a:r>
          </a:p>
          <a:p>
            <a:pPr lvl="1">
              <a:lnSpc>
                <a:spcPct val="100000"/>
              </a:lnSpc>
            </a:pPr>
            <a:r>
              <a:rPr lang="en-US" dirty="0"/>
              <a:t>Round 2 Closing Pitch Top 10</a:t>
            </a:r>
          </a:p>
          <a:p>
            <a:pPr>
              <a:lnSpc>
                <a:spcPct val="100000"/>
              </a:lnSpc>
            </a:pPr>
            <a:r>
              <a:rPr lang="en-US" dirty="0"/>
              <a:t>Judging Criteria</a:t>
            </a:r>
          </a:p>
          <a:p>
            <a:pPr lvl="1">
              <a:lnSpc>
                <a:spcPct val="100000"/>
              </a:lnSpc>
            </a:pPr>
            <a:r>
              <a:rPr lang="en-US" dirty="0"/>
              <a:t>Utilization of EOSIO smart contract</a:t>
            </a:r>
          </a:p>
          <a:p>
            <a:pPr lvl="1">
              <a:lnSpc>
                <a:spcPct val="100000"/>
              </a:lnSpc>
            </a:pPr>
            <a:r>
              <a:rPr lang="en-US" dirty="0"/>
              <a:t>Creativity defensible or unique</a:t>
            </a:r>
          </a:p>
          <a:p>
            <a:pPr lvl="1">
              <a:lnSpc>
                <a:spcPct val="100000"/>
              </a:lnSpc>
            </a:pPr>
            <a:r>
              <a:rPr lang="en-US" dirty="0"/>
              <a:t>Impact on the world</a:t>
            </a:r>
          </a:p>
          <a:p>
            <a:pPr lvl="1">
              <a:lnSpc>
                <a:spcPct val="100000"/>
              </a:lnSpc>
            </a:pPr>
            <a:r>
              <a:rPr lang="en-US" dirty="0"/>
              <a:t>Scalability and world impact</a:t>
            </a:r>
          </a:p>
        </p:txBody>
      </p:sp>
      <p:sp>
        <p:nvSpPr>
          <p:cNvPr id="4" name="Content Placeholder 3">
            <a:extLst>
              <a:ext uri="{FF2B5EF4-FFF2-40B4-BE49-F238E27FC236}">
                <a16:creationId xmlns:a16="http://schemas.microsoft.com/office/drawing/2014/main" id="{47053C01-C90A-4BD0-A954-37ECB9287E74}"/>
              </a:ext>
            </a:extLst>
          </p:cNvPr>
          <p:cNvSpPr>
            <a:spLocks noGrp="1"/>
          </p:cNvSpPr>
          <p:nvPr>
            <p:ph sz="half" idx="2"/>
          </p:nvPr>
        </p:nvSpPr>
        <p:spPr/>
        <p:txBody>
          <a:bodyPr>
            <a:normAutofit fontScale="92500" lnSpcReduction="10000"/>
          </a:bodyPr>
          <a:lstStyle/>
          <a:p>
            <a:pPr>
              <a:lnSpc>
                <a:spcPct val="100000"/>
              </a:lnSpc>
            </a:pPr>
            <a:r>
              <a:rPr lang="en-US" dirty="0"/>
              <a:t>Prizes</a:t>
            </a:r>
          </a:p>
          <a:p>
            <a:pPr lvl="1">
              <a:lnSpc>
                <a:spcPct val="100000"/>
              </a:lnSpc>
            </a:pPr>
            <a:r>
              <a:rPr lang="en-US" dirty="0"/>
              <a:t>1st $100,000</a:t>
            </a:r>
          </a:p>
          <a:p>
            <a:pPr lvl="1">
              <a:lnSpc>
                <a:spcPct val="100000"/>
              </a:lnSpc>
            </a:pPr>
            <a:r>
              <a:rPr lang="en-US" dirty="0"/>
              <a:t>2</a:t>
            </a:r>
            <a:r>
              <a:rPr lang="en-US" baseline="30000" dirty="0"/>
              <a:t>nd</a:t>
            </a:r>
            <a:r>
              <a:rPr lang="en-US" dirty="0"/>
              <a:t> $25,000</a:t>
            </a:r>
          </a:p>
          <a:p>
            <a:pPr lvl="1">
              <a:lnSpc>
                <a:spcPct val="100000"/>
              </a:lnSpc>
            </a:pPr>
            <a:r>
              <a:rPr lang="en-US" dirty="0"/>
              <a:t>3</a:t>
            </a:r>
            <a:r>
              <a:rPr lang="en-US" baseline="30000" dirty="0"/>
              <a:t>rd</a:t>
            </a:r>
            <a:r>
              <a:rPr lang="en-US" dirty="0"/>
              <a:t> $10,000</a:t>
            </a:r>
          </a:p>
          <a:p>
            <a:pPr>
              <a:lnSpc>
                <a:spcPct val="100000"/>
              </a:lnSpc>
            </a:pPr>
            <a:r>
              <a:rPr lang="en-US" dirty="0"/>
              <a:t>Superlatives $3,000 each</a:t>
            </a:r>
          </a:p>
          <a:p>
            <a:pPr lvl="1">
              <a:lnSpc>
                <a:spcPct val="100000"/>
              </a:lnSpc>
            </a:pPr>
            <a:r>
              <a:rPr lang="en-US" dirty="0"/>
              <a:t>Best Social media post</a:t>
            </a:r>
          </a:p>
          <a:p>
            <a:pPr lvl="1">
              <a:lnSpc>
                <a:spcPct val="100000"/>
              </a:lnSpc>
            </a:pPr>
            <a:r>
              <a:rPr lang="en-US" dirty="0"/>
              <a:t>Best UX Design</a:t>
            </a:r>
          </a:p>
          <a:p>
            <a:pPr lvl="1">
              <a:lnSpc>
                <a:spcPct val="100000"/>
              </a:lnSpc>
            </a:pPr>
            <a:r>
              <a:rPr lang="en-US" dirty="0"/>
              <a:t>Greatest Social Impact</a:t>
            </a:r>
          </a:p>
          <a:p>
            <a:r>
              <a:rPr lang="en-US" dirty="0"/>
              <a:t>Most Valuable Mentor (user poll)</a:t>
            </a:r>
          </a:p>
          <a:p>
            <a:pPr lvl="1"/>
            <a:r>
              <a:rPr lang="en-US" dirty="0"/>
              <a:t>Upstairs </a:t>
            </a:r>
          </a:p>
          <a:p>
            <a:pPr lvl="1"/>
            <a:r>
              <a:rPr lang="en-US" dirty="0"/>
              <a:t>Downstairs</a:t>
            </a:r>
          </a:p>
        </p:txBody>
      </p:sp>
      <p:sp>
        <p:nvSpPr>
          <p:cNvPr id="5" name="Date Placeholder 4">
            <a:extLst>
              <a:ext uri="{FF2B5EF4-FFF2-40B4-BE49-F238E27FC236}">
                <a16:creationId xmlns:a16="http://schemas.microsoft.com/office/drawing/2014/main" id="{B14FEB18-A017-4758-81CD-16DD965316AC}"/>
              </a:ext>
            </a:extLst>
          </p:cNvPr>
          <p:cNvSpPr>
            <a:spLocks noGrp="1"/>
          </p:cNvSpPr>
          <p:nvPr>
            <p:ph type="dt" sz="half" idx="10"/>
          </p:nvPr>
        </p:nvSpPr>
        <p:spPr/>
        <p:txBody>
          <a:bodyPr/>
          <a:lstStyle/>
          <a:p>
            <a:r>
              <a:rPr lang="en-US"/>
              <a:t>2018-11-10</a:t>
            </a:r>
          </a:p>
        </p:txBody>
      </p:sp>
      <p:sp>
        <p:nvSpPr>
          <p:cNvPr id="6" name="Footer Placeholder 5">
            <a:extLst>
              <a:ext uri="{FF2B5EF4-FFF2-40B4-BE49-F238E27FC236}">
                <a16:creationId xmlns:a16="http://schemas.microsoft.com/office/drawing/2014/main" id="{40A2E284-CF93-468D-94DB-354E17FB6B97}"/>
              </a:ext>
            </a:extLst>
          </p:cNvPr>
          <p:cNvSpPr>
            <a:spLocks noGrp="1"/>
          </p:cNvSpPr>
          <p:nvPr>
            <p:ph type="ftr" sz="quarter" idx="11"/>
          </p:nvPr>
        </p:nvSpPr>
        <p:spPr/>
        <p:txBody>
          <a:bodyPr/>
          <a:lstStyle/>
          <a:p>
            <a:r>
              <a:rPr lang="en-US"/>
              <a:t>HomeStake</a:t>
            </a:r>
          </a:p>
        </p:txBody>
      </p:sp>
      <p:sp>
        <p:nvSpPr>
          <p:cNvPr id="7" name="Slide Number Placeholder 6">
            <a:extLst>
              <a:ext uri="{FF2B5EF4-FFF2-40B4-BE49-F238E27FC236}">
                <a16:creationId xmlns:a16="http://schemas.microsoft.com/office/drawing/2014/main" id="{3B56D07D-F833-4794-B925-2A1C60EB0E66}"/>
              </a:ext>
            </a:extLst>
          </p:cNvPr>
          <p:cNvSpPr>
            <a:spLocks noGrp="1"/>
          </p:cNvSpPr>
          <p:nvPr>
            <p:ph type="sldNum" sz="quarter" idx="12"/>
          </p:nvPr>
        </p:nvSpPr>
        <p:spPr/>
        <p:txBody>
          <a:bodyPr/>
          <a:lstStyle/>
          <a:p>
            <a:fld id="{34DAAC24-738D-4E3B-984E-BD96995C7977}" type="slidenum">
              <a:rPr lang="en-US" smtClean="0"/>
              <a:t>9</a:t>
            </a:fld>
            <a:endParaRPr lang="en-US"/>
          </a:p>
        </p:txBody>
      </p:sp>
    </p:spTree>
    <p:extLst>
      <p:ext uri="{BB962C8B-B14F-4D97-AF65-F5344CB8AC3E}">
        <p14:creationId xmlns:p14="http://schemas.microsoft.com/office/powerpoint/2010/main" val="401764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TotalTime>
  <Words>774</Words>
  <Application>Microsoft Office PowerPoint</Application>
  <PresentationFormat>Widescreen</PresentationFormat>
  <Paragraphs>245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EOS Global Hackathon San Francisco Notes</vt:lpstr>
      <vt:lpstr>Preparation</vt:lpstr>
      <vt:lpstr>Process</vt:lpstr>
      <vt:lpstr>Social Media</vt:lpstr>
      <vt:lpstr>Rules</vt:lpstr>
      <vt:lpstr>Developer Resources</vt:lpstr>
      <vt:lpstr>EOSIO dApp Knowledge</vt:lpstr>
      <vt:lpstr>Team Submission</vt:lpstr>
      <vt:lpstr>Pitching for Prizes</vt:lpstr>
      <vt:lpstr>Pitch tips</vt:lpstr>
      <vt:lpstr>Fundraising Pitch</vt:lpstr>
      <vt:lpstr>Fundraising Tips</vt:lpstr>
      <vt:lpstr>Build Your Pitches</vt:lpstr>
      <vt:lpstr>Pitch to EOS VC</vt:lpstr>
      <vt:lpstr>EOS VC Eligibility Criteria</vt:lpstr>
      <vt:lpstr>EOS VC Seed Funding</vt:lpstr>
      <vt:lpstr>EOS VC Seed Funding</vt:lpstr>
      <vt:lpstr>Pitch Deck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EOS Hackathon London 2018-09-22</dc:title>
  <dc:creator>bill mar</dc:creator>
  <cp:lastModifiedBy>bill mar</cp:lastModifiedBy>
  <cp:revision>110</cp:revision>
  <cp:lastPrinted>2018-09-24T16:04:11Z</cp:lastPrinted>
  <dcterms:created xsi:type="dcterms:W3CDTF">2018-09-23T10:56:34Z</dcterms:created>
  <dcterms:modified xsi:type="dcterms:W3CDTF">2018-11-11T07:34:52Z</dcterms:modified>
</cp:coreProperties>
</file>