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23"/>
  </p:notesMasterIdLst>
  <p:handoutMasterIdLst>
    <p:handoutMasterId r:id="rId24"/>
  </p:handoutMasterIdLst>
  <p:sldIdLst>
    <p:sldId id="500" r:id="rId3"/>
    <p:sldId id="786" r:id="rId4"/>
    <p:sldId id="791" r:id="rId5"/>
    <p:sldId id="906" r:id="rId6"/>
    <p:sldId id="950" r:id="rId7"/>
    <p:sldId id="951" r:id="rId8"/>
    <p:sldId id="947" r:id="rId9"/>
    <p:sldId id="952" r:id="rId10"/>
    <p:sldId id="953" r:id="rId11"/>
    <p:sldId id="954" r:id="rId12"/>
    <p:sldId id="955" r:id="rId13"/>
    <p:sldId id="921" r:id="rId14"/>
    <p:sldId id="922" r:id="rId15"/>
    <p:sldId id="956" r:id="rId16"/>
    <p:sldId id="957" r:id="rId17"/>
    <p:sldId id="958" r:id="rId18"/>
    <p:sldId id="959" r:id="rId19"/>
    <p:sldId id="960" r:id="rId20"/>
    <p:sldId id="884" r:id="rId21"/>
    <p:sldId id="885" r:id="rId22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0" autoAdjust="0"/>
    <p:restoredTop sz="83898" autoAdjust="0"/>
  </p:normalViewPr>
  <p:slideViewPr>
    <p:cSldViewPr snapToGrid="0">
      <p:cViewPr varScale="1">
        <p:scale>
          <a:sx n="106" d="100"/>
          <a:sy n="106" d="100"/>
        </p:scale>
        <p:origin x="150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3" Type="http://schemas.openxmlformats.org/officeDocument/2006/relationships/slide" Target="slides/slide6.xml"/><Relationship Id="rId7" Type="http://schemas.openxmlformats.org/officeDocument/2006/relationships/slide" Target="slides/slide11.xml"/><Relationship Id="rId12" Type="http://schemas.openxmlformats.org/officeDocument/2006/relationships/slide" Target="slides/slide18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10.xml"/><Relationship Id="rId11" Type="http://schemas.openxmlformats.org/officeDocument/2006/relationships/slide" Target="slides/slide17.xml"/><Relationship Id="rId5" Type="http://schemas.openxmlformats.org/officeDocument/2006/relationships/slide" Target="slides/slide9.xml"/><Relationship Id="rId10" Type="http://schemas.openxmlformats.org/officeDocument/2006/relationships/slide" Target="slides/slide15.xml"/><Relationship Id="rId4" Type="http://schemas.openxmlformats.org/officeDocument/2006/relationships/slide" Target="slides/slide8.xml"/><Relationship Id="rId9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S3NH-8iGao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Big Data &amp; Analytics</a:t>
            </a:r>
          </a:p>
          <a:p>
            <a:pPr marL="112713" marR="0" lvl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dirty="0"/>
              <a:t>Chapter 1: Data and the Internet of Things</a:t>
            </a:r>
          </a:p>
          <a:p>
            <a:pPr marL="112713" marR="0" lvl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0" dirty="0"/>
          </a:p>
          <a:p>
            <a:pPr marL="112713" marR="0" lvl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>
                <a:hlinkClick r:id="rId3"/>
              </a:rPr>
              <a:t>Learn IoT &amp; Data Analytics with Cisco Networking Academy - YouTube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10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Data and Big Data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1.2.3 –</a:t>
            </a:r>
            <a:r>
              <a:rPr lang="en-US" baseline="0" dirty="0">
                <a:latin typeface="Arial" charset="0"/>
              </a:rPr>
              <a:t> Structured and Unstructured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15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11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Data and Big Data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1.2.4 –</a:t>
            </a:r>
            <a:r>
              <a:rPr lang="en-US" baseline="0" dirty="0">
                <a:latin typeface="Arial" charset="0"/>
              </a:rPr>
              <a:t> Data at Rest and Data in 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94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Big Data &amp; Analytics</a:t>
            </a:r>
          </a:p>
          <a:p>
            <a:pPr marL="112713" marR="0" lvl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dirty="0"/>
              <a:t>Chapter 1: Data and</a:t>
            </a:r>
            <a:r>
              <a:rPr lang="en-US" sz="1200" b="0" baseline="0" dirty="0"/>
              <a:t> the Internet of Things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31118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Managing Big Data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1.3.1 –</a:t>
            </a:r>
            <a:r>
              <a:rPr lang="en-US" baseline="0" dirty="0">
                <a:latin typeface="Arial" charset="0"/>
              </a:rPr>
              <a:t> Evolution to Big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38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Managing Big Data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1.3.2 –</a:t>
            </a:r>
            <a:r>
              <a:rPr lang="en-US" baseline="0" dirty="0">
                <a:latin typeface="Arial" charset="0"/>
              </a:rPr>
              <a:t> Basic Data Management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097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Managing Big Data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1.3.2 –</a:t>
            </a:r>
            <a:r>
              <a:rPr lang="en-US" baseline="0" dirty="0">
                <a:latin typeface="Arial" charset="0"/>
              </a:rPr>
              <a:t> Basic Data </a:t>
            </a:r>
            <a:r>
              <a:rPr lang="en-US" baseline="0">
                <a:latin typeface="Arial" charset="0"/>
              </a:rPr>
              <a:t>Management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02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Big Data &amp; Analytics</a:t>
            </a:r>
          </a:p>
          <a:p>
            <a:pPr marL="112713" marR="0" lvl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dirty="0"/>
              <a:t>Chapter 1: Data and the Internet of Things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05437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17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en-US" dirty="0"/>
              <a:t>1.4 –</a:t>
            </a:r>
            <a:r>
              <a:rPr lang="en-US" baseline="0" dirty="0"/>
              <a:t> Chapter Summary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1.4.1</a:t>
            </a:r>
            <a:r>
              <a:rPr lang="en-US" baseline="0" dirty="0"/>
              <a:t> – 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17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18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en-US" dirty="0"/>
              <a:t>1.4 –</a:t>
            </a:r>
            <a:r>
              <a:rPr lang="en-US" baseline="0" dirty="0"/>
              <a:t> Chapter Summary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1.4.1</a:t>
            </a:r>
            <a:r>
              <a:rPr lang="en-US" baseline="0" dirty="0"/>
              <a:t> – 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20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Big Data &amp; Analytics</a:t>
            </a:r>
          </a:p>
          <a:p>
            <a:pPr marL="112713" marR="0" lvl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dirty="0"/>
              <a:t>Chapter 1: Data and the Internet of Things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The Value of Data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1.1.1 –</a:t>
            </a:r>
            <a:r>
              <a:rPr lang="en-US" baseline="0" dirty="0">
                <a:latin typeface="Arial" charset="0"/>
              </a:rPr>
              <a:t> The Data Aspect of a Connected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The Value of Data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1.1.2 –</a:t>
            </a:r>
            <a:r>
              <a:rPr lang="en-US" baseline="0" dirty="0">
                <a:latin typeface="Arial" charset="0"/>
              </a:rPr>
              <a:t> Data is Growing Exponentially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15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The Value of Data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1.1.3 –</a:t>
            </a:r>
            <a:r>
              <a:rPr lang="en-US" baseline="0" dirty="0">
                <a:latin typeface="Arial" charset="0"/>
              </a:rPr>
              <a:t> Data Growth Changes Our Lives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67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Big Data &amp; Analytics</a:t>
            </a:r>
          </a:p>
          <a:p>
            <a:pPr marL="112713" marR="0" lvl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dirty="0"/>
              <a:t>Chapter 1: Data and the Internet of Things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854833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8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Data and Big Data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1.2.1 –</a:t>
            </a:r>
            <a:r>
              <a:rPr lang="en-US" baseline="0" dirty="0">
                <a:latin typeface="Arial" charset="0"/>
              </a:rPr>
              <a:t> Where Does Big Data Come 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89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9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Data and Big Data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1.2.2 –</a:t>
            </a:r>
            <a:r>
              <a:rPr lang="en-US" baseline="0" dirty="0">
                <a:latin typeface="Arial" charset="0"/>
              </a:rPr>
              <a:t> Open Data and Private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7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49" y="2263775"/>
            <a:ext cx="4021859" cy="1481138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</a:rPr>
              <a:t>1. </a:t>
            </a:r>
            <a:r>
              <a:rPr lang="en-US" sz="2400" dirty="0" err="1">
                <a:latin typeface="Arial" charset="0"/>
              </a:rPr>
              <a:t>fejezet</a:t>
            </a:r>
            <a:r>
              <a:rPr lang="en-US" sz="2400" dirty="0">
                <a:latin typeface="Arial" charset="0"/>
              </a:rPr>
              <a:t>: Az </a:t>
            </a:r>
            <a:r>
              <a:rPr lang="en-US" sz="2400" dirty="0" err="1">
                <a:latin typeface="Arial" charset="0"/>
              </a:rPr>
              <a:t>adatok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és</a:t>
            </a:r>
            <a:r>
              <a:rPr lang="en-US" sz="2400" dirty="0">
                <a:latin typeface="Arial" charset="0"/>
              </a:rPr>
              <a:t> a </a:t>
            </a:r>
            <a:r>
              <a:rPr lang="en-US" sz="2400" dirty="0" err="1">
                <a:latin typeface="Arial" charset="0"/>
              </a:rPr>
              <a:t>dolgok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internete</a:t>
            </a:r>
            <a:endParaRPr lang="en-US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Nagy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adatok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és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analitika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err="1"/>
              <a:t>Adatok</a:t>
            </a:r>
            <a:r>
              <a:rPr lang="en-US" sz="1800" dirty="0"/>
              <a:t> </a:t>
            </a:r>
            <a:r>
              <a:rPr lang="en-US" sz="1800" dirty="0" err="1"/>
              <a:t>és</a:t>
            </a:r>
            <a:r>
              <a:rPr lang="en-US" sz="1800" dirty="0"/>
              <a:t> Big Data</a:t>
            </a:r>
            <a:br>
              <a:rPr lang="en-US" dirty="0"/>
            </a:br>
            <a:r>
              <a:rPr lang="en-US" dirty="0" err="1"/>
              <a:t>Strukturált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strukturálatlan</a:t>
            </a:r>
            <a:r>
              <a:rPr lang="en-US" dirty="0"/>
              <a:t> </a:t>
            </a:r>
            <a:r>
              <a:rPr lang="en-US" dirty="0" err="1"/>
              <a:t>adatok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193868" y="1404420"/>
            <a:ext cx="5129246" cy="490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2542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err="1"/>
              <a:t>Strukturált</a:t>
            </a:r>
            <a:r>
              <a:rPr lang="en-US" sz="2000" kern="0" dirty="0"/>
              <a:t> </a:t>
            </a:r>
            <a:r>
              <a:rPr lang="en-US" sz="2000" kern="0" dirty="0" err="1"/>
              <a:t>adatok</a:t>
            </a:r>
            <a:endParaRPr lang="en-US" sz="2000" kern="0" dirty="0"/>
          </a:p>
          <a:p>
            <a:pPr marL="742950" lvl="1" indent="-285750"/>
            <a:r>
              <a:rPr lang="en-US" sz="1800" kern="0" dirty="0" err="1"/>
              <a:t>Egy</a:t>
            </a:r>
            <a:r>
              <a:rPr lang="en-US" sz="1800" kern="0" dirty="0"/>
              <a:t> </a:t>
            </a:r>
            <a:r>
              <a:rPr lang="en-US" sz="1800" kern="0" dirty="0" err="1"/>
              <a:t>fájlban</a:t>
            </a:r>
            <a:r>
              <a:rPr lang="en-US" sz="1800" kern="0" dirty="0"/>
              <a:t> </a:t>
            </a:r>
            <a:r>
              <a:rPr lang="en-US" sz="1800" kern="0" dirty="0" err="1"/>
              <a:t>vagy</a:t>
            </a:r>
            <a:r>
              <a:rPr lang="en-US" sz="1800" kern="0" dirty="0"/>
              <a:t> </a:t>
            </a:r>
            <a:r>
              <a:rPr lang="en-US" sz="1800" kern="0" dirty="0" err="1"/>
              <a:t>rekordban</a:t>
            </a:r>
            <a:r>
              <a:rPr lang="en-US" sz="1800" kern="0" dirty="0"/>
              <a:t> </a:t>
            </a:r>
            <a:r>
              <a:rPr lang="en-US" sz="1800" kern="0" dirty="0" err="1"/>
              <a:t>rögzített</a:t>
            </a:r>
            <a:r>
              <a:rPr lang="en-US" sz="1800" kern="0" dirty="0"/>
              <a:t> </a:t>
            </a:r>
            <a:r>
              <a:rPr lang="en-US" sz="1800" kern="0" dirty="0" err="1"/>
              <a:t>mezőkbe</a:t>
            </a:r>
            <a:r>
              <a:rPr lang="en-US" sz="1800" kern="0" dirty="0"/>
              <a:t> </a:t>
            </a:r>
            <a:r>
              <a:rPr lang="en-US" sz="1800" kern="0" dirty="0" err="1"/>
              <a:t>bevitt</a:t>
            </a:r>
            <a:r>
              <a:rPr lang="en-US" sz="1800" kern="0" dirty="0"/>
              <a:t> </a:t>
            </a:r>
            <a:r>
              <a:rPr lang="en-US" sz="1800" kern="0" dirty="0" err="1"/>
              <a:t>és</a:t>
            </a:r>
            <a:r>
              <a:rPr lang="en-US" sz="1800" kern="0" dirty="0"/>
              <a:t> </a:t>
            </a:r>
            <a:r>
              <a:rPr lang="en-US" sz="1800" kern="0" dirty="0" err="1"/>
              <a:t>karbantartott</a:t>
            </a:r>
            <a:r>
              <a:rPr lang="en-US" sz="1800" kern="0" dirty="0"/>
              <a:t> </a:t>
            </a:r>
            <a:r>
              <a:rPr lang="en-US" sz="1800" kern="0" dirty="0" err="1"/>
              <a:t>adatok</a:t>
            </a:r>
            <a:endParaRPr lang="en-US" sz="1800" kern="0" dirty="0"/>
          </a:p>
          <a:p>
            <a:pPr marL="742950" lvl="1" indent="-285750"/>
            <a:r>
              <a:rPr lang="en-US" sz="1800" kern="0" dirty="0" err="1"/>
              <a:t>Könnyen</a:t>
            </a:r>
            <a:r>
              <a:rPr lang="en-US" sz="1800" kern="0" dirty="0"/>
              <a:t> </a:t>
            </a:r>
            <a:r>
              <a:rPr lang="en-US" sz="1800" kern="0" dirty="0" err="1"/>
              <a:t>bevihető</a:t>
            </a:r>
            <a:r>
              <a:rPr lang="en-US" sz="1800" kern="0" dirty="0"/>
              <a:t>, </a:t>
            </a:r>
            <a:r>
              <a:rPr lang="en-US" sz="1800" kern="0" dirty="0" err="1"/>
              <a:t>osztályozható</a:t>
            </a:r>
            <a:r>
              <a:rPr lang="en-US" sz="1800" kern="0" dirty="0"/>
              <a:t>, </a:t>
            </a:r>
            <a:r>
              <a:rPr lang="en-US" sz="1800" kern="0" dirty="0" err="1"/>
              <a:t>lekérdezhető</a:t>
            </a:r>
            <a:r>
              <a:rPr lang="en-US" sz="1800" kern="0" dirty="0"/>
              <a:t> </a:t>
            </a:r>
            <a:r>
              <a:rPr lang="en-US" sz="1800" kern="0" dirty="0" err="1"/>
              <a:t>és</a:t>
            </a:r>
            <a:r>
              <a:rPr lang="en-US" sz="1800" kern="0" dirty="0"/>
              <a:t> </a:t>
            </a:r>
            <a:r>
              <a:rPr lang="en-US" sz="1800" kern="0" dirty="0" err="1"/>
              <a:t>elemezhető</a:t>
            </a:r>
            <a:endParaRPr lang="en-US" sz="1800" kern="0" dirty="0"/>
          </a:p>
          <a:p>
            <a:pPr marL="742950" lvl="1" indent="-285750"/>
            <a:r>
              <a:rPr lang="en-US" sz="1800" kern="0" dirty="0" err="1"/>
              <a:t>Relációs</a:t>
            </a:r>
            <a:r>
              <a:rPr lang="en-US" sz="1800" kern="0" dirty="0"/>
              <a:t> </a:t>
            </a:r>
            <a:r>
              <a:rPr lang="en-US" sz="1800" kern="0" dirty="0" err="1"/>
              <a:t>adatbázisok</a:t>
            </a:r>
            <a:r>
              <a:rPr lang="en-US" sz="1800" kern="0" dirty="0"/>
              <a:t> </a:t>
            </a:r>
            <a:r>
              <a:rPr lang="en-US" sz="1800" kern="0" dirty="0" err="1"/>
              <a:t>vagy</a:t>
            </a:r>
            <a:r>
              <a:rPr lang="en-US" sz="1800" kern="0" dirty="0"/>
              <a:t> </a:t>
            </a:r>
            <a:r>
              <a:rPr lang="en-US" sz="1800" kern="0" dirty="0" err="1"/>
              <a:t>táblázatok</a:t>
            </a:r>
            <a:endParaRPr lang="en-US" sz="1800" kern="0" dirty="0"/>
          </a:p>
          <a:p>
            <a:r>
              <a:rPr lang="en-US" sz="2000" kern="0" dirty="0" err="1"/>
              <a:t>Strukturálatlan</a:t>
            </a:r>
            <a:r>
              <a:rPr lang="en-US" sz="2000" kern="0" dirty="0"/>
              <a:t> </a:t>
            </a:r>
            <a:r>
              <a:rPr lang="en-US" sz="2000" kern="0" dirty="0" err="1"/>
              <a:t>adatok</a:t>
            </a:r>
            <a:endParaRPr lang="en-US" sz="2000" kern="0" dirty="0"/>
          </a:p>
          <a:p>
            <a:pPr marL="742950" lvl="1" indent="-285750"/>
            <a:r>
              <a:rPr lang="en-US" sz="1800" kern="0" dirty="0" err="1"/>
              <a:t>Hiányzik</a:t>
            </a:r>
            <a:r>
              <a:rPr lang="en-US" sz="1800" kern="0" dirty="0"/>
              <a:t> a </a:t>
            </a:r>
            <a:r>
              <a:rPr lang="en-US" sz="1800" kern="0" dirty="0" err="1"/>
              <a:t>szervezettség</a:t>
            </a:r>
            <a:endParaRPr lang="en-US" sz="1800" kern="0" dirty="0"/>
          </a:p>
          <a:p>
            <a:pPr marL="742950" lvl="1" indent="-285750"/>
            <a:r>
              <a:rPr lang="en-US" sz="1800" kern="0" dirty="0" err="1"/>
              <a:t>Nyers</a:t>
            </a:r>
            <a:r>
              <a:rPr lang="en-US" sz="1800" kern="0" dirty="0"/>
              <a:t> </a:t>
            </a:r>
            <a:r>
              <a:rPr lang="en-US" sz="1800" kern="0" dirty="0" err="1"/>
              <a:t>adatok</a:t>
            </a:r>
            <a:endParaRPr lang="en-US" sz="1800" kern="0" dirty="0"/>
          </a:p>
          <a:p>
            <a:pPr marL="742950" lvl="1" indent="-285750"/>
            <a:r>
              <a:rPr lang="en-US" sz="1800" kern="0" dirty="0" err="1"/>
              <a:t>Fotótartalmak</a:t>
            </a:r>
            <a:r>
              <a:rPr lang="en-US" sz="1800" kern="0" dirty="0"/>
              <a:t>, </a:t>
            </a:r>
            <a:r>
              <a:rPr lang="en-US" sz="1800" kern="0" dirty="0" err="1"/>
              <a:t>hanganyagok</a:t>
            </a:r>
            <a:r>
              <a:rPr lang="en-US" sz="1800" kern="0" dirty="0"/>
              <a:t>, </a:t>
            </a:r>
            <a:r>
              <a:rPr lang="en-US" sz="1800" kern="0" dirty="0" err="1"/>
              <a:t>videók</a:t>
            </a:r>
            <a:r>
              <a:rPr lang="en-US" sz="1800" kern="0" dirty="0"/>
              <a:t>, </a:t>
            </a:r>
            <a:r>
              <a:rPr lang="en-US" sz="1800" kern="0" dirty="0" err="1"/>
              <a:t>weboldalak</a:t>
            </a:r>
            <a:r>
              <a:rPr lang="en-US" sz="1800" kern="0" dirty="0"/>
              <a:t>, </a:t>
            </a:r>
            <a:r>
              <a:rPr lang="en-US" sz="1800" kern="0" dirty="0" err="1"/>
              <a:t>blogok</a:t>
            </a:r>
            <a:r>
              <a:rPr lang="en-US" sz="1800" kern="0" dirty="0"/>
              <a:t>, </a:t>
            </a:r>
            <a:r>
              <a:rPr lang="en-US" sz="1800" kern="0" dirty="0" err="1"/>
              <a:t>könyvek</a:t>
            </a:r>
            <a:r>
              <a:rPr lang="en-US" sz="1800" kern="0" dirty="0"/>
              <a:t>, </a:t>
            </a:r>
            <a:r>
              <a:rPr lang="en-US" sz="1800" kern="0" dirty="0" err="1"/>
              <a:t>folyóiratok</a:t>
            </a:r>
            <a:r>
              <a:rPr lang="en-US" sz="1800" kern="0" dirty="0"/>
              <a:t>, </a:t>
            </a:r>
            <a:r>
              <a:rPr lang="en-US" sz="1800" kern="0" dirty="0" err="1"/>
              <a:t>fehér</a:t>
            </a:r>
            <a:r>
              <a:rPr lang="en-US" sz="1800" kern="0" dirty="0"/>
              <a:t> </a:t>
            </a:r>
            <a:r>
              <a:rPr lang="en-US" sz="1800" kern="0" dirty="0" err="1"/>
              <a:t>könyvek</a:t>
            </a:r>
            <a:r>
              <a:rPr lang="en-US" sz="1800" kern="0" dirty="0"/>
              <a:t>, PowerPoint </a:t>
            </a:r>
            <a:r>
              <a:rPr lang="en-US" sz="1800" kern="0" dirty="0" err="1"/>
              <a:t>prezentációk</a:t>
            </a:r>
            <a:r>
              <a:rPr lang="en-US" sz="1800" kern="0" dirty="0"/>
              <a:t>, </a:t>
            </a:r>
            <a:r>
              <a:rPr lang="en-US" sz="1800" kern="0" dirty="0" err="1"/>
              <a:t>cikkek</a:t>
            </a:r>
            <a:r>
              <a:rPr lang="en-US" sz="1800" kern="0" dirty="0"/>
              <a:t>, e-</a:t>
            </a:r>
            <a:r>
              <a:rPr lang="en-US" sz="1800" kern="0" dirty="0" err="1"/>
              <a:t>mailek</a:t>
            </a:r>
            <a:r>
              <a:rPr lang="en-US" sz="1800" kern="0" dirty="0"/>
              <a:t>, </a:t>
            </a:r>
            <a:r>
              <a:rPr lang="en-US" sz="1800" kern="0" dirty="0" err="1"/>
              <a:t>wikik</a:t>
            </a:r>
            <a:r>
              <a:rPr lang="en-US" sz="1800" kern="0" dirty="0"/>
              <a:t>, </a:t>
            </a:r>
            <a:r>
              <a:rPr lang="en-US" sz="1800" kern="0" dirty="0" err="1"/>
              <a:t>szövegszerkesztési</a:t>
            </a:r>
            <a:r>
              <a:rPr lang="en-US" sz="1800" kern="0" dirty="0"/>
              <a:t> </a:t>
            </a:r>
            <a:r>
              <a:rPr lang="en-US" sz="1800" kern="0" dirty="0" err="1"/>
              <a:t>dokumentumok</a:t>
            </a:r>
            <a:r>
              <a:rPr lang="en-US" sz="1800" kern="0" dirty="0"/>
              <a:t> </a:t>
            </a:r>
            <a:r>
              <a:rPr lang="en-US" sz="1800" kern="0" dirty="0" err="1"/>
              <a:t>és</a:t>
            </a:r>
            <a:r>
              <a:rPr lang="en-US" sz="1800" kern="0" dirty="0"/>
              <a:t> </a:t>
            </a:r>
            <a:r>
              <a:rPr lang="en-US" sz="1800" kern="0" dirty="0" err="1"/>
              <a:t>általában</a:t>
            </a:r>
            <a:r>
              <a:rPr lang="en-US" sz="1800" kern="0" dirty="0"/>
              <a:t> </a:t>
            </a:r>
            <a:r>
              <a:rPr lang="en-US" sz="1800" kern="0" dirty="0" err="1"/>
              <a:t>szövegek</a:t>
            </a:r>
            <a:r>
              <a:rPr lang="en-US" sz="1800" kern="0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457" y="1437972"/>
            <a:ext cx="3191555" cy="17855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831525"/>
            <a:ext cx="2531609" cy="186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21828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err="1"/>
              <a:t>Adatok</a:t>
            </a:r>
            <a:r>
              <a:rPr lang="en-US" sz="1800" dirty="0"/>
              <a:t> </a:t>
            </a:r>
            <a:r>
              <a:rPr lang="en-US" sz="1800" dirty="0" err="1"/>
              <a:t>és</a:t>
            </a:r>
            <a:r>
              <a:rPr lang="en-US" sz="1800" dirty="0"/>
              <a:t> Big Data</a:t>
            </a:r>
            <a:br>
              <a:rPr lang="en-US" dirty="0"/>
            </a:br>
            <a:r>
              <a:rPr lang="en-US" dirty="0" err="1"/>
              <a:t>Nyugalmi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mozgó</a:t>
            </a:r>
            <a:r>
              <a:rPr lang="en-US" dirty="0"/>
              <a:t> </a:t>
            </a:r>
            <a:r>
              <a:rPr lang="en-US" dirty="0" err="1"/>
              <a:t>adatok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193868" y="1404420"/>
            <a:ext cx="5129246" cy="490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2542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Data at Rest</a:t>
            </a:r>
          </a:p>
          <a:p>
            <a:pPr marL="742950" lvl="1" indent="-285750"/>
            <a:r>
              <a:rPr lang="en-US" sz="1800" kern="0" dirty="0" err="1"/>
              <a:t>Fizikai</a:t>
            </a:r>
            <a:r>
              <a:rPr lang="en-US" sz="1800" kern="0" dirty="0"/>
              <a:t> </a:t>
            </a:r>
            <a:r>
              <a:rPr lang="en-US" sz="1800" kern="0" dirty="0" err="1"/>
              <a:t>helyen</a:t>
            </a:r>
            <a:r>
              <a:rPr lang="en-US" sz="1800" kern="0" dirty="0"/>
              <a:t>, </a:t>
            </a:r>
            <a:r>
              <a:rPr lang="en-US" sz="1800" kern="0" dirty="0" err="1"/>
              <a:t>például</a:t>
            </a:r>
            <a:r>
              <a:rPr lang="en-US" sz="1800" kern="0" dirty="0"/>
              <a:t> </a:t>
            </a:r>
            <a:r>
              <a:rPr lang="en-US" sz="1800" kern="0" dirty="0" err="1"/>
              <a:t>egy</a:t>
            </a:r>
            <a:r>
              <a:rPr lang="en-US" sz="1800" kern="0" dirty="0"/>
              <a:t> </a:t>
            </a:r>
            <a:r>
              <a:rPr lang="en-US" sz="1800" kern="0" dirty="0" err="1"/>
              <a:t>szerver</a:t>
            </a:r>
            <a:r>
              <a:rPr lang="en-US" sz="1800" kern="0" dirty="0"/>
              <a:t> </a:t>
            </a:r>
            <a:r>
              <a:rPr lang="en-US" sz="1800" kern="0" dirty="0" err="1"/>
              <a:t>merevlemezén</a:t>
            </a:r>
            <a:r>
              <a:rPr lang="en-US" sz="1800" kern="0" dirty="0"/>
              <a:t> </a:t>
            </a:r>
            <a:r>
              <a:rPr lang="en-US" sz="1800" kern="0" dirty="0" err="1"/>
              <a:t>vagy</a:t>
            </a:r>
            <a:r>
              <a:rPr lang="en-US" sz="1800" kern="0" dirty="0"/>
              <a:t> </a:t>
            </a:r>
            <a:r>
              <a:rPr lang="en-US" sz="1800" kern="0" dirty="0" err="1"/>
              <a:t>egy</a:t>
            </a:r>
            <a:r>
              <a:rPr lang="en-US" sz="1800" kern="0" dirty="0"/>
              <a:t> </a:t>
            </a:r>
            <a:r>
              <a:rPr lang="en-US" sz="1800" kern="0" dirty="0" err="1"/>
              <a:t>adatközpontban</a:t>
            </a:r>
            <a:r>
              <a:rPr lang="en-US" sz="1800" kern="0" dirty="0"/>
              <a:t> </a:t>
            </a:r>
            <a:r>
              <a:rPr lang="en-US" sz="1800" kern="0" dirty="0" err="1"/>
              <a:t>tárolt</a:t>
            </a:r>
            <a:r>
              <a:rPr lang="en-US" sz="1800" kern="0" dirty="0"/>
              <a:t> </a:t>
            </a:r>
            <a:r>
              <a:rPr lang="en-US" sz="1800" kern="0" dirty="0" err="1"/>
              <a:t>adatok</a:t>
            </a:r>
            <a:r>
              <a:rPr lang="en-US" sz="1800" kern="0" dirty="0"/>
              <a:t>.</a:t>
            </a:r>
          </a:p>
          <a:p>
            <a:pPr marL="742950" lvl="1" indent="-285750"/>
            <a:r>
              <a:rPr lang="en-US" sz="1800" kern="0" dirty="0"/>
              <a:t>A </a:t>
            </a:r>
            <a:r>
              <a:rPr lang="en-US" sz="1800" kern="0" dirty="0" err="1"/>
              <a:t>hagyományos</a:t>
            </a:r>
            <a:r>
              <a:rPr lang="en-US" sz="1800" kern="0" dirty="0"/>
              <a:t> </a:t>
            </a:r>
            <a:r>
              <a:rPr lang="en-US" sz="1800" kern="0" dirty="0" err="1"/>
              <a:t>adatelemzési</a:t>
            </a:r>
            <a:r>
              <a:rPr lang="en-US" sz="1800" kern="0" dirty="0"/>
              <a:t> </a:t>
            </a:r>
            <a:r>
              <a:rPr lang="en-US" sz="1800" kern="0" dirty="0" err="1"/>
              <a:t>folyamatot</a:t>
            </a:r>
            <a:r>
              <a:rPr lang="en-US" sz="1800" kern="0" dirty="0"/>
              <a:t> </a:t>
            </a:r>
            <a:r>
              <a:rPr lang="en-US" sz="1800" kern="0" dirty="0" err="1"/>
              <a:t>követi</a:t>
            </a:r>
            <a:r>
              <a:rPr lang="en-US" sz="1800" kern="0" dirty="0"/>
              <a:t>: </a:t>
            </a:r>
            <a:r>
              <a:rPr lang="en-US" sz="1800" kern="0" dirty="0" err="1"/>
              <a:t>Tárolás</a:t>
            </a:r>
            <a:r>
              <a:rPr lang="en-US" sz="1800" kern="0" dirty="0"/>
              <a:t> &gt; </a:t>
            </a:r>
            <a:r>
              <a:rPr lang="en-US" sz="1800" kern="0" dirty="0" err="1"/>
              <a:t>Elemzés</a:t>
            </a:r>
            <a:r>
              <a:rPr lang="en-US" sz="1800" kern="0" dirty="0"/>
              <a:t> &gt; </a:t>
            </a:r>
            <a:r>
              <a:rPr lang="en-US" sz="1800" kern="0" dirty="0" err="1"/>
              <a:t>Értesítés</a:t>
            </a:r>
            <a:r>
              <a:rPr lang="en-US" sz="1800" kern="0" dirty="0"/>
              <a:t> &gt; </a:t>
            </a:r>
            <a:r>
              <a:rPr lang="en-US" sz="1800" kern="0" dirty="0" err="1"/>
              <a:t>Cselekvés</a:t>
            </a:r>
            <a:r>
              <a:rPr lang="en-US" sz="1800" kern="0" dirty="0"/>
              <a:t>.</a:t>
            </a:r>
          </a:p>
          <a:p>
            <a:r>
              <a:rPr lang="en-US" sz="2000" kern="0" dirty="0"/>
              <a:t>Data in Motion</a:t>
            </a:r>
          </a:p>
          <a:p>
            <a:pPr marL="742950" lvl="1" indent="-285750"/>
            <a:r>
              <a:rPr lang="hu-HU" sz="1800" kern="0" dirty="0"/>
              <a:t>Dinamikus adatok, amelyek valós idejű feldolgozást igényelnek, mielőtt az adatok irrelevánssá vagy elavulttá válnának.</a:t>
            </a:r>
          </a:p>
          <a:p>
            <a:pPr marL="742950" lvl="1" indent="-285750"/>
            <a:r>
              <a:rPr lang="hu-HU" sz="1800" kern="0" dirty="0"/>
              <a:t>Az elemzés és a cselekvés inkább előbb, mint később történik meg</a:t>
            </a:r>
          </a:p>
          <a:p>
            <a:pPr marL="742950" lvl="1" indent="-285750"/>
            <a:r>
              <a:rPr lang="hu-HU" sz="1800" kern="0" dirty="0"/>
              <a:t>Az adatelemzés folyamata: Elemzés &gt; Cselekvés &gt; Értesítés &gt; Tárolás.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314" y="2265222"/>
            <a:ext cx="3744686" cy="279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54137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42608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1.3 </a:t>
            </a:r>
            <a:r>
              <a:rPr lang="en-US" sz="2400" dirty="0" err="1"/>
              <a:t>Fejlődés</a:t>
            </a:r>
            <a:r>
              <a:rPr lang="en-US" sz="2400" dirty="0"/>
              <a:t> a Big Data </a:t>
            </a:r>
            <a:r>
              <a:rPr lang="en-US" sz="2400" dirty="0" err="1"/>
              <a:t>felé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627759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919" y="393191"/>
            <a:ext cx="8772157" cy="838200"/>
          </a:xfrm>
        </p:spPr>
        <p:txBody>
          <a:bodyPr anchor="t"/>
          <a:lstStyle/>
          <a:p>
            <a:r>
              <a:rPr lang="en-US" sz="1800" dirty="0"/>
              <a:t>Nagy </a:t>
            </a:r>
            <a:r>
              <a:rPr lang="en-US" sz="1800" dirty="0" err="1"/>
              <a:t>adatok</a:t>
            </a:r>
            <a:r>
              <a:rPr lang="en-US" sz="1800" dirty="0"/>
              <a:t> </a:t>
            </a:r>
            <a:r>
              <a:rPr lang="en-US" sz="1800" dirty="0" err="1"/>
              <a:t>kezelése</a:t>
            </a:r>
            <a:br>
              <a:rPr lang="en-US" sz="1800" dirty="0"/>
            </a:br>
            <a:r>
              <a:rPr lang="en-US" dirty="0" err="1"/>
              <a:t>Fejlődés</a:t>
            </a:r>
            <a:r>
              <a:rPr lang="en-US" dirty="0"/>
              <a:t> a Big Data </a:t>
            </a:r>
            <a:r>
              <a:rPr lang="en-US" dirty="0" err="1"/>
              <a:t>felé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6079403" cy="639762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Hagyományos</a:t>
            </a:r>
            <a:r>
              <a:rPr lang="en-US" dirty="0"/>
              <a:t> a Big Data </a:t>
            </a:r>
            <a:r>
              <a:rPr lang="en-US" dirty="0" err="1"/>
              <a:t>infrastruktúrához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167" y="647860"/>
            <a:ext cx="2859652" cy="2286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838" y="3321441"/>
            <a:ext cx="4348162" cy="339504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4778830" cy="3951288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Adatbázis-szerverek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hagyományos</a:t>
            </a:r>
            <a:r>
              <a:rPr lang="en-US" dirty="0"/>
              <a:t> </a:t>
            </a:r>
            <a:r>
              <a:rPr lang="en-US" dirty="0" err="1"/>
              <a:t>adatfeldolgozó</a:t>
            </a:r>
            <a:r>
              <a:rPr lang="en-US" dirty="0"/>
              <a:t> </a:t>
            </a:r>
            <a:r>
              <a:rPr lang="en-US" dirty="0" err="1"/>
              <a:t>eszközök</a:t>
            </a:r>
            <a:endParaRPr lang="en-US" dirty="0"/>
          </a:p>
          <a:p>
            <a:r>
              <a:rPr lang="en-US" dirty="0" err="1"/>
              <a:t>elosztott</a:t>
            </a:r>
            <a:r>
              <a:rPr lang="en-US" dirty="0"/>
              <a:t> </a:t>
            </a:r>
            <a:r>
              <a:rPr lang="en-US" dirty="0" err="1"/>
              <a:t>adatrendszerek</a:t>
            </a:r>
            <a:r>
              <a:rPr lang="en-US" dirty="0"/>
              <a:t> </a:t>
            </a:r>
            <a:r>
              <a:rPr lang="en-US" dirty="0" err="1"/>
              <a:t>horizontálisan</a:t>
            </a:r>
            <a:r>
              <a:rPr lang="en-US" dirty="0"/>
              <a:t> </a:t>
            </a:r>
            <a:r>
              <a:rPr lang="en-US" dirty="0" err="1"/>
              <a:t>összekapcsolt</a:t>
            </a:r>
            <a:r>
              <a:rPr lang="en-US" dirty="0"/>
              <a:t>, </a:t>
            </a:r>
            <a:r>
              <a:rPr lang="en-US" dirty="0" err="1"/>
              <a:t>független</a:t>
            </a:r>
            <a:r>
              <a:rPr lang="en-US" dirty="0"/>
              <a:t> </a:t>
            </a:r>
            <a:r>
              <a:rPr lang="en-US" dirty="0" err="1"/>
              <a:t>erőforrások</a:t>
            </a:r>
            <a:r>
              <a:rPr lang="en-US" dirty="0"/>
              <a:t> </a:t>
            </a:r>
            <a:r>
              <a:rPr lang="en-US" dirty="0" err="1"/>
              <a:t>között</a:t>
            </a:r>
            <a:r>
              <a:rPr lang="en-US" dirty="0"/>
              <a:t> a </a:t>
            </a:r>
            <a:r>
              <a:rPr lang="en-US" dirty="0" err="1"/>
              <a:t>kiterjedt</a:t>
            </a:r>
            <a:r>
              <a:rPr lang="en-US" dirty="0"/>
              <a:t> </a:t>
            </a:r>
            <a:r>
              <a:rPr lang="en-US" dirty="0" err="1"/>
              <a:t>adathalmazok</a:t>
            </a:r>
            <a:r>
              <a:rPr lang="en-US" dirty="0"/>
              <a:t> </a:t>
            </a:r>
            <a:r>
              <a:rPr lang="en-US" dirty="0" err="1"/>
              <a:t>hatékony</a:t>
            </a:r>
            <a:r>
              <a:rPr lang="en-US" dirty="0"/>
              <a:t> </a:t>
            </a:r>
            <a:r>
              <a:rPr lang="en-US" dirty="0" err="1"/>
              <a:t>feldolgozásához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skálázhatóság</a:t>
            </a:r>
            <a:r>
              <a:rPr lang="en-US" dirty="0"/>
              <a:t> </a:t>
            </a:r>
            <a:r>
              <a:rPr lang="en-US" dirty="0" err="1"/>
              <a:t>elérése</a:t>
            </a:r>
            <a:r>
              <a:rPr lang="en-US" dirty="0"/>
              <a:t> </a:t>
            </a:r>
            <a:r>
              <a:rPr lang="en-US" dirty="0" err="1"/>
              <a:t>érdekében</a:t>
            </a:r>
            <a:endParaRPr lang="en-US" dirty="0"/>
          </a:p>
          <a:p>
            <a:r>
              <a:rPr lang="en-US" dirty="0" err="1"/>
              <a:t>Helyszíni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felhőalapú</a:t>
            </a:r>
            <a:r>
              <a:rPr lang="en-US" dirty="0"/>
              <a:t> </a:t>
            </a:r>
            <a:r>
              <a:rPr lang="en-US" dirty="0" err="1"/>
              <a:t>számítástechnikai</a:t>
            </a:r>
            <a:r>
              <a:rPr lang="en-US" dirty="0"/>
              <a:t> </a:t>
            </a:r>
            <a:r>
              <a:rPr lang="en-US" dirty="0" err="1"/>
              <a:t>megoldások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63309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919" y="393191"/>
            <a:ext cx="8772157" cy="838200"/>
          </a:xfrm>
        </p:spPr>
        <p:txBody>
          <a:bodyPr anchor="t"/>
          <a:lstStyle/>
          <a:p>
            <a:r>
              <a:rPr lang="en-US" sz="1800" dirty="0"/>
              <a:t>Nagy </a:t>
            </a:r>
            <a:r>
              <a:rPr lang="en-US" sz="1800" dirty="0" err="1"/>
              <a:t>adatok</a:t>
            </a:r>
            <a:r>
              <a:rPr lang="en-US" sz="1800" dirty="0"/>
              <a:t> </a:t>
            </a:r>
            <a:r>
              <a:rPr lang="en-US" sz="1800" dirty="0" err="1"/>
              <a:t>kezelése</a:t>
            </a:r>
            <a:br>
              <a:rPr lang="en-US" sz="1800" dirty="0"/>
            </a:b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adatkezelési</a:t>
            </a:r>
            <a:r>
              <a:rPr lang="en-US" dirty="0"/>
              <a:t> </a:t>
            </a:r>
            <a:r>
              <a:rPr lang="en-US" dirty="0" err="1"/>
              <a:t>technológiák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4778830" cy="3951288"/>
          </a:xfrm>
        </p:spPr>
        <p:txBody>
          <a:bodyPr>
            <a:normAutofit/>
          </a:bodyPr>
          <a:lstStyle/>
          <a:p>
            <a:r>
              <a:rPr lang="en-US" dirty="0"/>
              <a:t>Flat file database – a </a:t>
            </a:r>
            <a:r>
              <a:rPr lang="en-US" dirty="0" err="1"/>
              <a:t>rekordokat</a:t>
            </a:r>
            <a:r>
              <a:rPr lang="en-US" dirty="0"/>
              <a:t> </a:t>
            </a:r>
            <a:r>
              <a:rPr lang="en-US" dirty="0" err="1"/>
              <a:t>egyetlen</a:t>
            </a:r>
            <a:r>
              <a:rPr lang="en-US" dirty="0"/>
              <a:t> </a:t>
            </a:r>
            <a:r>
              <a:rPr lang="en-US" dirty="0" err="1"/>
              <a:t>fájlban</a:t>
            </a:r>
            <a:r>
              <a:rPr lang="en-US" dirty="0"/>
              <a:t> </a:t>
            </a:r>
            <a:r>
              <a:rPr lang="en-US" dirty="0" err="1"/>
              <a:t>tárolja</a:t>
            </a:r>
            <a:r>
              <a:rPr lang="en-US" dirty="0"/>
              <a:t>, </a:t>
            </a:r>
            <a:r>
              <a:rPr lang="en-US" dirty="0" err="1"/>
              <a:t>hierarchikus</a:t>
            </a:r>
            <a:r>
              <a:rPr lang="en-US" dirty="0"/>
              <a:t> </a:t>
            </a:r>
            <a:r>
              <a:rPr lang="en-US" dirty="0" err="1"/>
              <a:t>struktúra</a:t>
            </a:r>
            <a:r>
              <a:rPr lang="en-US" dirty="0"/>
              <a:t> </a:t>
            </a:r>
            <a:r>
              <a:rPr lang="en-US" dirty="0" err="1"/>
              <a:t>nélkül</a:t>
            </a:r>
            <a:r>
              <a:rPr lang="en-US" dirty="0"/>
              <a:t>, mint </a:t>
            </a:r>
            <a:r>
              <a:rPr lang="en-US" dirty="0" err="1"/>
              <a:t>például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táblázatban</a:t>
            </a:r>
            <a:endParaRPr lang="en-US" dirty="0"/>
          </a:p>
          <a:p>
            <a:r>
              <a:rPr lang="en-US" dirty="0"/>
              <a:t>Relational database – a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adathalmazok</a:t>
            </a:r>
            <a:r>
              <a:rPr lang="en-US" dirty="0"/>
              <a:t> </a:t>
            </a:r>
            <a:r>
              <a:rPr lang="en-US" dirty="0" err="1"/>
              <a:t>közötti</a:t>
            </a:r>
            <a:r>
              <a:rPr lang="en-US" dirty="0"/>
              <a:t> </a:t>
            </a:r>
            <a:r>
              <a:rPr lang="en-US" dirty="0" err="1"/>
              <a:t>kapcsolatok</a:t>
            </a:r>
            <a:r>
              <a:rPr lang="en-US" dirty="0"/>
              <a:t> </a:t>
            </a:r>
            <a:r>
              <a:rPr lang="en-US" dirty="0" err="1"/>
              <a:t>megragadása</a:t>
            </a:r>
            <a:r>
              <a:rPr lang="en-US" dirty="0"/>
              <a:t>, </a:t>
            </a:r>
            <a:r>
              <a:rPr lang="en-US" dirty="0" err="1"/>
              <a:t>hasznosabb</a:t>
            </a:r>
            <a:r>
              <a:rPr lang="en-US" dirty="0"/>
              <a:t> </a:t>
            </a:r>
            <a:r>
              <a:rPr lang="en-US" dirty="0" err="1"/>
              <a:t>információk</a:t>
            </a:r>
            <a:r>
              <a:rPr lang="en-US" dirty="0"/>
              <a:t> </a:t>
            </a:r>
            <a:r>
              <a:rPr lang="en-US" dirty="0" err="1"/>
              <a:t>létrehozásával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629" y="3512370"/>
            <a:ext cx="3875314" cy="28564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571" y="1230225"/>
            <a:ext cx="2975202" cy="218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24133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429" y="4955788"/>
            <a:ext cx="4881781" cy="1902211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919" y="393191"/>
            <a:ext cx="8772157" cy="838200"/>
          </a:xfrm>
        </p:spPr>
        <p:txBody>
          <a:bodyPr anchor="t"/>
          <a:lstStyle/>
          <a:p>
            <a:r>
              <a:rPr lang="en-US" sz="1800" dirty="0"/>
              <a:t>Nagy </a:t>
            </a:r>
            <a:r>
              <a:rPr lang="en-US" sz="1800" dirty="0" err="1"/>
              <a:t>adatok</a:t>
            </a:r>
            <a:r>
              <a:rPr lang="en-US" sz="1800" dirty="0"/>
              <a:t> </a:t>
            </a:r>
            <a:r>
              <a:rPr lang="en-US" sz="1800" dirty="0" err="1"/>
              <a:t>kezelése</a:t>
            </a:r>
            <a:br>
              <a:rPr lang="en-US" sz="1800" dirty="0"/>
            </a:b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adatkezelési</a:t>
            </a:r>
            <a:r>
              <a:rPr lang="en-US" dirty="0"/>
              <a:t> </a:t>
            </a:r>
            <a:r>
              <a:rPr lang="en-US" dirty="0" err="1"/>
              <a:t>technológiák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741" y="1293132"/>
            <a:ext cx="8244907" cy="395128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relációs</a:t>
            </a:r>
            <a:r>
              <a:rPr lang="en-US" dirty="0"/>
              <a:t> </a:t>
            </a:r>
            <a:r>
              <a:rPr lang="en-US" dirty="0" err="1"/>
              <a:t>adatbázis-kezelő</a:t>
            </a:r>
            <a:r>
              <a:rPr lang="en-US" dirty="0"/>
              <a:t> </a:t>
            </a:r>
            <a:r>
              <a:rPr lang="en-US" dirty="0" err="1"/>
              <a:t>rendszer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uralkodó</a:t>
            </a:r>
            <a:r>
              <a:rPr lang="en-US" dirty="0"/>
              <a:t> </a:t>
            </a:r>
            <a:r>
              <a:rPr lang="en-US" dirty="0" err="1"/>
              <a:t>adatbázis-technológia</a:t>
            </a:r>
            <a:r>
              <a:rPr lang="en-US" dirty="0"/>
              <a:t>, </a:t>
            </a:r>
            <a:r>
              <a:rPr lang="en-US" dirty="0" err="1"/>
              <a:t>amelynek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mint 30 </a:t>
            </a:r>
            <a:r>
              <a:rPr lang="en-US" dirty="0" err="1"/>
              <a:t>éve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kihívója</a:t>
            </a:r>
            <a:r>
              <a:rPr lang="en-US" dirty="0"/>
              <a:t>. </a:t>
            </a:r>
          </a:p>
          <a:p>
            <a:r>
              <a:rPr lang="en-US" dirty="0"/>
              <a:t>A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adatelemzés</a:t>
            </a:r>
            <a:r>
              <a:rPr lang="en-US" dirty="0"/>
              <a:t> </a:t>
            </a:r>
            <a:r>
              <a:rPr lang="en-US" dirty="0" err="1"/>
              <a:t>egyre</a:t>
            </a:r>
            <a:r>
              <a:rPr lang="en-US" dirty="0"/>
              <a:t> </a:t>
            </a:r>
            <a:r>
              <a:rPr lang="en-US" dirty="0" err="1"/>
              <a:t>nehezebben</a:t>
            </a:r>
            <a:r>
              <a:rPr lang="en-US" dirty="0"/>
              <a:t> </a:t>
            </a:r>
            <a:r>
              <a:rPr lang="en-US" dirty="0" err="1"/>
              <a:t>kezelhető</a:t>
            </a:r>
            <a:r>
              <a:rPr lang="en-US" dirty="0"/>
              <a:t> </a:t>
            </a:r>
            <a:r>
              <a:rPr lang="en-US" dirty="0" err="1"/>
              <a:t>relációs</a:t>
            </a:r>
            <a:r>
              <a:rPr lang="en-US" dirty="0"/>
              <a:t> </a:t>
            </a:r>
            <a:r>
              <a:rPr lang="en-US" dirty="0" err="1"/>
              <a:t>adatbázis-kezelő</a:t>
            </a:r>
            <a:r>
              <a:rPr lang="en-US" dirty="0"/>
              <a:t> </a:t>
            </a:r>
            <a:r>
              <a:rPr lang="en-US" dirty="0" err="1"/>
              <a:t>rendszerrel</a:t>
            </a:r>
            <a:r>
              <a:rPr lang="en-US" dirty="0"/>
              <a:t> (RDBMS).</a:t>
            </a:r>
          </a:p>
          <a:p>
            <a:r>
              <a:rPr lang="en-US" dirty="0"/>
              <a:t>Hadoop Distributed File System (HDFS) </a:t>
            </a:r>
            <a:r>
              <a:rPr lang="hu-HU" dirty="0"/>
              <a:t>egy elosztott, hibatűrő fájlrendszer, amelyet nagy adatmennyiségek kezelésére hoztak létre</a:t>
            </a:r>
            <a:r>
              <a:rPr lang="en-US" dirty="0"/>
              <a:t>.</a:t>
            </a:r>
          </a:p>
          <a:p>
            <a:r>
              <a:rPr lang="hu-HU" dirty="0" err="1"/>
              <a:t>NoSQL</a:t>
            </a:r>
            <a:r>
              <a:rPr lang="hu-HU" dirty="0"/>
              <a:t> adatbázis struktúra, amelyet azért hoztak létre, hogy az adatbázis-tervezés egyszerűbbé és gyorsabbá váljon. Megfelel a webes alkalmazások igényeinek</a:t>
            </a:r>
            <a:r>
              <a:rPr lang="en-US" dirty="0"/>
              <a:t>. </a:t>
            </a:r>
          </a:p>
          <a:p>
            <a:r>
              <a:rPr lang="hu-HU" dirty="0" err="1"/>
              <a:t>SQLite</a:t>
            </a:r>
            <a:r>
              <a:rPr lang="hu-HU" dirty="0"/>
              <a:t> - egyszerű és könnyen használható SQL adatbázis motor, amely a világon a legszélesebb körben használt adatbázis.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99301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1.4 </a:t>
            </a:r>
            <a:r>
              <a:rPr lang="en-US" sz="2400" dirty="0" err="1"/>
              <a:t>Összefoglaló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289871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296899" y="1319610"/>
            <a:ext cx="8600517" cy="538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/>
              <a:t>Az </a:t>
            </a:r>
            <a:r>
              <a:rPr lang="en-US" sz="2000" dirty="0" err="1"/>
              <a:t>adatok</a:t>
            </a:r>
            <a:r>
              <a:rPr lang="en-US" sz="2000" dirty="0"/>
              <a:t> </a:t>
            </a:r>
            <a:r>
              <a:rPr lang="en-US" sz="2000" dirty="0" err="1"/>
              <a:t>lehetnek</a:t>
            </a:r>
            <a:r>
              <a:rPr lang="en-US" sz="2000" dirty="0"/>
              <a:t> </a:t>
            </a:r>
            <a:r>
              <a:rPr lang="en-US" sz="2000" dirty="0" err="1"/>
              <a:t>szavak</a:t>
            </a:r>
            <a:r>
              <a:rPr lang="en-US" sz="2000" dirty="0"/>
              <a:t> </a:t>
            </a:r>
            <a:r>
              <a:rPr lang="en-US" sz="2000" dirty="0" err="1"/>
              <a:t>egy</a:t>
            </a:r>
            <a:r>
              <a:rPr lang="en-US" sz="2000" dirty="0"/>
              <a:t> </a:t>
            </a:r>
            <a:r>
              <a:rPr lang="en-US" sz="2000" dirty="0" err="1"/>
              <a:t>könyvben</a:t>
            </a:r>
            <a:r>
              <a:rPr lang="en-US" sz="2000" dirty="0"/>
              <a:t>, </a:t>
            </a:r>
            <a:r>
              <a:rPr lang="en-US" sz="2000" dirty="0" err="1"/>
              <a:t>egy</a:t>
            </a:r>
            <a:r>
              <a:rPr lang="en-US" sz="2000" dirty="0"/>
              <a:t> </a:t>
            </a:r>
            <a:r>
              <a:rPr lang="en-US" sz="2000" dirty="0" err="1"/>
              <a:t>táblázat</a:t>
            </a:r>
            <a:r>
              <a:rPr lang="en-US" sz="2000" dirty="0"/>
              <a:t> </a:t>
            </a:r>
            <a:r>
              <a:rPr lang="en-US" sz="2000" dirty="0" err="1"/>
              <a:t>tartalma</a:t>
            </a:r>
            <a:r>
              <a:rPr lang="en-US" sz="2000" dirty="0"/>
              <a:t>, </a:t>
            </a:r>
            <a:r>
              <a:rPr lang="en-US" sz="2000" dirty="0" err="1"/>
              <a:t>fényképek</a:t>
            </a:r>
            <a:r>
              <a:rPr lang="en-US" sz="2000" dirty="0"/>
              <a:t>, </a:t>
            </a:r>
            <a:r>
              <a:rPr lang="en-US" sz="2000" dirty="0" err="1"/>
              <a:t>fájlok</a:t>
            </a:r>
            <a:r>
              <a:rPr lang="en-US" sz="2000" dirty="0"/>
              <a:t> </a:t>
            </a:r>
            <a:r>
              <a:rPr lang="en-US" sz="2000" dirty="0" err="1"/>
              <a:t>vagy</a:t>
            </a:r>
            <a:r>
              <a:rPr lang="en-US" sz="2000" dirty="0"/>
              <a:t> </a:t>
            </a:r>
            <a:r>
              <a:rPr lang="en-US" sz="2000" dirty="0" err="1"/>
              <a:t>egy</a:t>
            </a:r>
            <a:r>
              <a:rPr lang="en-US" sz="2000" dirty="0"/>
              <a:t> </a:t>
            </a:r>
            <a:r>
              <a:rPr lang="en-US" sz="2000" dirty="0" err="1"/>
              <a:t>eszköz</a:t>
            </a:r>
            <a:r>
              <a:rPr lang="en-US" sz="2000" dirty="0"/>
              <a:t> </a:t>
            </a:r>
            <a:r>
              <a:rPr lang="en-US" sz="2000" dirty="0" err="1"/>
              <a:t>által</a:t>
            </a:r>
            <a:r>
              <a:rPr lang="en-US" sz="2000" dirty="0"/>
              <a:t> </a:t>
            </a:r>
            <a:r>
              <a:rPr lang="en-US" sz="2000" dirty="0" err="1"/>
              <a:t>küldött</a:t>
            </a:r>
            <a:r>
              <a:rPr lang="en-US" sz="2000" dirty="0"/>
              <a:t> </a:t>
            </a:r>
            <a:r>
              <a:rPr lang="en-US" sz="2000" dirty="0" err="1"/>
              <a:t>mérési</a:t>
            </a:r>
            <a:r>
              <a:rPr lang="en-US" sz="2000" dirty="0"/>
              <a:t> </a:t>
            </a:r>
            <a:r>
              <a:rPr lang="en-US" sz="2000" dirty="0" err="1"/>
              <a:t>adatok</a:t>
            </a:r>
            <a:r>
              <a:rPr lang="en-US" sz="2000" dirty="0"/>
              <a:t>.</a:t>
            </a:r>
          </a:p>
          <a:p>
            <a:r>
              <a:rPr lang="en-US" sz="2000" dirty="0"/>
              <a:t>Az </a:t>
            </a:r>
            <a:r>
              <a:rPr lang="en-US" sz="2000" dirty="0" err="1"/>
              <a:t>adatok</a:t>
            </a:r>
            <a:r>
              <a:rPr lang="en-US" sz="2000" dirty="0"/>
              <a:t> </a:t>
            </a:r>
            <a:r>
              <a:rPr lang="en-US" sz="2000" dirty="0" err="1"/>
              <a:t>növekedése</a:t>
            </a:r>
            <a:r>
              <a:rPr lang="en-US" sz="2000" dirty="0"/>
              <a:t> </a:t>
            </a:r>
            <a:r>
              <a:rPr lang="en-US" sz="2000" dirty="0" err="1"/>
              <a:t>lehet</a:t>
            </a:r>
            <a:r>
              <a:rPr lang="en-US" sz="2000" dirty="0"/>
              <a:t> </a:t>
            </a:r>
            <a:r>
              <a:rPr lang="en-US" sz="2000" dirty="0" err="1"/>
              <a:t>lineáris</a:t>
            </a:r>
            <a:r>
              <a:rPr lang="en-US" sz="2000" dirty="0"/>
              <a:t> </a:t>
            </a:r>
            <a:r>
              <a:rPr lang="en-US" sz="2000" dirty="0" err="1"/>
              <a:t>és</a:t>
            </a:r>
            <a:r>
              <a:rPr lang="en-US" sz="2000" dirty="0"/>
              <a:t> </a:t>
            </a:r>
            <a:r>
              <a:rPr lang="en-US" sz="2000" dirty="0" err="1"/>
              <a:t>exponenciális</a:t>
            </a:r>
            <a:r>
              <a:rPr lang="en-US" sz="2000" dirty="0"/>
              <a:t>. Az </a:t>
            </a:r>
            <a:r>
              <a:rPr lang="en-US" sz="2000" dirty="0" err="1"/>
              <a:t>exponenciális</a:t>
            </a:r>
            <a:r>
              <a:rPr lang="en-US" sz="2000" dirty="0"/>
              <a:t> </a:t>
            </a:r>
            <a:r>
              <a:rPr lang="en-US" sz="2000" dirty="0" err="1"/>
              <a:t>drámaibb</a:t>
            </a:r>
            <a:r>
              <a:rPr lang="en-US" sz="2000" dirty="0"/>
              <a:t> </a:t>
            </a:r>
            <a:r>
              <a:rPr lang="en-US" sz="2000" dirty="0" err="1"/>
              <a:t>növekedést</a:t>
            </a:r>
            <a:r>
              <a:rPr lang="en-US" sz="2000" dirty="0"/>
              <a:t> </a:t>
            </a:r>
            <a:r>
              <a:rPr lang="en-US" sz="2000" dirty="0" err="1"/>
              <a:t>jelent</a:t>
            </a:r>
            <a:r>
              <a:rPr lang="en-US" sz="2000" dirty="0"/>
              <a:t>.</a:t>
            </a:r>
          </a:p>
          <a:p>
            <a:r>
              <a:rPr lang="en-US" sz="2000" dirty="0"/>
              <a:t>A Big Data </a:t>
            </a:r>
            <a:r>
              <a:rPr lang="en-US" sz="2000" dirty="0" err="1"/>
              <a:t>négy</a:t>
            </a:r>
            <a:r>
              <a:rPr lang="en-US" sz="2000" dirty="0"/>
              <a:t> V-je: </a:t>
            </a:r>
            <a:r>
              <a:rPr lang="en-US" sz="2000" dirty="0" err="1"/>
              <a:t>volumen</a:t>
            </a:r>
            <a:r>
              <a:rPr lang="en-US" sz="2000" dirty="0"/>
              <a:t>, </a:t>
            </a:r>
            <a:r>
              <a:rPr lang="en-US" sz="2000" dirty="0" err="1"/>
              <a:t>sebesség</a:t>
            </a:r>
            <a:r>
              <a:rPr lang="en-US" sz="2000" dirty="0"/>
              <a:t>, </a:t>
            </a:r>
            <a:r>
              <a:rPr lang="en-US" sz="2000" dirty="0" err="1"/>
              <a:t>változatosság</a:t>
            </a:r>
            <a:r>
              <a:rPr lang="en-US" sz="2000" dirty="0"/>
              <a:t> </a:t>
            </a:r>
            <a:r>
              <a:rPr lang="en-US" sz="2000" dirty="0" err="1"/>
              <a:t>és</a:t>
            </a:r>
            <a:r>
              <a:rPr lang="en-US" sz="2000" dirty="0"/>
              <a:t> </a:t>
            </a:r>
            <a:r>
              <a:rPr lang="en-US" sz="2000" dirty="0" err="1"/>
              <a:t>valóságtartalom</a:t>
            </a:r>
            <a:r>
              <a:rPr lang="en-US" sz="2000" dirty="0"/>
              <a:t>.</a:t>
            </a:r>
            <a:endParaRPr lang="en-US" sz="1600" dirty="0"/>
          </a:p>
          <a:p>
            <a:r>
              <a:rPr lang="en-US" sz="2000" dirty="0"/>
              <a:t>A </a:t>
            </a:r>
            <a:r>
              <a:rPr lang="en-US" sz="2000" dirty="0" err="1"/>
              <a:t>strukturált</a:t>
            </a:r>
            <a:r>
              <a:rPr lang="en-US" sz="2000" dirty="0"/>
              <a:t> </a:t>
            </a:r>
            <a:r>
              <a:rPr lang="en-US" sz="2000" dirty="0" err="1"/>
              <a:t>adatok</a:t>
            </a:r>
            <a:r>
              <a:rPr lang="en-US" sz="2000" dirty="0"/>
              <a:t> </a:t>
            </a:r>
            <a:r>
              <a:rPr lang="en-US" sz="2000" dirty="0" err="1"/>
              <a:t>az</a:t>
            </a:r>
            <a:r>
              <a:rPr lang="en-US" sz="2000" dirty="0"/>
              <a:t> </a:t>
            </a:r>
            <a:r>
              <a:rPr lang="en-US" sz="2000" dirty="0" err="1"/>
              <a:t>adatbázis-fájlban</a:t>
            </a:r>
            <a:r>
              <a:rPr lang="en-US" sz="2000" dirty="0"/>
              <a:t> </a:t>
            </a:r>
            <a:r>
              <a:rPr lang="en-US" sz="2000" dirty="0" err="1"/>
              <a:t>vagy</a:t>
            </a:r>
            <a:r>
              <a:rPr lang="en-US" sz="2000" dirty="0"/>
              <a:t> </a:t>
            </a:r>
            <a:r>
              <a:rPr lang="en-US" sz="2000" dirty="0" err="1"/>
              <a:t>rekordban</a:t>
            </a:r>
            <a:r>
              <a:rPr lang="en-US" sz="2000" dirty="0"/>
              <a:t> </a:t>
            </a:r>
            <a:r>
              <a:rPr lang="en-US" sz="2000" dirty="0" err="1"/>
              <a:t>rögzített</a:t>
            </a:r>
            <a:r>
              <a:rPr lang="en-US" sz="2000" dirty="0"/>
              <a:t> </a:t>
            </a:r>
            <a:r>
              <a:rPr lang="en-US" sz="2000" dirty="0" err="1"/>
              <a:t>mezőkbe</a:t>
            </a:r>
            <a:r>
              <a:rPr lang="en-US" sz="2000" dirty="0"/>
              <a:t> </a:t>
            </a:r>
            <a:r>
              <a:rPr lang="en-US" sz="2000" dirty="0" err="1"/>
              <a:t>beírt</a:t>
            </a:r>
            <a:r>
              <a:rPr lang="en-US" sz="2000" dirty="0"/>
              <a:t> </a:t>
            </a:r>
            <a:r>
              <a:rPr lang="en-US" sz="2000" dirty="0" err="1"/>
              <a:t>adatok</a:t>
            </a:r>
            <a:r>
              <a:rPr lang="en-US" sz="2000" dirty="0"/>
              <a:t>. A </a:t>
            </a:r>
            <a:r>
              <a:rPr lang="en-US" sz="2000" dirty="0" err="1"/>
              <a:t>strukturálatlan</a:t>
            </a:r>
            <a:r>
              <a:rPr lang="en-US" sz="2000" dirty="0"/>
              <a:t> </a:t>
            </a:r>
            <a:r>
              <a:rPr lang="en-US" sz="2000" dirty="0" err="1"/>
              <a:t>adatok</a:t>
            </a:r>
            <a:r>
              <a:rPr lang="en-US" sz="2000" dirty="0"/>
              <a:t> </a:t>
            </a:r>
            <a:r>
              <a:rPr lang="en-US" sz="2000" dirty="0" err="1"/>
              <a:t>nem</a:t>
            </a:r>
            <a:r>
              <a:rPr lang="en-US" sz="2000" dirty="0"/>
              <a:t> </a:t>
            </a:r>
            <a:r>
              <a:rPr lang="en-US" sz="2000" dirty="0" err="1"/>
              <a:t>rendelkeznek</a:t>
            </a:r>
            <a:r>
              <a:rPr lang="en-US" sz="2000" dirty="0"/>
              <a:t> </a:t>
            </a:r>
            <a:r>
              <a:rPr lang="en-US" sz="2000" dirty="0" err="1"/>
              <a:t>rögzített</a:t>
            </a:r>
            <a:r>
              <a:rPr lang="en-US" sz="2000" dirty="0"/>
              <a:t> </a:t>
            </a:r>
            <a:r>
              <a:rPr lang="en-US" sz="2000" dirty="0" err="1"/>
              <a:t>sémával</a:t>
            </a:r>
            <a:r>
              <a:rPr lang="en-US" sz="2000" dirty="0"/>
              <a:t>, </a:t>
            </a:r>
            <a:r>
              <a:rPr lang="en-US" sz="2000" dirty="0" err="1"/>
              <a:t>amely</a:t>
            </a:r>
            <a:r>
              <a:rPr lang="en-US" sz="2000" dirty="0"/>
              <a:t> </a:t>
            </a:r>
            <a:r>
              <a:rPr lang="en-US" sz="2000" dirty="0" err="1"/>
              <a:t>azonosítja</a:t>
            </a:r>
            <a:r>
              <a:rPr lang="en-US" sz="2000" dirty="0"/>
              <a:t> </a:t>
            </a:r>
            <a:r>
              <a:rPr lang="en-US" sz="2000" dirty="0" err="1"/>
              <a:t>az</a:t>
            </a:r>
            <a:r>
              <a:rPr lang="en-US" sz="2000" dirty="0"/>
              <a:t> </a:t>
            </a:r>
            <a:r>
              <a:rPr lang="en-US" sz="2000" dirty="0" err="1"/>
              <a:t>adatok</a:t>
            </a:r>
            <a:r>
              <a:rPr lang="en-US" sz="2000" dirty="0"/>
              <a:t> </a:t>
            </a:r>
            <a:r>
              <a:rPr lang="en-US" sz="2000" dirty="0" err="1"/>
              <a:t>típusát</a:t>
            </a:r>
            <a:r>
              <a:rPr lang="en-US" sz="2000" dirty="0"/>
              <a:t>.</a:t>
            </a:r>
          </a:p>
          <a:p>
            <a:r>
              <a:rPr lang="en-US" sz="2000" dirty="0"/>
              <a:t>A </a:t>
            </a:r>
            <a:r>
              <a:rPr lang="en-US" sz="2000" dirty="0" err="1"/>
              <a:t>nyugvó</a:t>
            </a:r>
            <a:r>
              <a:rPr lang="en-US" sz="2000" dirty="0"/>
              <a:t> </a:t>
            </a:r>
            <a:r>
              <a:rPr lang="en-US" sz="2000" dirty="0" err="1"/>
              <a:t>adatok</a:t>
            </a:r>
            <a:r>
              <a:rPr lang="en-US" sz="2000" dirty="0"/>
              <a:t> </a:t>
            </a:r>
            <a:r>
              <a:rPr lang="en-US" sz="2000" dirty="0" err="1"/>
              <a:t>egy</a:t>
            </a:r>
            <a:r>
              <a:rPr lang="en-US" sz="2000" dirty="0"/>
              <a:t> </a:t>
            </a:r>
            <a:r>
              <a:rPr lang="en-US" sz="2000" dirty="0" err="1"/>
              <a:t>fizikai</a:t>
            </a:r>
            <a:r>
              <a:rPr lang="en-US" sz="2000" dirty="0"/>
              <a:t> </a:t>
            </a:r>
            <a:r>
              <a:rPr lang="en-US" sz="2000" dirty="0" err="1"/>
              <a:t>helyen</a:t>
            </a:r>
            <a:r>
              <a:rPr lang="en-US" sz="2000" dirty="0"/>
              <a:t> </a:t>
            </a:r>
            <a:r>
              <a:rPr lang="en-US" sz="2000" dirty="0" err="1"/>
              <a:t>tárolt</a:t>
            </a:r>
            <a:r>
              <a:rPr lang="en-US" sz="2000" dirty="0"/>
              <a:t> </a:t>
            </a:r>
            <a:r>
              <a:rPr lang="en-US" sz="2000" dirty="0" err="1"/>
              <a:t>statikus</a:t>
            </a:r>
            <a:r>
              <a:rPr lang="en-US" sz="2000" dirty="0"/>
              <a:t> </a:t>
            </a:r>
            <a:r>
              <a:rPr lang="en-US" sz="2000" dirty="0" err="1"/>
              <a:t>adatok</a:t>
            </a:r>
            <a:r>
              <a:rPr lang="en-US" sz="2000" dirty="0"/>
              <a:t>.</a:t>
            </a:r>
          </a:p>
          <a:p>
            <a:r>
              <a:rPr lang="en-US" sz="2000" dirty="0"/>
              <a:t>A </a:t>
            </a:r>
            <a:r>
              <a:rPr lang="en-US" sz="2000" dirty="0" err="1"/>
              <a:t>mozgásban</a:t>
            </a:r>
            <a:r>
              <a:rPr lang="en-US" sz="2000" dirty="0"/>
              <a:t> </a:t>
            </a:r>
            <a:r>
              <a:rPr lang="en-US" sz="2000" dirty="0" err="1"/>
              <a:t>lévő</a:t>
            </a:r>
            <a:r>
              <a:rPr lang="en-US" sz="2000" dirty="0"/>
              <a:t> </a:t>
            </a:r>
            <a:r>
              <a:rPr lang="en-US" sz="2000" dirty="0" err="1"/>
              <a:t>adatok</a:t>
            </a:r>
            <a:r>
              <a:rPr lang="en-US" sz="2000" dirty="0"/>
              <a:t> </a:t>
            </a:r>
            <a:r>
              <a:rPr lang="en-US" sz="2000" dirty="0" err="1"/>
              <a:t>elemzik</a:t>
            </a:r>
            <a:r>
              <a:rPr lang="en-US" sz="2000" dirty="0"/>
              <a:t> </a:t>
            </a:r>
            <a:r>
              <a:rPr lang="en-US" sz="2000" dirty="0" err="1"/>
              <a:t>és</a:t>
            </a:r>
            <a:r>
              <a:rPr lang="en-US" sz="2000" dirty="0"/>
              <a:t> </a:t>
            </a:r>
            <a:r>
              <a:rPr lang="en-US" sz="2000" dirty="0" err="1"/>
              <a:t>értéket</a:t>
            </a:r>
            <a:r>
              <a:rPr lang="en-US" sz="2000" dirty="0"/>
              <a:t> </a:t>
            </a:r>
            <a:r>
              <a:rPr lang="en-US" sz="2000" dirty="0" err="1"/>
              <a:t>vonnak</a:t>
            </a:r>
            <a:r>
              <a:rPr lang="en-US" sz="2000" dirty="0"/>
              <a:t> ki </a:t>
            </a:r>
            <a:r>
              <a:rPr lang="en-US" sz="2000" dirty="0" err="1"/>
              <a:t>az</a:t>
            </a:r>
            <a:r>
              <a:rPr lang="en-US" sz="2000" dirty="0"/>
              <a:t> </a:t>
            </a:r>
            <a:r>
              <a:rPr lang="en-US" sz="2000" dirty="0" err="1"/>
              <a:t>adatokból</a:t>
            </a:r>
            <a:r>
              <a:rPr lang="en-US" sz="2000" dirty="0"/>
              <a:t>, </a:t>
            </a:r>
            <a:r>
              <a:rPr lang="en-US" sz="2000" dirty="0" err="1"/>
              <a:t>mielőtt</a:t>
            </a:r>
            <a:r>
              <a:rPr lang="en-US" sz="2000" dirty="0"/>
              <a:t> </a:t>
            </a:r>
            <a:r>
              <a:rPr lang="en-US" sz="2000" dirty="0" err="1"/>
              <a:t>azok</a:t>
            </a:r>
            <a:r>
              <a:rPr lang="en-US" sz="2000" dirty="0"/>
              <a:t> </a:t>
            </a:r>
            <a:r>
              <a:rPr lang="en-US" sz="2000" dirty="0" err="1"/>
              <a:t>tárolásra</a:t>
            </a:r>
            <a:r>
              <a:rPr lang="en-US" sz="2000" dirty="0"/>
              <a:t> </a:t>
            </a:r>
            <a:r>
              <a:rPr lang="en-US" sz="2000" dirty="0" err="1"/>
              <a:t>kerülnek</a:t>
            </a:r>
            <a:r>
              <a:rPr lang="en-US" sz="2000" dirty="0"/>
              <a:t>.</a:t>
            </a:r>
          </a:p>
          <a:p>
            <a:r>
              <a:rPr lang="en-US" sz="2000" dirty="0"/>
              <a:t>A flat file </a:t>
            </a:r>
            <a:r>
              <a:rPr lang="en-US" sz="2000" dirty="0" err="1"/>
              <a:t>adatbázis</a:t>
            </a:r>
            <a:r>
              <a:rPr lang="en-US" sz="2000" dirty="0"/>
              <a:t> </a:t>
            </a:r>
            <a:r>
              <a:rPr lang="en-US" sz="2000" dirty="0" err="1"/>
              <a:t>olyan</a:t>
            </a:r>
            <a:r>
              <a:rPr lang="en-US" sz="2000" dirty="0"/>
              <a:t>, mint </a:t>
            </a:r>
            <a:r>
              <a:rPr lang="en-US" sz="2000" dirty="0" err="1"/>
              <a:t>egy</a:t>
            </a:r>
            <a:r>
              <a:rPr lang="en-US" sz="2000" dirty="0"/>
              <a:t> </a:t>
            </a:r>
            <a:r>
              <a:rPr lang="en-US" sz="2000" dirty="0" err="1"/>
              <a:t>táblázatkezelő</a:t>
            </a:r>
            <a:r>
              <a:rPr lang="en-US" sz="2000" dirty="0"/>
              <a:t>, </a:t>
            </a:r>
            <a:r>
              <a:rPr lang="en-US" sz="2000" dirty="0" err="1"/>
              <a:t>amely</a:t>
            </a:r>
            <a:r>
              <a:rPr lang="en-US" sz="2000" dirty="0"/>
              <a:t> </a:t>
            </a:r>
            <a:r>
              <a:rPr lang="en-US" sz="2000" dirty="0" err="1"/>
              <a:t>egyetlen</a:t>
            </a:r>
            <a:r>
              <a:rPr lang="en-US" sz="2000" dirty="0"/>
              <a:t> </a:t>
            </a:r>
            <a:r>
              <a:rPr lang="en-US" sz="2000" dirty="0" err="1"/>
              <a:t>fájlban</a:t>
            </a:r>
            <a:r>
              <a:rPr lang="en-US" sz="2000" dirty="0"/>
              <a:t> </a:t>
            </a:r>
            <a:r>
              <a:rPr lang="en-US" sz="2000" dirty="0" err="1"/>
              <a:t>tárolja</a:t>
            </a:r>
            <a:r>
              <a:rPr lang="en-US" sz="2000" dirty="0"/>
              <a:t> a </a:t>
            </a:r>
            <a:r>
              <a:rPr lang="en-US" sz="2000" dirty="0" err="1"/>
              <a:t>rekordokat</a:t>
            </a:r>
            <a:r>
              <a:rPr lang="en-US" sz="2000" dirty="0"/>
              <a:t>, </a:t>
            </a:r>
            <a:r>
              <a:rPr lang="en-US" sz="2000" dirty="0" err="1"/>
              <a:t>hierarchikus</a:t>
            </a:r>
            <a:r>
              <a:rPr lang="en-US" sz="2000" dirty="0"/>
              <a:t> </a:t>
            </a:r>
            <a:r>
              <a:rPr lang="en-US" sz="2000" dirty="0" err="1"/>
              <a:t>struktúra</a:t>
            </a:r>
            <a:r>
              <a:rPr lang="en-US" sz="2000" dirty="0"/>
              <a:t> </a:t>
            </a:r>
            <a:r>
              <a:rPr lang="en-US" sz="2000" dirty="0" err="1"/>
              <a:t>nélkül</a:t>
            </a:r>
            <a:r>
              <a:rPr lang="en-US" sz="2000" dirty="0"/>
              <a:t>.</a:t>
            </a:r>
          </a:p>
          <a:p>
            <a:r>
              <a:rPr lang="en-US" sz="2000" dirty="0"/>
              <a:t>A </a:t>
            </a:r>
            <a:r>
              <a:rPr lang="en-US" sz="2000" dirty="0" err="1"/>
              <a:t>relációs</a:t>
            </a:r>
            <a:r>
              <a:rPr lang="en-US" sz="2000" dirty="0"/>
              <a:t> </a:t>
            </a:r>
            <a:r>
              <a:rPr lang="en-US" sz="2000" dirty="0" err="1"/>
              <a:t>adatbázis</a:t>
            </a:r>
            <a:r>
              <a:rPr lang="en-US" sz="2000" dirty="0"/>
              <a:t> </a:t>
            </a:r>
            <a:r>
              <a:rPr lang="en-US" sz="2000" dirty="0" err="1"/>
              <a:t>megragadja</a:t>
            </a:r>
            <a:r>
              <a:rPr lang="en-US" sz="2000" dirty="0"/>
              <a:t> a </a:t>
            </a:r>
            <a:r>
              <a:rPr lang="en-US" sz="2000" dirty="0" err="1"/>
              <a:t>különböző</a:t>
            </a:r>
            <a:r>
              <a:rPr lang="en-US" sz="2000" dirty="0"/>
              <a:t> </a:t>
            </a:r>
            <a:r>
              <a:rPr lang="en-US" sz="2000" dirty="0" err="1"/>
              <a:t>adathalmazok</a:t>
            </a:r>
            <a:r>
              <a:rPr lang="en-US" sz="2000" dirty="0"/>
              <a:t> </a:t>
            </a:r>
            <a:r>
              <a:rPr lang="en-US" sz="2000" dirty="0" err="1"/>
              <a:t>közötti</a:t>
            </a:r>
            <a:r>
              <a:rPr lang="en-US" sz="2000" dirty="0"/>
              <a:t> </a:t>
            </a:r>
            <a:r>
              <a:rPr lang="en-US" sz="2000" dirty="0" err="1"/>
              <a:t>kapcsolatokat</a:t>
            </a:r>
            <a:r>
              <a:rPr lang="en-US" sz="2000" dirty="0"/>
              <a:t>, </a:t>
            </a:r>
            <a:r>
              <a:rPr lang="en-US" sz="2000" dirty="0" err="1"/>
              <a:t>és</a:t>
            </a:r>
            <a:r>
              <a:rPr lang="en-US" sz="2000" dirty="0"/>
              <a:t> </a:t>
            </a:r>
            <a:r>
              <a:rPr lang="en-US" sz="2000" dirty="0" err="1"/>
              <a:t>több</a:t>
            </a:r>
            <a:r>
              <a:rPr lang="en-US" sz="2000" dirty="0"/>
              <a:t> </a:t>
            </a:r>
            <a:r>
              <a:rPr lang="en-US" sz="2000" dirty="0" err="1"/>
              <a:t>hasznos</a:t>
            </a:r>
            <a:r>
              <a:rPr lang="en-US" sz="2000" dirty="0"/>
              <a:t> </a:t>
            </a:r>
            <a:r>
              <a:rPr lang="en-US" sz="2000" dirty="0" err="1"/>
              <a:t>információval</a:t>
            </a:r>
            <a:r>
              <a:rPr lang="en-US" sz="2000" dirty="0"/>
              <a:t> </a:t>
            </a:r>
            <a:r>
              <a:rPr lang="en-US" sz="2000" dirty="0" err="1"/>
              <a:t>szolgálhat</a:t>
            </a:r>
            <a:r>
              <a:rPr lang="en-US" sz="2000" dirty="0"/>
              <a:t>.</a:t>
            </a:r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err="1">
                <a:latin typeface="Arial" charset="0"/>
              </a:rPr>
              <a:t>Fejezet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összefoglalása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97664331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296899" y="1319610"/>
            <a:ext cx="8600517" cy="538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normAutofit/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/>
              <a:t>A </a:t>
            </a:r>
            <a:r>
              <a:rPr lang="en-US" sz="2000" dirty="0" err="1"/>
              <a:t>Hadoopot</a:t>
            </a:r>
            <a:r>
              <a:rPr lang="en-US" sz="2000" dirty="0"/>
              <a:t> a </a:t>
            </a:r>
            <a:r>
              <a:rPr lang="en-US" sz="2000" dirty="0" err="1"/>
              <a:t>nagy</a:t>
            </a:r>
            <a:r>
              <a:rPr lang="en-US" sz="2000" dirty="0"/>
              <a:t> </a:t>
            </a:r>
            <a:r>
              <a:rPr lang="en-US" sz="2000" dirty="0" err="1"/>
              <a:t>adatmennyiségek</a:t>
            </a:r>
            <a:r>
              <a:rPr lang="en-US" sz="2000" dirty="0"/>
              <a:t> </a:t>
            </a:r>
            <a:r>
              <a:rPr lang="en-US" sz="2000" dirty="0" err="1"/>
              <a:t>kezelésére</a:t>
            </a:r>
            <a:r>
              <a:rPr lang="en-US" sz="2000" dirty="0"/>
              <a:t> </a:t>
            </a:r>
            <a:r>
              <a:rPr lang="en-US" sz="2000" dirty="0" err="1"/>
              <a:t>hozták</a:t>
            </a:r>
            <a:r>
              <a:rPr lang="en-US" sz="2000" dirty="0"/>
              <a:t> </a:t>
            </a:r>
            <a:r>
              <a:rPr lang="en-US" sz="2000" dirty="0" err="1"/>
              <a:t>létre</a:t>
            </a:r>
            <a:r>
              <a:rPr lang="en-US" sz="2000" dirty="0"/>
              <a:t>..</a:t>
            </a:r>
          </a:p>
          <a:p>
            <a:r>
              <a:rPr lang="en-US" sz="2000" dirty="0"/>
              <a:t>A NoSQL </a:t>
            </a:r>
            <a:r>
              <a:rPr lang="en-US" sz="2000" dirty="0" err="1"/>
              <a:t>adatbázis</a:t>
            </a:r>
            <a:r>
              <a:rPr lang="en-US" sz="2000" dirty="0"/>
              <a:t> </a:t>
            </a:r>
            <a:r>
              <a:rPr lang="en-US" sz="2000" dirty="0" err="1"/>
              <a:t>másképp</a:t>
            </a:r>
            <a:r>
              <a:rPr lang="en-US" sz="2000" dirty="0"/>
              <a:t> </a:t>
            </a:r>
            <a:r>
              <a:rPr lang="en-US" sz="2000" dirty="0" err="1"/>
              <a:t>tárolja</a:t>
            </a:r>
            <a:r>
              <a:rPr lang="en-US" sz="2000" dirty="0"/>
              <a:t> </a:t>
            </a:r>
            <a:r>
              <a:rPr lang="en-US" sz="2000" dirty="0" err="1"/>
              <a:t>és</a:t>
            </a:r>
            <a:r>
              <a:rPr lang="en-US" sz="2000" dirty="0"/>
              <a:t> </a:t>
            </a:r>
            <a:r>
              <a:rPr lang="en-US" sz="2000" dirty="0" err="1"/>
              <a:t>éri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az</a:t>
            </a:r>
            <a:r>
              <a:rPr lang="en-US" sz="2000" dirty="0"/>
              <a:t> </a:t>
            </a:r>
            <a:r>
              <a:rPr lang="en-US" sz="2000" dirty="0" err="1"/>
              <a:t>adatokat</a:t>
            </a:r>
            <a:r>
              <a:rPr lang="en-US" sz="2000" dirty="0"/>
              <a:t>, mint a </a:t>
            </a:r>
            <a:r>
              <a:rPr lang="en-US" sz="2000" dirty="0" err="1"/>
              <a:t>relációs</a:t>
            </a:r>
            <a:r>
              <a:rPr lang="en-US" sz="2000" dirty="0"/>
              <a:t> </a:t>
            </a:r>
            <a:r>
              <a:rPr lang="en-US" sz="2000" dirty="0" err="1"/>
              <a:t>adatbázis</a:t>
            </a:r>
            <a:r>
              <a:rPr lang="en-US" sz="2000" dirty="0"/>
              <a:t>..</a:t>
            </a:r>
          </a:p>
          <a:p>
            <a:r>
              <a:rPr lang="hu-HU" sz="2000" dirty="0"/>
              <a:t>Az </a:t>
            </a:r>
            <a:r>
              <a:rPr lang="hu-HU" sz="2000" dirty="0" err="1"/>
              <a:t>SQLite</a:t>
            </a:r>
            <a:r>
              <a:rPr lang="hu-HU" sz="2000"/>
              <a:t> egy egyszerű és könnyen használható SQL adatbázis-motor, amely a világon a legszélesebb körben használt adatbázis.</a:t>
            </a:r>
            <a:endParaRPr lang="en-US" sz="2000" dirty="0"/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err="1">
                <a:latin typeface="Arial" charset="0"/>
              </a:rPr>
              <a:t>Fejezet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összefoglalása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616623483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fejezet</a:t>
            </a:r>
            <a:r>
              <a:rPr lang="en-US" dirty="0"/>
              <a:t> - </a:t>
            </a:r>
            <a:r>
              <a:rPr lang="en-US" dirty="0" err="1"/>
              <a:t>Szakaszok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célok</a:t>
            </a:r>
            <a:endParaRPr lang="en-US" dirty="0"/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1.1 Az </a:t>
            </a:r>
            <a:r>
              <a:rPr lang="en-CA" dirty="0" err="1"/>
              <a:t>adatok</a:t>
            </a:r>
            <a:r>
              <a:rPr lang="en-CA" dirty="0"/>
              <a:t> </a:t>
            </a:r>
            <a:r>
              <a:rPr lang="en-CA" dirty="0" err="1"/>
              <a:t>értéke</a:t>
            </a:r>
            <a:endParaRPr lang="en-CA" dirty="0"/>
          </a:p>
          <a:p>
            <a:pPr lvl="1"/>
            <a:r>
              <a:rPr lang="en-CA" dirty="0" err="1"/>
              <a:t>Mutassa</a:t>
            </a:r>
            <a:r>
              <a:rPr lang="en-CA" dirty="0"/>
              <a:t> be </a:t>
            </a:r>
            <a:r>
              <a:rPr lang="en-CA" dirty="0" err="1"/>
              <a:t>az</a:t>
            </a:r>
            <a:r>
              <a:rPr lang="en-CA" dirty="0"/>
              <a:t> </a:t>
            </a:r>
            <a:r>
              <a:rPr lang="en-CA" dirty="0" err="1"/>
              <a:t>adatok</a:t>
            </a:r>
            <a:r>
              <a:rPr lang="en-CA" dirty="0"/>
              <a:t> </a:t>
            </a:r>
            <a:r>
              <a:rPr lang="en-CA" dirty="0" err="1"/>
              <a:t>értékét</a:t>
            </a:r>
            <a:r>
              <a:rPr lang="en-CA" dirty="0"/>
              <a:t>.</a:t>
            </a:r>
          </a:p>
          <a:p>
            <a:r>
              <a:rPr lang="en-CA" dirty="0"/>
              <a:t>1.2 </a:t>
            </a:r>
            <a:r>
              <a:rPr lang="en-CA" dirty="0" err="1"/>
              <a:t>Adatok</a:t>
            </a:r>
            <a:r>
              <a:rPr lang="en-CA" dirty="0"/>
              <a:t> </a:t>
            </a:r>
            <a:r>
              <a:rPr lang="en-CA" dirty="0" err="1"/>
              <a:t>és</a:t>
            </a:r>
            <a:r>
              <a:rPr lang="en-CA" dirty="0"/>
              <a:t> Big Data</a:t>
            </a:r>
          </a:p>
          <a:p>
            <a:pPr lvl="1"/>
            <a:r>
              <a:rPr lang="en-CA" dirty="0" err="1"/>
              <a:t>Magyarázza</a:t>
            </a:r>
            <a:r>
              <a:rPr lang="en-CA" dirty="0"/>
              <a:t> </a:t>
            </a:r>
            <a:r>
              <a:rPr lang="en-CA" dirty="0" err="1"/>
              <a:t>el</a:t>
            </a:r>
            <a:r>
              <a:rPr lang="en-CA" dirty="0"/>
              <a:t> a big data </a:t>
            </a:r>
            <a:r>
              <a:rPr lang="en-CA" dirty="0" err="1"/>
              <a:t>fogalmát</a:t>
            </a:r>
            <a:r>
              <a:rPr lang="en-CA" dirty="0"/>
              <a:t>.</a:t>
            </a:r>
          </a:p>
          <a:p>
            <a:r>
              <a:rPr lang="en-CA" dirty="0"/>
              <a:t>1.3 A </a:t>
            </a:r>
            <a:r>
              <a:rPr lang="en-CA" dirty="0" err="1"/>
              <a:t>nagy</a:t>
            </a:r>
            <a:r>
              <a:rPr lang="en-CA" dirty="0"/>
              <a:t> </a:t>
            </a:r>
            <a:r>
              <a:rPr lang="en-CA" dirty="0" err="1"/>
              <a:t>adatok</a:t>
            </a:r>
            <a:r>
              <a:rPr lang="en-CA" dirty="0"/>
              <a:t> </a:t>
            </a:r>
            <a:r>
              <a:rPr lang="en-CA" dirty="0" err="1"/>
              <a:t>kezelése</a:t>
            </a:r>
            <a:endParaRPr lang="en-CA" dirty="0"/>
          </a:p>
          <a:p>
            <a:pPr lvl="1"/>
            <a:r>
              <a:rPr lang="en-CA" dirty="0" err="1"/>
              <a:t>Mutassa</a:t>
            </a:r>
            <a:r>
              <a:rPr lang="en-CA" dirty="0"/>
              <a:t> be </a:t>
            </a:r>
            <a:r>
              <a:rPr lang="en-CA" dirty="0" err="1"/>
              <a:t>az</a:t>
            </a:r>
            <a:r>
              <a:rPr lang="en-CA" dirty="0"/>
              <a:t> IoE </a:t>
            </a:r>
            <a:r>
              <a:rPr lang="en-CA" dirty="0" err="1"/>
              <a:t>adatkezelési</a:t>
            </a:r>
            <a:r>
              <a:rPr lang="en-CA" dirty="0"/>
              <a:t> </a:t>
            </a:r>
            <a:r>
              <a:rPr lang="en-CA" dirty="0" err="1"/>
              <a:t>megközelítéseinek</a:t>
            </a:r>
            <a:r>
              <a:rPr lang="en-CA" dirty="0"/>
              <a:t> </a:t>
            </a:r>
            <a:r>
              <a:rPr lang="en-CA" dirty="0" err="1"/>
              <a:t>ismeretét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25382621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1.1 Az </a:t>
            </a:r>
            <a:r>
              <a:rPr lang="en-US" sz="2400" dirty="0" err="1"/>
              <a:t>adatok</a:t>
            </a:r>
            <a:r>
              <a:rPr lang="en-US" sz="2400" dirty="0"/>
              <a:t> </a:t>
            </a:r>
            <a:r>
              <a:rPr lang="en-US" sz="2400" dirty="0" err="1"/>
              <a:t>értéke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Az </a:t>
            </a:r>
            <a:r>
              <a:rPr lang="en-US" sz="1800" dirty="0" err="1"/>
              <a:t>adatok</a:t>
            </a:r>
            <a:r>
              <a:rPr lang="en-US" sz="1800" dirty="0"/>
              <a:t> </a:t>
            </a:r>
            <a:r>
              <a:rPr lang="en-US" sz="1800" dirty="0" err="1"/>
              <a:t>értéke</a:t>
            </a:r>
            <a:br>
              <a:rPr lang="en-US" dirty="0"/>
            </a:br>
            <a:r>
              <a:rPr lang="en-US" dirty="0"/>
              <a:t>Az </a:t>
            </a:r>
            <a:r>
              <a:rPr lang="en-US" dirty="0" err="1"/>
              <a:t>összekapcsolt</a:t>
            </a:r>
            <a:r>
              <a:rPr lang="en-US" dirty="0"/>
              <a:t> </a:t>
            </a:r>
            <a:r>
              <a:rPr lang="en-US" dirty="0" err="1"/>
              <a:t>világ</a:t>
            </a:r>
            <a:r>
              <a:rPr lang="en-US" dirty="0"/>
              <a:t> </a:t>
            </a:r>
            <a:r>
              <a:rPr lang="en-US" dirty="0" err="1"/>
              <a:t>adat-aspektusa</a:t>
            </a:r>
            <a:r>
              <a:rPr lang="en-US" dirty="0"/>
              <a:t> 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193868" y="1404419"/>
            <a:ext cx="6922156" cy="497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2542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Az </a:t>
            </a:r>
            <a:r>
              <a:rPr lang="en-US" sz="2000" kern="0" dirty="0" err="1"/>
              <a:t>adatok</a:t>
            </a:r>
            <a:r>
              <a:rPr lang="en-US" sz="2000" kern="0" dirty="0"/>
              <a:t> </a:t>
            </a:r>
            <a:r>
              <a:rPr lang="en-US" sz="2000" kern="0" dirty="0" err="1"/>
              <a:t>értéke</a:t>
            </a:r>
            <a:endParaRPr lang="en-US" sz="2000" kern="0" dirty="0"/>
          </a:p>
          <a:p>
            <a:pPr marL="742950" lvl="1" indent="-285750"/>
            <a:r>
              <a:rPr lang="en-US" sz="1600" kern="0" dirty="0"/>
              <a:t>A </a:t>
            </a:r>
            <a:r>
              <a:rPr lang="en-US" sz="1600" kern="0" dirty="0" err="1"/>
              <a:t>tárolandó</a:t>
            </a:r>
            <a:r>
              <a:rPr lang="en-US" sz="1600" kern="0" dirty="0"/>
              <a:t> </a:t>
            </a:r>
            <a:r>
              <a:rPr lang="en-US" sz="1600" kern="0" dirty="0" err="1"/>
              <a:t>és</a:t>
            </a:r>
            <a:r>
              <a:rPr lang="en-US" sz="1600" kern="0" dirty="0"/>
              <a:t> </a:t>
            </a:r>
            <a:r>
              <a:rPr lang="en-US" sz="1600" kern="0" dirty="0" err="1"/>
              <a:t>elemzendő</a:t>
            </a:r>
            <a:r>
              <a:rPr lang="en-US" sz="1600" kern="0" dirty="0"/>
              <a:t> </a:t>
            </a:r>
            <a:r>
              <a:rPr lang="en-US" sz="1600" kern="0" dirty="0" err="1"/>
              <a:t>adatok</a:t>
            </a:r>
            <a:r>
              <a:rPr lang="en-US" sz="1600" kern="0" dirty="0"/>
              <a:t> </a:t>
            </a:r>
            <a:r>
              <a:rPr lang="en-US" sz="1600" kern="0" dirty="0" err="1"/>
              <a:t>mennyisége</a:t>
            </a:r>
            <a:r>
              <a:rPr lang="en-US" sz="1600" kern="0" dirty="0"/>
              <a:t> </a:t>
            </a:r>
            <a:r>
              <a:rPr lang="en-US" sz="1600" kern="0" dirty="0" err="1"/>
              <a:t>egyre</a:t>
            </a:r>
            <a:r>
              <a:rPr lang="en-US" sz="1600" kern="0" dirty="0"/>
              <a:t> </a:t>
            </a:r>
            <a:r>
              <a:rPr lang="en-US" sz="1600" kern="0" dirty="0" err="1"/>
              <a:t>növekszik</a:t>
            </a:r>
            <a:r>
              <a:rPr lang="en-US" sz="1600" kern="0" dirty="0"/>
              <a:t>.	</a:t>
            </a:r>
          </a:p>
          <a:p>
            <a:pPr marL="742950" lvl="1" indent="-285750"/>
            <a:r>
              <a:rPr lang="en-US" sz="1600" kern="0" dirty="0"/>
              <a:t>Az </a:t>
            </a:r>
            <a:r>
              <a:rPr lang="en-US" sz="1600" kern="0" dirty="0" err="1"/>
              <a:t>adatok</a:t>
            </a:r>
            <a:r>
              <a:rPr lang="en-US" sz="1600" kern="0" dirty="0"/>
              <a:t> </a:t>
            </a:r>
            <a:r>
              <a:rPr lang="en-US" sz="1600" kern="0" dirty="0" err="1"/>
              <a:t>sokfélesége</a:t>
            </a:r>
            <a:r>
              <a:rPr lang="en-US" sz="1600" kern="0" dirty="0"/>
              <a:t> </a:t>
            </a:r>
            <a:r>
              <a:rPr lang="en-US" sz="1600" kern="0" dirty="0" err="1"/>
              <a:t>új</a:t>
            </a:r>
            <a:r>
              <a:rPr lang="en-US" sz="1600" kern="0" dirty="0"/>
              <a:t> </a:t>
            </a:r>
            <a:r>
              <a:rPr lang="en-US" sz="1600" kern="0" dirty="0" err="1"/>
              <a:t>területeket</a:t>
            </a:r>
            <a:r>
              <a:rPr lang="en-US" sz="1600" kern="0" dirty="0"/>
              <a:t> fog </a:t>
            </a:r>
            <a:r>
              <a:rPr lang="en-US" sz="1600" kern="0" dirty="0" err="1"/>
              <a:t>elérni</a:t>
            </a:r>
            <a:r>
              <a:rPr lang="en-US" sz="1600" kern="0" dirty="0"/>
              <a:t>.</a:t>
            </a:r>
          </a:p>
          <a:p>
            <a:pPr marL="742950" lvl="1" indent="-285750"/>
            <a:r>
              <a:rPr lang="en-US" sz="1600" kern="0" dirty="0"/>
              <a:t>A </a:t>
            </a:r>
            <a:r>
              <a:rPr lang="en-US" sz="1600" kern="0" dirty="0" err="1"/>
              <a:t>digitális</a:t>
            </a:r>
            <a:r>
              <a:rPr lang="en-US" sz="1600" kern="0" dirty="0"/>
              <a:t> </a:t>
            </a:r>
            <a:r>
              <a:rPr lang="en-US" sz="1600" kern="0" dirty="0" err="1"/>
              <a:t>átalakulás</a:t>
            </a:r>
            <a:r>
              <a:rPr lang="en-US" sz="1600" kern="0" dirty="0"/>
              <a:t> </a:t>
            </a:r>
            <a:r>
              <a:rPr lang="en-US" sz="1600" kern="0" dirty="0" err="1"/>
              <a:t>életünk</a:t>
            </a:r>
            <a:r>
              <a:rPr lang="en-US" sz="1600" kern="0" dirty="0"/>
              <a:t> </a:t>
            </a:r>
            <a:r>
              <a:rPr lang="en-US" sz="1600" kern="0" dirty="0" err="1"/>
              <a:t>három</a:t>
            </a:r>
            <a:r>
              <a:rPr lang="en-US" sz="1600" kern="0" dirty="0"/>
              <a:t> </a:t>
            </a:r>
            <a:r>
              <a:rPr lang="en-US" sz="1600" kern="0" dirty="0" err="1"/>
              <a:t>elemére</a:t>
            </a:r>
            <a:r>
              <a:rPr lang="en-US" sz="1600" kern="0" dirty="0"/>
              <a:t> </a:t>
            </a:r>
            <a:r>
              <a:rPr lang="en-US" sz="1600" kern="0" dirty="0" err="1"/>
              <a:t>lesz</a:t>
            </a:r>
            <a:r>
              <a:rPr lang="en-US" sz="1600" kern="0" dirty="0"/>
              <a:t> </a:t>
            </a:r>
            <a:r>
              <a:rPr lang="en-US" sz="1600" kern="0" dirty="0" err="1"/>
              <a:t>hatással</a:t>
            </a:r>
            <a:r>
              <a:rPr lang="en-US" sz="1600" kern="0" dirty="0"/>
              <a:t>: </a:t>
            </a:r>
            <a:r>
              <a:rPr lang="en-US" sz="1600" kern="0" dirty="0" err="1"/>
              <a:t>üzleti</a:t>
            </a:r>
            <a:r>
              <a:rPr lang="en-US" sz="1600" kern="0" dirty="0"/>
              <a:t>, </a:t>
            </a:r>
            <a:r>
              <a:rPr lang="en-US" sz="1600" kern="0" dirty="0" err="1"/>
              <a:t>társadalmi</a:t>
            </a:r>
            <a:r>
              <a:rPr lang="en-US" sz="1600" kern="0" dirty="0"/>
              <a:t> </a:t>
            </a:r>
            <a:r>
              <a:rPr lang="en-US" sz="1600" kern="0" dirty="0" err="1"/>
              <a:t>és</a:t>
            </a:r>
            <a:r>
              <a:rPr lang="en-US" sz="1600" kern="0" dirty="0"/>
              <a:t> </a:t>
            </a:r>
            <a:r>
              <a:rPr lang="en-US" sz="1600" kern="0" dirty="0" err="1"/>
              <a:t>környezeti</a:t>
            </a:r>
            <a:r>
              <a:rPr lang="en-US" sz="1600" kern="0" dirty="0"/>
              <a:t>.</a:t>
            </a:r>
          </a:p>
          <a:p>
            <a:r>
              <a:rPr lang="en-US" sz="2000" kern="0" dirty="0"/>
              <a:t>Mi </a:t>
            </a:r>
            <a:r>
              <a:rPr lang="en-US" sz="2000" kern="0" dirty="0" err="1"/>
              <a:t>az</a:t>
            </a:r>
            <a:r>
              <a:rPr lang="en-US" sz="2000" kern="0" dirty="0"/>
              <a:t> </a:t>
            </a:r>
            <a:r>
              <a:rPr lang="en-US" sz="2000" kern="0" dirty="0" err="1"/>
              <a:t>adat</a:t>
            </a:r>
            <a:r>
              <a:rPr lang="en-US" sz="2000" kern="0" dirty="0"/>
              <a:t>?</a:t>
            </a:r>
          </a:p>
          <a:p>
            <a:pPr marL="742950" lvl="1" indent="-285750"/>
            <a:r>
              <a:rPr lang="en-US" sz="1600" kern="0" dirty="0"/>
              <a:t>Az </a:t>
            </a:r>
            <a:r>
              <a:rPr lang="en-US" sz="1600" kern="0" dirty="0" err="1"/>
              <a:t>adat</a:t>
            </a:r>
            <a:r>
              <a:rPr lang="en-US" sz="1600" kern="0" dirty="0"/>
              <a:t> </a:t>
            </a:r>
            <a:r>
              <a:rPr lang="en-US" sz="1600" kern="0" dirty="0" err="1"/>
              <a:t>sokféle</a:t>
            </a:r>
            <a:r>
              <a:rPr lang="en-US" sz="1600" kern="0" dirty="0"/>
              <a:t> </a:t>
            </a:r>
            <a:r>
              <a:rPr lang="en-US" sz="1600" kern="0" dirty="0" err="1"/>
              <a:t>lehet</a:t>
            </a:r>
            <a:r>
              <a:rPr lang="en-US" sz="1600" kern="0" dirty="0"/>
              <a:t>.</a:t>
            </a:r>
          </a:p>
          <a:p>
            <a:pPr marL="1200150" lvl="2" indent="-285750"/>
            <a:r>
              <a:rPr lang="en-US" sz="1600" kern="0" dirty="0" err="1"/>
              <a:t>Szavak</a:t>
            </a:r>
            <a:r>
              <a:rPr lang="en-US" sz="1600" kern="0" dirty="0"/>
              <a:t> </a:t>
            </a:r>
            <a:r>
              <a:rPr lang="en-US" sz="1600" kern="0" dirty="0" err="1"/>
              <a:t>egy</a:t>
            </a:r>
            <a:r>
              <a:rPr lang="en-US" sz="1600" kern="0" dirty="0"/>
              <a:t> </a:t>
            </a:r>
            <a:r>
              <a:rPr lang="en-US" sz="1600" kern="0" dirty="0" err="1"/>
              <a:t>könyvben</a:t>
            </a:r>
            <a:r>
              <a:rPr lang="en-US" sz="1600" kern="0" dirty="0"/>
              <a:t>, </a:t>
            </a:r>
            <a:r>
              <a:rPr lang="en-US" sz="1600" kern="0" dirty="0" err="1"/>
              <a:t>cikkben</a:t>
            </a:r>
            <a:r>
              <a:rPr lang="en-US" sz="1600" kern="0" dirty="0"/>
              <a:t> </a:t>
            </a:r>
            <a:r>
              <a:rPr lang="en-US" sz="1600" kern="0" dirty="0" err="1"/>
              <a:t>vagy</a:t>
            </a:r>
            <a:r>
              <a:rPr lang="en-US" sz="1600" kern="0" dirty="0"/>
              <a:t> </a:t>
            </a:r>
            <a:r>
              <a:rPr lang="en-US" sz="1600" kern="0" dirty="0" err="1"/>
              <a:t>blogban</a:t>
            </a:r>
            <a:r>
              <a:rPr lang="en-US" sz="1600" kern="0" dirty="0"/>
              <a:t>.</a:t>
            </a:r>
          </a:p>
          <a:p>
            <a:pPr marL="1200150" lvl="2" indent="-285750"/>
            <a:r>
              <a:rPr lang="en-US" sz="1600" kern="0" dirty="0" err="1"/>
              <a:t>Egy</a:t>
            </a:r>
            <a:r>
              <a:rPr lang="en-US" sz="1600" kern="0" dirty="0"/>
              <a:t> </a:t>
            </a:r>
            <a:r>
              <a:rPr lang="en-US" sz="1600" kern="0" dirty="0" err="1"/>
              <a:t>táblázat</a:t>
            </a:r>
            <a:r>
              <a:rPr lang="en-US" sz="1600" kern="0" dirty="0"/>
              <a:t> </a:t>
            </a:r>
            <a:r>
              <a:rPr lang="en-US" sz="1600" kern="0" dirty="0" err="1"/>
              <a:t>vagy</a:t>
            </a:r>
            <a:r>
              <a:rPr lang="en-US" sz="1600" kern="0" dirty="0"/>
              <a:t> </a:t>
            </a:r>
            <a:r>
              <a:rPr lang="en-US" sz="1600" kern="0" dirty="0" err="1"/>
              <a:t>adatbázis</a:t>
            </a:r>
            <a:r>
              <a:rPr lang="en-US" sz="1600" kern="0" dirty="0"/>
              <a:t> </a:t>
            </a:r>
            <a:r>
              <a:rPr lang="en-US" sz="1600" kern="0" dirty="0" err="1"/>
              <a:t>tartalma</a:t>
            </a:r>
            <a:endParaRPr lang="en-US" sz="1600" kern="0" dirty="0"/>
          </a:p>
          <a:p>
            <a:pPr marL="1200150" lvl="2" indent="-285750"/>
            <a:r>
              <a:rPr lang="en-US" sz="1600" kern="0" dirty="0" err="1"/>
              <a:t>Képek</a:t>
            </a:r>
            <a:r>
              <a:rPr lang="en-US" sz="1600" kern="0" dirty="0"/>
              <a:t> </a:t>
            </a:r>
            <a:r>
              <a:rPr lang="en-US" sz="1600" kern="0" dirty="0" err="1"/>
              <a:t>vagy</a:t>
            </a:r>
            <a:r>
              <a:rPr lang="en-US" sz="1600" kern="0" dirty="0"/>
              <a:t> </a:t>
            </a:r>
            <a:r>
              <a:rPr lang="en-US" sz="1600" kern="0" dirty="0" err="1"/>
              <a:t>videó</a:t>
            </a:r>
            <a:endParaRPr lang="en-US" sz="1600" kern="0" dirty="0"/>
          </a:p>
          <a:p>
            <a:pPr marL="1200150" lvl="2" indent="-285750"/>
            <a:r>
              <a:rPr lang="en-US" sz="1600" kern="0" dirty="0" err="1"/>
              <a:t>Egy</a:t>
            </a:r>
            <a:r>
              <a:rPr lang="en-US" sz="1600" kern="0" dirty="0"/>
              <a:t> </a:t>
            </a:r>
            <a:r>
              <a:rPr lang="en-US" sz="1600" kern="0" dirty="0" err="1"/>
              <a:t>eszközről</a:t>
            </a:r>
            <a:r>
              <a:rPr lang="en-US" sz="1600" kern="0" dirty="0"/>
              <a:t> </a:t>
            </a:r>
            <a:r>
              <a:rPr lang="en-US" sz="1600" kern="0" dirty="0" err="1"/>
              <a:t>érkező</a:t>
            </a:r>
            <a:r>
              <a:rPr lang="en-US" sz="1600" kern="0" dirty="0"/>
              <a:t> </a:t>
            </a:r>
            <a:r>
              <a:rPr lang="en-US" sz="1600" kern="0" dirty="0" err="1"/>
              <a:t>mérési</a:t>
            </a:r>
            <a:r>
              <a:rPr lang="en-US" sz="1600" kern="0" dirty="0"/>
              <a:t> </a:t>
            </a:r>
            <a:r>
              <a:rPr lang="en-US" sz="1600" kern="0" dirty="0" err="1"/>
              <a:t>adatfolyam</a:t>
            </a:r>
            <a:endParaRPr lang="en-US" sz="1600" kern="0" dirty="0"/>
          </a:p>
          <a:p>
            <a:pPr marL="742950" lvl="1" indent="-285750"/>
            <a:r>
              <a:rPr lang="hu-HU" sz="1600" kern="0" dirty="0"/>
              <a:t>Határozza meg az összegyűjtendő adatok mennyiségét.</a:t>
            </a:r>
          </a:p>
          <a:p>
            <a:pPr marL="742950" lvl="1" indent="-285750"/>
            <a:r>
              <a:rPr lang="hu-HU" sz="1600" kern="0" dirty="0"/>
              <a:t>Nem minden adat használható fel úgy, ahogy van.</a:t>
            </a:r>
          </a:p>
          <a:p>
            <a:pPr marL="742950" lvl="1" indent="-285750"/>
            <a:r>
              <a:rPr lang="hu-HU" sz="1600" kern="0" dirty="0"/>
              <a:t>Az adatelemzés hasznos információkat és/vagy trendeket szolgáltat.</a:t>
            </a:r>
            <a:endParaRPr lang="en-US" sz="2000" kern="0" dirty="0"/>
          </a:p>
          <a:p>
            <a:endParaRPr lang="en-US" kern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931" y="2508522"/>
            <a:ext cx="4686911" cy="29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58124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576797"/>
            <a:ext cx="9267003" cy="838200"/>
          </a:xfrm>
        </p:spPr>
        <p:txBody>
          <a:bodyPr/>
          <a:lstStyle/>
          <a:p>
            <a:r>
              <a:rPr lang="en-US" sz="1800" dirty="0"/>
              <a:t>Az </a:t>
            </a:r>
            <a:r>
              <a:rPr lang="en-US" sz="1800" dirty="0" err="1"/>
              <a:t>adatok</a:t>
            </a:r>
            <a:r>
              <a:rPr lang="en-US" sz="1800" dirty="0"/>
              <a:t> </a:t>
            </a:r>
            <a:r>
              <a:rPr lang="en-US" sz="1800" dirty="0" err="1"/>
              <a:t>értéke</a:t>
            </a:r>
            <a:r>
              <a:rPr lang="en-US" sz="1800" dirty="0"/>
              <a:t> </a:t>
            </a:r>
            <a:br>
              <a:rPr lang="en-US" dirty="0"/>
            </a:br>
            <a:r>
              <a:rPr lang="en-US" sz="2800" dirty="0"/>
              <a:t>Az </a:t>
            </a:r>
            <a:r>
              <a:rPr lang="en-US" sz="2800" dirty="0" err="1"/>
              <a:t>adatok</a:t>
            </a:r>
            <a:r>
              <a:rPr lang="en-US" sz="2800" dirty="0"/>
              <a:t> </a:t>
            </a:r>
            <a:r>
              <a:rPr lang="en-US" sz="2800" dirty="0" err="1"/>
              <a:t>mennyisége</a:t>
            </a:r>
            <a:r>
              <a:rPr lang="en-US" sz="2800" dirty="0"/>
              <a:t> </a:t>
            </a:r>
            <a:r>
              <a:rPr lang="en-US" sz="2800" dirty="0" err="1"/>
              <a:t>exponenciálisan</a:t>
            </a:r>
            <a:r>
              <a:rPr lang="en-US" sz="2800" dirty="0"/>
              <a:t> </a:t>
            </a:r>
            <a:r>
              <a:rPr lang="en-US" sz="2800" dirty="0" err="1"/>
              <a:t>növekszik</a:t>
            </a:r>
            <a:endParaRPr lang="en-US" sz="28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193868" y="1404420"/>
            <a:ext cx="5368732" cy="490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2542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err="1"/>
              <a:t>Exponenciális</a:t>
            </a:r>
            <a:r>
              <a:rPr lang="en-US" sz="2000" kern="0" dirty="0"/>
              <a:t> </a:t>
            </a:r>
            <a:r>
              <a:rPr lang="en-US" sz="2000" kern="0" dirty="0" err="1"/>
              <a:t>növekedés</a:t>
            </a:r>
            <a:r>
              <a:rPr lang="en-US" sz="2000" kern="0" dirty="0"/>
              <a:t> </a:t>
            </a:r>
            <a:r>
              <a:rPr lang="en-US" sz="2000" kern="0" dirty="0" err="1"/>
              <a:t>becslése</a:t>
            </a:r>
            <a:endParaRPr lang="en-US" sz="2000" kern="0" dirty="0"/>
          </a:p>
          <a:p>
            <a:pPr marL="742950" lvl="1" indent="-285750"/>
            <a:r>
              <a:rPr lang="en-US" sz="1600" kern="0" dirty="0" err="1"/>
              <a:t>Két</a:t>
            </a:r>
            <a:r>
              <a:rPr lang="en-US" sz="1600" kern="0" dirty="0"/>
              <a:t> </a:t>
            </a:r>
            <a:r>
              <a:rPr lang="en-US" sz="1600" kern="0" dirty="0" err="1"/>
              <a:t>típus</a:t>
            </a:r>
            <a:r>
              <a:rPr lang="en-US" sz="1600" kern="0" dirty="0"/>
              <a:t>: </a:t>
            </a:r>
            <a:r>
              <a:rPr lang="en-US" sz="1600" kern="0" dirty="0" err="1"/>
              <a:t>lineáris</a:t>
            </a:r>
            <a:r>
              <a:rPr lang="en-US" sz="1600" kern="0" dirty="0"/>
              <a:t> </a:t>
            </a:r>
            <a:r>
              <a:rPr lang="en-US" sz="1600" kern="0" dirty="0" err="1"/>
              <a:t>és</a:t>
            </a:r>
            <a:r>
              <a:rPr lang="en-US" sz="1600" kern="0" dirty="0"/>
              <a:t> </a:t>
            </a:r>
            <a:r>
              <a:rPr lang="en-US" sz="1600" kern="0" dirty="0" err="1"/>
              <a:t>exponenciális</a:t>
            </a:r>
            <a:r>
              <a:rPr lang="en-US" sz="1600" kern="0" dirty="0"/>
              <a:t>	</a:t>
            </a:r>
          </a:p>
          <a:p>
            <a:pPr marL="742950" lvl="1" indent="-285750"/>
            <a:r>
              <a:rPr lang="en-US" sz="1600" kern="0" dirty="0"/>
              <a:t>Az </a:t>
            </a:r>
            <a:r>
              <a:rPr lang="en-US" sz="1600" kern="0" dirty="0" err="1"/>
              <a:t>exponenciális</a:t>
            </a:r>
            <a:r>
              <a:rPr lang="en-US" sz="1600" kern="0" dirty="0"/>
              <a:t> </a:t>
            </a:r>
            <a:r>
              <a:rPr lang="en-US" sz="1600" kern="0" dirty="0" err="1"/>
              <a:t>növekedés</a:t>
            </a:r>
            <a:r>
              <a:rPr lang="en-US" sz="1600" kern="0" dirty="0"/>
              <a:t> </a:t>
            </a:r>
            <a:r>
              <a:rPr lang="en-US" sz="1600" kern="0" dirty="0" err="1"/>
              <a:t>drámaibb</a:t>
            </a:r>
            <a:r>
              <a:rPr lang="en-US" sz="1600" kern="0" dirty="0"/>
              <a:t>.</a:t>
            </a:r>
          </a:p>
          <a:p>
            <a:r>
              <a:rPr lang="en-US" sz="2000" kern="0" dirty="0"/>
              <a:t>Az </a:t>
            </a:r>
            <a:r>
              <a:rPr lang="en-US" sz="2000" kern="0" dirty="0" err="1"/>
              <a:t>adatok</a:t>
            </a:r>
            <a:r>
              <a:rPr lang="en-US" sz="2000" kern="0" dirty="0"/>
              <a:t> </a:t>
            </a:r>
            <a:r>
              <a:rPr lang="en-US" sz="2000" kern="0" dirty="0" err="1"/>
              <a:t>növekedése</a:t>
            </a:r>
            <a:endParaRPr lang="en-US" sz="2000" kern="0" dirty="0"/>
          </a:p>
          <a:p>
            <a:pPr marL="742950" lvl="1" indent="-285750"/>
            <a:r>
              <a:rPr lang="en-US" sz="1600" kern="0" dirty="0" err="1"/>
              <a:t>Napjainkban</a:t>
            </a:r>
            <a:r>
              <a:rPr lang="en-US" sz="1600" kern="0" dirty="0"/>
              <a:t> </a:t>
            </a:r>
            <a:r>
              <a:rPr lang="en-US" sz="1600" kern="0" dirty="0" err="1"/>
              <a:t>az</a:t>
            </a:r>
            <a:r>
              <a:rPr lang="en-US" sz="1600" kern="0" dirty="0"/>
              <a:t> </a:t>
            </a:r>
            <a:r>
              <a:rPr lang="en-US" sz="1600" kern="0" dirty="0" err="1"/>
              <a:t>adatok</a:t>
            </a:r>
            <a:r>
              <a:rPr lang="en-US" sz="1600" kern="0" dirty="0"/>
              <a:t> </a:t>
            </a:r>
            <a:r>
              <a:rPr lang="en-US" sz="1600" kern="0" dirty="0" err="1"/>
              <a:t>száma</a:t>
            </a:r>
            <a:r>
              <a:rPr lang="en-US" sz="1600" kern="0" dirty="0"/>
              <a:t> </a:t>
            </a:r>
            <a:r>
              <a:rPr lang="en-US" sz="1600" kern="0" dirty="0" err="1"/>
              <a:t>exponenciálisan</a:t>
            </a:r>
            <a:r>
              <a:rPr lang="en-US" sz="1600" kern="0" dirty="0"/>
              <a:t> </a:t>
            </a:r>
            <a:r>
              <a:rPr lang="en-US" sz="1600" kern="0" dirty="0" err="1"/>
              <a:t>növekszik</a:t>
            </a:r>
            <a:r>
              <a:rPr lang="en-US" sz="1600" kern="0" dirty="0"/>
              <a:t>.</a:t>
            </a:r>
          </a:p>
          <a:p>
            <a:pPr marL="742950" lvl="1" indent="-285750"/>
            <a:r>
              <a:rPr lang="en-US" sz="1600" kern="0" dirty="0"/>
              <a:t>A Cisco Visual Networking Index (VNI) 2015 </a:t>
            </a:r>
            <a:r>
              <a:rPr lang="en-US" sz="1600" kern="0" dirty="0" err="1"/>
              <a:t>és</a:t>
            </a:r>
            <a:r>
              <a:rPr lang="en-US" sz="1600" kern="0" dirty="0"/>
              <a:t> 2020 </a:t>
            </a:r>
            <a:r>
              <a:rPr lang="en-US" sz="1600" kern="0" dirty="0" err="1"/>
              <a:t>közötti</a:t>
            </a:r>
            <a:r>
              <a:rPr lang="en-US" sz="1600" kern="0" dirty="0"/>
              <a:t> </a:t>
            </a:r>
            <a:r>
              <a:rPr lang="en-US" sz="1600" kern="0" dirty="0" err="1"/>
              <a:t>adatnövekedési</a:t>
            </a:r>
            <a:r>
              <a:rPr lang="en-US" sz="1600" kern="0" dirty="0"/>
              <a:t> </a:t>
            </a:r>
            <a:r>
              <a:rPr lang="en-US" sz="1600" kern="0" dirty="0" err="1"/>
              <a:t>előrejelzésének</a:t>
            </a:r>
            <a:r>
              <a:rPr lang="en-US" sz="1600" kern="0" dirty="0"/>
              <a:t> </a:t>
            </a:r>
            <a:r>
              <a:rPr lang="en-US" sz="1600" kern="0" dirty="0" err="1"/>
              <a:t>mintája</a:t>
            </a:r>
            <a:r>
              <a:rPr lang="en-US" sz="1600" kern="0" dirty="0"/>
              <a:t>.</a:t>
            </a:r>
          </a:p>
          <a:p>
            <a:endParaRPr lang="en-US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257" y="1349827"/>
            <a:ext cx="3270248" cy="24438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056" y="4225549"/>
            <a:ext cx="3541939" cy="249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64263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Az </a:t>
            </a:r>
            <a:r>
              <a:rPr lang="en-US" sz="1800" dirty="0" err="1"/>
              <a:t>adatok</a:t>
            </a:r>
            <a:r>
              <a:rPr lang="en-US" sz="1800" dirty="0"/>
              <a:t> </a:t>
            </a:r>
            <a:r>
              <a:rPr lang="en-US" sz="1800" dirty="0" err="1"/>
              <a:t>értéke</a:t>
            </a:r>
            <a:br>
              <a:rPr lang="en-US" dirty="0"/>
            </a:br>
            <a:r>
              <a:rPr lang="en-US" sz="2800" dirty="0"/>
              <a:t>Az </a:t>
            </a:r>
            <a:r>
              <a:rPr lang="en-US" sz="2800" dirty="0" err="1"/>
              <a:t>adatok</a:t>
            </a:r>
            <a:r>
              <a:rPr lang="en-US" sz="2800" dirty="0"/>
              <a:t> </a:t>
            </a:r>
            <a:r>
              <a:rPr lang="en-US" sz="2800" dirty="0" err="1"/>
              <a:t>növekedése</a:t>
            </a:r>
            <a:r>
              <a:rPr lang="en-US" sz="2800" dirty="0"/>
              <a:t> </a:t>
            </a:r>
            <a:r>
              <a:rPr lang="en-US" sz="2800" dirty="0" err="1"/>
              <a:t>megváltoztatja</a:t>
            </a:r>
            <a:r>
              <a:rPr lang="en-US" sz="2800" dirty="0"/>
              <a:t> </a:t>
            </a:r>
            <a:r>
              <a:rPr lang="en-US" sz="2800" dirty="0" err="1"/>
              <a:t>az</a:t>
            </a:r>
            <a:r>
              <a:rPr lang="en-US" sz="2800" dirty="0"/>
              <a:t> </a:t>
            </a:r>
            <a:r>
              <a:rPr lang="en-US" sz="2800" dirty="0" err="1"/>
              <a:t>életünket</a:t>
            </a:r>
            <a:endParaRPr lang="en-US" sz="28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193868" y="1404420"/>
            <a:ext cx="8503818" cy="490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2542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kern="0" dirty="0"/>
              <a:t>Az </a:t>
            </a:r>
            <a:r>
              <a:rPr lang="en-US" sz="2000" kern="0" dirty="0" err="1"/>
              <a:t>adatok</a:t>
            </a:r>
            <a:r>
              <a:rPr lang="en-US" sz="2000" kern="0" dirty="0"/>
              <a:t> </a:t>
            </a:r>
            <a:r>
              <a:rPr lang="en-US" sz="2000" kern="0" dirty="0" err="1"/>
              <a:t>növekedésének</a:t>
            </a:r>
            <a:r>
              <a:rPr lang="en-US" sz="2000" kern="0" dirty="0"/>
              <a:t> </a:t>
            </a:r>
            <a:r>
              <a:rPr lang="en-US" sz="2000" kern="0" dirty="0" err="1"/>
              <a:t>hatása</a:t>
            </a:r>
            <a:endParaRPr lang="en-US" sz="2000" kern="0" dirty="0"/>
          </a:p>
          <a:p>
            <a:pPr marL="742950" lvl="1" indent="-285750">
              <a:spcBef>
                <a:spcPts val="600"/>
              </a:spcBef>
            </a:pPr>
            <a:r>
              <a:rPr lang="en-US" sz="1800" kern="0" dirty="0"/>
              <a:t>Az IoT-</a:t>
            </a:r>
            <a:r>
              <a:rPr lang="en-US" sz="1800" kern="0" dirty="0" err="1"/>
              <a:t>eszközök</a:t>
            </a:r>
            <a:r>
              <a:rPr lang="en-US" sz="1800" kern="0" dirty="0"/>
              <a:t> </a:t>
            </a:r>
            <a:r>
              <a:rPr lang="en-US" sz="1800" kern="0" dirty="0" err="1"/>
              <a:t>elterjedésének</a:t>
            </a:r>
            <a:r>
              <a:rPr lang="en-US" sz="1800" kern="0" dirty="0"/>
              <a:t> </a:t>
            </a:r>
            <a:r>
              <a:rPr lang="en-US" sz="1800" kern="0" dirty="0" err="1"/>
              <a:t>köszönhetően</a:t>
            </a:r>
            <a:r>
              <a:rPr lang="en-US" sz="1800" kern="0" dirty="0"/>
              <a:t>	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sz="1800" kern="0" dirty="0" err="1"/>
              <a:t>Beleértve</a:t>
            </a:r>
            <a:r>
              <a:rPr lang="en-US" sz="1800" kern="0" dirty="0"/>
              <a:t> </a:t>
            </a:r>
            <a:r>
              <a:rPr lang="en-US" sz="1800" kern="0" dirty="0" err="1"/>
              <a:t>az</a:t>
            </a:r>
            <a:r>
              <a:rPr lang="en-US" sz="1800" kern="0" dirty="0"/>
              <a:t> </a:t>
            </a:r>
            <a:r>
              <a:rPr lang="en-US" sz="1800" kern="0" dirty="0" err="1"/>
              <a:t>érzékelőket</a:t>
            </a:r>
            <a:r>
              <a:rPr lang="en-US" sz="1800" kern="0" dirty="0"/>
              <a:t>, a </a:t>
            </a:r>
            <a:r>
              <a:rPr lang="en-US" sz="1800" kern="0" dirty="0" err="1"/>
              <a:t>vezeték</a:t>
            </a:r>
            <a:r>
              <a:rPr lang="en-US" sz="1800" kern="0" dirty="0"/>
              <a:t> </a:t>
            </a:r>
            <a:r>
              <a:rPr lang="en-US" sz="1800" kern="0" dirty="0" err="1"/>
              <a:t>nélküli</a:t>
            </a:r>
            <a:r>
              <a:rPr lang="en-US" sz="1800" kern="0" dirty="0"/>
              <a:t> </a:t>
            </a:r>
            <a:r>
              <a:rPr lang="en-US" sz="1800" kern="0" dirty="0" err="1"/>
              <a:t>végberendezéseket</a:t>
            </a:r>
            <a:r>
              <a:rPr lang="en-US" sz="1800" kern="0" dirty="0"/>
              <a:t> </a:t>
            </a:r>
            <a:r>
              <a:rPr lang="en-US" sz="1800" kern="0" dirty="0" err="1"/>
              <a:t>és</a:t>
            </a:r>
            <a:r>
              <a:rPr lang="en-US" sz="1800" kern="0" dirty="0"/>
              <a:t> a </a:t>
            </a:r>
            <a:r>
              <a:rPr lang="en-US" sz="1800" kern="0" dirty="0" err="1"/>
              <a:t>mobilhálózatokat</a:t>
            </a:r>
            <a:r>
              <a:rPr lang="en-US" sz="1800" kern="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000" kern="0" dirty="0" err="1"/>
              <a:t>Üzleti</a:t>
            </a:r>
            <a:r>
              <a:rPr lang="en-US" sz="2000" kern="0" dirty="0"/>
              <a:t> </a:t>
            </a:r>
            <a:r>
              <a:rPr lang="en-US" sz="2000" kern="0" dirty="0" err="1"/>
              <a:t>példa</a:t>
            </a:r>
            <a:r>
              <a:rPr lang="en-US" sz="2000" kern="0" dirty="0"/>
              <a:t>: Kaggle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sz="1800" kern="0" dirty="0"/>
              <a:t>A Kaggle </a:t>
            </a:r>
            <a:r>
              <a:rPr lang="en-US" sz="1800" kern="0" dirty="0" err="1"/>
              <a:t>egy</a:t>
            </a:r>
            <a:r>
              <a:rPr lang="en-US" sz="1800" kern="0" dirty="0"/>
              <a:t> </a:t>
            </a:r>
            <a:r>
              <a:rPr lang="en-US" sz="1800" kern="0" dirty="0" err="1"/>
              <a:t>olyan</a:t>
            </a:r>
            <a:r>
              <a:rPr lang="en-US" sz="1800" kern="0" dirty="0"/>
              <a:t> platform, </a:t>
            </a:r>
            <a:r>
              <a:rPr lang="en-US" sz="1800" kern="0" dirty="0" err="1"/>
              <a:t>amely</a:t>
            </a:r>
            <a:r>
              <a:rPr lang="en-US" sz="1800" kern="0" dirty="0"/>
              <a:t> </a:t>
            </a:r>
            <a:r>
              <a:rPr lang="en-US" sz="1800" kern="0" dirty="0" err="1"/>
              <a:t>összekapcsolja</a:t>
            </a:r>
            <a:r>
              <a:rPr lang="en-US" sz="1800" kern="0" dirty="0"/>
              <a:t> </a:t>
            </a:r>
            <a:r>
              <a:rPr lang="en-US" sz="1800" kern="0" dirty="0" err="1"/>
              <a:t>az</a:t>
            </a:r>
            <a:r>
              <a:rPr lang="en-US" sz="1800" kern="0" dirty="0"/>
              <a:t> </a:t>
            </a:r>
            <a:r>
              <a:rPr lang="en-US" sz="1800" kern="0" dirty="0" err="1"/>
              <a:t>adatokkal</a:t>
            </a:r>
            <a:r>
              <a:rPr lang="en-US" sz="1800" kern="0" dirty="0"/>
              <a:t> </a:t>
            </a:r>
            <a:r>
              <a:rPr lang="en-US" sz="1800" kern="0" dirty="0" err="1"/>
              <a:t>kapcsolatos</a:t>
            </a:r>
            <a:r>
              <a:rPr lang="en-US" sz="1800" kern="0" dirty="0"/>
              <a:t> </a:t>
            </a:r>
            <a:r>
              <a:rPr lang="en-US" sz="1800" kern="0" dirty="0" err="1"/>
              <a:t>kérdésekkel</a:t>
            </a:r>
            <a:r>
              <a:rPr lang="en-US" sz="1800" kern="0" dirty="0"/>
              <a:t> </a:t>
            </a:r>
            <a:r>
              <a:rPr lang="en-US" sz="1800" kern="0" dirty="0" err="1"/>
              <a:t>rendelkező</a:t>
            </a:r>
            <a:r>
              <a:rPr lang="en-US" sz="1800" kern="0" dirty="0"/>
              <a:t> </a:t>
            </a:r>
            <a:r>
              <a:rPr lang="en-US" sz="1800" kern="0" dirty="0" err="1"/>
              <a:t>vállalkozásokat</a:t>
            </a:r>
            <a:r>
              <a:rPr lang="en-US" sz="1800" kern="0" dirty="0"/>
              <a:t> </a:t>
            </a:r>
            <a:r>
              <a:rPr lang="en-US" sz="1800" kern="0" dirty="0" err="1"/>
              <a:t>és</a:t>
            </a:r>
            <a:r>
              <a:rPr lang="en-US" sz="1800" kern="0" dirty="0"/>
              <a:t> </a:t>
            </a:r>
            <a:r>
              <a:rPr lang="en-US" sz="1800" kern="0" dirty="0" err="1"/>
              <a:t>más</a:t>
            </a:r>
            <a:r>
              <a:rPr lang="en-US" sz="1800" kern="0" dirty="0"/>
              <a:t> </a:t>
            </a:r>
            <a:r>
              <a:rPr lang="en-US" sz="1800" kern="0" dirty="0" err="1"/>
              <a:t>szervezeteket</a:t>
            </a:r>
            <a:r>
              <a:rPr lang="en-US" sz="1800" kern="0" dirty="0"/>
              <a:t> </a:t>
            </a:r>
            <a:r>
              <a:rPr lang="en-US" sz="1800" kern="0" dirty="0" err="1"/>
              <a:t>azokkal</a:t>
            </a:r>
            <a:r>
              <a:rPr lang="en-US" sz="1800" kern="0" dirty="0"/>
              <a:t> </a:t>
            </a:r>
            <a:r>
              <a:rPr lang="en-US" sz="1800" kern="0" dirty="0" err="1"/>
              <a:t>az</a:t>
            </a:r>
            <a:r>
              <a:rPr lang="en-US" sz="1800" kern="0" dirty="0"/>
              <a:t> </a:t>
            </a:r>
            <a:r>
              <a:rPr lang="en-US" sz="1800" kern="0" dirty="0" err="1"/>
              <a:t>emberekkel</a:t>
            </a:r>
            <a:r>
              <a:rPr lang="en-US" sz="1800" kern="0" dirty="0"/>
              <a:t>, </a:t>
            </a:r>
            <a:r>
              <a:rPr lang="en-US" sz="1800" kern="0" dirty="0" err="1"/>
              <a:t>akik</a:t>
            </a:r>
            <a:r>
              <a:rPr lang="en-US" sz="1800" kern="0" dirty="0"/>
              <a:t> </a:t>
            </a:r>
            <a:r>
              <a:rPr lang="en-US" sz="1800" kern="0" dirty="0" err="1"/>
              <a:t>tudják</a:t>
            </a:r>
            <a:r>
              <a:rPr lang="en-US" sz="1800" kern="0" dirty="0"/>
              <a:t>, </a:t>
            </a:r>
            <a:r>
              <a:rPr lang="en-US" sz="1800" kern="0" dirty="0" err="1"/>
              <a:t>hogyan</a:t>
            </a:r>
            <a:r>
              <a:rPr lang="en-US" sz="1800" kern="0" dirty="0"/>
              <a:t> </a:t>
            </a:r>
            <a:r>
              <a:rPr lang="en-US" sz="1800" kern="0" dirty="0" err="1"/>
              <a:t>találják</a:t>
            </a:r>
            <a:r>
              <a:rPr lang="en-US" sz="1800" kern="0" dirty="0"/>
              <a:t> meg a </a:t>
            </a:r>
            <a:r>
              <a:rPr lang="en-US" sz="1800" kern="0" dirty="0" err="1"/>
              <a:t>válaszokat</a:t>
            </a:r>
            <a:r>
              <a:rPr lang="en-US" sz="1800" kern="0" dirty="0"/>
              <a:t>.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sz="1800" kern="0" dirty="0"/>
              <a:t>A Kaggle online </a:t>
            </a:r>
            <a:r>
              <a:rPr lang="en-US" sz="1800" kern="0" dirty="0" err="1"/>
              <a:t>versenyeket</a:t>
            </a:r>
            <a:r>
              <a:rPr lang="en-US" sz="1800" kern="0" dirty="0"/>
              <a:t> </a:t>
            </a:r>
            <a:r>
              <a:rPr lang="en-US" sz="1800" kern="0" dirty="0" err="1"/>
              <a:t>rendez</a:t>
            </a:r>
            <a:r>
              <a:rPr lang="en-US" sz="1800" kern="0" dirty="0"/>
              <a:t>.</a:t>
            </a:r>
          </a:p>
          <a:p>
            <a:pPr marL="274320" indent="-285750">
              <a:spcBef>
                <a:spcPts val="600"/>
              </a:spcBef>
            </a:pPr>
            <a:r>
              <a:rPr lang="en-US" sz="2000" kern="0" dirty="0" err="1"/>
              <a:t>Szociális</a:t>
            </a:r>
            <a:r>
              <a:rPr lang="en-US" sz="2000" kern="0" dirty="0"/>
              <a:t> </a:t>
            </a:r>
            <a:r>
              <a:rPr lang="en-US" sz="2000" kern="0" dirty="0" err="1"/>
              <a:t>példa</a:t>
            </a:r>
            <a:r>
              <a:rPr lang="en-US" sz="2000" kern="0" dirty="0"/>
              <a:t>: </a:t>
            </a:r>
            <a:r>
              <a:rPr lang="en-US" sz="2000" kern="0" dirty="0" err="1"/>
              <a:t>DrivenData</a:t>
            </a:r>
            <a:endParaRPr lang="en-US" sz="2000" kern="0" dirty="0"/>
          </a:p>
          <a:p>
            <a:pPr marL="742950" lvl="1" indent="-285750">
              <a:spcBef>
                <a:spcPts val="600"/>
              </a:spcBef>
            </a:pPr>
            <a:r>
              <a:rPr lang="en-US" sz="1800" kern="0" dirty="0"/>
              <a:t>Az </a:t>
            </a:r>
            <a:r>
              <a:rPr lang="en-US" sz="1800" kern="0" dirty="0" err="1"/>
              <a:t>adattudomány</a:t>
            </a:r>
            <a:r>
              <a:rPr lang="en-US" sz="1800" kern="0" dirty="0"/>
              <a:t> </a:t>
            </a:r>
            <a:r>
              <a:rPr lang="en-US" sz="1800" kern="0" dirty="0" err="1"/>
              <a:t>és</a:t>
            </a:r>
            <a:r>
              <a:rPr lang="en-US" sz="1800" kern="0" dirty="0"/>
              <a:t> a crowdsourcing </a:t>
            </a:r>
            <a:r>
              <a:rPr lang="en-US" sz="1800" kern="0" dirty="0" err="1"/>
              <a:t>élvonalbeli</a:t>
            </a:r>
            <a:r>
              <a:rPr lang="en-US" sz="1800" kern="0" dirty="0"/>
              <a:t> </a:t>
            </a:r>
            <a:r>
              <a:rPr lang="en-US" sz="1800" kern="0" dirty="0" err="1"/>
              <a:t>gyakorlatait</a:t>
            </a:r>
            <a:r>
              <a:rPr lang="en-US" sz="1800" kern="0" dirty="0"/>
              <a:t> </a:t>
            </a:r>
            <a:r>
              <a:rPr lang="en-US" sz="1800" kern="0" dirty="0" err="1"/>
              <a:t>hozza</a:t>
            </a:r>
            <a:r>
              <a:rPr lang="en-US" sz="1800" kern="0" dirty="0"/>
              <a:t> </a:t>
            </a:r>
            <a:r>
              <a:rPr lang="en-US" sz="1800" kern="0" dirty="0" err="1"/>
              <a:t>el</a:t>
            </a:r>
            <a:r>
              <a:rPr lang="en-US" sz="1800" kern="0" dirty="0"/>
              <a:t> </a:t>
            </a:r>
            <a:r>
              <a:rPr lang="en-US" sz="1800" kern="0" dirty="0" err="1"/>
              <a:t>az</a:t>
            </a:r>
            <a:r>
              <a:rPr lang="en-US" sz="1800" kern="0" dirty="0"/>
              <a:t> e </a:t>
            </a:r>
            <a:r>
              <a:rPr lang="en-US" sz="1800" kern="0" dirty="0" err="1"/>
              <a:t>kihívásokkal</a:t>
            </a:r>
            <a:r>
              <a:rPr lang="en-US" sz="1800" kern="0" dirty="0"/>
              <a:t> </a:t>
            </a:r>
            <a:r>
              <a:rPr lang="en-US" sz="1800" kern="0" dirty="0" err="1"/>
              <a:t>foglalkozó</a:t>
            </a:r>
            <a:r>
              <a:rPr lang="en-US" sz="1800" kern="0" dirty="0"/>
              <a:t> </a:t>
            </a:r>
            <a:r>
              <a:rPr lang="en-US" sz="1800" kern="0" dirty="0" err="1"/>
              <a:t>emberek</a:t>
            </a:r>
            <a:r>
              <a:rPr lang="en-US" sz="1800" kern="0" dirty="0"/>
              <a:t> </a:t>
            </a:r>
            <a:r>
              <a:rPr lang="en-US" sz="1800" kern="0" dirty="0" err="1"/>
              <a:t>és</a:t>
            </a:r>
            <a:r>
              <a:rPr lang="en-US" sz="1800" kern="0" dirty="0"/>
              <a:t> </a:t>
            </a:r>
            <a:r>
              <a:rPr lang="en-US" sz="1800" kern="0" dirty="0" err="1"/>
              <a:t>szervezetek</a:t>
            </a:r>
            <a:r>
              <a:rPr lang="en-US" sz="1800" kern="0" dirty="0"/>
              <a:t> </a:t>
            </a:r>
            <a:r>
              <a:rPr lang="en-US" sz="1800" kern="0" dirty="0" err="1"/>
              <a:t>számára</a:t>
            </a:r>
            <a:r>
              <a:rPr lang="en-US" sz="1800" kern="0" dirty="0"/>
              <a:t>.</a:t>
            </a:r>
          </a:p>
          <a:p>
            <a:pPr marL="274320" indent="-285750">
              <a:spcBef>
                <a:spcPts val="600"/>
              </a:spcBef>
            </a:pPr>
            <a:r>
              <a:rPr lang="en-US" sz="2000" kern="0" dirty="0" err="1"/>
              <a:t>Környezeti</a:t>
            </a:r>
            <a:r>
              <a:rPr lang="en-US" sz="2000" kern="0" dirty="0"/>
              <a:t> </a:t>
            </a:r>
            <a:r>
              <a:rPr lang="en-US" sz="2000" kern="0" dirty="0" err="1"/>
              <a:t>példa</a:t>
            </a:r>
            <a:r>
              <a:rPr lang="en-US" sz="2000" kern="0" dirty="0"/>
              <a:t>: </a:t>
            </a:r>
            <a:r>
              <a:rPr lang="en-US" sz="2000" kern="0" dirty="0" err="1"/>
              <a:t>Klímaváltozás</a:t>
            </a:r>
            <a:endParaRPr lang="en-US" sz="2000" kern="0" dirty="0"/>
          </a:p>
          <a:p>
            <a:pPr marL="740664" lvl="1" indent="-285750">
              <a:spcBef>
                <a:spcPts val="600"/>
              </a:spcBef>
            </a:pPr>
            <a:r>
              <a:rPr lang="en-US" sz="1800" kern="0" dirty="0"/>
              <a:t>A NASA </a:t>
            </a:r>
            <a:r>
              <a:rPr lang="en-US" sz="1800" kern="0" dirty="0" err="1"/>
              <a:t>és</a:t>
            </a:r>
            <a:r>
              <a:rPr lang="en-US" sz="1800" kern="0" dirty="0"/>
              <a:t> a Cisco </a:t>
            </a:r>
            <a:r>
              <a:rPr lang="en-US" sz="1800" kern="0" dirty="0" err="1"/>
              <a:t>partnersége</a:t>
            </a:r>
            <a:r>
              <a:rPr lang="en-US" sz="1800" kern="0" dirty="0"/>
              <a:t> - Planetary Skin</a:t>
            </a:r>
          </a:p>
          <a:p>
            <a:pPr marL="740664" lvl="1" indent="-285750">
              <a:spcBef>
                <a:spcPts val="600"/>
              </a:spcBef>
            </a:pPr>
            <a:r>
              <a:rPr lang="hu-HU" sz="1800" kern="0" dirty="0"/>
              <a:t>Online együttműködő globális monitoring platform</a:t>
            </a:r>
            <a:endParaRPr lang="en-US" sz="1800" kern="0" dirty="0"/>
          </a:p>
          <a:p>
            <a:pPr marL="740664" lvl="1" indent="-285750">
              <a:spcBef>
                <a:spcPts val="600"/>
              </a:spcBef>
            </a:pPr>
            <a:r>
              <a:rPr lang="hu-HU" sz="1800" kern="0" dirty="0"/>
              <a:t>A környezeti feltételekre vonatkozó adatok rögzítése, gyűjtése, elemzése és jelentése.</a:t>
            </a:r>
          </a:p>
          <a:p>
            <a:pPr marL="274320" indent="-285750">
              <a:spcBef>
                <a:spcPts val="600"/>
              </a:spcBef>
            </a:pPr>
            <a:endParaRPr lang="en-US" sz="2000" kern="0" dirty="0"/>
          </a:p>
          <a:p>
            <a:pPr marL="274320" indent="-285750">
              <a:spcBef>
                <a:spcPts val="600"/>
              </a:spcBef>
            </a:pPr>
            <a:endParaRPr lang="en-US" sz="2000" kern="0" dirty="0"/>
          </a:p>
          <a:p>
            <a:pPr marL="522288" indent="-285750"/>
            <a:endParaRPr lang="en-US" kern="0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242752092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1.2 </a:t>
            </a:r>
            <a:r>
              <a:rPr lang="en-US" sz="2400" dirty="0" err="1"/>
              <a:t>Adatok</a:t>
            </a:r>
            <a:r>
              <a:rPr lang="en-US" sz="2400" dirty="0"/>
              <a:t> </a:t>
            </a:r>
            <a:r>
              <a:rPr lang="en-US" sz="2400" dirty="0" err="1"/>
              <a:t>és</a:t>
            </a:r>
            <a:r>
              <a:rPr lang="en-US" sz="2400" dirty="0"/>
              <a:t> Big Data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76540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err="1"/>
              <a:t>Adatok</a:t>
            </a:r>
            <a:r>
              <a:rPr lang="en-US" sz="1800" dirty="0"/>
              <a:t> </a:t>
            </a:r>
            <a:r>
              <a:rPr lang="en-US" sz="1800" dirty="0" err="1"/>
              <a:t>és</a:t>
            </a:r>
            <a:r>
              <a:rPr lang="en-US" sz="1800" dirty="0"/>
              <a:t> Big Data</a:t>
            </a:r>
            <a:br>
              <a:rPr lang="en-US" dirty="0"/>
            </a:br>
            <a:r>
              <a:rPr lang="en-US" dirty="0" err="1"/>
              <a:t>Honnan</a:t>
            </a:r>
            <a:r>
              <a:rPr lang="en-US" dirty="0"/>
              <a:t> </a:t>
            </a:r>
            <a:r>
              <a:rPr lang="en-US" dirty="0" err="1"/>
              <a:t>jön</a:t>
            </a:r>
            <a:r>
              <a:rPr lang="en-US" dirty="0"/>
              <a:t> a Big Data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193867" y="1404420"/>
            <a:ext cx="5790473" cy="5453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2542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A Big Data </a:t>
            </a:r>
            <a:r>
              <a:rPr lang="en-US" sz="2000" kern="0" dirty="0" err="1"/>
              <a:t>definiálása</a:t>
            </a:r>
            <a:endParaRPr lang="en-US" sz="2000" kern="0" dirty="0"/>
          </a:p>
          <a:p>
            <a:pPr marL="742950" lvl="1" indent="-285750"/>
            <a:r>
              <a:rPr lang="en-US" sz="1800" kern="0" dirty="0" err="1"/>
              <a:t>Olyan</a:t>
            </a:r>
            <a:r>
              <a:rPr lang="en-US" sz="1800" kern="0" dirty="0"/>
              <a:t> </a:t>
            </a:r>
            <a:r>
              <a:rPr lang="en-US" sz="1800" kern="0" dirty="0" err="1"/>
              <a:t>hatalmas</a:t>
            </a:r>
            <a:r>
              <a:rPr lang="en-US" sz="1800" kern="0" dirty="0"/>
              <a:t>, </a:t>
            </a:r>
            <a:r>
              <a:rPr lang="en-US" sz="1800" kern="0" dirty="0" err="1"/>
              <a:t>gyors</a:t>
            </a:r>
            <a:r>
              <a:rPr lang="en-US" sz="1800" kern="0" dirty="0"/>
              <a:t> </a:t>
            </a:r>
            <a:r>
              <a:rPr lang="en-US" sz="1800" kern="0" dirty="0" err="1"/>
              <a:t>vagy</a:t>
            </a:r>
            <a:r>
              <a:rPr lang="en-US" sz="1800" kern="0" dirty="0"/>
              <a:t> </a:t>
            </a:r>
            <a:r>
              <a:rPr lang="en-US" sz="1800" kern="0" dirty="0" err="1"/>
              <a:t>összetett</a:t>
            </a:r>
            <a:r>
              <a:rPr lang="en-US" sz="1800" kern="0" dirty="0"/>
              <a:t> </a:t>
            </a:r>
            <a:r>
              <a:rPr lang="en-US" sz="1800" kern="0" dirty="0" err="1"/>
              <a:t>adatok</a:t>
            </a:r>
            <a:r>
              <a:rPr lang="en-US" sz="1800" kern="0" dirty="0"/>
              <a:t>, </a:t>
            </a:r>
            <a:r>
              <a:rPr lang="en-US" sz="1800" kern="0" dirty="0" err="1"/>
              <a:t>amelyek</a:t>
            </a:r>
            <a:r>
              <a:rPr lang="en-US" sz="1800" kern="0" dirty="0"/>
              <a:t> </a:t>
            </a:r>
            <a:r>
              <a:rPr lang="en-US" sz="1800" kern="0" dirty="0" err="1"/>
              <a:t>tárolása</a:t>
            </a:r>
            <a:r>
              <a:rPr lang="en-US" sz="1800" kern="0" dirty="0"/>
              <a:t>, </a:t>
            </a:r>
            <a:r>
              <a:rPr lang="en-US" sz="1800" kern="0" dirty="0" err="1"/>
              <a:t>feldolgozása</a:t>
            </a:r>
            <a:r>
              <a:rPr lang="en-US" sz="1800" kern="0" dirty="0"/>
              <a:t> </a:t>
            </a:r>
            <a:r>
              <a:rPr lang="en-US" sz="1800" kern="0" dirty="0" err="1"/>
              <a:t>és</a:t>
            </a:r>
            <a:r>
              <a:rPr lang="en-US" sz="1800" kern="0" dirty="0"/>
              <a:t> </a:t>
            </a:r>
            <a:r>
              <a:rPr lang="en-US" sz="1800" kern="0" dirty="0" err="1"/>
              <a:t>elemzése</a:t>
            </a:r>
            <a:r>
              <a:rPr lang="en-US" sz="1800" kern="0" dirty="0"/>
              <a:t> a </a:t>
            </a:r>
            <a:r>
              <a:rPr lang="en-US" sz="1800" kern="0" dirty="0" err="1"/>
              <a:t>hagyományos</a:t>
            </a:r>
            <a:r>
              <a:rPr lang="en-US" sz="1800" kern="0" dirty="0"/>
              <a:t> </a:t>
            </a:r>
            <a:r>
              <a:rPr lang="en-US" sz="1800" kern="0" dirty="0" err="1"/>
              <a:t>adattároló</a:t>
            </a:r>
            <a:r>
              <a:rPr lang="en-US" sz="1800" kern="0" dirty="0"/>
              <a:t> </a:t>
            </a:r>
            <a:r>
              <a:rPr lang="en-US" sz="1800" kern="0" dirty="0" err="1"/>
              <a:t>és</a:t>
            </a:r>
            <a:r>
              <a:rPr lang="en-US" sz="1800" kern="0" dirty="0"/>
              <a:t> </a:t>
            </a:r>
            <a:r>
              <a:rPr lang="en-US" sz="1800" kern="0" dirty="0" err="1"/>
              <a:t>elemző</a:t>
            </a:r>
            <a:r>
              <a:rPr lang="en-US" sz="1800" kern="0" dirty="0"/>
              <a:t> </a:t>
            </a:r>
            <a:r>
              <a:rPr lang="en-US" sz="1800" kern="0" dirty="0" err="1"/>
              <a:t>alkalmazásokkal</a:t>
            </a:r>
            <a:r>
              <a:rPr lang="en-US" sz="1800" kern="0" dirty="0"/>
              <a:t> </a:t>
            </a:r>
            <a:r>
              <a:rPr lang="en-US" sz="1800" kern="0" dirty="0" err="1"/>
              <a:t>lehetetlenné</a:t>
            </a:r>
            <a:r>
              <a:rPr lang="en-US" sz="1800" kern="0" dirty="0"/>
              <a:t> </a:t>
            </a:r>
            <a:r>
              <a:rPr lang="en-US" sz="1800" kern="0" dirty="0" err="1"/>
              <a:t>válik</a:t>
            </a:r>
            <a:r>
              <a:rPr lang="en-US" sz="1800" kern="0" dirty="0"/>
              <a:t>.</a:t>
            </a:r>
          </a:p>
          <a:p>
            <a:r>
              <a:rPr lang="en-US" sz="2000" kern="0" dirty="0"/>
              <a:t>Big Data </a:t>
            </a:r>
            <a:r>
              <a:rPr lang="en-US" sz="2000" kern="0" dirty="0" err="1"/>
              <a:t>jellemzők</a:t>
            </a:r>
            <a:endParaRPr lang="en-US" sz="2000" kern="0" dirty="0"/>
          </a:p>
          <a:p>
            <a:pPr marL="742950" lvl="1" indent="-285750"/>
            <a:r>
              <a:rPr lang="en-US" sz="1800" kern="0" dirty="0"/>
              <a:t>A Big Data 4 </a:t>
            </a:r>
            <a:r>
              <a:rPr lang="en-US" sz="1800" kern="0" dirty="0" err="1"/>
              <a:t>nagy</a:t>
            </a:r>
            <a:r>
              <a:rPr lang="en-US" sz="1800" kern="0" dirty="0"/>
              <a:t> V-je:: volume, velocity, variety, and veracity</a:t>
            </a:r>
          </a:p>
          <a:p>
            <a:pPr marL="742950" lvl="1" indent="-285750"/>
            <a:r>
              <a:rPr lang="en-US" sz="1800" kern="0" dirty="0"/>
              <a:t>Volume – </a:t>
            </a:r>
            <a:r>
              <a:rPr lang="en-US" sz="1800" kern="0" dirty="0" err="1"/>
              <a:t>adatmennyiség</a:t>
            </a:r>
            <a:endParaRPr lang="en-US" sz="1800" kern="0" dirty="0"/>
          </a:p>
          <a:p>
            <a:pPr marL="742950" lvl="1" indent="-285750"/>
            <a:r>
              <a:rPr lang="en-US" sz="1800" kern="0" dirty="0"/>
              <a:t>Velocity – </a:t>
            </a:r>
            <a:r>
              <a:rPr lang="en-US" sz="1800" kern="0" dirty="0" err="1"/>
              <a:t>sebességadatokat</a:t>
            </a:r>
            <a:r>
              <a:rPr lang="en-US" sz="1800" kern="0" dirty="0"/>
              <a:t> </a:t>
            </a:r>
            <a:r>
              <a:rPr lang="en-US" sz="1800" kern="0" dirty="0" err="1"/>
              <a:t>generálnak</a:t>
            </a:r>
            <a:endParaRPr lang="en-US" sz="1800" kern="0" dirty="0"/>
          </a:p>
          <a:p>
            <a:pPr marL="742950" lvl="1" indent="-285750"/>
            <a:r>
              <a:rPr lang="en-US" sz="1800" kern="0" dirty="0"/>
              <a:t>Variety – </a:t>
            </a:r>
            <a:r>
              <a:rPr lang="en-US" sz="1800" kern="0" dirty="0" err="1"/>
              <a:t>az</a:t>
            </a:r>
            <a:r>
              <a:rPr lang="en-US" sz="1800" kern="0" dirty="0"/>
              <a:t> </a:t>
            </a:r>
            <a:r>
              <a:rPr lang="en-US" sz="1800" kern="0" dirty="0" err="1"/>
              <a:t>adatok</a:t>
            </a:r>
            <a:r>
              <a:rPr lang="en-US" sz="1800" kern="0" dirty="0"/>
              <a:t> </a:t>
            </a:r>
            <a:r>
              <a:rPr lang="en-US" sz="1800" kern="0" dirty="0" err="1"/>
              <a:t>típusa</a:t>
            </a:r>
            <a:endParaRPr lang="en-US" sz="1800" kern="0" dirty="0"/>
          </a:p>
          <a:p>
            <a:pPr marL="742950" lvl="1" indent="-285750"/>
            <a:r>
              <a:rPr lang="en-US" sz="1800" kern="0" dirty="0"/>
              <a:t>Veracity – </a:t>
            </a:r>
            <a:r>
              <a:rPr lang="en-US" sz="1800" kern="0" dirty="0" err="1"/>
              <a:t>megakadályozza</a:t>
            </a:r>
            <a:r>
              <a:rPr lang="en-US" sz="1800" kern="0" dirty="0"/>
              <a:t>, </a:t>
            </a:r>
            <a:r>
              <a:rPr lang="en-US" sz="1800" kern="0" dirty="0" err="1"/>
              <a:t>hogy</a:t>
            </a:r>
            <a:r>
              <a:rPr lang="en-US" sz="1800" kern="0" dirty="0"/>
              <a:t> a </a:t>
            </a:r>
            <a:r>
              <a:rPr lang="en-US" sz="1800" kern="0" dirty="0" err="1"/>
              <a:t>pontatlan</a:t>
            </a:r>
            <a:r>
              <a:rPr lang="en-US" sz="1800" kern="0" dirty="0"/>
              <a:t> </a:t>
            </a:r>
            <a:r>
              <a:rPr lang="en-US" sz="1800" kern="0" dirty="0" err="1"/>
              <a:t>adatok</a:t>
            </a:r>
            <a:r>
              <a:rPr lang="en-US" sz="1800" kern="0" dirty="0"/>
              <a:t> </a:t>
            </a:r>
            <a:r>
              <a:rPr lang="en-US" sz="1800" kern="0" dirty="0" err="1"/>
              <a:t>tönkretegyék</a:t>
            </a:r>
            <a:r>
              <a:rPr lang="en-US" sz="1800" kern="0" dirty="0"/>
              <a:t> </a:t>
            </a:r>
            <a:r>
              <a:rPr lang="en-US" sz="1800" kern="0" dirty="0" err="1"/>
              <a:t>az</a:t>
            </a:r>
            <a:r>
              <a:rPr lang="en-US" sz="1800" kern="0" dirty="0"/>
              <a:t> </a:t>
            </a:r>
            <a:r>
              <a:rPr lang="en-US" sz="1800" kern="0" dirty="0" err="1"/>
              <a:t>adathalmazt</a:t>
            </a:r>
            <a:endParaRPr lang="en-US" sz="1800" kern="0" dirty="0"/>
          </a:p>
          <a:p>
            <a:pPr marL="522288" indent="-285750"/>
            <a:r>
              <a:rPr lang="en-US" sz="2000" kern="0" dirty="0" err="1"/>
              <a:t>Mennyi</a:t>
            </a:r>
            <a:r>
              <a:rPr lang="en-US" sz="2000" kern="0" dirty="0"/>
              <a:t> </a:t>
            </a:r>
            <a:r>
              <a:rPr lang="en-US" sz="2000" kern="0" dirty="0" err="1"/>
              <a:t>adat</a:t>
            </a:r>
            <a:r>
              <a:rPr lang="en-US" sz="2000" kern="0" dirty="0"/>
              <a:t> a Big Data</a:t>
            </a:r>
          </a:p>
          <a:p>
            <a:pPr marL="742950" lvl="1" indent="-285750"/>
            <a:r>
              <a:rPr lang="en-US" sz="1800" kern="0" dirty="0"/>
              <a:t>IBM’s Paul </a:t>
            </a:r>
            <a:r>
              <a:rPr lang="en-US" sz="1800" kern="0" dirty="0" err="1"/>
              <a:t>Zikopaulos</a:t>
            </a:r>
            <a:r>
              <a:rPr lang="en-US" sz="1800" kern="0" dirty="0"/>
              <a:t> stated it takes 200 to 600 Terabytes to qualify as Big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110" y="2446730"/>
            <a:ext cx="3261890" cy="296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49099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err="1"/>
              <a:t>Adatok</a:t>
            </a:r>
            <a:r>
              <a:rPr lang="en-US" sz="1800" dirty="0"/>
              <a:t> </a:t>
            </a:r>
            <a:r>
              <a:rPr lang="en-US" sz="1800" dirty="0" err="1"/>
              <a:t>és</a:t>
            </a:r>
            <a:r>
              <a:rPr lang="en-US" sz="1800" dirty="0"/>
              <a:t> Big Data</a:t>
            </a:r>
            <a:br>
              <a:rPr lang="en-US" dirty="0"/>
            </a:br>
            <a:r>
              <a:rPr lang="en-US" dirty="0" err="1"/>
              <a:t>Nyílt</a:t>
            </a:r>
            <a:r>
              <a:rPr lang="en-US" dirty="0"/>
              <a:t> </a:t>
            </a: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magánadatok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193868" y="1404420"/>
            <a:ext cx="8351418" cy="490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2542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Open Data</a:t>
            </a:r>
          </a:p>
          <a:p>
            <a:pPr marL="742950" lvl="1" indent="-285750"/>
            <a:r>
              <a:rPr lang="en-US" sz="1800" kern="0" dirty="0"/>
              <a:t>A </a:t>
            </a:r>
            <a:r>
              <a:rPr lang="en-US" sz="1800" kern="0" dirty="0" err="1"/>
              <a:t>Nyílt</a:t>
            </a:r>
            <a:r>
              <a:rPr lang="en-US" sz="1800" kern="0" dirty="0"/>
              <a:t> </a:t>
            </a:r>
            <a:r>
              <a:rPr lang="en-US" sz="1800" kern="0" dirty="0" err="1"/>
              <a:t>Tudás</a:t>
            </a:r>
            <a:r>
              <a:rPr lang="en-US" sz="1800" kern="0" dirty="0"/>
              <a:t> </a:t>
            </a:r>
            <a:r>
              <a:rPr lang="en-US" sz="1800" kern="0" dirty="0" err="1"/>
              <a:t>Alapítvány</a:t>
            </a:r>
            <a:r>
              <a:rPr lang="en-US" sz="1800" kern="0" dirty="0"/>
              <a:t> a </a:t>
            </a:r>
            <a:r>
              <a:rPr lang="en-US" sz="1800" kern="0" dirty="0" err="1"/>
              <a:t>nyílt</a:t>
            </a:r>
            <a:r>
              <a:rPr lang="en-US" sz="1800" kern="0" dirty="0"/>
              <a:t> </a:t>
            </a:r>
            <a:r>
              <a:rPr lang="en-US" sz="1800" kern="0" dirty="0" err="1"/>
              <a:t>adatot</a:t>
            </a:r>
            <a:r>
              <a:rPr lang="en-US" sz="1800" kern="0" dirty="0"/>
              <a:t> </a:t>
            </a:r>
            <a:r>
              <a:rPr lang="en-US" sz="1800" kern="0" dirty="0" err="1"/>
              <a:t>úgy</a:t>
            </a:r>
            <a:r>
              <a:rPr lang="en-US" sz="1800" kern="0" dirty="0"/>
              <a:t> </a:t>
            </a:r>
            <a:r>
              <a:rPr lang="en-US" sz="1800" kern="0" dirty="0" err="1"/>
              <a:t>írja</a:t>
            </a:r>
            <a:r>
              <a:rPr lang="en-US" sz="1800" kern="0" dirty="0"/>
              <a:t> le, mint "</a:t>
            </a:r>
            <a:r>
              <a:rPr lang="en-US" sz="1800" kern="0" dirty="0" err="1"/>
              <a:t>minden</a:t>
            </a:r>
            <a:r>
              <a:rPr lang="en-US" sz="1800" kern="0" dirty="0"/>
              <a:t> </a:t>
            </a:r>
            <a:r>
              <a:rPr lang="en-US" sz="1800" kern="0" dirty="0" err="1"/>
              <a:t>olyan</a:t>
            </a:r>
            <a:r>
              <a:rPr lang="en-US" sz="1800" kern="0" dirty="0"/>
              <a:t> </a:t>
            </a:r>
            <a:r>
              <a:rPr lang="en-US" sz="1800" kern="0" dirty="0" err="1"/>
              <a:t>tartalom</a:t>
            </a:r>
            <a:r>
              <a:rPr lang="en-US" sz="1800" kern="0" dirty="0"/>
              <a:t>, </a:t>
            </a:r>
            <a:r>
              <a:rPr lang="en-US" sz="1800" kern="0" dirty="0" err="1"/>
              <a:t>információ</a:t>
            </a:r>
            <a:r>
              <a:rPr lang="en-US" sz="1800" kern="0" dirty="0"/>
              <a:t> </a:t>
            </a:r>
            <a:r>
              <a:rPr lang="en-US" sz="1800" kern="0" dirty="0" err="1"/>
              <a:t>vagy</a:t>
            </a:r>
            <a:r>
              <a:rPr lang="en-US" sz="1800" kern="0" dirty="0"/>
              <a:t> </a:t>
            </a:r>
            <a:r>
              <a:rPr lang="en-US" sz="1800" kern="0" dirty="0" err="1"/>
              <a:t>adat</a:t>
            </a:r>
            <a:r>
              <a:rPr lang="en-US" sz="1800" kern="0" dirty="0"/>
              <a:t>, </a:t>
            </a:r>
            <a:r>
              <a:rPr lang="en-US" sz="1800" kern="0" dirty="0" err="1"/>
              <a:t>amelyet</a:t>
            </a:r>
            <a:r>
              <a:rPr lang="en-US" sz="1800" kern="0" dirty="0"/>
              <a:t> </a:t>
            </a:r>
            <a:r>
              <a:rPr lang="en-US" sz="1800" kern="0" dirty="0" err="1"/>
              <a:t>az</a:t>
            </a:r>
            <a:r>
              <a:rPr lang="en-US" sz="1800" kern="0" dirty="0"/>
              <a:t> </a:t>
            </a:r>
            <a:r>
              <a:rPr lang="en-US" sz="1800" kern="0" dirty="0" err="1"/>
              <a:t>emberek</a:t>
            </a:r>
            <a:r>
              <a:rPr lang="en-US" sz="1800" kern="0" dirty="0"/>
              <a:t> </a:t>
            </a:r>
            <a:r>
              <a:rPr lang="en-US" sz="1800" kern="0" dirty="0" err="1"/>
              <a:t>szabadon</a:t>
            </a:r>
            <a:r>
              <a:rPr lang="en-US" sz="1800" kern="0" dirty="0"/>
              <a:t> </a:t>
            </a:r>
            <a:r>
              <a:rPr lang="en-US" sz="1800" kern="0" dirty="0" err="1"/>
              <a:t>használhatnak</a:t>
            </a:r>
            <a:r>
              <a:rPr lang="en-US" sz="1800" kern="0" dirty="0"/>
              <a:t>, </a:t>
            </a:r>
            <a:r>
              <a:rPr lang="en-US" sz="1800" kern="0" dirty="0" err="1"/>
              <a:t>újrafelhasználhatnak</a:t>
            </a:r>
            <a:r>
              <a:rPr lang="en-US" sz="1800" kern="0" dirty="0"/>
              <a:t> </a:t>
            </a:r>
            <a:r>
              <a:rPr lang="en-US" sz="1800" kern="0" dirty="0" err="1"/>
              <a:t>és</a:t>
            </a:r>
            <a:r>
              <a:rPr lang="en-US" sz="1800" kern="0" dirty="0"/>
              <a:t> </a:t>
            </a:r>
            <a:r>
              <a:rPr lang="en-US" sz="1800" kern="0" dirty="0" err="1"/>
              <a:t>újraeloszthatnak</a:t>
            </a:r>
            <a:r>
              <a:rPr lang="en-US" sz="1800" kern="0" dirty="0"/>
              <a:t> </a:t>
            </a:r>
            <a:r>
              <a:rPr lang="en-US" sz="1800" kern="0" dirty="0" err="1"/>
              <a:t>minden</a:t>
            </a:r>
            <a:r>
              <a:rPr lang="en-US" sz="1800" kern="0" dirty="0"/>
              <a:t> </a:t>
            </a:r>
            <a:r>
              <a:rPr lang="en-US" sz="1800" kern="0" dirty="0" err="1"/>
              <a:t>jogi</a:t>
            </a:r>
            <a:r>
              <a:rPr lang="en-US" sz="1800" kern="0" dirty="0"/>
              <a:t>, </a:t>
            </a:r>
            <a:r>
              <a:rPr lang="en-US" sz="1800" kern="0" dirty="0" err="1"/>
              <a:t>technológiai</a:t>
            </a:r>
            <a:r>
              <a:rPr lang="en-US" sz="1800" kern="0" dirty="0"/>
              <a:t> </a:t>
            </a:r>
            <a:r>
              <a:rPr lang="en-US" sz="1800" kern="0" dirty="0" err="1"/>
              <a:t>vagy</a:t>
            </a:r>
            <a:r>
              <a:rPr lang="en-US" sz="1800" kern="0" dirty="0"/>
              <a:t> </a:t>
            </a:r>
            <a:r>
              <a:rPr lang="en-US" sz="1800" kern="0" dirty="0" err="1"/>
              <a:t>társadalmi</a:t>
            </a:r>
            <a:r>
              <a:rPr lang="en-US" sz="1800" kern="0" dirty="0"/>
              <a:t> </a:t>
            </a:r>
            <a:r>
              <a:rPr lang="en-US" sz="1800" kern="0" dirty="0" err="1"/>
              <a:t>korlátozás</a:t>
            </a:r>
            <a:r>
              <a:rPr lang="en-US" sz="1800" kern="0" dirty="0"/>
              <a:t> </a:t>
            </a:r>
            <a:r>
              <a:rPr lang="en-US" sz="1800" kern="0" dirty="0" err="1"/>
              <a:t>nélkül</a:t>
            </a:r>
            <a:r>
              <a:rPr lang="en-US" sz="1800" kern="0" dirty="0"/>
              <a:t>".</a:t>
            </a:r>
          </a:p>
          <a:p>
            <a:r>
              <a:rPr lang="en-US" sz="2000" kern="0" dirty="0"/>
              <a:t>Private Data</a:t>
            </a:r>
          </a:p>
          <a:p>
            <a:pPr marL="742950" lvl="1" indent="-285750"/>
            <a:r>
              <a:rPr lang="en-US" sz="1800" kern="0" dirty="0"/>
              <a:t>A </a:t>
            </a:r>
            <a:r>
              <a:rPr lang="en-US" sz="1800" kern="0" dirty="0" err="1"/>
              <a:t>magánélethez</a:t>
            </a:r>
            <a:r>
              <a:rPr lang="en-US" sz="1800" kern="0" dirty="0"/>
              <a:t> </a:t>
            </a:r>
            <a:r>
              <a:rPr lang="en-US" sz="1800" kern="0" dirty="0" err="1"/>
              <a:t>való</a:t>
            </a:r>
            <a:r>
              <a:rPr lang="en-US" sz="1800" kern="0" dirty="0"/>
              <a:t> </a:t>
            </a:r>
            <a:r>
              <a:rPr lang="en-US" sz="1800" kern="0" dirty="0" err="1"/>
              <a:t>joggal</a:t>
            </a:r>
            <a:r>
              <a:rPr lang="en-US" sz="1800" kern="0" dirty="0"/>
              <a:t> </a:t>
            </a:r>
            <a:r>
              <a:rPr lang="en-US" sz="1800" kern="0" dirty="0" err="1"/>
              <a:t>kapcsolatos</a:t>
            </a:r>
            <a:r>
              <a:rPr lang="en-US" sz="1800" kern="0" dirty="0"/>
              <a:t> </a:t>
            </a:r>
            <a:r>
              <a:rPr lang="en-US" sz="1800" kern="0" dirty="0" err="1"/>
              <a:t>és</a:t>
            </a:r>
            <a:r>
              <a:rPr lang="en-US" sz="1800" kern="0" dirty="0"/>
              <a:t> </a:t>
            </a:r>
            <a:r>
              <a:rPr lang="en-US" sz="1800" kern="0" dirty="0" err="1"/>
              <a:t>egy</a:t>
            </a:r>
            <a:r>
              <a:rPr lang="en-US" sz="1800" kern="0" dirty="0"/>
              <a:t> </a:t>
            </a:r>
            <a:r>
              <a:rPr lang="en-US" sz="1800" kern="0" dirty="0" err="1"/>
              <a:t>adott</a:t>
            </a:r>
            <a:r>
              <a:rPr lang="en-US" sz="1800" kern="0" dirty="0"/>
              <a:t> </a:t>
            </a:r>
            <a:r>
              <a:rPr lang="en-US" sz="1800" kern="0" dirty="0" err="1"/>
              <a:t>ország</a:t>
            </a:r>
            <a:r>
              <a:rPr lang="en-US" sz="1800" kern="0" dirty="0"/>
              <a:t>/</a:t>
            </a:r>
            <a:r>
              <a:rPr lang="en-US" sz="1800" kern="0" dirty="0" err="1"/>
              <a:t>kormány</a:t>
            </a:r>
            <a:r>
              <a:rPr lang="en-US" sz="1800" kern="0" dirty="0"/>
              <a:t> </a:t>
            </a:r>
            <a:r>
              <a:rPr lang="en-US" sz="1800" kern="0" dirty="0" err="1"/>
              <a:t>által</a:t>
            </a:r>
            <a:r>
              <a:rPr lang="en-US" sz="1800" kern="0" dirty="0"/>
              <a:t> </a:t>
            </a:r>
            <a:r>
              <a:rPr lang="en-US" sz="1800" kern="0" dirty="0" err="1"/>
              <a:t>szabályozott</a:t>
            </a:r>
            <a:r>
              <a:rPr lang="en-US" sz="1800" kern="0" dirty="0"/>
              <a:t> </a:t>
            </a:r>
            <a:r>
              <a:rPr lang="en-US" sz="1800" kern="0" dirty="0" err="1"/>
              <a:t>adatok</a:t>
            </a:r>
            <a:endParaRPr lang="en-US" sz="1800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28" y="4282289"/>
            <a:ext cx="6185808" cy="257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42322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structor_Supplemental_Material_Template.pptx" id="{3198E07C-115F-418B-A9A8-BF9053302A35}" vid="{198B02FE-59AF-4313-B2FA-B9A3F3C1E378}"/>
    </a:ext>
  </a:ext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structor_Supplemental_Material_Template.pptx" id="{3198E07C-115F-418B-A9A8-BF9053302A35}" vid="{C5585B68-2BDF-41F6-9912-6E7821961829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Instructor_Supplemental_Material_Template</Template>
  <TotalTime>8573</TotalTime>
  <Pages>28</Pages>
  <Words>1291</Words>
  <Application>Microsoft Office PowerPoint</Application>
  <PresentationFormat>On-screen Show (4:3)</PresentationFormat>
  <Paragraphs>169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Wingdings</vt:lpstr>
      <vt:lpstr>PPT-TMPLT-WHT_C</vt:lpstr>
      <vt:lpstr>NetAcad-4F_PPT-WHT_060408</vt:lpstr>
      <vt:lpstr>1. fejezet: Az adatok és a dolgok internete</vt:lpstr>
      <vt:lpstr>1. fejezet - Szakaszok és célok</vt:lpstr>
      <vt:lpstr>1.1 Az adatok értéke</vt:lpstr>
      <vt:lpstr>Az adatok értéke Az összekapcsolt világ adat-aspektusa </vt:lpstr>
      <vt:lpstr>Az adatok értéke  Az adatok mennyisége exponenciálisan növekszik</vt:lpstr>
      <vt:lpstr>Az adatok értéke Az adatok növekedése megváltoztatja az életünket</vt:lpstr>
      <vt:lpstr>1.2 Adatok és Big Data</vt:lpstr>
      <vt:lpstr>Adatok és Big Data Honnan jön a Big Data</vt:lpstr>
      <vt:lpstr>Adatok és Big Data Nyílt adatok és magánadatok</vt:lpstr>
      <vt:lpstr>Adatok és Big Data Strukturált és strukturálatlan adatok</vt:lpstr>
      <vt:lpstr>Adatok és Big Data Nyugalmi és mozgó adatok</vt:lpstr>
      <vt:lpstr>1.3 Fejlődés a Big Data felé</vt:lpstr>
      <vt:lpstr>Nagy adatok kezelése Fejlődés a Big Data felé</vt:lpstr>
      <vt:lpstr>Nagy adatok kezelése Alapvető adatkezelési technológiák</vt:lpstr>
      <vt:lpstr>Nagy adatok kezelése Alapvető adatkezelési technológiák</vt:lpstr>
      <vt:lpstr>1.4 Összefoglaló</vt:lpstr>
      <vt:lpstr>Fejezet összefoglalása Summary</vt:lpstr>
      <vt:lpstr>Fejezet összefoglalása Summary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 Materials Chapter X: Chapter Title</dc:title>
  <dc:creator>Suk-yi Pennock</dc:creator>
  <cp:lastModifiedBy>dhulfiqar aalwahab</cp:lastModifiedBy>
  <cp:revision>175</cp:revision>
  <cp:lastPrinted>1999-01-27T00:54:54Z</cp:lastPrinted>
  <dcterms:created xsi:type="dcterms:W3CDTF">2016-09-09T13:31:30Z</dcterms:created>
  <dcterms:modified xsi:type="dcterms:W3CDTF">2023-04-16T18:35:49Z</dcterms:modified>
</cp:coreProperties>
</file>