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F4B7-72EC-479F-B5FB-7E68DF00A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CD17D1-7ABD-445F-9337-C24A10C45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B6BAF-8346-40F5-B4C3-B07F376CED72}"/>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5" name="Footer Placeholder 4">
            <a:extLst>
              <a:ext uri="{FF2B5EF4-FFF2-40B4-BE49-F238E27FC236}">
                <a16:creationId xmlns:a16="http://schemas.microsoft.com/office/drawing/2014/main" id="{0A39B3A1-22BF-4BBF-8AA5-39C3A9F65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8E390-55DB-468F-8880-A10F1B558381}"/>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85465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D351-B57F-4F64-9BE5-3CCEA3312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7BBD4-3B74-418A-91C7-275C0FBC36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2584C-9C62-4087-842C-9A687F4BD473}"/>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5" name="Footer Placeholder 4">
            <a:extLst>
              <a:ext uri="{FF2B5EF4-FFF2-40B4-BE49-F238E27FC236}">
                <a16:creationId xmlns:a16="http://schemas.microsoft.com/office/drawing/2014/main" id="{4DC29A3C-C6C6-477C-9A18-2E191E3D6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C214C-F4AF-42B8-9B04-55C19FD60FC9}"/>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2891304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4953C-5255-4ACA-ACA3-1A9908D4FE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ADBAD-21AD-4A81-9655-A3326B560E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D01B7-6922-4677-97E3-311A4EF9B81E}"/>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5" name="Footer Placeholder 4">
            <a:extLst>
              <a:ext uri="{FF2B5EF4-FFF2-40B4-BE49-F238E27FC236}">
                <a16:creationId xmlns:a16="http://schemas.microsoft.com/office/drawing/2014/main" id="{519820FC-1331-4963-A604-B8CEEB8C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BAD2-3C00-497D-9F86-A55DE718ABC7}"/>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346688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599E-2B56-46F5-BA60-3959582C5E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FAD2C-9437-4067-A7DF-EE582E019D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BEC0F-F4C7-4B44-9243-566A454F4AD2}"/>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5" name="Footer Placeholder 4">
            <a:extLst>
              <a:ext uri="{FF2B5EF4-FFF2-40B4-BE49-F238E27FC236}">
                <a16:creationId xmlns:a16="http://schemas.microsoft.com/office/drawing/2014/main" id="{AEC1FD6A-306F-4604-9AC9-5AF93E7BF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BAB8C-6A80-4DB7-B429-C68413290F3C}"/>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426193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2B63-BD18-465A-B22A-704201304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114FE3-55DC-4234-B01A-86E932DD8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EE11D7-F5FF-489E-9F1A-2B17A41FFD95}"/>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5" name="Footer Placeholder 4">
            <a:extLst>
              <a:ext uri="{FF2B5EF4-FFF2-40B4-BE49-F238E27FC236}">
                <a16:creationId xmlns:a16="http://schemas.microsoft.com/office/drawing/2014/main" id="{61AC0029-66F1-445B-92D8-DBCD3D6BA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4F684-0B4E-4691-A5B8-BFE552C101B9}"/>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189829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1A68-D6CE-43D0-A8E5-3838D6542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8312E-C950-4D6E-A1A4-F1FD8F64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27E0C8-F3FC-435B-AEED-5A476AE271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E3CFC-5DB1-482B-92E5-9E7464FA5611}"/>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6" name="Footer Placeholder 5">
            <a:extLst>
              <a:ext uri="{FF2B5EF4-FFF2-40B4-BE49-F238E27FC236}">
                <a16:creationId xmlns:a16="http://schemas.microsoft.com/office/drawing/2014/main" id="{A411EFC6-05F0-47D5-AC1A-7EDEED459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62792-814E-4209-8A74-B5F5FFA36120}"/>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110647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1CFA-27E9-4773-BFC8-16ACF6DFB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49C88-BBA5-4697-A531-0B07C7E5C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DA5819-EA79-4B91-8BD8-7C3DD96BE7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B4FA9D-B6E4-48F9-8850-5F901D594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4EA891-FC4E-4950-9540-F43740FC15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F98B1-B481-447F-8C8B-5223B8E80A73}"/>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8" name="Footer Placeholder 7">
            <a:extLst>
              <a:ext uri="{FF2B5EF4-FFF2-40B4-BE49-F238E27FC236}">
                <a16:creationId xmlns:a16="http://schemas.microsoft.com/office/drawing/2014/main" id="{A8E5A138-8B5B-4B1D-9471-FA7DA8A220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2C9C43-1BF1-4C7A-A6F7-F86A4E77A343}"/>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122583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336E-7911-4850-9B1B-C86D7CF280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19B86-6BE2-49F0-80D9-6DC80DB0BF45}"/>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4" name="Footer Placeholder 3">
            <a:extLst>
              <a:ext uri="{FF2B5EF4-FFF2-40B4-BE49-F238E27FC236}">
                <a16:creationId xmlns:a16="http://schemas.microsoft.com/office/drawing/2014/main" id="{92DEE8FE-78A8-44B0-89D4-BF4F1992F0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A71FD3-A64D-45BF-92F2-D6F022ABBA0E}"/>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308239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EF59C-C9C4-48F3-82DF-C14DF206198A}"/>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3" name="Footer Placeholder 2">
            <a:extLst>
              <a:ext uri="{FF2B5EF4-FFF2-40B4-BE49-F238E27FC236}">
                <a16:creationId xmlns:a16="http://schemas.microsoft.com/office/drawing/2014/main" id="{AFEF96E0-65E1-4581-8CEB-0BE999039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6D579-69B0-4948-9543-3589F8A4C0F6}"/>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386747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79B2-D2AA-4184-AFD1-42A54978E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D65DEB-CC01-45A1-A44D-A9FE9A38D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4CC366-DE2A-4AC2-873F-CCF97786E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7ABCE7-7F32-45A6-92AF-35B6C8D1C043}"/>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6" name="Footer Placeholder 5">
            <a:extLst>
              <a:ext uri="{FF2B5EF4-FFF2-40B4-BE49-F238E27FC236}">
                <a16:creationId xmlns:a16="http://schemas.microsoft.com/office/drawing/2014/main" id="{F349B108-D86E-4215-A71B-B55CD07A0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68479-E641-4011-90F0-D2046AC10E7D}"/>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283059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B8C9-8F84-467B-BE81-BE1F6B1C7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1CFC83-63E4-46A8-970B-1A8632C33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2A9B4-F346-431E-BE51-137418EED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19982B-B747-4878-901E-D1736FA1CD0F}"/>
              </a:ext>
            </a:extLst>
          </p:cNvPr>
          <p:cNvSpPr>
            <a:spLocks noGrp="1"/>
          </p:cNvSpPr>
          <p:nvPr>
            <p:ph type="dt" sz="half" idx="10"/>
          </p:nvPr>
        </p:nvSpPr>
        <p:spPr/>
        <p:txBody>
          <a:bodyPr/>
          <a:lstStyle/>
          <a:p>
            <a:fld id="{7462F05A-3BD5-40DC-812A-B432217EE0F7}" type="datetimeFigureOut">
              <a:rPr lang="en-US" smtClean="0"/>
              <a:t>10/29/2018</a:t>
            </a:fld>
            <a:endParaRPr lang="en-US"/>
          </a:p>
        </p:txBody>
      </p:sp>
      <p:sp>
        <p:nvSpPr>
          <p:cNvPr id="6" name="Footer Placeholder 5">
            <a:extLst>
              <a:ext uri="{FF2B5EF4-FFF2-40B4-BE49-F238E27FC236}">
                <a16:creationId xmlns:a16="http://schemas.microsoft.com/office/drawing/2014/main" id="{C4ABF868-3E9F-4C09-99C6-88004E8B5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49C48-91F5-4978-B1DD-26E3199A2EC2}"/>
              </a:ext>
            </a:extLst>
          </p:cNvPr>
          <p:cNvSpPr>
            <a:spLocks noGrp="1"/>
          </p:cNvSpPr>
          <p:nvPr>
            <p:ph type="sldNum" sz="quarter" idx="12"/>
          </p:nvPr>
        </p:nvSpPr>
        <p:spPr/>
        <p:txBody>
          <a:bodyPr/>
          <a:lstStyle/>
          <a:p>
            <a:fld id="{513AD047-BDEE-4DCD-8716-C0B3DFC787A7}" type="slidenum">
              <a:rPr lang="en-US" smtClean="0"/>
              <a:t>‹#›</a:t>
            </a:fld>
            <a:endParaRPr lang="en-US"/>
          </a:p>
        </p:txBody>
      </p:sp>
    </p:spTree>
    <p:extLst>
      <p:ext uri="{BB962C8B-B14F-4D97-AF65-F5344CB8AC3E}">
        <p14:creationId xmlns:p14="http://schemas.microsoft.com/office/powerpoint/2010/main" val="29475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3AC3A-B56D-4D0A-B364-42B11ADB4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75E9B-2948-4E6B-BE80-4B6D5D2B1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BC353-B193-4333-A340-8516C83F9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2F05A-3BD5-40DC-812A-B432217EE0F7}" type="datetimeFigureOut">
              <a:rPr lang="en-US" smtClean="0"/>
              <a:t>10/29/2018</a:t>
            </a:fld>
            <a:endParaRPr lang="en-US"/>
          </a:p>
        </p:txBody>
      </p:sp>
      <p:sp>
        <p:nvSpPr>
          <p:cNvPr id="5" name="Footer Placeholder 4">
            <a:extLst>
              <a:ext uri="{FF2B5EF4-FFF2-40B4-BE49-F238E27FC236}">
                <a16:creationId xmlns:a16="http://schemas.microsoft.com/office/drawing/2014/main" id="{C9238220-59D9-4A8C-B839-E4EACD805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7C7FA7-B61D-4260-A8B0-1081C6F01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AD047-BDEE-4DCD-8716-C0B3DFC787A7}" type="slidenum">
              <a:rPr lang="en-US" smtClean="0"/>
              <a:t>‹#›</a:t>
            </a:fld>
            <a:endParaRPr lang="en-US"/>
          </a:p>
        </p:txBody>
      </p:sp>
    </p:spTree>
    <p:extLst>
      <p:ext uri="{BB962C8B-B14F-4D97-AF65-F5344CB8AC3E}">
        <p14:creationId xmlns:p14="http://schemas.microsoft.com/office/powerpoint/2010/main" val="170543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813F-28B1-4A76-8F67-4380E9A983D7}"/>
              </a:ext>
            </a:extLst>
          </p:cNvPr>
          <p:cNvSpPr>
            <a:spLocks noGrp="1"/>
          </p:cNvSpPr>
          <p:nvPr>
            <p:ph type="ctrTitle"/>
          </p:nvPr>
        </p:nvSpPr>
        <p:spPr/>
        <p:txBody>
          <a:bodyPr/>
          <a:lstStyle/>
          <a:p>
            <a:r>
              <a:rPr lang="en-US" dirty="0"/>
              <a:t>Dialect Classification</a:t>
            </a:r>
          </a:p>
        </p:txBody>
      </p:sp>
      <p:sp>
        <p:nvSpPr>
          <p:cNvPr id="3" name="Subtitle 2">
            <a:extLst>
              <a:ext uri="{FF2B5EF4-FFF2-40B4-BE49-F238E27FC236}">
                <a16:creationId xmlns:a16="http://schemas.microsoft.com/office/drawing/2014/main" id="{C3D2BFA6-CFA3-4013-A8CE-C563CB742FC9}"/>
              </a:ext>
            </a:extLst>
          </p:cNvPr>
          <p:cNvSpPr>
            <a:spLocks noGrp="1"/>
          </p:cNvSpPr>
          <p:nvPr>
            <p:ph type="subTitle" idx="1"/>
          </p:nvPr>
        </p:nvSpPr>
        <p:spPr>
          <a:xfrm>
            <a:off x="3810000" y="4079875"/>
            <a:ext cx="4572000" cy="1655762"/>
          </a:xfrm>
        </p:spPr>
        <p:txBody>
          <a:bodyPr>
            <a:normAutofit fontScale="92500" lnSpcReduction="10000"/>
          </a:bodyPr>
          <a:lstStyle/>
          <a:p>
            <a:r>
              <a:rPr lang="en-US" dirty="0"/>
              <a:t>Tejas Kotha (IMT2016112)</a:t>
            </a:r>
          </a:p>
          <a:p>
            <a:r>
              <a:rPr lang="en-US" dirty="0"/>
              <a:t>Shreyas Gupta (IMT2016122)</a:t>
            </a:r>
          </a:p>
          <a:p>
            <a:r>
              <a:rPr lang="en-US" dirty="0" err="1"/>
              <a:t>Ayush</a:t>
            </a:r>
            <a:r>
              <a:rPr lang="en-US" dirty="0"/>
              <a:t> Saraswat (IMT2016123)</a:t>
            </a:r>
          </a:p>
          <a:p>
            <a:r>
              <a:rPr lang="en-US" dirty="0" err="1"/>
              <a:t>Tanishq</a:t>
            </a:r>
            <a:r>
              <a:rPr lang="en-US" dirty="0"/>
              <a:t> Gupta (IMT2016126)</a:t>
            </a:r>
          </a:p>
          <a:p>
            <a:endParaRPr lang="en-US" dirty="0"/>
          </a:p>
        </p:txBody>
      </p:sp>
    </p:spTree>
    <p:extLst>
      <p:ext uri="{BB962C8B-B14F-4D97-AF65-F5344CB8AC3E}">
        <p14:creationId xmlns:p14="http://schemas.microsoft.com/office/powerpoint/2010/main" val="121878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DE2-7AFE-43F9-8184-4A9FAAE96DF2}"/>
              </a:ext>
            </a:extLst>
          </p:cNvPr>
          <p:cNvSpPr>
            <a:spLocks noGrp="1"/>
          </p:cNvSpPr>
          <p:nvPr>
            <p:ph type="title"/>
          </p:nvPr>
        </p:nvSpPr>
        <p:spPr/>
        <p:txBody>
          <a:bodyPr/>
          <a:lstStyle/>
          <a:p>
            <a:r>
              <a:rPr lang="en-US" dirty="0"/>
              <a:t>Machine Learning Pipelines</a:t>
            </a:r>
          </a:p>
        </p:txBody>
      </p:sp>
      <p:sp>
        <p:nvSpPr>
          <p:cNvPr id="3" name="Content Placeholder 2">
            <a:extLst>
              <a:ext uri="{FF2B5EF4-FFF2-40B4-BE49-F238E27FC236}">
                <a16:creationId xmlns:a16="http://schemas.microsoft.com/office/drawing/2014/main" id="{5FA8CFFA-5FEF-468F-9D63-A5257E0D385C}"/>
              </a:ext>
            </a:extLst>
          </p:cNvPr>
          <p:cNvSpPr>
            <a:spLocks noGrp="1"/>
          </p:cNvSpPr>
          <p:nvPr>
            <p:ph idx="1"/>
          </p:nvPr>
        </p:nvSpPr>
        <p:spPr/>
        <p:txBody>
          <a:bodyPr>
            <a:normAutofit lnSpcReduction="10000"/>
          </a:bodyPr>
          <a:lstStyle/>
          <a:p>
            <a:pPr marL="0" indent="0">
              <a:buNone/>
            </a:pPr>
            <a:r>
              <a:rPr lang="en-IN" dirty="0"/>
              <a:t>We write down all the coefficient data into a pandas </a:t>
            </a:r>
            <a:r>
              <a:rPr lang="en-IN" dirty="0" err="1"/>
              <a:t>DataFrame</a:t>
            </a:r>
            <a:r>
              <a:rPr lang="en-IN" dirty="0"/>
              <a:t> object.</a:t>
            </a:r>
            <a:br>
              <a:rPr lang="en-IN" dirty="0"/>
            </a:br>
            <a:r>
              <a:rPr lang="en-IN" dirty="0"/>
              <a:t>This contains 67*9 rows and a lot of columns.</a:t>
            </a:r>
            <a:br>
              <a:rPr lang="en-IN" dirty="0"/>
            </a:br>
            <a:endParaRPr lang="en-IN" dirty="0"/>
          </a:p>
          <a:p>
            <a:pPr marL="0" indent="0">
              <a:buNone/>
            </a:pPr>
            <a:r>
              <a:rPr lang="en-IN" dirty="0"/>
              <a:t>In order to </a:t>
            </a:r>
            <a:r>
              <a:rPr lang="en-IN" dirty="0" err="1"/>
              <a:t>preprocess</a:t>
            </a:r>
            <a:r>
              <a:rPr lang="en-IN" dirty="0"/>
              <a:t> our raw log Mel FSC, delta and delta </a:t>
            </a:r>
            <a:r>
              <a:rPr lang="en-IN" dirty="0" err="1"/>
              <a:t>delta</a:t>
            </a:r>
            <a:r>
              <a:rPr lang="en-IN" dirty="0"/>
              <a:t> coefficients, we took the mean of each coefficient in each dialect, which gives us 12 average coefficient values for each dialect. After finding the means, our </a:t>
            </a:r>
            <a:r>
              <a:rPr lang="en-IN" dirty="0" err="1"/>
              <a:t>Dataframe</a:t>
            </a:r>
            <a:r>
              <a:rPr lang="en-IN" dirty="0"/>
              <a:t> would now be of the size 67x9 rows and 36 columns. In order to get more insight from out coefficients, we also find the min value, max value, standard deviation, skewness and median of each of our coefficients. This creates a </a:t>
            </a:r>
            <a:r>
              <a:rPr lang="en-IN" dirty="0" err="1"/>
              <a:t>Dataframe</a:t>
            </a:r>
            <a:r>
              <a:rPr lang="en-IN" dirty="0"/>
              <a:t> of 67x9 rows and 216 + 1(labels) columns.</a:t>
            </a:r>
            <a:br>
              <a:rPr lang="en-IN" dirty="0"/>
            </a:br>
            <a:endParaRPr lang="en-US" dirty="0"/>
          </a:p>
        </p:txBody>
      </p:sp>
    </p:spTree>
    <p:extLst>
      <p:ext uri="{BB962C8B-B14F-4D97-AF65-F5344CB8AC3E}">
        <p14:creationId xmlns:p14="http://schemas.microsoft.com/office/powerpoint/2010/main" val="175461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B023-4D4C-4307-9057-78E11BB2F9A4}"/>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8086F695-1E66-40C1-8A4E-8EB578031133}"/>
              </a:ext>
            </a:extLst>
          </p:cNvPr>
          <p:cNvSpPr>
            <a:spLocks noGrp="1"/>
          </p:cNvSpPr>
          <p:nvPr>
            <p:ph idx="1"/>
          </p:nvPr>
        </p:nvSpPr>
        <p:spPr/>
        <p:txBody>
          <a:bodyPr>
            <a:normAutofit/>
          </a:bodyPr>
          <a:lstStyle/>
          <a:p>
            <a:pPr marL="0" indent="0">
              <a:buNone/>
            </a:pPr>
            <a:r>
              <a:rPr lang="en-IN" dirty="0"/>
              <a:t>We then split the dataset into 80% training data and 20% testing data using </a:t>
            </a:r>
            <a:r>
              <a:rPr lang="en-IN" dirty="0" err="1"/>
              <a:t>sklearn’s</a:t>
            </a:r>
            <a:r>
              <a:rPr lang="en-IN" dirty="0"/>
              <a:t> </a:t>
            </a:r>
            <a:r>
              <a:rPr lang="en-IN" dirty="0" err="1"/>
              <a:t>train_test_split</a:t>
            </a:r>
            <a:r>
              <a:rPr lang="en-IN" dirty="0"/>
              <a:t>.</a:t>
            </a:r>
            <a:br>
              <a:rPr lang="en-IN" dirty="0"/>
            </a:br>
            <a:br>
              <a:rPr lang="en-IN" dirty="0"/>
            </a:br>
            <a:r>
              <a:rPr lang="en-IN" dirty="0"/>
              <a:t>We trained an SVC classifier and found the hyper parameters using grid search. The accuracy was around 85-94%. There is a huge variation in accuracy when we retrain the model. This is because our dataset is relatively very small and the random shuffle and split of the dataset using </a:t>
            </a:r>
            <a:r>
              <a:rPr lang="en-IN" dirty="0" err="1"/>
              <a:t>sklearn’s</a:t>
            </a:r>
            <a:r>
              <a:rPr lang="en-IN" dirty="0"/>
              <a:t> </a:t>
            </a:r>
            <a:r>
              <a:rPr lang="en-IN" dirty="0" err="1"/>
              <a:t>train_test_split</a:t>
            </a:r>
            <a:r>
              <a:rPr lang="en-IN" dirty="0"/>
              <a:t> causes large variations in our model accuracy.</a:t>
            </a:r>
          </a:p>
          <a:p>
            <a:pPr marL="0" indent="0">
              <a:buNone/>
            </a:pPr>
            <a:endParaRPr lang="en-US" dirty="0"/>
          </a:p>
        </p:txBody>
      </p:sp>
    </p:spTree>
    <p:extLst>
      <p:ext uri="{BB962C8B-B14F-4D97-AF65-F5344CB8AC3E}">
        <p14:creationId xmlns:p14="http://schemas.microsoft.com/office/powerpoint/2010/main" val="55981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2D69-551F-4323-A86A-6295A11A9FE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D08858D-6906-4F71-AA69-16414DFB691F}"/>
              </a:ext>
            </a:extLst>
          </p:cNvPr>
          <p:cNvSpPr>
            <a:spLocks noGrp="1"/>
          </p:cNvSpPr>
          <p:nvPr>
            <p:ph idx="1"/>
          </p:nvPr>
        </p:nvSpPr>
        <p:spPr/>
        <p:txBody>
          <a:bodyPr>
            <a:normAutofit lnSpcReduction="10000"/>
          </a:bodyPr>
          <a:lstStyle/>
          <a:p>
            <a:pPr marL="0" indent="0">
              <a:buNone/>
            </a:pPr>
            <a:r>
              <a:rPr lang="en-IN" dirty="0"/>
              <a:t>The problem statement of the project is to classify the dialects of British English. There are many dialects in British English language and for the project purpose we consider nine regions (dialects). </a:t>
            </a:r>
            <a:endParaRPr lang="en-US" dirty="0"/>
          </a:p>
          <a:p>
            <a:endParaRPr lang="en-US" dirty="0"/>
          </a:p>
          <a:p>
            <a:pPr marL="0" indent="0">
              <a:buNone/>
            </a:pPr>
            <a:r>
              <a:rPr lang="en-US" dirty="0"/>
              <a:t>Dataset: </a:t>
            </a:r>
            <a:r>
              <a:rPr lang="en-IN" dirty="0"/>
              <a:t>The speech corpus </a:t>
            </a:r>
            <a:r>
              <a:rPr lang="en-IN" dirty="0" err="1"/>
              <a:t>IViE</a:t>
            </a:r>
            <a:r>
              <a:rPr lang="en-IN" dirty="0"/>
              <a:t> (Intonational Variation in English) is used. The dataset includes nine dialects of  British English, spoken across the nine various regions of the  British Isles. The speakers (male and female) read the Cinderella story with intention of investigating cross-varietal and stylistic variations in English intonations across nine regions. The Read_ Up directory has 9 sub-directories (IDR1, IDR2,…..) which has 67 wav files in each sub-directory. </a:t>
            </a:r>
            <a:endParaRPr lang="en-US" dirty="0"/>
          </a:p>
        </p:txBody>
      </p:sp>
    </p:spTree>
    <p:extLst>
      <p:ext uri="{BB962C8B-B14F-4D97-AF65-F5344CB8AC3E}">
        <p14:creationId xmlns:p14="http://schemas.microsoft.com/office/powerpoint/2010/main" val="306584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B8DA-1C83-4253-8737-D28C85AFA0B5}"/>
              </a:ext>
            </a:extLst>
          </p:cNvPr>
          <p:cNvSpPr>
            <a:spLocks noGrp="1"/>
          </p:cNvSpPr>
          <p:nvPr>
            <p:ph type="title"/>
          </p:nvPr>
        </p:nvSpPr>
        <p:spPr/>
        <p:txBody>
          <a:bodyPr/>
          <a:lstStyle/>
          <a:p>
            <a:r>
              <a:rPr lang="en-US" dirty="0"/>
              <a:t>Dialects</a:t>
            </a:r>
          </a:p>
        </p:txBody>
      </p:sp>
      <p:sp>
        <p:nvSpPr>
          <p:cNvPr id="3" name="Content Placeholder 2">
            <a:extLst>
              <a:ext uri="{FF2B5EF4-FFF2-40B4-BE49-F238E27FC236}">
                <a16:creationId xmlns:a16="http://schemas.microsoft.com/office/drawing/2014/main" id="{14A27A0D-2DD5-4B1C-8128-BF08BA5470E7}"/>
              </a:ext>
            </a:extLst>
          </p:cNvPr>
          <p:cNvSpPr>
            <a:spLocks noGrp="1"/>
          </p:cNvSpPr>
          <p:nvPr>
            <p:ph idx="1"/>
          </p:nvPr>
        </p:nvSpPr>
        <p:spPr/>
        <p:txBody>
          <a:bodyPr/>
          <a:lstStyle/>
          <a:p>
            <a:r>
              <a:rPr lang="en-IN" dirty="0"/>
              <a:t>An </a:t>
            </a:r>
            <a:r>
              <a:rPr lang="en-IN" b="1" i="1" dirty="0"/>
              <a:t>accent</a:t>
            </a:r>
            <a:r>
              <a:rPr lang="en-IN" dirty="0"/>
              <a:t> is the way that particular person or group of people</a:t>
            </a:r>
            <a:r>
              <a:rPr lang="en-IN" i="1" dirty="0"/>
              <a:t> sound</a:t>
            </a:r>
            <a:r>
              <a:rPr lang="en-IN" dirty="0"/>
              <a:t>.  It’s the way somebody pronounces words, the musicality of their speech, etc.</a:t>
            </a:r>
          </a:p>
          <a:p>
            <a:r>
              <a:rPr lang="en-IN" dirty="0"/>
              <a:t>A </a:t>
            </a:r>
            <a:r>
              <a:rPr lang="en-IN" b="1" i="1" dirty="0"/>
              <a:t>dialect</a:t>
            </a:r>
            <a:r>
              <a:rPr lang="en-IN" dirty="0"/>
              <a:t> describes both a person’s accent </a:t>
            </a:r>
            <a:r>
              <a:rPr lang="en-IN" i="1" dirty="0"/>
              <a:t>and</a:t>
            </a:r>
            <a:r>
              <a:rPr lang="en-IN" dirty="0"/>
              <a:t> the grammatical features of the way that person talks.</a:t>
            </a:r>
          </a:p>
          <a:p>
            <a:pPr marL="0" indent="0">
              <a:buNone/>
            </a:pPr>
            <a:r>
              <a:rPr lang="en-IN" dirty="0"/>
              <a:t>There is a general misconception that these words are synonymous. Different dialects and accents arise due to a lot of factors like culture, geography, age, gender, etc.</a:t>
            </a:r>
            <a:endParaRPr lang="en-US" dirty="0"/>
          </a:p>
        </p:txBody>
      </p:sp>
    </p:spTree>
    <p:extLst>
      <p:ext uri="{BB962C8B-B14F-4D97-AF65-F5344CB8AC3E}">
        <p14:creationId xmlns:p14="http://schemas.microsoft.com/office/powerpoint/2010/main" val="428681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D646-6053-4546-8CB5-5C5BFA111AA5}"/>
              </a:ext>
            </a:extLst>
          </p:cNvPr>
          <p:cNvSpPr>
            <a:spLocks noGrp="1"/>
          </p:cNvSpPr>
          <p:nvPr>
            <p:ph type="title"/>
          </p:nvPr>
        </p:nvSpPr>
        <p:spPr/>
        <p:txBody>
          <a:bodyPr/>
          <a:lstStyle/>
          <a:p>
            <a:r>
              <a:rPr lang="en-US" dirty="0"/>
              <a:t>Speech Recognition</a:t>
            </a:r>
          </a:p>
        </p:txBody>
      </p:sp>
      <p:sp>
        <p:nvSpPr>
          <p:cNvPr id="3" name="Content Placeholder 2">
            <a:extLst>
              <a:ext uri="{FF2B5EF4-FFF2-40B4-BE49-F238E27FC236}">
                <a16:creationId xmlns:a16="http://schemas.microsoft.com/office/drawing/2014/main" id="{3083DDD2-D4A9-4613-BB64-33F2B8392F02}"/>
              </a:ext>
            </a:extLst>
          </p:cNvPr>
          <p:cNvSpPr>
            <a:spLocks noGrp="1"/>
          </p:cNvSpPr>
          <p:nvPr>
            <p:ph idx="1"/>
          </p:nvPr>
        </p:nvSpPr>
        <p:spPr>
          <a:xfrm>
            <a:off x="838200" y="1825625"/>
            <a:ext cx="10515600" cy="2870662"/>
          </a:xfrm>
        </p:spPr>
        <p:txBody>
          <a:bodyPr/>
          <a:lstStyle/>
          <a:p>
            <a:pPr marL="0" indent="0">
              <a:buNone/>
            </a:pPr>
            <a:r>
              <a:rPr lang="en-IN" dirty="0"/>
              <a:t>The variations in wordings for different dialects has caused many ASR applications to often fail in recognizing user’s speech. This has encouraged people to find ways to distinguish dialects. Different grammar and word selection in dialects force us to understand how each dialect use phonemes. Phonemes are what differentiate words from one other in a particular dialect/language. By finding patterns in phonemes, we can possibly try classifying them.</a:t>
            </a:r>
            <a:endParaRPr lang="en-US" dirty="0"/>
          </a:p>
        </p:txBody>
      </p:sp>
    </p:spTree>
    <p:extLst>
      <p:ext uri="{BB962C8B-B14F-4D97-AF65-F5344CB8AC3E}">
        <p14:creationId xmlns:p14="http://schemas.microsoft.com/office/powerpoint/2010/main" val="138749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D6B5-73E2-4616-96BB-34AA0392A291}"/>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2BEAA47-F166-4945-A4DF-98DCCED0B765}"/>
              </a:ext>
            </a:extLst>
          </p:cNvPr>
          <p:cNvSpPr>
            <a:spLocks noGrp="1"/>
          </p:cNvSpPr>
          <p:nvPr>
            <p:ph idx="1"/>
          </p:nvPr>
        </p:nvSpPr>
        <p:spPr>
          <a:xfrm>
            <a:off x="838200" y="1825625"/>
            <a:ext cx="10515600" cy="4069148"/>
          </a:xfrm>
        </p:spPr>
        <p:txBody>
          <a:bodyPr>
            <a:normAutofit fontScale="92500" lnSpcReduction="10000"/>
          </a:bodyPr>
          <a:lstStyle/>
          <a:p>
            <a:pPr marL="0" indent="0">
              <a:buNone/>
            </a:pPr>
            <a:r>
              <a:rPr lang="en-IN" dirty="0"/>
              <a:t>For this, we break down the audio signal into small parts which approximately contain only one phoneme. Each small part would be one frame. Statistically, the length of one frame is usually around 25ms. Anything other than this makes the spectral content of the frame ambiguous. While breaking down our audio sample into frames, we make sure there is some overlap present between them to find a correlation between adjacent phonemes. This overlap is called stride. Statistically, this stride is taken to be around 15ms. Anything less won’t be useful and anything more would increase overfitting. This is done because, in dialects, the temporal positioning of phonemes in speech also plays a huge role. A phoneme may change to some other phoneme when placed adjacent to some other phoneme.</a:t>
            </a:r>
            <a:endParaRPr lang="en-US" dirty="0"/>
          </a:p>
        </p:txBody>
      </p:sp>
    </p:spTree>
    <p:extLst>
      <p:ext uri="{BB962C8B-B14F-4D97-AF65-F5344CB8AC3E}">
        <p14:creationId xmlns:p14="http://schemas.microsoft.com/office/powerpoint/2010/main" val="397201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A3C3-3408-4097-84B7-8088591A65C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C4AC546-E14E-43C1-9B41-2D2E31B776E7}"/>
              </a:ext>
            </a:extLst>
          </p:cNvPr>
          <p:cNvSpPr>
            <a:spLocks noGrp="1"/>
          </p:cNvSpPr>
          <p:nvPr>
            <p:ph idx="1"/>
          </p:nvPr>
        </p:nvSpPr>
        <p:spPr/>
        <p:txBody>
          <a:bodyPr/>
          <a:lstStyle/>
          <a:p>
            <a:pPr marL="0" indent="0">
              <a:buNone/>
            </a:pPr>
            <a:r>
              <a:rPr lang="en-IN" dirty="0"/>
              <a:t>Instead of analysing the bare spectrum, we can scale the spectrum to match our perceptual frequency ranges. Humans can hear frequencies between 20 to 20KHz, but our hearing is more discriminative at lower frequencies than at higher frequencies.</a:t>
            </a:r>
          </a:p>
          <a:p>
            <a:pPr marL="0" indent="0">
              <a:buNone/>
            </a:pPr>
            <a:r>
              <a:rPr lang="en-IN" dirty="0"/>
              <a:t>To convert our power spectrum range from the generic range to a more perceptual range, we used the Mel scale. Mel scale normalizes the frequency scale to match our perceptual frequency distinguishing capabilities. </a:t>
            </a:r>
          </a:p>
          <a:p>
            <a:pPr marL="0" indent="0">
              <a:buNone/>
            </a:pPr>
            <a:endParaRPr lang="en-US" dirty="0"/>
          </a:p>
        </p:txBody>
      </p:sp>
      <p:graphicFrame>
        <p:nvGraphicFramePr>
          <p:cNvPr id="5" name="Table 4">
            <a:extLst>
              <a:ext uri="{FF2B5EF4-FFF2-40B4-BE49-F238E27FC236}">
                <a16:creationId xmlns:a16="http://schemas.microsoft.com/office/drawing/2014/main" id="{267C9D16-65B9-4C01-B29C-185AAC9B37B6}"/>
              </a:ext>
            </a:extLst>
          </p:cNvPr>
          <p:cNvGraphicFramePr>
            <a:graphicFrameLocks noGrp="1"/>
          </p:cNvGraphicFramePr>
          <p:nvPr>
            <p:extLst>
              <p:ext uri="{D42A27DB-BD31-4B8C-83A1-F6EECF244321}">
                <p14:modId xmlns:p14="http://schemas.microsoft.com/office/powerpoint/2010/main" val="1806541770"/>
              </p:ext>
            </p:extLst>
          </p:nvPr>
        </p:nvGraphicFramePr>
        <p:xfrm>
          <a:off x="838200" y="5487035"/>
          <a:ext cx="10515600" cy="1005840"/>
        </p:xfrm>
        <a:graphic>
          <a:graphicData uri="http://schemas.openxmlformats.org/drawingml/2006/table">
            <a:tbl>
              <a:tblPr/>
              <a:tblGrid>
                <a:gridCol w="701040">
                  <a:extLst>
                    <a:ext uri="{9D8B030D-6E8A-4147-A177-3AD203B41FA5}">
                      <a16:colId xmlns:a16="http://schemas.microsoft.com/office/drawing/2014/main" val="2682898390"/>
                    </a:ext>
                  </a:extLst>
                </a:gridCol>
                <a:gridCol w="701040">
                  <a:extLst>
                    <a:ext uri="{9D8B030D-6E8A-4147-A177-3AD203B41FA5}">
                      <a16:colId xmlns:a16="http://schemas.microsoft.com/office/drawing/2014/main" val="835824174"/>
                    </a:ext>
                  </a:extLst>
                </a:gridCol>
                <a:gridCol w="701040">
                  <a:extLst>
                    <a:ext uri="{9D8B030D-6E8A-4147-A177-3AD203B41FA5}">
                      <a16:colId xmlns:a16="http://schemas.microsoft.com/office/drawing/2014/main" val="3269521319"/>
                    </a:ext>
                  </a:extLst>
                </a:gridCol>
                <a:gridCol w="701040">
                  <a:extLst>
                    <a:ext uri="{9D8B030D-6E8A-4147-A177-3AD203B41FA5}">
                      <a16:colId xmlns:a16="http://schemas.microsoft.com/office/drawing/2014/main" val="1820238924"/>
                    </a:ext>
                  </a:extLst>
                </a:gridCol>
                <a:gridCol w="701040">
                  <a:extLst>
                    <a:ext uri="{9D8B030D-6E8A-4147-A177-3AD203B41FA5}">
                      <a16:colId xmlns:a16="http://schemas.microsoft.com/office/drawing/2014/main" val="4055426038"/>
                    </a:ext>
                  </a:extLst>
                </a:gridCol>
                <a:gridCol w="701040">
                  <a:extLst>
                    <a:ext uri="{9D8B030D-6E8A-4147-A177-3AD203B41FA5}">
                      <a16:colId xmlns:a16="http://schemas.microsoft.com/office/drawing/2014/main" val="2390575100"/>
                    </a:ext>
                  </a:extLst>
                </a:gridCol>
                <a:gridCol w="701040">
                  <a:extLst>
                    <a:ext uri="{9D8B030D-6E8A-4147-A177-3AD203B41FA5}">
                      <a16:colId xmlns:a16="http://schemas.microsoft.com/office/drawing/2014/main" val="1434385931"/>
                    </a:ext>
                  </a:extLst>
                </a:gridCol>
                <a:gridCol w="701040">
                  <a:extLst>
                    <a:ext uri="{9D8B030D-6E8A-4147-A177-3AD203B41FA5}">
                      <a16:colId xmlns:a16="http://schemas.microsoft.com/office/drawing/2014/main" val="1809366618"/>
                    </a:ext>
                  </a:extLst>
                </a:gridCol>
                <a:gridCol w="701040">
                  <a:extLst>
                    <a:ext uri="{9D8B030D-6E8A-4147-A177-3AD203B41FA5}">
                      <a16:colId xmlns:a16="http://schemas.microsoft.com/office/drawing/2014/main" val="659698754"/>
                    </a:ext>
                  </a:extLst>
                </a:gridCol>
                <a:gridCol w="701040">
                  <a:extLst>
                    <a:ext uri="{9D8B030D-6E8A-4147-A177-3AD203B41FA5}">
                      <a16:colId xmlns:a16="http://schemas.microsoft.com/office/drawing/2014/main" val="516216323"/>
                    </a:ext>
                  </a:extLst>
                </a:gridCol>
                <a:gridCol w="701040">
                  <a:extLst>
                    <a:ext uri="{9D8B030D-6E8A-4147-A177-3AD203B41FA5}">
                      <a16:colId xmlns:a16="http://schemas.microsoft.com/office/drawing/2014/main" val="939524467"/>
                    </a:ext>
                  </a:extLst>
                </a:gridCol>
                <a:gridCol w="701040">
                  <a:extLst>
                    <a:ext uri="{9D8B030D-6E8A-4147-A177-3AD203B41FA5}">
                      <a16:colId xmlns:a16="http://schemas.microsoft.com/office/drawing/2014/main" val="3957611689"/>
                    </a:ext>
                  </a:extLst>
                </a:gridCol>
                <a:gridCol w="701040">
                  <a:extLst>
                    <a:ext uri="{9D8B030D-6E8A-4147-A177-3AD203B41FA5}">
                      <a16:colId xmlns:a16="http://schemas.microsoft.com/office/drawing/2014/main" val="73146001"/>
                    </a:ext>
                  </a:extLst>
                </a:gridCol>
                <a:gridCol w="701040">
                  <a:extLst>
                    <a:ext uri="{9D8B030D-6E8A-4147-A177-3AD203B41FA5}">
                      <a16:colId xmlns:a16="http://schemas.microsoft.com/office/drawing/2014/main" val="3428746926"/>
                    </a:ext>
                  </a:extLst>
                </a:gridCol>
                <a:gridCol w="701040">
                  <a:extLst>
                    <a:ext uri="{9D8B030D-6E8A-4147-A177-3AD203B41FA5}">
                      <a16:colId xmlns:a16="http://schemas.microsoft.com/office/drawing/2014/main" val="1840703872"/>
                    </a:ext>
                  </a:extLst>
                </a:gridCol>
              </a:tblGrid>
              <a:tr h="0">
                <a:tc>
                  <a:txBody>
                    <a:bodyPr/>
                    <a:lstStyle/>
                    <a:p>
                      <a:pPr algn="ctr"/>
                      <a:r>
                        <a:rPr lang="en-US">
                          <a:effectLst/>
                        </a:rPr>
                        <a:t>Hz</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a:effectLst/>
                        </a:rPr>
                        <a:t>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160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394</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670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1420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1900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2450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3120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4000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5100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6600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9000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14000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19409024"/>
                  </a:ext>
                </a:extLst>
              </a:tr>
              <a:tr h="0">
                <a:tc>
                  <a:txBody>
                    <a:bodyPr/>
                    <a:lstStyle/>
                    <a:p>
                      <a:pPr algn="ctr"/>
                      <a:r>
                        <a:rPr lang="en-US">
                          <a:effectLst/>
                        </a:rPr>
                        <a:t>mel</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a:effectLst/>
                        </a:rPr>
                        <a:t>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500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750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1250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1500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1750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2250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2500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2750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3000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3250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48050341"/>
                  </a:ext>
                </a:extLst>
              </a:tr>
            </a:tbl>
          </a:graphicData>
        </a:graphic>
      </p:graphicFrame>
    </p:spTree>
    <p:extLst>
      <p:ext uri="{BB962C8B-B14F-4D97-AF65-F5344CB8AC3E}">
        <p14:creationId xmlns:p14="http://schemas.microsoft.com/office/powerpoint/2010/main" val="101892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353D-3545-46CB-AA3B-1743177703A1}"/>
              </a:ext>
            </a:extLst>
          </p:cNvPr>
          <p:cNvSpPr>
            <a:spLocks noGrp="1"/>
          </p:cNvSpPr>
          <p:nvPr>
            <p:ph type="title"/>
          </p:nvPr>
        </p:nvSpPr>
        <p:spPr/>
        <p:txBody>
          <a:bodyPr/>
          <a:lstStyle/>
          <a:p>
            <a:r>
              <a:rPr lang="en-US" dirty="0"/>
              <a:t>Filter Banks</a:t>
            </a:r>
          </a:p>
        </p:txBody>
      </p:sp>
      <p:sp>
        <p:nvSpPr>
          <p:cNvPr id="3" name="Content Placeholder 2">
            <a:extLst>
              <a:ext uri="{FF2B5EF4-FFF2-40B4-BE49-F238E27FC236}">
                <a16:creationId xmlns:a16="http://schemas.microsoft.com/office/drawing/2014/main" id="{00592CBF-C962-4714-9518-A21C5CF54ADC}"/>
              </a:ext>
            </a:extLst>
          </p:cNvPr>
          <p:cNvSpPr>
            <a:spLocks noGrp="1"/>
          </p:cNvSpPr>
          <p:nvPr>
            <p:ph idx="1"/>
          </p:nvPr>
        </p:nvSpPr>
        <p:spPr/>
        <p:txBody>
          <a:bodyPr/>
          <a:lstStyle/>
          <a:p>
            <a:pPr marL="0" indent="0">
              <a:buNone/>
            </a:pPr>
            <a:r>
              <a:rPr lang="en-IN" dirty="0"/>
              <a:t>Filter banks are triangular filters which when multiplied with the original frame spectrum, gives us a new spectral picture. We use the Mel scale to appropriately select the widths of the filter banks. The filter bank triangle starts from Mel scale value m, peaks at m+1 and then comes down to zero at m+2. Next filter bank starts at m+1 instead of m+2, this is to avoid </a:t>
            </a:r>
            <a:r>
              <a:rPr lang="en-IN" dirty="0" err="1"/>
              <a:t>blindspots</a:t>
            </a:r>
            <a:r>
              <a:rPr lang="en-IN" dirty="0"/>
              <a:t> in our new spectral analysis. </a:t>
            </a:r>
          </a:p>
          <a:p>
            <a:pPr marL="0" indent="0">
              <a:buNone/>
            </a:pPr>
            <a:r>
              <a:rPr lang="en-IN" dirty="0"/>
              <a:t>At higher frequencies, the filter bank width is big because our hearing and speech generation works poorly at higher frequencies, hence our filter will take a bigger range to accommodate changes in the spectrum.</a:t>
            </a:r>
            <a:endParaRPr lang="en-US" dirty="0"/>
          </a:p>
        </p:txBody>
      </p:sp>
    </p:spTree>
    <p:extLst>
      <p:ext uri="{BB962C8B-B14F-4D97-AF65-F5344CB8AC3E}">
        <p14:creationId xmlns:p14="http://schemas.microsoft.com/office/powerpoint/2010/main" val="256120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8F07-D2E6-45B2-B769-860B7B05A24E}"/>
              </a:ext>
            </a:extLst>
          </p:cNvPr>
          <p:cNvSpPr>
            <a:spLocks noGrp="1"/>
          </p:cNvSpPr>
          <p:nvPr>
            <p:ph type="title"/>
          </p:nvPr>
        </p:nvSpPr>
        <p:spPr/>
        <p:txBody>
          <a:bodyPr/>
          <a:lstStyle/>
          <a:p>
            <a:r>
              <a:rPr lang="en-US" dirty="0"/>
              <a:t>De-correlation</a:t>
            </a:r>
          </a:p>
        </p:txBody>
      </p:sp>
      <p:sp>
        <p:nvSpPr>
          <p:cNvPr id="3" name="Content Placeholder 2">
            <a:extLst>
              <a:ext uri="{FF2B5EF4-FFF2-40B4-BE49-F238E27FC236}">
                <a16:creationId xmlns:a16="http://schemas.microsoft.com/office/drawing/2014/main" id="{F10371A0-EAF1-4D8D-857D-8B8ECE026975}"/>
              </a:ext>
            </a:extLst>
          </p:cNvPr>
          <p:cNvSpPr>
            <a:spLocks noGrp="1"/>
          </p:cNvSpPr>
          <p:nvPr>
            <p:ph idx="1"/>
          </p:nvPr>
        </p:nvSpPr>
        <p:spPr/>
        <p:txBody>
          <a:bodyPr>
            <a:normAutofit lnSpcReduction="10000"/>
          </a:bodyPr>
          <a:lstStyle/>
          <a:p>
            <a:pPr marL="0" indent="0">
              <a:buNone/>
            </a:pPr>
            <a:r>
              <a:rPr lang="en-IN" dirty="0"/>
              <a:t>We then multiply our filter bank with the spectrum of each frame to find patterns in different frequency ranges. We convert filtered frame outputs into decibels and apply a de-correlation transform like DCT (discrete cosine transform) to remove correlations between frames. DCT removes higher frequency components because information mostly resides in the lower frequency parts than the higher frequency parts. </a:t>
            </a:r>
          </a:p>
          <a:p>
            <a:pPr marL="0" indent="0">
              <a:buNone/>
            </a:pPr>
            <a:r>
              <a:rPr lang="en-IN" dirty="0"/>
              <a:t>It is also the shape of the spectrum which is more important than the actual values. The coefficients after applying DCT are called log MFSC (Mel frequency spectral coefficients). We take the first 12 log MFSC coefficients because most of the human speech spectrum is at lower frequencies.</a:t>
            </a:r>
            <a:endParaRPr lang="en-US" dirty="0"/>
          </a:p>
        </p:txBody>
      </p:sp>
    </p:spTree>
    <p:extLst>
      <p:ext uri="{BB962C8B-B14F-4D97-AF65-F5344CB8AC3E}">
        <p14:creationId xmlns:p14="http://schemas.microsoft.com/office/powerpoint/2010/main" val="113416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EA70-E45E-46B6-9DD8-40BF07DC93CB}"/>
              </a:ext>
            </a:extLst>
          </p:cNvPr>
          <p:cNvSpPr>
            <a:spLocks noGrp="1"/>
          </p:cNvSpPr>
          <p:nvPr>
            <p:ph type="title"/>
          </p:nvPr>
        </p:nvSpPr>
        <p:spPr/>
        <p:txBody>
          <a:bodyPr/>
          <a:lstStyle/>
          <a:p>
            <a:r>
              <a:rPr lang="en-US" dirty="0"/>
              <a:t>Speech velocities</a:t>
            </a:r>
          </a:p>
        </p:txBody>
      </p:sp>
      <p:sp>
        <p:nvSpPr>
          <p:cNvPr id="3" name="Content Placeholder 2">
            <a:extLst>
              <a:ext uri="{FF2B5EF4-FFF2-40B4-BE49-F238E27FC236}">
                <a16:creationId xmlns:a16="http://schemas.microsoft.com/office/drawing/2014/main" id="{9EBEC4B9-BC34-4967-A668-1A23280972E9}"/>
              </a:ext>
            </a:extLst>
          </p:cNvPr>
          <p:cNvSpPr>
            <a:spLocks noGrp="1"/>
          </p:cNvSpPr>
          <p:nvPr>
            <p:ph idx="1"/>
          </p:nvPr>
        </p:nvSpPr>
        <p:spPr/>
        <p:txBody>
          <a:bodyPr/>
          <a:lstStyle/>
          <a:p>
            <a:pPr marL="0" indent="0">
              <a:buNone/>
            </a:pPr>
            <a:r>
              <a:rPr lang="en-IN" dirty="0"/>
              <a:t>Till now we’ve worked on individual phoneme spectral content but dialects also have different velocities and acceleration of transition between phonemes. You might have noticed how the speech is faster in IDR3 compared to speech in IDR2. We can create delta coefficients (velocity) and delta-delta coefficients (acceleration) to learn these features.</a:t>
            </a:r>
            <a:endParaRPr lang="en-US" dirty="0"/>
          </a:p>
        </p:txBody>
      </p:sp>
    </p:spTree>
    <p:extLst>
      <p:ext uri="{BB962C8B-B14F-4D97-AF65-F5344CB8AC3E}">
        <p14:creationId xmlns:p14="http://schemas.microsoft.com/office/powerpoint/2010/main" val="2161540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822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Dialect Classification</vt:lpstr>
      <vt:lpstr>Problem Statement</vt:lpstr>
      <vt:lpstr>Dialects</vt:lpstr>
      <vt:lpstr>Speech Recognition</vt:lpstr>
      <vt:lpstr>Approach</vt:lpstr>
      <vt:lpstr>Analysis</vt:lpstr>
      <vt:lpstr>Filter Banks</vt:lpstr>
      <vt:lpstr>De-correlation</vt:lpstr>
      <vt:lpstr>Speech velocities</vt:lpstr>
      <vt:lpstr>Machine Learning Pipelines</vt:lpstr>
      <vt:lpstr>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Dialect Classification</dc:title>
  <dc:creator>IMT2016112 Kotha Tejas</dc:creator>
  <cp:lastModifiedBy>IMT2016112 Kotha Tejas</cp:lastModifiedBy>
  <cp:revision>9</cp:revision>
  <dcterms:created xsi:type="dcterms:W3CDTF">2018-10-29T03:09:53Z</dcterms:created>
  <dcterms:modified xsi:type="dcterms:W3CDTF">2018-10-29T04:27:30Z</dcterms:modified>
</cp:coreProperties>
</file>