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LLM Fine-tuning</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 LLM Fine-tuning: 5 Slide Titles</a:t>
            </a:r>
          </a:p>
        </p:txBody>
      </p:sp>
      <p:sp>
        <p:nvSpPr>
          <p:cNvPr id="3" name="Content Placeholder 2"/>
          <p:cNvSpPr>
            <a:spLocks noGrp="1"/>
          </p:cNvSpPr>
          <p:nvPr>
            <p:ph idx="1"/>
          </p:nvPr>
        </p:nvSpPr>
        <p:spPr/>
        <p:txBody>
          <a:bodyPr/>
          <a:lstStyle/>
          <a:p>
            <a:pPr>
              <a:defRPr sz="1600"/>
            </a:pPr>
            <a:r>
              <a:t>## LLM Fine-tuning: 5 Slide Titles</a:t>
            </a:r>
          </a:p>
          <a:p>
            <a:pPr>
              <a:defRPr sz="1600"/>
            </a:pPr>
          </a:p>
          <a:p>
            <a:pPr>
              <a:defRPr sz="1600"/>
            </a:pPr>
            <a:r>
              <a:t>1. **Beyond the Basics: Unleashing the Power of LLM Fine-tuning**</a:t>
            </a:r>
          </a:p>
          <a:p>
            <a:pPr>
              <a:defRPr sz="1600"/>
            </a:pPr>
            <a:r>
              <a:t>2. **Tailoring Giants: How Fine-tuning Adapts LLMs to Your Specific Needs**</a:t>
            </a:r>
          </a:p>
          <a:p>
            <a:pPr>
              <a:defRPr sz="1600"/>
            </a:pPr>
            <a:r>
              <a:t>3. **From Pre-trained to Powerhouse: A Step-by-Step Guide to LLM Fine-tuning**</a:t>
            </a:r>
          </a:p>
          <a:p>
            <a:pPr>
              <a:defRPr sz="1600"/>
            </a:pPr>
            <a:r>
              <a:t>4. **Fine-tuning Strategies: Optimizing Performance for Your Unique Use Case**</a:t>
            </a:r>
          </a:p>
          <a:p>
            <a:pPr>
              <a:defRPr sz="1600"/>
            </a:pPr>
            <a:r>
              <a:t>5. **The Future is Focused: Applications and Benefits of Fine-tuned LLMs** </a:t>
            </a:r>
          </a:p>
          <a:p>
            <a:pPr>
              <a:defRPr sz="16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1. **Unlocking Potential: Introduction to LLM Fine-tuning**</a:t>
            </a:r>
          </a:p>
        </p:txBody>
      </p:sp>
      <p:sp>
        <p:nvSpPr>
          <p:cNvPr id="3" name="Content Placeholder 2"/>
          <p:cNvSpPr>
            <a:spLocks noGrp="1"/>
          </p:cNvSpPr>
          <p:nvPr>
            <p:ph idx="1"/>
          </p:nvPr>
        </p:nvSpPr>
        <p:spPr/>
        <p:txBody>
          <a:bodyPr/>
          <a:lstStyle/>
          <a:p>
            <a:pPr>
              <a:defRPr sz="1600"/>
            </a:pPr>
            <a:r>
              <a:t>## Unlocking Potential: Introduction to LLM Fine-tuning</a:t>
            </a:r>
          </a:p>
          <a:p>
            <a:pPr>
              <a:defRPr sz="1600"/>
            </a:pPr>
          </a:p>
          <a:p>
            <a:pPr>
              <a:defRPr sz="1600"/>
            </a:pPr>
            <a:r>
              <a:t>Large Language Models (LLMs) like GPT-3 and LaMDA have taken the world by storm, showcasing an impressive ability to generate human-quality text, translate languages, and answer questions. However, their true power lies in their adaptability. This is where **fine-tuning** comes in.</a:t>
            </a:r>
          </a:p>
          <a:p>
            <a:pPr>
              <a:defRPr sz="1600"/>
            </a:pPr>
          </a:p>
          <a:p>
            <a:pPr>
              <a:defRPr sz="1600"/>
            </a:pPr>
            <a:r>
              <a:t>Think of a pre-trained LLM as a talented but inexperienced intern. They possess a vast knowledge base but lack the specific skills and knowledge for your company. Fine-tuning is like providing that intern with specialized training, molding their abilities to excel in your specific domain. </a:t>
            </a:r>
          </a:p>
          <a:p>
            <a:pPr>
              <a:defRPr sz="1600"/>
            </a:pPr>
          </a:p>
          <a:p>
            <a:pPr>
              <a:defRPr sz="1600"/>
            </a:pPr>
            <a:r>
              <a:t>**What is LLM Fine-tuning?**</a:t>
            </a:r>
          </a:p>
          <a:p>
            <a:pPr>
              <a:defRPr sz="1600"/>
            </a:pPr>
          </a:p>
          <a:p>
            <a:pPr>
              <a:defRPr sz="1600"/>
            </a:pPr>
            <a:r>
              <a:t>Fine-tuning is the process of taking a pre-trained LLM and further training it on a smaller, **domain-specific dataset**. This dataset could consist of:</a:t>
            </a:r>
          </a:p>
          <a:p>
            <a:pPr>
              <a:defRPr sz="1600"/>
            </a:pPr>
          </a:p>
          <a:p>
            <a:pPr>
              <a:defRPr sz="1600"/>
            </a:pPr>
            <a:r>
              <a:t>* **Customer service conversations:** to build a chatbot tailored to your company's needs.</a:t>
            </a:r>
          </a:p>
          <a:p>
            <a:pPr>
              <a:defRPr sz="1600"/>
            </a:pPr>
            <a:r>
              <a:t>* **Technical documents:** to create a model capable of summarizing complex information.</a:t>
            </a:r>
          </a:p>
          <a:p>
            <a:pPr>
              <a:defRPr sz="1600"/>
            </a:pPr>
            <a:r>
              <a:t>* **Creative writing samples:** to generate content in a specific style and tone.</a:t>
            </a:r>
          </a:p>
          <a:p>
            <a:pPr>
              <a:defRPr sz="1600"/>
            </a:pPr>
          </a:p>
          <a:p>
            <a:pPr>
              <a:defRPr sz="1600"/>
            </a:pPr>
            <a:r>
              <a:t>By exposing the LLM to this targeted data, you essentially customize its knowledge and capabilities, making it significantly more effective for your specific use case.</a:t>
            </a:r>
          </a:p>
          <a:p>
            <a:pPr>
              <a:defRPr sz="1600"/>
            </a:pPr>
          </a:p>
          <a:p>
            <a:pPr>
              <a:defRPr sz="1600"/>
            </a:pPr>
            <a:r>
              <a:t>**Benefits of Fine-tuning:**</a:t>
            </a:r>
          </a:p>
          <a:p>
            <a:pPr>
              <a:defRPr sz="1600"/>
            </a:pPr>
          </a:p>
          <a:p>
            <a:pPr>
              <a:defRPr sz="1600"/>
            </a:pPr>
            <a:r>
              <a:t>* **Improved performance:** Fine-tuned models outperform generic LLMs on tasks related to the specific data they were trained on.</a:t>
            </a:r>
          </a:p>
          <a:p>
            <a:pPr>
              <a:defRPr sz="1600"/>
            </a:pPr>
            <a:r>
              <a:t>* **Customization:** Tailor the LLM's output to match your brand voice, industry jargon, or specific requirements.</a:t>
            </a:r>
          </a:p>
          <a:p>
            <a:pPr>
              <a:defRPr sz="1600"/>
            </a:pPr>
            <a:r>
              <a:t>* **Data efficiency:** Fine-tuning requires significantly less data than training an LLM from scratch, making it faster and more cost-effective.</a:t>
            </a:r>
          </a:p>
          <a:p>
            <a:pPr>
              <a:defRPr sz="1600"/>
            </a:pPr>
            <a:r>
              <a:t>* **New possibilities:** Unlocks a wide range of applications by adapting LLMs to previously unexplored domains.</a:t>
            </a:r>
          </a:p>
          <a:p>
            <a:pPr>
              <a:defRPr sz="1600"/>
            </a:pPr>
          </a:p>
          <a:p>
            <a:pPr>
              <a:defRPr sz="1600"/>
            </a:pPr>
            <a:r>
              <a:t>**Challenges of Fine-tuning:**</a:t>
            </a:r>
          </a:p>
          <a:p>
            <a:pPr>
              <a:defRPr sz="1600"/>
            </a:pPr>
          </a:p>
          <a:p>
            <a:pPr>
              <a:defRPr sz="1600"/>
            </a:pPr>
            <a:r>
              <a:t>* **Data requirements:** Gathering and preparing a high-quality dataset for fine-tuning can be time-consuming and resource-intensive.</a:t>
            </a:r>
          </a:p>
          <a:p>
            <a:pPr>
              <a:defRPr sz="1600"/>
            </a:pPr>
            <a:r>
              <a:t>* **Overfitting:** If not done carefully, fine-tuning can lead to the model becoming too specialized and performing poorly on unseen data.</a:t>
            </a:r>
          </a:p>
          <a:p>
            <a:pPr>
              <a:defRPr sz="1600"/>
            </a:pPr>
            <a:r>
              <a:t>* **Technical expertise:** Implementing and managing the fine-tuning process requires a certain level of technical knowledge.</a:t>
            </a:r>
          </a:p>
          <a:p>
            <a:pPr>
              <a:defRPr sz="1600"/>
            </a:pPr>
          </a:p>
          <a:p>
            <a:pPr>
              <a:defRPr sz="1600"/>
            </a:pPr>
            <a:r>
              <a:t>**The Future of LLM Fine-tuning:**</a:t>
            </a:r>
          </a:p>
          <a:p>
            <a:pPr>
              <a:defRPr sz="1600"/>
            </a:pPr>
          </a:p>
          <a:p>
            <a:pPr>
              <a:defRPr sz="1600"/>
            </a:pPr>
            <a:r>
              <a:t>As LLMs become increasingly powerful and accessible, fine-tuning is poised to revolutionize various industries. From personalized education to advanced scientific research, the ability to customize these powerful language models opens up a world of possibilities.</a:t>
            </a:r>
          </a:p>
          <a:p>
            <a:pPr>
              <a:defRPr sz="1600"/>
            </a:pPr>
          </a:p>
          <a:p>
            <a:pPr>
              <a:defRPr sz="1600"/>
            </a:pPr>
            <a:r>
              <a:t>**This is just the beginning. In the next sections, we will delve deeper into the technical aspects of LLM fine-tuning, exploring different techniques, best practices, and real-world applications.** </a:t>
            </a:r>
          </a:p>
          <a:p>
            <a:pPr>
              <a:defRPr sz="160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2. **Beyond Pre-training: Tailoring LLMs to Specific Tasks**</a:t>
            </a:r>
          </a:p>
        </p:txBody>
      </p:sp>
      <p:sp>
        <p:nvSpPr>
          <p:cNvPr id="3" name="Content Placeholder 2"/>
          <p:cNvSpPr>
            <a:spLocks noGrp="1"/>
          </p:cNvSpPr>
          <p:nvPr>
            <p:ph idx="1"/>
          </p:nvPr>
        </p:nvSpPr>
        <p:spPr/>
        <p:txBody>
          <a:bodyPr/>
          <a:lstStyle/>
          <a:p>
            <a:pPr>
              <a:defRPr sz="1600"/>
            </a:pPr>
            <a:r>
              <a:t>## 2. Beyond Pre-training: Tailoring LLMs to Specific Tasks</a:t>
            </a:r>
          </a:p>
          <a:p>
            <a:pPr>
              <a:defRPr sz="1600"/>
            </a:pPr>
          </a:p>
          <a:p>
            <a:pPr>
              <a:defRPr sz="1600"/>
            </a:pPr>
            <a:r>
              <a:t>Large Language Models (LLMs) like GPT-3 and BERT have revolutionized natural language processing with their impressive pre-training capabilities. However, their vast knowledge acquired from massive datasets doesn't necessarily translate to optimal performance on specific downstream tasks. This is where the crucial step of tailoring LLMs comes in. </a:t>
            </a:r>
          </a:p>
          <a:p>
            <a:pPr>
              <a:defRPr sz="1600"/>
            </a:pPr>
          </a:p>
          <a:p>
            <a:pPr>
              <a:defRPr sz="1600"/>
            </a:pPr>
            <a:r>
              <a:t>**Why go beyond pre-training?**</a:t>
            </a:r>
          </a:p>
          <a:p>
            <a:pPr>
              <a:defRPr sz="1600"/>
            </a:pPr>
          </a:p>
          <a:p>
            <a:pPr>
              <a:defRPr sz="1600"/>
            </a:pPr>
            <a:r>
              <a:t>* **Domain Specificity:** Pre-trained LLMs often lack the nuanced understanding required for specialized domains like finance, medicine, or law. </a:t>
            </a:r>
          </a:p>
          <a:p>
            <a:pPr>
              <a:defRPr sz="1600"/>
            </a:pPr>
            <a:r>
              <a:t>* **Task Optimization:** Different tasks demand different skills from an LLM. For example, sentiment analysis requires identifying emotions, while question answering focuses on information retrieval.</a:t>
            </a:r>
          </a:p>
          <a:p>
            <a:pPr>
              <a:defRPr sz="1600"/>
            </a:pPr>
            <a:r>
              <a:t>* **Data Efficiency:** Fine-tuning allows us to adapt LLMs to tasks with limited data, which is crucial for real-world applications. </a:t>
            </a:r>
          </a:p>
          <a:p>
            <a:pPr>
              <a:defRPr sz="1600"/>
            </a:pPr>
          </a:p>
          <a:p>
            <a:pPr>
              <a:defRPr sz="1600"/>
            </a:pPr>
            <a:r>
              <a:t>**Methods for Tailoring LLMs:**</a:t>
            </a:r>
          </a:p>
          <a:p>
            <a:pPr>
              <a:defRPr sz="1600"/>
            </a:pPr>
          </a:p>
          <a:p>
            <a:pPr>
              <a:defRPr sz="1600"/>
            </a:pPr>
            <a:r>
              <a:t>Several techniques exist for customizing pre-trained LLMs:</a:t>
            </a:r>
          </a:p>
          <a:p>
            <a:pPr>
              <a:defRPr sz="1600"/>
            </a:pPr>
          </a:p>
          <a:p>
            <a:pPr>
              <a:defRPr sz="1600"/>
            </a:pPr>
            <a:r>
              <a:t>**1. Fine-tuning:**</a:t>
            </a:r>
          </a:p>
          <a:p>
            <a:pPr>
              <a:defRPr sz="1600"/>
            </a:pPr>
          </a:p>
          <a:p>
            <a:pPr>
              <a:defRPr sz="1600"/>
            </a:pPr>
            <a:r>
              <a:t>* This popular method involves further training the LLM on a dataset specific to the target task. </a:t>
            </a:r>
          </a:p>
          <a:p>
            <a:pPr>
              <a:defRPr sz="1600"/>
            </a:pPr>
            <a:r>
              <a:t>* It allows the model to adjust its parameters and learn task-specific features.</a:t>
            </a:r>
          </a:p>
          <a:p>
            <a:pPr>
              <a:defRPr sz="1600"/>
            </a:pPr>
            <a:r>
              <a:t>* Techniques like prompt engineering and parameter-efficient fine-tuning (PEFT) can further optimize this process.</a:t>
            </a:r>
          </a:p>
          <a:p>
            <a:pPr>
              <a:defRPr sz="1600"/>
            </a:pPr>
          </a:p>
          <a:p>
            <a:pPr>
              <a:defRPr sz="1600"/>
            </a:pPr>
            <a:r>
              <a:t>**2. Prompt Engineering:**</a:t>
            </a:r>
          </a:p>
          <a:p>
            <a:pPr>
              <a:defRPr sz="1600"/>
            </a:pPr>
          </a:p>
          <a:p>
            <a:pPr>
              <a:defRPr sz="1600"/>
            </a:pPr>
            <a:r>
              <a:t>* Carefully crafted prompts guide the LLM to perform desired tasks without changing its internal parameters.</a:t>
            </a:r>
          </a:p>
          <a:p>
            <a:pPr>
              <a:defRPr sz="1600"/>
            </a:pPr>
            <a:r>
              <a:t>* This approach is particularly useful for zero-shot or few-shot learning scenarios.</a:t>
            </a:r>
          </a:p>
          <a:p>
            <a:pPr>
              <a:defRPr sz="1600"/>
            </a:pPr>
            <a:r>
              <a:t>* Techniques like prompt formatting, few-shot prompting, and chain-of-thought prompting enhance effectiveness.</a:t>
            </a:r>
          </a:p>
          <a:p>
            <a:pPr>
              <a:defRPr sz="1600"/>
            </a:pPr>
          </a:p>
          <a:p>
            <a:pPr>
              <a:defRPr sz="1600"/>
            </a:pPr>
            <a:r>
              <a:t>**3. Adapter Modules:**</a:t>
            </a:r>
          </a:p>
          <a:p>
            <a:pPr>
              <a:defRPr sz="1600"/>
            </a:pPr>
          </a:p>
          <a:p>
            <a:pPr>
              <a:defRPr sz="1600"/>
            </a:pPr>
            <a:r>
              <a:t>* These small, task-specific modules are added to the pre-trained LLM, keeping the core model intact.</a:t>
            </a:r>
          </a:p>
          <a:p>
            <a:pPr>
              <a:defRPr sz="1600"/>
            </a:pPr>
            <a:r>
              <a:t>* They require less training data and computational resources compared to full fine-tuning.</a:t>
            </a:r>
          </a:p>
          <a:p>
            <a:pPr>
              <a:defRPr sz="1600"/>
            </a:pPr>
            <a:r>
              <a:t>* Different adapters can be trained for different tasks, allowing for flexible customization.</a:t>
            </a:r>
          </a:p>
          <a:p>
            <a:pPr>
              <a:defRPr sz="1600"/>
            </a:pPr>
          </a:p>
          <a:p>
            <a:pPr>
              <a:defRPr sz="1600"/>
            </a:pPr>
            <a:r>
              <a:t>**4. Reinforcement Learning:**</a:t>
            </a:r>
          </a:p>
          <a:p>
            <a:pPr>
              <a:defRPr sz="1600"/>
            </a:pPr>
          </a:p>
          <a:p>
            <a:pPr>
              <a:defRPr sz="1600"/>
            </a:pPr>
            <a:r>
              <a:t>* By defining a reward function aligned with the desired task, LLMs can be trained through reinforcement learning algorithms.</a:t>
            </a:r>
          </a:p>
          <a:p>
            <a:pPr>
              <a:defRPr sz="1600"/>
            </a:pPr>
            <a:r>
              <a:t>* This approach is particularly beneficial for tasks requiring sequential decision-making, such as dialogue generation.</a:t>
            </a:r>
          </a:p>
          <a:p>
            <a:pPr>
              <a:defRPr sz="1600"/>
            </a:pPr>
          </a:p>
          <a:p>
            <a:pPr>
              <a:defRPr sz="1600"/>
            </a:pPr>
            <a:r>
              <a:t>**Challenges and Future Directions:**</a:t>
            </a:r>
          </a:p>
          <a:p>
            <a:pPr>
              <a:defRPr sz="1600"/>
            </a:pPr>
          </a:p>
          <a:p>
            <a:pPr>
              <a:defRPr sz="1600"/>
            </a:pPr>
            <a:r>
              <a:t>While tailoring LLMs offers significant advantages, challenges remain:</a:t>
            </a:r>
          </a:p>
          <a:p>
            <a:pPr>
              <a:defRPr sz="1600"/>
            </a:pPr>
          </a:p>
          <a:p>
            <a:pPr>
              <a:defRPr sz="1600"/>
            </a:pPr>
            <a:r>
              <a:t>* **Data Requirements:** Fine-tuning often requires substantial task-specific data.</a:t>
            </a:r>
          </a:p>
          <a:p>
            <a:pPr>
              <a:defRPr sz="1600"/>
            </a:pPr>
            <a:r>
              <a:t>* **Computational Cost:** Training large models can be computationally expensive.</a:t>
            </a:r>
          </a:p>
          <a:p>
            <a:pPr>
              <a:defRPr sz="1600"/>
            </a:pPr>
            <a:r>
              <a:t>* **Catastrophic Forgetting:** Fine-tuning on a new task might lead to performance degradation on previously learned tasks.</a:t>
            </a:r>
          </a:p>
          <a:p>
            <a:pPr>
              <a:defRPr sz="1600"/>
            </a:pPr>
          </a:p>
          <a:p>
            <a:pPr>
              <a:defRPr sz="1600"/>
            </a:pPr>
            <a:r>
              <a:t>**Looking Ahead:**</a:t>
            </a:r>
          </a:p>
          <a:p>
            <a:pPr>
              <a:defRPr sz="1600"/>
            </a:pPr>
          </a:p>
          <a:p>
            <a:pPr>
              <a:defRPr sz="1600"/>
            </a:pPr>
            <a:r>
              <a:t>* Research is focusing on developing more data-efficient and computationally efficient methods for LLM customization.</a:t>
            </a:r>
          </a:p>
          <a:p>
            <a:pPr>
              <a:defRPr sz="1600"/>
            </a:pPr>
            <a:r>
              <a:t>* Exploring new techniques for knowledge integration and reasoning capabilities is crucial.</a:t>
            </a:r>
          </a:p>
          <a:p>
            <a:pPr>
              <a:defRPr sz="1600"/>
            </a:pPr>
            <a:r>
              <a:t>* Addressing ethical concerns related to bias and fairness in tailored LLMs is paramount.</a:t>
            </a:r>
          </a:p>
          <a:p>
            <a:pPr>
              <a:defRPr sz="1600"/>
            </a:pPr>
          </a:p>
          <a:p>
            <a:pPr>
              <a:defRPr sz="1600"/>
            </a:pPr>
            <a:r>
              <a:t>**Conclusion:**</a:t>
            </a:r>
          </a:p>
          <a:p>
            <a:pPr>
              <a:defRPr sz="1600"/>
            </a:pPr>
          </a:p>
          <a:p>
            <a:pPr>
              <a:defRPr sz="1600"/>
            </a:pPr>
            <a:r>
              <a:t>Tailoring LLMs is essential for unlocking their full potential and enabling them to excel in diverse applications. By leveraging the power of fine-tuning, prompt engineering, and other techniques, we can create specialized language models that drive innovation across various fields. As research progresses, we can expect even more sophisticated and efficient methods for customizing LLMs, leading to a new era of AI-powered solutions. </a:t>
            </a:r>
          </a:p>
          <a:p>
            <a:pPr>
              <a:defRPr sz="1600"/>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3. **Fine-tuning Techniques: From Parameter Updates to Prompt Engineering**</a:t>
            </a:r>
          </a:p>
        </p:txBody>
      </p:sp>
      <p:sp>
        <p:nvSpPr>
          <p:cNvPr id="3" name="Content Placeholder 2"/>
          <p:cNvSpPr>
            <a:spLocks noGrp="1"/>
          </p:cNvSpPr>
          <p:nvPr>
            <p:ph idx="1"/>
          </p:nvPr>
        </p:nvSpPr>
        <p:spPr/>
        <p:txBody>
          <a:bodyPr/>
          <a:lstStyle/>
          <a:p>
            <a:pPr>
              <a:defRPr sz="1600"/>
            </a:pPr>
            <a:r>
              <a:t>## 3. Fine-tuning Techniques: From Parameter Updates to Prompt Engineering </a:t>
            </a:r>
          </a:p>
          <a:p>
            <a:pPr>
              <a:defRPr sz="1600"/>
            </a:pPr>
          </a:p>
          <a:p>
            <a:pPr>
              <a:defRPr sz="1600"/>
            </a:pPr>
            <a:r>
              <a:t>Fine-tuning is the secret sauce that takes pre-trained language models from impressive feats of general language understanding to powerful tools for specific tasks. It's the process of adapting a model's learned knowledge to excel in a particular domain or application. This journey of adaptation involves a spectrum of techniques, ranging from granular parameter updates to the art of prompt engineering.</a:t>
            </a:r>
          </a:p>
          <a:p>
            <a:pPr>
              <a:defRPr sz="1600"/>
            </a:pPr>
          </a:p>
          <a:p>
            <a:pPr>
              <a:defRPr sz="1600"/>
            </a:pPr>
            <a:r>
              <a:t>**A. Parameter Updates: The Heart of Fine-tuning**</a:t>
            </a:r>
          </a:p>
          <a:p>
            <a:pPr>
              <a:defRPr sz="1600"/>
            </a:pPr>
          </a:p>
          <a:p>
            <a:pPr>
              <a:defRPr sz="1600"/>
            </a:pPr>
            <a:r>
              <a:t>At its core, fine-tuning revolves around adjusting the model's internal parameters based on the nuances of the target task. This involves:</a:t>
            </a:r>
          </a:p>
          <a:p>
            <a:pPr>
              <a:defRPr sz="1600"/>
            </a:pPr>
          </a:p>
          <a:p>
            <a:pPr>
              <a:defRPr sz="1600"/>
            </a:pPr>
            <a:r>
              <a:t>* **Data Preparation:** Curating a dataset representative of the specific task. This data acts as the teacher, guiding the model towards specialized knowledge.</a:t>
            </a:r>
          </a:p>
          <a:p>
            <a:pPr>
              <a:defRPr sz="1600"/>
            </a:pPr>
            <a:r>
              <a:t>* **Freezing Layers:**  For efficiency and to retain general knowledge, often only specific layers of the pre-trained model are "unfrozen" and allowed to be modified during training.</a:t>
            </a:r>
          </a:p>
          <a:p>
            <a:pPr>
              <a:defRPr sz="1600"/>
            </a:pPr>
            <a:r>
              <a:t>* **Learning Rate Adjustments:** Utilizing a smaller learning rate than pre-training ensures adjustments are gradual and don't erase previously learned information.</a:t>
            </a:r>
          </a:p>
          <a:p>
            <a:pPr>
              <a:defRPr sz="1600"/>
            </a:pPr>
            <a:r>
              <a:t>* **Hyperparameter Optimization:** Experimenting with parameters like batch size, epochs, and optimizers to find the sweet spot for optimal performance on the new data.</a:t>
            </a:r>
          </a:p>
          <a:p>
            <a:pPr>
              <a:defRPr sz="1600"/>
            </a:pPr>
          </a:p>
          <a:p>
            <a:pPr>
              <a:defRPr sz="1600"/>
            </a:pPr>
            <a:r>
              <a:t>**B. Beyond Parameter Updates: The Rise of Prompt Engineering**</a:t>
            </a:r>
          </a:p>
          <a:p>
            <a:pPr>
              <a:defRPr sz="1600"/>
            </a:pPr>
          </a:p>
          <a:p>
            <a:pPr>
              <a:defRPr sz="1600"/>
            </a:pPr>
            <a:r>
              <a:t>While parameter updates form the foundation, fine-tuning encompasses more nuanced techniques, particularly with the rise of large language models (LLMs):</a:t>
            </a:r>
          </a:p>
          <a:p>
            <a:pPr>
              <a:defRPr sz="1600"/>
            </a:pPr>
          </a:p>
          <a:p>
            <a:pPr>
              <a:defRPr sz="1600"/>
            </a:pPr>
            <a:r>
              <a:t>* **Prompt Engineering:** This art involves crafting specific input prompts that elicit desired outputs from the model. By carefully designing the wording, format, and context within the prompt, users can guide the LLM towards generating more accurate and relevant responses.</a:t>
            </a:r>
          </a:p>
          <a:p>
            <a:pPr>
              <a:defRPr sz="1600"/>
            </a:pPr>
            <a:r>
              <a:t>* **Few-shot Learning:**  Fine-tuning with minimal task-specific data by providing the model with a few examples within the prompt itself. This allows for quick adaptation to new tasks without extensive training data.</a:t>
            </a:r>
          </a:p>
          <a:p>
            <a:pPr>
              <a:defRPr sz="1600"/>
            </a:pPr>
            <a:r>
              <a:t>* **Prompt Tuning:** A recent advancement where instead of updating the entire model, only a small set of parameters related to the prompt are adjusted. This allows for efficient adaptation while preserving the original model's capabilities.</a:t>
            </a:r>
          </a:p>
          <a:p>
            <a:pPr>
              <a:defRPr sz="1600"/>
            </a:pPr>
          </a:p>
          <a:p>
            <a:pPr>
              <a:defRPr sz="1600"/>
            </a:pPr>
            <a:r>
              <a:t>**C. Choosing the Right Technique**</a:t>
            </a:r>
          </a:p>
          <a:p>
            <a:pPr>
              <a:defRPr sz="1600"/>
            </a:pPr>
          </a:p>
          <a:p>
            <a:pPr>
              <a:defRPr sz="1600"/>
            </a:pPr>
            <a:r>
              <a:t>The choice of fine-tuning technique depends on various factors:</a:t>
            </a:r>
          </a:p>
          <a:p>
            <a:pPr>
              <a:defRPr sz="1600"/>
            </a:pPr>
          </a:p>
          <a:p>
            <a:pPr>
              <a:defRPr sz="1600"/>
            </a:pPr>
            <a:r>
              <a:t>* **Task Complexity:** Simple tasks might benefit from prompt engineering, while complex tasks may require parameter updates.</a:t>
            </a:r>
          </a:p>
          <a:p>
            <a:pPr>
              <a:defRPr sz="1600"/>
            </a:pPr>
            <a:r>
              <a:t>* **Available Data:** Limited data favors few-shot learning and prompt engineering, while abundant data allows for more comprehensive parameter fine-tuning.</a:t>
            </a:r>
          </a:p>
          <a:p>
            <a:pPr>
              <a:defRPr sz="1600"/>
            </a:pPr>
            <a:r>
              <a:t>* **Computational Resources:** Prompt engineering is less resource-intensive compared to full-fledged parameter updates.</a:t>
            </a:r>
          </a:p>
          <a:p>
            <a:pPr>
              <a:defRPr sz="1600"/>
            </a:pPr>
          </a:p>
          <a:p>
            <a:pPr>
              <a:defRPr sz="1600"/>
            </a:pPr>
            <a:r>
              <a:t>**D. The Future of Fine-tuning**</a:t>
            </a:r>
          </a:p>
          <a:p>
            <a:pPr>
              <a:defRPr sz="1600"/>
            </a:pPr>
          </a:p>
          <a:p>
            <a:pPr>
              <a:defRPr sz="1600"/>
            </a:pPr>
            <a:r>
              <a:t>The field of fine-tuning is constantly evolving. New techniques and strategies emerge continuously, pushing the boundaries of what's possible with pre-trained models. As LLMs grow larger and more complex, finding efficient and effective fine-tuning methods will be crucial for unlocking their full potential across various domains.</a:t>
            </a:r>
          </a:p>
          <a:p>
            <a:pPr>
              <a:defRPr sz="1600"/>
            </a:pPr>
          </a:p>
          <a:p>
            <a:pPr>
              <a:defRPr sz="1600"/>
            </a:pPr>
            <a:r>
              <a:t>**In conclusion,** fine-tuning is a multifaceted process that empowers us to tailor powerful language models to specific needs. By understanding the spectrum of techniques available, from granular parameter updates to the finesse of prompt engineering, we can unlock the true potential of these models and drive innovation across industries. </a:t>
            </a:r>
          </a:p>
          <a:p>
            <a:pPr>
              <a:defRPr sz="1600"/>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4. **Navigating the Process: Best Practices for Effective Fine-tuning**</a:t>
            </a:r>
          </a:p>
        </p:txBody>
      </p:sp>
      <p:sp>
        <p:nvSpPr>
          <p:cNvPr id="3" name="Content Placeholder 2"/>
          <p:cNvSpPr>
            <a:spLocks noGrp="1"/>
          </p:cNvSpPr>
          <p:nvPr>
            <p:ph idx="1"/>
          </p:nvPr>
        </p:nvSpPr>
        <p:spPr/>
        <p:txBody>
          <a:bodyPr/>
          <a:lstStyle/>
          <a:p>
            <a:pPr>
              <a:defRPr sz="1600"/>
            </a:pPr>
            <a:r>
              <a:t>## 4. Navigating the Process: Best Practices for Effective Fine-tuning </a:t>
            </a:r>
          </a:p>
          <a:p>
            <a:pPr>
              <a:defRPr sz="1600"/>
            </a:pPr>
          </a:p>
          <a:p>
            <a:pPr>
              <a:defRPr sz="1600"/>
            </a:pPr>
            <a:r>
              <a:t>Fine-tuning is the art of taking a pre-trained language model and tailoring it to excel in a specific task or domain. While seemingly straightforward, it's easy to stumble without a map. This section illuminates the path to effective fine-tuning, ensuring your model emerges as a specialized powerhouse.</a:t>
            </a:r>
          </a:p>
          <a:p>
            <a:pPr>
              <a:defRPr sz="1600"/>
            </a:pPr>
          </a:p>
          <a:p>
            <a:pPr>
              <a:defRPr sz="1600"/>
            </a:pPr>
            <a:r>
              <a:t>**I. Laying the Groundwork:**</a:t>
            </a:r>
          </a:p>
          <a:p>
            <a:pPr>
              <a:defRPr sz="1600"/>
            </a:pPr>
          </a:p>
          <a:p>
            <a:pPr>
              <a:defRPr sz="1600"/>
            </a:pPr>
            <a:r>
              <a:t>* **Crystallize Your Objective:**  What do you want your model to achieve? Be precise. Whether it's sentiment analysis, question answering, or code generation, a clear objective guides data selection and hyperparameter tuning.</a:t>
            </a:r>
          </a:p>
          <a:p>
            <a:pPr>
              <a:defRPr sz="1600"/>
            </a:pPr>
            <a:r>
              <a:t>* **Data: The Lifeblood of Fine-tuning:**</a:t>
            </a:r>
          </a:p>
          <a:p>
            <a:pPr>
              <a:defRPr sz="1600"/>
            </a:pPr>
            <a:r>
              <a:t>    * **Quality over Quantity:**  A smaller, meticulously curated dataset often trumps a vast, noisy one. Prioritize data relevant to your task, ensuring it's clean, well-labeled, and representative.</a:t>
            </a:r>
          </a:p>
          <a:p>
            <a:pPr>
              <a:defRPr sz="1600"/>
            </a:pPr>
            <a:r>
              <a:t>    * **Format is Key:**  Structure your data according to your chosen model and task. For instance, use the correct input-output format for text classification or question answering.</a:t>
            </a:r>
          </a:p>
          <a:p>
            <a:pPr>
              <a:defRPr sz="1600"/>
            </a:pPr>
            <a:r>
              <a:t>    * **The Power of Augmentation:**  Don't be afraid to augment your dataset. Techniques like paraphrasing, back-translation, or synthetic data generation can significantly enhance model robustness.</a:t>
            </a:r>
          </a:p>
          <a:p>
            <a:pPr>
              <a:defRPr sz="1600"/>
            </a:pPr>
          </a:p>
          <a:p>
            <a:pPr>
              <a:defRPr sz="1600"/>
            </a:pPr>
            <a:r>
              <a:t>**II. Fine-tuning Techniques:**</a:t>
            </a:r>
          </a:p>
          <a:p>
            <a:pPr>
              <a:defRPr sz="1600"/>
            </a:pPr>
          </a:p>
          <a:p>
            <a:pPr>
              <a:defRPr sz="1600"/>
            </a:pPr>
            <a:r>
              <a:t>* **Gradual Unfreezing:** Instead of fine-tuning all layers at once, gradually unfreeze them from the last layer backwards. This allows for more controlled learning and prevents catastrophic forgetting.</a:t>
            </a:r>
          </a:p>
          <a:p>
            <a:pPr>
              <a:defRPr sz="1600"/>
            </a:pPr>
            <a:r>
              <a:t>* **Differential Learning Rates:** Employ different learning rates for different layers. A lower learning rate for earlier layers (which contain more general knowledge) and a higher rate for later layers (task-specific) often yields better results.</a:t>
            </a:r>
          </a:p>
          <a:p>
            <a:pPr>
              <a:defRPr sz="1600"/>
            </a:pPr>
            <a:r>
              <a:t>* **Hyperparameter Optimization:** Don't settle for default settings! Experiment with learning rate, batch size, epochs, and optimizers. Tools like grid search or Bayesian optimization can help you find the sweet spot.</a:t>
            </a:r>
          </a:p>
          <a:p>
            <a:pPr>
              <a:defRPr sz="1600"/>
            </a:pPr>
          </a:p>
          <a:p>
            <a:pPr>
              <a:defRPr sz="1600"/>
            </a:pPr>
            <a:r>
              <a:t>**III. Avoiding Pitfalls:**</a:t>
            </a:r>
          </a:p>
          <a:p>
            <a:pPr>
              <a:defRPr sz="1600"/>
            </a:pPr>
          </a:p>
          <a:p>
            <a:pPr>
              <a:defRPr sz="1600"/>
            </a:pPr>
            <a:r>
              <a:t>* **Overfitting: The Silent Killer:** Keep a watchful eye out for overfitting, where your model performs exceptionally well on training data but poorly on unseen data. Techniques like early stopping, dropout, and weight decay can help mitigate this.</a:t>
            </a:r>
          </a:p>
          <a:p>
            <a:pPr>
              <a:defRPr sz="1600"/>
            </a:pPr>
            <a:r>
              <a:t>* **The Bias Trap:** Be mindful of potential biases present in your training data, as these can be amplified during fine-tuning. Carefully curate your dataset and consider techniques for debiasing.</a:t>
            </a:r>
          </a:p>
          <a:p>
            <a:pPr>
              <a:defRPr sz="1600"/>
            </a:pPr>
          </a:p>
          <a:p>
            <a:pPr>
              <a:defRPr sz="1600"/>
            </a:pPr>
            <a:r>
              <a:t>**IV. Evaluating Your Masterpiece:**</a:t>
            </a:r>
          </a:p>
          <a:p>
            <a:pPr>
              <a:defRPr sz="1600"/>
            </a:pPr>
          </a:p>
          <a:p>
            <a:pPr>
              <a:defRPr sz="1600"/>
            </a:pPr>
            <a:r>
              <a:t>* **Beyond Accuracy:**  Choose evaluation metrics that align with your task and business objectives. Precision, recall, F1-score, and others provide a more nuanced picture of your model's performance.</a:t>
            </a:r>
          </a:p>
          <a:p>
            <a:pPr>
              <a:defRPr sz="1600"/>
            </a:pPr>
            <a:r>
              <a:t>* **The Validation Set: Your Compass:**  Always split your data into training, validation, and test sets. Use the validation set to monitor performance during training and prevent overfitting.</a:t>
            </a:r>
          </a:p>
          <a:p>
            <a:pPr>
              <a:defRPr sz="1600"/>
            </a:pPr>
            <a:r>
              <a:t>* **Real-world Testing:**  The ultimate test is how your fine-tuned model performs in the wild. Deploy it on a small scale, gather feedback, and refine further.</a:t>
            </a:r>
          </a:p>
          <a:p>
            <a:pPr>
              <a:defRPr sz="1600"/>
            </a:pPr>
          </a:p>
          <a:p>
            <a:pPr>
              <a:defRPr sz="1600"/>
            </a:pPr>
            <a:r>
              <a:t>**V. Tools of the Trade:**</a:t>
            </a:r>
          </a:p>
          <a:p>
            <a:pPr>
              <a:defRPr sz="1600"/>
            </a:pPr>
          </a:p>
          <a:p>
            <a:pPr>
              <a:defRPr sz="1600"/>
            </a:pPr>
            <a:r>
              <a:t>* **Hugging Face Transformers:** A treasure trove of pre-trained models and easy-to-use fine-tuning scripts.</a:t>
            </a:r>
          </a:p>
          <a:p>
            <a:pPr>
              <a:defRPr sz="1600"/>
            </a:pPr>
            <a:r>
              <a:t>* **TensorFlow and PyTorch:**  Popular deep learning libraries offering flexibility and control over the fine-tuning process.</a:t>
            </a:r>
          </a:p>
          <a:p>
            <a:pPr>
              <a:defRPr sz="1600"/>
            </a:pPr>
          </a:p>
          <a:p>
            <a:pPr>
              <a:defRPr sz="1600"/>
            </a:pPr>
            <a:r>
              <a:t>**Final Thoughts:**</a:t>
            </a:r>
          </a:p>
          <a:p>
            <a:pPr>
              <a:defRPr sz="1600"/>
            </a:pPr>
          </a:p>
          <a:p>
            <a:pPr>
              <a:defRPr sz="1600"/>
            </a:pPr>
            <a:r>
              <a:t>Fine-tuning is an iterative process demanding patience, experimentation, and a keen understanding of your data and objectives. By embracing these best practices, you can transform pre-trained language models into powerful tools tailored to conquer your specific NLP challenges. </a:t>
            </a:r>
          </a:p>
          <a:p>
            <a:pPr>
              <a:defRPr sz="160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1600"/>
            </a:pPr>
            <a:r>
              <a:t>5. **Beyond Accuracy: Measuring and Mitigating Bias in Fine-tuned LLMs** </a:t>
            </a:r>
          </a:p>
        </p:txBody>
      </p:sp>
      <p:sp>
        <p:nvSpPr>
          <p:cNvPr id="3" name="Content Placeholder 2"/>
          <p:cNvSpPr>
            <a:spLocks noGrp="1"/>
          </p:cNvSpPr>
          <p:nvPr>
            <p:ph idx="1"/>
          </p:nvPr>
        </p:nvSpPr>
        <p:spPr/>
        <p:txBody>
          <a:bodyPr/>
          <a:lstStyle/>
          <a:p>
            <a:pPr>
              <a:defRPr sz="1600"/>
            </a:pPr>
            <a:r>
              <a:t>##  Beyond Accuracy: Measuring and Mitigating Bias in Fine-tuned LLMs</a:t>
            </a:r>
          </a:p>
          <a:p>
            <a:pPr>
              <a:defRPr sz="1600"/>
            </a:pPr>
          </a:p>
          <a:p>
            <a:pPr>
              <a:defRPr sz="1600"/>
            </a:pPr>
            <a:r>
              <a:t>Large Language Models (LLMs) have revolutionized numerous fields, from chatbot development to automated content creation. However, these powerful tools can inherit and even amplify biases present in their massive training datasets. Simply achieving high accuracy is no longer enough; we must strive for fairness, transparency, and accountability in our LLMs. </a:t>
            </a:r>
          </a:p>
          <a:p>
            <a:pPr>
              <a:defRPr sz="1600"/>
            </a:pPr>
          </a:p>
          <a:p>
            <a:pPr>
              <a:defRPr sz="1600"/>
            </a:pPr>
            <a:r>
              <a:t>This article delves into the crucial topic of measuring and mitigating bias in fine-tuned LLMs, going beyond mere accuracy metrics.</a:t>
            </a:r>
          </a:p>
          <a:p>
            <a:pPr>
              <a:defRPr sz="1600"/>
            </a:pPr>
          </a:p>
          <a:p>
            <a:pPr>
              <a:defRPr sz="1600"/>
            </a:pPr>
            <a:r>
              <a:t>**1. Understanding the Roots of Bias:**</a:t>
            </a:r>
          </a:p>
          <a:p>
            <a:pPr>
              <a:defRPr sz="1600"/>
            </a:pPr>
          </a:p>
          <a:p>
            <a:pPr>
              <a:defRPr sz="1600"/>
            </a:pPr>
            <a:r>
              <a:t>Biases can creep into LLMs through various avenues:</a:t>
            </a:r>
          </a:p>
          <a:p>
            <a:pPr>
              <a:defRPr sz="1600"/>
            </a:pPr>
          </a:p>
          <a:p>
            <a:pPr>
              <a:defRPr sz="1600"/>
            </a:pPr>
            <a:r>
              <a:t>* **Training Data:** Datasets scraped from the internet often contain societal biases related to gender, race, religion, and more.</a:t>
            </a:r>
          </a:p>
          <a:p>
            <a:pPr>
              <a:defRPr sz="1600"/>
            </a:pPr>
            <a:r>
              <a:t>* **Model Architecture:** The very structure of an LLM can inadvertently encode biases during the learning process.</a:t>
            </a:r>
          </a:p>
          <a:p>
            <a:pPr>
              <a:defRPr sz="1600"/>
            </a:pPr>
            <a:r>
              <a:t>* **Fine-tuning Data:** Using biased data to fine-tune a model for a specific task can exacerbate existing biases or introduce new ones.</a:t>
            </a:r>
          </a:p>
          <a:p>
            <a:pPr>
              <a:defRPr sz="1600"/>
            </a:pPr>
          </a:p>
          <a:p>
            <a:pPr>
              <a:defRPr sz="1600"/>
            </a:pPr>
            <a:r>
              <a:t>**2. Measuring Bias: Going Beyond Accuracy:**</a:t>
            </a:r>
          </a:p>
          <a:p>
            <a:pPr>
              <a:defRPr sz="1600"/>
            </a:pPr>
          </a:p>
          <a:p>
            <a:pPr>
              <a:defRPr sz="1600"/>
            </a:pPr>
            <a:r>
              <a:t>Traditional metrics like accuracy don't capture the nuances of bias. We need specialized evaluation techniques:</a:t>
            </a:r>
          </a:p>
          <a:p>
            <a:pPr>
              <a:defRPr sz="1600"/>
            </a:pPr>
          </a:p>
          <a:p>
            <a:pPr>
              <a:defRPr sz="1600"/>
            </a:pPr>
            <a:r>
              <a:t>* **Bias Audits:** Using datasets designed to expose specific biases, like  Winogender or CrowS-Pairs, we can quantify the model's tendency to exhibit gender or racial bias.</a:t>
            </a:r>
          </a:p>
          <a:p>
            <a:pPr>
              <a:defRPr sz="1600"/>
            </a:pPr>
            <a:r>
              <a:t>* **Word Embeddings Analysis:** Examining the learned representations of words can reveal implicit associations, like linking "doctor" closer to "male" than "female."</a:t>
            </a:r>
          </a:p>
          <a:p>
            <a:pPr>
              <a:defRPr sz="1600"/>
            </a:pPr>
            <a:r>
              <a:t>* **Human Evaluation:**  While potentially costly, human judgment remains crucial for subjective aspects of bias detection, such as identifying offensive or insensitive language.</a:t>
            </a:r>
          </a:p>
          <a:p>
            <a:pPr>
              <a:defRPr sz="1600"/>
            </a:pPr>
          </a:p>
          <a:p>
            <a:pPr>
              <a:defRPr sz="1600"/>
            </a:pPr>
            <a:r>
              <a:t>**3. Mitigating Bias: A Multifaceted Approach:**</a:t>
            </a:r>
          </a:p>
          <a:p>
            <a:pPr>
              <a:defRPr sz="1600"/>
            </a:pPr>
          </a:p>
          <a:p>
            <a:pPr>
              <a:defRPr sz="1600"/>
            </a:pPr>
            <a:r>
              <a:t>Addressing bias requires a multi-pronged strategy:</a:t>
            </a:r>
          </a:p>
          <a:p>
            <a:pPr>
              <a:defRPr sz="1600"/>
            </a:pPr>
          </a:p>
          <a:p>
            <a:pPr>
              <a:defRPr sz="1600"/>
            </a:pPr>
            <a:r>
              <a:t>* **Data Preprocessing:** Techniques like counterfactual data augmentation or re-weighting examples can help balance the representation of different groups in the training data.</a:t>
            </a:r>
          </a:p>
          <a:p>
            <a:pPr>
              <a:defRPr sz="1600"/>
            </a:pPr>
            <a:r>
              <a:t>* **Debiasing Algorithms:**  Methods like adversarial training and fairness constraints can be incorporated during the training process to minimize biased outputs.</a:t>
            </a:r>
          </a:p>
          <a:p>
            <a:pPr>
              <a:defRPr sz="1600"/>
            </a:pPr>
            <a:r>
              <a:t>* **Output Control:**  Implementing output filters and post-processing techniques can help identify and modify potentially biased responses before they reach the end-user.</a:t>
            </a:r>
          </a:p>
          <a:p>
            <a:pPr>
              <a:defRPr sz="1600"/>
            </a:pPr>
            <a:r>
              <a:t>* **Human-in-the-Loop:**  Integrating human oversight, especially during critical decision-making processes, can help identify and correct for biases that automated systems might miss.</a:t>
            </a:r>
          </a:p>
          <a:p>
            <a:pPr>
              <a:defRPr sz="1600"/>
            </a:pPr>
          </a:p>
          <a:p>
            <a:pPr>
              <a:defRPr sz="1600"/>
            </a:pPr>
            <a:r>
              <a:t>**4. The Importance of Transparency and Accountability:**</a:t>
            </a:r>
          </a:p>
          <a:p>
            <a:pPr>
              <a:defRPr sz="1600"/>
            </a:pPr>
          </a:p>
          <a:p>
            <a:pPr>
              <a:defRPr sz="1600"/>
            </a:pPr>
            <a:r>
              <a:t>* **Documentation:** Clearly documenting the training data, model architecture, and evaluation methods used is crucial for transparency and reproducibility.</a:t>
            </a:r>
          </a:p>
          <a:p>
            <a:pPr>
              <a:defRPr sz="1600"/>
            </a:pPr>
            <a:r>
              <a:t>* **Bias Statements:**  Including statements that acknowledge potential biases and limitations of the LLM helps manage user expectations and promotes responsible use.</a:t>
            </a:r>
          </a:p>
          <a:p>
            <a:pPr>
              <a:defRPr sz="1600"/>
            </a:pPr>
            <a:r>
              <a:t>* **Continuous Monitoring:** Regularly evaluating and updating the model to address emerging biases is essential for maintaining fairness and ethical standards.</a:t>
            </a:r>
          </a:p>
          <a:p>
            <a:pPr>
              <a:defRPr sz="1600"/>
            </a:pPr>
          </a:p>
          <a:p>
            <a:pPr>
              <a:defRPr sz="1600"/>
            </a:pPr>
            <a:r>
              <a:t>**5. Looking Ahead: Towards Fairer LLMs:**</a:t>
            </a:r>
          </a:p>
          <a:p>
            <a:pPr>
              <a:defRPr sz="1600"/>
            </a:pPr>
          </a:p>
          <a:p>
            <a:pPr>
              <a:defRPr sz="1600"/>
            </a:pPr>
            <a:r>
              <a:t>The quest for unbiased AI is an ongoing endeavor. As LLMs become increasingly sophisticated, we must prioritize:</a:t>
            </a:r>
          </a:p>
          <a:p>
            <a:pPr>
              <a:defRPr sz="1600"/>
            </a:pPr>
          </a:p>
          <a:p>
            <a:pPr>
              <a:defRPr sz="1600"/>
            </a:pPr>
            <a:r>
              <a:t>* **Developing comprehensive bias detection tools and metrics.**</a:t>
            </a:r>
          </a:p>
          <a:p>
            <a:pPr>
              <a:defRPr sz="1600"/>
            </a:pPr>
            <a:r>
              <a:t>* **Encouraging research into novel debiasing techniques.**</a:t>
            </a:r>
          </a:p>
          <a:p>
            <a:pPr>
              <a:defRPr sz="1600"/>
            </a:pPr>
            <a:r>
              <a:t>* **Fostering collaboration between AI developers, ethicists, and social scientists.**</a:t>
            </a:r>
          </a:p>
          <a:p>
            <a:pPr>
              <a:defRPr sz="1600"/>
            </a:pPr>
          </a:p>
          <a:p>
            <a:pPr>
              <a:defRPr sz="1600"/>
            </a:pPr>
            <a:r>
              <a:t>By going beyond accuracy and embracing a multidisciplinary approach, we can pave the way for fairer, more responsible, and ultimately more beneficial LLMs in the future. </a:t>
            </a:r>
          </a:p>
          <a:p>
            <a:pPr>
              <a:defRPr sz="1600"/>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