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6" r:id="rId1"/>
  </p:sldMasterIdLst>
  <p:notesMasterIdLst>
    <p:notesMasterId r:id="rId62"/>
  </p:notesMasterIdLst>
  <p:handoutMasterIdLst>
    <p:handoutMasterId r:id="rId63"/>
  </p:handoutMasterIdLst>
  <p:sldIdLst>
    <p:sldId id="265" r:id="rId2"/>
    <p:sldId id="1216" r:id="rId3"/>
    <p:sldId id="1217" r:id="rId4"/>
    <p:sldId id="1218" r:id="rId5"/>
    <p:sldId id="1219" r:id="rId6"/>
    <p:sldId id="1220" r:id="rId7"/>
    <p:sldId id="1280" r:id="rId8"/>
    <p:sldId id="1221" r:id="rId9"/>
    <p:sldId id="1222" r:id="rId10"/>
    <p:sldId id="1223" r:id="rId11"/>
    <p:sldId id="1318" r:id="rId12"/>
    <p:sldId id="1225" r:id="rId13"/>
    <p:sldId id="1226" r:id="rId14"/>
    <p:sldId id="1281" r:id="rId15"/>
    <p:sldId id="1283" r:id="rId16"/>
    <p:sldId id="1227" r:id="rId17"/>
    <p:sldId id="1228" r:id="rId18"/>
    <p:sldId id="1231" r:id="rId19"/>
    <p:sldId id="1311" r:id="rId20"/>
    <p:sldId id="1312" r:id="rId21"/>
    <p:sldId id="1313" r:id="rId22"/>
    <p:sldId id="1284" r:id="rId23"/>
    <p:sldId id="1314" r:id="rId24"/>
    <p:sldId id="1230" r:id="rId25"/>
    <p:sldId id="1233" r:id="rId26"/>
    <p:sldId id="1235" r:id="rId27"/>
    <p:sldId id="1236" r:id="rId28"/>
    <p:sldId id="1237" r:id="rId29"/>
    <p:sldId id="1238" r:id="rId30"/>
    <p:sldId id="1239" r:id="rId31"/>
    <p:sldId id="1319" r:id="rId32"/>
    <p:sldId id="1263" r:id="rId33"/>
    <p:sldId id="1264" r:id="rId34"/>
    <p:sldId id="1265" r:id="rId35"/>
    <p:sldId id="1310" r:id="rId36"/>
    <p:sldId id="1267" r:id="rId37"/>
    <p:sldId id="1321" r:id="rId38"/>
    <p:sldId id="1270" r:id="rId39"/>
    <p:sldId id="1271" r:id="rId40"/>
    <p:sldId id="1272" r:id="rId41"/>
    <p:sldId id="1274" r:id="rId42"/>
    <p:sldId id="1316" r:id="rId43"/>
    <p:sldId id="1315" r:id="rId44"/>
    <p:sldId id="1275" r:id="rId45"/>
    <p:sldId id="1276" r:id="rId46"/>
    <p:sldId id="1317" r:id="rId47"/>
    <p:sldId id="1285" r:id="rId48"/>
    <p:sldId id="1286" r:id="rId49"/>
    <p:sldId id="1287" r:id="rId50"/>
    <p:sldId id="1307" r:id="rId51"/>
    <p:sldId id="1290" r:id="rId52"/>
    <p:sldId id="1291" r:id="rId53"/>
    <p:sldId id="1292" r:id="rId54"/>
    <p:sldId id="1294" r:id="rId55"/>
    <p:sldId id="1295" r:id="rId56"/>
    <p:sldId id="1305" r:id="rId57"/>
    <p:sldId id="1308" r:id="rId58"/>
    <p:sldId id="1309" r:id="rId59"/>
    <p:sldId id="1278" r:id="rId60"/>
    <p:sldId id="1306" r:id="rId61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B Nazanin" pitchFamily="2" charset="-7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B Nazanin" pitchFamily="2" charset="-7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B Nazanin" pitchFamily="2" charset="-7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B Nazanin" pitchFamily="2" charset="-7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B Nazanin" pitchFamily="2" charset="-7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B Nazanin" pitchFamily="2" charset="-7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B Nazanin" pitchFamily="2" charset="-7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B Nazanin" pitchFamily="2" charset="-7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B Nazanin" pitchFamily="2" charset="-78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D4D9"/>
    <a:srgbClr val="C1EAFF"/>
    <a:srgbClr val="FF0066"/>
    <a:srgbClr val="E9EEF3"/>
    <a:srgbClr val="B8C6D6"/>
    <a:srgbClr val="CCECFF"/>
    <a:srgbClr val="008000"/>
    <a:srgbClr val="B7B2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 autoAdjust="0"/>
    <p:restoredTop sz="94630" autoAdjust="0"/>
  </p:normalViewPr>
  <p:slideViewPr>
    <p:cSldViewPr>
      <p:cViewPr varScale="1">
        <p:scale>
          <a:sx n="65" d="100"/>
          <a:sy n="65" d="100"/>
        </p:scale>
        <p:origin x="162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28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4.xml"/><Relationship Id="rId7" Type="http://schemas.openxmlformats.org/officeDocument/2006/relationships/slide" Target="slides/slide32.xml"/><Relationship Id="rId2" Type="http://schemas.openxmlformats.org/officeDocument/2006/relationships/slide" Target="slides/slide13.xml"/><Relationship Id="rId1" Type="http://schemas.openxmlformats.org/officeDocument/2006/relationships/slide" Target="slides/slide12.xml"/><Relationship Id="rId6" Type="http://schemas.openxmlformats.org/officeDocument/2006/relationships/slide" Target="slides/slide23.xml"/><Relationship Id="rId5" Type="http://schemas.openxmlformats.org/officeDocument/2006/relationships/slide" Target="slides/slide19.xml"/><Relationship Id="rId4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Relationship Id="rId5" Type="http://schemas.openxmlformats.org/officeDocument/2006/relationships/image" Target="../media/image50.wmf"/><Relationship Id="rId4" Type="http://schemas.openxmlformats.org/officeDocument/2006/relationships/image" Target="../media/image49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599" cy="35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1" rIns="99043" bIns="49521" numCol="1" anchor="t" anchorCtr="0" compatLnSpc="1">
            <a:prstTxWarp prst="textNoShape">
              <a:avLst/>
            </a:prstTxWarp>
          </a:bodyPr>
          <a:lstStyle>
            <a:lvl1pPr defTabSz="98977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377" y="0"/>
            <a:ext cx="4435599" cy="35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1" rIns="99043" bIns="49521" numCol="1" anchor="t" anchorCtr="0" compatLnSpc="1">
            <a:prstTxWarp prst="textNoShape">
              <a:avLst/>
            </a:prstTxWarp>
          </a:bodyPr>
          <a:lstStyle>
            <a:lvl1pPr algn="r" defTabSz="98977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009"/>
            <a:ext cx="4435599" cy="35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1" rIns="99043" bIns="49521" numCol="1" anchor="b" anchorCtr="0" compatLnSpc="1">
            <a:prstTxWarp prst="textNoShape">
              <a:avLst/>
            </a:prstTxWarp>
          </a:bodyPr>
          <a:lstStyle>
            <a:lvl1pPr defTabSz="98977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377" y="6742009"/>
            <a:ext cx="4435599" cy="35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1" rIns="99043" bIns="49521" numCol="1" anchor="b" anchorCtr="0" compatLnSpc="1">
            <a:prstTxWarp prst="textNoShape">
              <a:avLst/>
            </a:prstTxWarp>
          </a:bodyPr>
          <a:lstStyle>
            <a:lvl1pPr algn="r" defTabSz="98977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D213741-037D-4F3B-9BA5-B11E7370D2A7}" type="slidenum">
              <a:rPr lang="fa-IR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21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599" cy="35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1" rIns="99043" bIns="49521" numCol="1" anchor="t" anchorCtr="0" compatLnSpc="1">
            <a:prstTxWarp prst="textNoShape">
              <a:avLst/>
            </a:prstTxWarp>
          </a:bodyPr>
          <a:lstStyle>
            <a:lvl1pPr defTabSz="98977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377" y="0"/>
            <a:ext cx="4435599" cy="35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1" rIns="99043" bIns="49521" numCol="1" anchor="t" anchorCtr="0" compatLnSpc="1">
            <a:prstTxWarp prst="textNoShape">
              <a:avLst/>
            </a:prstTxWarp>
          </a:bodyPr>
          <a:lstStyle>
            <a:lvl1pPr algn="r" defTabSz="98977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2971" y="3371835"/>
            <a:ext cx="8188672" cy="3195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1" rIns="99043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009"/>
            <a:ext cx="4435599" cy="35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1" rIns="99043" bIns="49521" numCol="1" anchor="b" anchorCtr="0" compatLnSpc="1">
            <a:prstTxWarp prst="textNoShape">
              <a:avLst/>
            </a:prstTxWarp>
          </a:bodyPr>
          <a:lstStyle>
            <a:lvl1pPr defTabSz="98977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377" y="6742009"/>
            <a:ext cx="4435599" cy="35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1" rIns="99043" bIns="49521" numCol="1" anchor="b" anchorCtr="0" compatLnSpc="1">
            <a:prstTxWarp prst="textNoShape">
              <a:avLst/>
            </a:prstTxWarp>
          </a:bodyPr>
          <a:lstStyle>
            <a:lvl1pPr algn="r" defTabSz="98977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63908A9-C6E6-4DD4-9FB3-916D69F34785}" type="slidenum">
              <a:rPr lang="fa-IR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697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a-IR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681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F1B0BBD-67A9-422B-BE8D-85FAF4942A14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8563" y="693738"/>
            <a:ext cx="4616450" cy="3462337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6263"/>
            <a:ext cx="5140325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9275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5135343-37C2-4359-AB6B-20B6818FFBBE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73100"/>
            <a:ext cx="4692650" cy="35194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418013"/>
            <a:ext cx="5159375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2173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92AAC65-7449-4122-8CE0-BF2B4D17BC72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73100"/>
            <a:ext cx="4692650" cy="3519488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418013"/>
            <a:ext cx="5159375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4374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92AAC65-7449-4122-8CE0-BF2B4D17BC72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73100"/>
            <a:ext cx="4692650" cy="3519488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418013"/>
            <a:ext cx="5159375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5182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EEEB902-ADFE-4782-BC41-F443D528EC44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8912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559F2DA-2F42-457E-886D-CCFAEBB8D63F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73100"/>
            <a:ext cx="4692650" cy="35194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418013"/>
            <a:ext cx="5159375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7654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1460310-0721-43DD-A205-E20239EC0687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80131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559F2DA-2F42-457E-886D-CCFAEBB8D63F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73100"/>
            <a:ext cx="4692650" cy="35194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418013"/>
            <a:ext cx="5159375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379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D35E0C3-C99A-4A1F-A5CE-5EA69EFCCC8E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73100"/>
            <a:ext cx="4692650" cy="3519488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418013"/>
            <a:ext cx="5159375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7187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F8ED62E-AAE3-4B41-8B4E-9836438A7C3D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6959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6E32085-9351-48E1-8856-19EE0D04F3FE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2495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9BA1B67-9E35-45A3-A417-4F2444205ACD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97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67E5B87-0097-4304-B401-804412583600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14548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6CB945D-AD9B-47D8-BD62-798A79441914}" type="slidenum">
              <a:rPr lang="en-US" altLang="en-US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Note: We need to </a:t>
            </a:r>
            <a:r>
              <a:rPr lang="en-US" altLang="en-US" b="1"/>
              <a:t>label</a:t>
            </a:r>
            <a:r>
              <a:rPr lang="en-US" altLang="en-US"/>
              <a:t> the dark plotted points as </a:t>
            </a:r>
            <a:r>
              <a:rPr lang="en-US" altLang="en-US" b="1"/>
              <a:t>Q1, Median, Q3</a:t>
            </a:r>
            <a:r>
              <a:rPr lang="en-US" altLang="en-US"/>
              <a:t> – that would help in understanding this graph.</a:t>
            </a:r>
          </a:p>
          <a:p>
            <a:r>
              <a:rPr lang="en-US" altLang="en-US"/>
              <a:t>Tell audience: There is a shift in distribution of branch 1 WRT branch 2 in that the unit prices of items sold at branch 1 tend to be lower than those at branch 2.</a:t>
            </a:r>
          </a:p>
        </p:txBody>
      </p:sp>
    </p:spTree>
    <p:extLst>
      <p:ext uri="{BB962C8B-B14F-4D97-AF65-F5344CB8AC3E}">
        <p14:creationId xmlns:p14="http://schemas.microsoft.com/office/powerpoint/2010/main" val="33983644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0B9CD90-8880-41E6-80B0-965D06DBEFEF}" type="slidenum">
              <a:rPr lang="en-US" altLang="en-US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7739454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D84729C-A044-41DE-89EC-28884179EBBA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07049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BE514F0-AD10-4FA5-8C0C-7B0008363CE2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19455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9273DDF-AAFA-4031-B655-3AB62CC48128}" type="slidenum">
              <a:rPr lang="en-US" altLang="en-US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0088"/>
            <a:ext cx="4598987" cy="3449637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87850"/>
            <a:ext cx="5141913" cy="415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76312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777F6DD-21BE-439B-BC44-A7953DB00C15}" type="slidenum">
              <a:rPr lang="en-US" altLang="en-US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66648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66237A1-7FED-45DD-9A2B-3007568EB88D}" type="slidenum">
              <a:rPr lang="en-US" altLang="en-US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43619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08B37AA-6254-49EF-843B-4F25D5E6BB3A}" type="slidenum">
              <a:rPr lang="en-US" altLang="en-US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7361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1CD99E0-880F-4C95-B5CE-94D29D16801E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8563" y="693738"/>
            <a:ext cx="4616450" cy="3462337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6263"/>
            <a:ext cx="5140325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67749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35C3539-5AB9-40AB-ADBF-AF460AF470DD}" type="slidenum">
              <a:rPr lang="en-US" altLang="en-US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60895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45D8E6E-B43D-440B-918D-0955A9FF8D0E}" type="slidenum">
              <a:rPr lang="en-US" altLang="en-US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47553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6129D6A-6982-4419-9D00-BF3DBCDD7191}" type="slidenum">
              <a:rPr lang="en-US" altLang="en-US"/>
              <a:pPr>
                <a:spcBef>
                  <a:spcPct val="0"/>
                </a:spcBef>
              </a:pPr>
              <a:t>38</a:t>
            </a:fld>
            <a:endParaRPr lang="en-US" alt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78748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314CD45-EC3F-4CD8-9D08-59FA624B8E55}" type="slidenum">
              <a:rPr lang="en-US" altLang="en-US"/>
              <a:pPr>
                <a:spcBef>
                  <a:spcPct val="0"/>
                </a:spcBef>
              </a:pPr>
              <a:t>39</a:t>
            </a:fld>
            <a:endParaRPr lang="en-US" alt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 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39697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404E6A5-9352-4154-8C74-B73DBFACB7EF}" type="slidenum">
              <a:rPr lang="en-US" altLang="en-US"/>
              <a:pPr>
                <a:spcBef>
                  <a:spcPct val="0"/>
                </a:spcBef>
              </a:pPr>
              <a:t>40</a:t>
            </a:fld>
            <a:endParaRPr lang="en-US" alt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0088"/>
            <a:ext cx="4598987" cy="3449637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87850"/>
            <a:ext cx="5141913" cy="415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96500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A8A3974-FEA9-49EC-B797-7D787966A10F}" type="slidenum">
              <a:rPr lang="en-US" altLang="en-US"/>
              <a:pPr>
                <a:spcBef>
                  <a:spcPct val="0"/>
                </a:spcBef>
              </a:pPr>
              <a:t>41</a:t>
            </a:fld>
            <a:endParaRPr lang="en-US" altLang="en-US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94125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E399D49-EFE8-4978-9ED3-E4A3516289E2}" type="slidenum">
              <a:rPr lang="en-US" altLang="en-US"/>
              <a:pPr>
                <a:spcBef>
                  <a:spcPct val="0"/>
                </a:spcBef>
              </a:pPr>
              <a:t>42</a:t>
            </a:fld>
            <a:endParaRPr lang="en-US" alt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67711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0EC93A0-E9CF-4DBF-A7CC-7711C649ACCF}" type="slidenum">
              <a:rPr lang="en-US" altLang="en-US"/>
              <a:pPr>
                <a:spcBef>
                  <a:spcPct val="0"/>
                </a:spcBef>
              </a:pPr>
              <a:t>44</a:t>
            </a:fld>
            <a:endParaRPr lang="en-US" altLang="en-U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54375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D3D9AFF-B0F5-4772-9E96-E2EB5006B668}" type="slidenum">
              <a:rPr lang="en-US" altLang="en-US"/>
              <a:pPr>
                <a:spcBef>
                  <a:spcPct val="0"/>
                </a:spcBef>
              </a:pPr>
              <a:t>45</a:t>
            </a:fld>
            <a:endParaRPr lang="en-US" altLang="en-US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3921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51F943F-9907-4199-AB1B-91C9C09BB991}" type="slidenum">
              <a:rPr lang="en-US" altLang="en-US"/>
              <a:pPr>
                <a:spcBef>
                  <a:spcPct val="0"/>
                </a:spcBef>
              </a:pPr>
              <a:t>47</a:t>
            </a:fld>
            <a:endParaRPr lang="en-US" alt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3535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3D6228B-3DC1-49DF-B924-C5817DB209EC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8563" y="693738"/>
            <a:ext cx="4616450" cy="3462337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6263"/>
            <a:ext cx="5140325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10045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ED2538DA-48B8-4387-909D-BC0E4E902CD9}" type="slidenum">
              <a:rPr lang="en-US" altLang="en-US"/>
              <a:pPr algn="r">
                <a:spcBef>
                  <a:spcPct val="0"/>
                </a:spcBef>
              </a:pPr>
              <a:t>48</a:t>
            </a:fld>
            <a:endParaRPr lang="en-US" alt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6248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5B39610A-7FB3-43D5-BAA6-F36757FD0D6A}" type="slidenum">
              <a:rPr lang="en-US" altLang="en-US"/>
              <a:pPr algn="r">
                <a:spcBef>
                  <a:spcPct val="0"/>
                </a:spcBef>
              </a:pPr>
              <a:t>49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4727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6E477D4-1067-4723-876B-4B854BA6533F}" type="slidenum">
              <a:rPr lang="en-US" altLang="en-US"/>
              <a:pPr>
                <a:spcBef>
                  <a:spcPct val="0"/>
                </a:spcBef>
              </a:pPr>
              <a:t>51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54049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B82FAF5-44AB-4806-8FEF-2FE1621A4083}" type="slidenum">
              <a:rPr lang="en-US" altLang="en-US"/>
              <a:pPr>
                <a:spcBef>
                  <a:spcPct val="0"/>
                </a:spcBef>
              </a:pPr>
              <a:t>52</a:t>
            </a:fld>
            <a:endParaRPr lang="en-US" alt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26116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F1E88A1-FBDB-49F7-8AD6-1BE842CD4E2C}" type="slidenum">
              <a:rPr lang="en-US" altLang="en-US"/>
              <a:pPr>
                <a:spcBef>
                  <a:spcPct val="0"/>
                </a:spcBef>
              </a:pPr>
              <a:t>53</a:t>
            </a:fld>
            <a:endParaRPr lang="en-US" alt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37633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D41A2D4-E715-42EA-A1AE-4917B032FEF9}" type="slidenum">
              <a:rPr lang="en-US" altLang="en-US"/>
              <a:pPr>
                <a:spcBef>
                  <a:spcPct val="0"/>
                </a:spcBef>
              </a:pPr>
              <a:t>54</a:t>
            </a:fld>
            <a:endParaRPr lang="en-US" alt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39397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5CB7707-147D-492C-B694-39BE5AC77C86}" type="slidenum">
              <a:rPr lang="en-US" altLang="en-US"/>
              <a:pPr>
                <a:spcBef>
                  <a:spcPct val="0"/>
                </a:spcBef>
              </a:pPr>
              <a:t>55</a:t>
            </a:fld>
            <a:endParaRPr lang="en-US" alt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048335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47721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1087E80-7751-407B-AD13-9B1DEAC01D70}" type="slidenum">
              <a:rPr lang="en-US" altLang="en-US"/>
              <a:pPr>
                <a:spcBef>
                  <a:spcPct val="0"/>
                </a:spcBef>
              </a:pPr>
              <a:t>59</a:t>
            </a:fld>
            <a:endParaRPr lang="en-US" altLang="en-US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9365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CA317CE-B7E8-4400-9A5B-BCD1F97A65DB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3626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A4A39E0-8B28-4EB5-882E-F289F540FBC1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497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014D22B-F180-4D7A-8A4D-F4E5CF8077C8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8563" y="693738"/>
            <a:ext cx="4616450" cy="3462337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6263"/>
            <a:ext cx="5140325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541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014D22B-F180-4D7A-8A4D-F4E5CF8077C8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8563" y="693738"/>
            <a:ext cx="4616450" cy="3462337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6263"/>
            <a:ext cx="5140325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8770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C2966C5-55AA-4FE8-A2AC-4486C1DB7CAB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8563" y="693738"/>
            <a:ext cx="4616450" cy="3462337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6263"/>
            <a:ext cx="5140325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528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0"/>
            <a:ext cx="8872538" cy="6858000"/>
            <a:chOff x="0" y="0"/>
            <a:chExt cx="5589" cy="4320"/>
          </a:xfrm>
        </p:grpSpPr>
        <p:sp>
          <p:nvSpPr>
            <p:cNvPr id="5" name="Rectangle 3" descr="Stationery"/>
            <p:cNvSpPr>
              <a:spLocks noChangeArrowheads="1"/>
            </p:cNvSpPr>
            <p:nvPr/>
          </p:nvSpPr>
          <p:spPr bwMode="white">
            <a:xfrm>
              <a:off x="336" y="150"/>
              <a:ext cx="5253" cy="402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a-IR">
                <a:latin typeface="Arial" pitchFamily="34" charset="0"/>
              </a:endParaRPr>
            </a:p>
          </p:txBody>
        </p:sp>
        <p:pic>
          <p:nvPicPr>
            <p:cNvPr id="6" name="Picture 4" descr="minispi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9536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62025" y="1925638"/>
            <a:ext cx="7772400" cy="1143000"/>
          </a:xfrm>
        </p:spPr>
        <p:txBody>
          <a:bodyPr/>
          <a:lstStyle>
            <a:lvl1pPr algn="l" rtl="0">
              <a:defRPr/>
            </a:lvl1pPr>
          </a:lstStyle>
          <a:p>
            <a:r>
              <a:rPr lang="en-US" altLang="ar-SA" dirty="0"/>
              <a:t>Click to edit Master title style</a:t>
            </a:r>
          </a:p>
        </p:txBody>
      </p:sp>
      <p:sp>
        <p:nvSpPr>
          <p:cNvPr id="129536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738563"/>
            <a:ext cx="6400800" cy="1752600"/>
          </a:xfrm>
        </p:spPr>
        <p:txBody>
          <a:bodyPr/>
          <a:lstStyle>
            <a:lvl1pPr marL="0" indent="0" algn="ctr" rtl="0">
              <a:buFont typeface="Wingdings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ar-SA" dirty="0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962025" y="6100763"/>
            <a:ext cx="19050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400425" y="6100763"/>
            <a:ext cx="28956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29425" y="6100763"/>
            <a:ext cx="19050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pPr>
              <a:defRPr/>
            </a:pPr>
            <a:fld id="{FF1C7564-6933-41CB-90CF-A7FE1F361897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 sz="4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19BFF-EF63-4F80-AC36-F844C057A372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4572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4572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76223-1062-4131-99F8-B706F11D4077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22338"/>
            <a:ext cx="7943800" cy="914400"/>
          </a:xfrm>
        </p:spPr>
        <p:txBody>
          <a:bodyPr/>
          <a:lstStyle>
            <a:lvl1pPr algn="l" rtl="0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71600" y="1628800"/>
            <a:ext cx="3448000" cy="4848200"/>
          </a:xfrm>
        </p:spPr>
        <p:txBody>
          <a:bodyPr/>
          <a:lstStyle>
            <a:lvl1pPr algn="l" rtl="0">
              <a:defRPr sz="3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628800"/>
            <a:ext cx="4114800" cy="2037184"/>
          </a:xfrm>
        </p:spPr>
        <p:txBody>
          <a:bodyPr/>
          <a:lstStyle>
            <a:lvl1pPr algn="l" rtl="0">
              <a:defRPr sz="3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62400"/>
            <a:ext cx="4114800" cy="2514600"/>
          </a:xfrm>
        </p:spPr>
        <p:txBody>
          <a:bodyPr/>
          <a:lstStyle>
            <a:lvl1pPr algn="l" rtl="0">
              <a:defRPr sz="3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F519E-7A28-4420-9C34-D81950B871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048770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486288"/>
            <a:ext cx="7719392" cy="914400"/>
          </a:xfrm>
        </p:spPr>
        <p:txBody>
          <a:bodyPr/>
          <a:lstStyle>
            <a:lvl1pPr algn="l" rtl="0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43608" y="1628800"/>
            <a:ext cx="3375992" cy="4320480"/>
          </a:xfrm>
        </p:spPr>
        <p:txBody>
          <a:bodyPr/>
          <a:lstStyle>
            <a:lvl1pPr algn="l" rtl="0">
              <a:defRPr sz="3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6016" y="1623932"/>
            <a:ext cx="3970784" cy="4320480"/>
          </a:xfrm>
        </p:spPr>
        <p:txBody>
          <a:bodyPr/>
          <a:lstStyle>
            <a:lvl1pPr algn="l" rtl="0">
              <a:defRPr sz="3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371C6-35A2-4864-B510-423F84D0C2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4009730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494184"/>
            <a:ext cx="7848872" cy="990600"/>
          </a:xfrm>
        </p:spPr>
        <p:txBody>
          <a:bodyPr/>
          <a:lstStyle>
            <a:lvl1pPr algn="l" rtl="0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24000" y="1700807"/>
            <a:ext cx="3303984" cy="4776192"/>
          </a:xfrm>
        </p:spPr>
        <p:txBody>
          <a:bodyPr/>
          <a:lstStyle>
            <a:lvl1pPr algn="l" rtl="0">
              <a:defRPr sz="28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37734" y="1700807"/>
            <a:ext cx="4114800" cy="4741587"/>
          </a:xfrm>
        </p:spPr>
        <p:txBody>
          <a:bodyPr/>
          <a:lstStyle>
            <a:lvl1pPr algn="l" rtl="0">
              <a:defRPr sz="2800"/>
            </a:lvl1pPr>
          </a:lstStyle>
          <a:p>
            <a:pPr lvl="0"/>
            <a:endParaRPr lang="en-US" noProof="0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74817-34A9-4C37-A1B6-7B74073E37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6701433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43608" y="476672"/>
            <a:ext cx="8015808" cy="914400"/>
          </a:xfrm>
        </p:spPr>
        <p:txBody>
          <a:bodyPr/>
          <a:lstStyle>
            <a:lvl1pPr algn="l" rtl="0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43608" y="1634480"/>
            <a:ext cx="3375992" cy="2514600"/>
          </a:xfrm>
        </p:spPr>
        <p:txBody>
          <a:bodyPr/>
          <a:lstStyle>
            <a:lvl1pPr algn="l" rtl="0">
              <a:defRPr sz="28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634480"/>
            <a:ext cx="4114800" cy="2514600"/>
          </a:xfrm>
        </p:spPr>
        <p:txBody>
          <a:bodyPr/>
          <a:lstStyle>
            <a:lvl1pPr algn="l" rtl="0">
              <a:defRPr sz="28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043608" y="4149080"/>
            <a:ext cx="3375992" cy="2404120"/>
          </a:xfrm>
        </p:spPr>
        <p:txBody>
          <a:bodyPr/>
          <a:lstStyle>
            <a:lvl1pPr algn="l" rtl="0">
              <a:defRPr sz="28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4149080"/>
            <a:ext cx="4114800" cy="2514600"/>
          </a:xfrm>
        </p:spPr>
        <p:txBody>
          <a:bodyPr/>
          <a:lstStyle>
            <a:lvl1pPr algn="l" rtl="0">
              <a:defRPr sz="28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6B8069-EAE4-4F6F-BD05-7AE5B7008C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1380484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772400" cy="1143000"/>
          </a:xfrm>
        </p:spPr>
        <p:txBody>
          <a:bodyPr/>
          <a:lstStyle>
            <a:lvl1pPr algn="l" rtl="0">
              <a:defRPr sz="4000"/>
            </a:lvl1pPr>
          </a:lstStyle>
          <a:p>
            <a:r>
              <a:rPr lang="en-US" dirty="0"/>
              <a:t>Click to edit Master title style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700808"/>
            <a:ext cx="7753350" cy="4114800"/>
          </a:xfrm>
        </p:spPr>
        <p:txBody>
          <a:bodyPr/>
          <a:lstStyle>
            <a:lvl1pPr algn="l" rtl="0">
              <a:defRPr sz="2400" b="0"/>
            </a:lvl1pPr>
            <a:lvl2pPr algn="l" rtl="0">
              <a:defRPr sz="2000">
                <a:solidFill>
                  <a:schemeClr val="bg2">
                    <a:lumMod val="50000"/>
                  </a:schemeClr>
                </a:solidFill>
              </a:defRPr>
            </a:lvl2pPr>
            <a:lvl3pPr algn="l" rtl="0">
              <a:defRPr sz="1800">
                <a:solidFill>
                  <a:schemeClr val="accent1">
                    <a:lumMod val="75000"/>
                  </a:schemeClr>
                </a:solidFill>
              </a:defRPr>
            </a:lvl3pPr>
            <a:lvl4pPr algn="l" rtl="0">
              <a:defRPr sz="1600">
                <a:solidFill>
                  <a:schemeClr val="bg1">
                    <a:lumMod val="25000"/>
                  </a:schemeClr>
                </a:solidFill>
              </a:defRPr>
            </a:lvl4pPr>
            <a:lvl5pPr algn="l" rtl="0"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a-IR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37312"/>
            <a:ext cx="1905000" cy="3158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37312"/>
            <a:ext cx="2895600" cy="3158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37312"/>
            <a:ext cx="1905000" cy="315888"/>
          </a:xfrm>
          <a:ln/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59331-8D20-4AA7-A750-81BA330F941D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 sz="4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3810000" cy="4114800"/>
          </a:xfrm>
        </p:spPr>
        <p:txBody>
          <a:bodyPr/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828800"/>
            <a:ext cx="3810000" cy="4114800"/>
          </a:xfrm>
        </p:spPr>
        <p:txBody>
          <a:bodyPr/>
          <a:lstStyle>
            <a:lvl1pPr algn="l"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a-IR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33852-BB88-41F1-8262-A7E39E36413F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696200" cy="1143000"/>
          </a:xfrm>
        </p:spPr>
        <p:txBody>
          <a:bodyPr/>
          <a:lstStyle>
            <a:lvl1pPr algn="l" rtl="0">
              <a:defRPr sz="4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535113"/>
            <a:ext cx="3506788" cy="639762"/>
          </a:xfrm>
        </p:spPr>
        <p:txBody>
          <a:bodyPr anchor="b"/>
          <a:lstStyle>
            <a:lvl1pPr marL="0" indent="0" algn="l" rtl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2174875"/>
            <a:ext cx="3506788" cy="3951288"/>
          </a:xfrm>
        </p:spPr>
        <p:txBody>
          <a:bodyPr/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a-I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 algn="l" rtl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a-IR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FEFCB-54E4-4288-B562-77153936B9B8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 sz="4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4DC1D-FCB3-49E0-9C84-4B7D808DC030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DD0F2-C0FB-407D-97D0-C9F1D2861F0C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2474914" cy="1355750"/>
          </a:xfrm>
        </p:spPr>
        <p:txBody>
          <a:bodyPr anchor="b"/>
          <a:lstStyle>
            <a:lvl1pPr algn="l" rtl="0">
              <a:defRPr sz="1800" b="1"/>
            </a:lvl1pPr>
          </a:lstStyle>
          <a:p>
            <a:r>
              <a:rPr lang="en-US" dirty="0"/>
              <a:t>Click to edit Master title style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28800"/>
            <a:ext cx="5111750" cy="4497365"/>
          </a:xfrm>
        </p:spPr>
        <p:txBody>
          <a:bodyPr/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1800"/>
            </a:lvl4pPr>
            <a:lvl5pPr algn="l" rtl="0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a-I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2132856"/>
            <a:ext cx="2474914" cy="3993309"/>
          </a:xfrm>
        </p:spPr>
        <p:txBody>
          <a:bodyPr/>
          <a:lstStyle>
            <a:lvl1pPr marL="0" indent="0" algn="l" rtl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52963-1FFB-42ED-8AC6-3F63BD14A6CD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rtl="0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fa-I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74766"/>
            <a:ext cx="5486400" cy="415280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a-I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algn="l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70FE0-0291-4505-ABED-912BDA414392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8C735A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" y="0"/>
            <a:ext cx="8872538" cy="6858000"/>
            <a:chOff x="0" y="0"/>
            <a:chExt cx="5589" cy="4320"/>
          </a:xfrm>
        </p:grpSpPr>
        <p:sp>
          <p:nvSpPr>
            <p:cNvPr id="1294339" name="Rectangle 3"/>
            <p:cNvSpPr>
              <a:spLocks noChangeArrowheads="1"/>
            </p:cNvSpPr>
            <p:nvPr/>
          </p:nvSpPr>
          <p:spPr bwMode="ltGray">
            <a:xfrm>
              <a:off x="336" y="150"/>
              <a:ext cx="5253" cy="402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a-IR">
                <a:latin typeface="Arial" pitchFamily="34" charset="0"/>
              </a:endParaRPr>
            </a:p>
          </p:txBody>
        </p:sp>
        <p:pic>
          <p:nvPicPr>
            <p:cNvPr id="1033" name="Picture 4" descr="minispir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94341" name="Line 5"/>
            <p:cNvSpPr>
              <a:spLocks noChangeShapeType="1"/>
            </p:cNvSpPr>
            <p:nvPr/>
          </p:nvSpPr>
          <p:spPr bwMode="ltGray">
            <a:xfrm>
              <a:off x="640" y="1008"/>
              <a:ext cx="488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a-IR">
                <a:latin typeface="Arial" pitchFamily="34" charset="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ar-SA" dirty="0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1844675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ar-SA"/>
              <a:t>Click to edit Master text styles</a:t>
            </a:r>
          </a:p>
          <a:p>
            <a:pPr lvl="1"/>
            <a:r>
              <a:rPr lang="en-US" altLang="ar-SA"/>
              <a:t>Second level</a:t>
            </a:r>
          </a:p>
          <a:p>
            <a:pPr lvl="2"/>
            <a:r>
              <a:rPr lang="en-US" altLang="ar-SA"/>
              <a:t>Third level</a:t>
            </a:r>
          </a:p>
          <a:p>
            <a:pPr lvl="3"/>
            <a:r>
              <a:rPr lang="en-US" altLang="ar-SA"/>
              <a:t>Fourth level</a:t>
            </a:r>
          </a:p>
          <a:p>
            <a:pPr lvl="4"/>
            <a:r>
              <a:rPr lang="en-US" altLang="ar-SA"/>
              <a:t>Fifth level</a:t>
            </a:r>
          </a:p>
        </p:txBody>
      </p:sp>
      <p:sp>
        <p:nvSpPr>
          <p:cNvPr id="129434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096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kumimoji="1" sz="14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129434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096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kumimoji="1" sz="14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129434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096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kumimoji="1" sz="14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3F51A71-9F88-44AD-9F98-BBAEBE052A29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2" r:id="rId12"/>
    <p:sldLayoutId id="2147483803" r:id="rId13"/>
    <p:sldLayoutId id="2147483804" r:id="rId14"/>
    <p:sldLayoutId id="2147483805" r:id="rId1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 i="1">
          <a:solidFill>
            <a:schemeClr val="accent2"/>
          </a:solidFill>
          <a:latin typeface="+mj-lt"/>
          <a:ea typeface="+mj-ea"/>
          <a:cs typeface="B Jadid" pitchFamily="2" charset="-78"/>
        </a:defRPr>
      </a:lvl1pPr>
      <a:lvl2pPr algn="r" rtl="1" eaLnBrk="0" fontAlgn="base" hangingPunct="0">
        <a:spcBef>
          <a:spcPct val="0"/>
        </a:spcBef>
        <a:spcAft>
          <a:spcPct val="0"/>
        </a:spcAft>
        <a:defRPr kumimoji="1" sz="4400" b="1" i="1">
          <a:solidFill>
            <a:schemeClr val="accent2"/>
          </a:solidFill>
          <a:latin typeface="Times New Roman" pitchFamily="18" charset="0"/>
          <a:cs typeface="B Jadid" pitchFamily="2" charset="-78"/>
        </a:defRPr>
      </a:lvl2pPr>
      <a:lvl3pPr algn="r" rtl="1" eaLnBrk="0" fontAlgn="base" hangingPunct="0">
        <a:spcBef>
          <a:spcPct val="0"/>
        </a:spcBef>
        <a:spcAft>
          <a:spcPct val="0"/>
        </a:spcAft>
        <a:defRPr kumimoji="1" sz="4400" b="1" i="1">
          <a:solidFill>
            <a:schemeClr val="accent2"/>
          </a:solidFill>
          <a:latin typeface="Times New Roman" pitchFamily="18" charset="0"/>
          <a:cs typeface="B Jadid" pitchFamily="2" charset="-78"/>
        </a:defRPr>
      </a:lvl3pPr>
      <a:lvl4pPr algn="r" rtl="1" eaLnBrk="0" fontAlgn="base" hangingPunct="0">
        <a:spcBef>
          <a:spcPct val="0"/>
        </a:spcBef>
        <a:spcAft>
          <a:spcPct val="0"/>
        </a:spcAft>
        <a:defRPr kumimoji="1" sz="4400" b="1" i="1">
          <a:solidFill>
            <a:schemeClr val="accent2"/>
          </a:solidFill>
          <a:latin typeface="Times New Roman" pitchFamily="18" charset="0"/>
          <a:cs typeface="B Jadid" pitchFamily="2" charset="-78"/>
        </a:defRPr>
      </a:lvl4pPr>
      <a:lvl5pPr algn="r" rtl="1" eaLnBrk="0" fontAlgn="base" hangingPunct="0">
        <a:spcBef>
          <a:spcPct val="0"/>
        </a:spcBef>
        <a:spcAft>
          <a:spcPct val="0"/>
        </a:spcAft>
        <a:defRPr kumimoji="1" sz="4400" b="1" i="1">
          <a:solidFill>
            <a:schemeClr val="accent2"/>
          </a:solidFill>
          <a:latin typeface="Times New Roman" pitchFamily="18" charset="0"/>
          <a:cs typeface="B Jadid" pitchFamily="2" charset="-78"/>
        </a:defRPr>
      </a:lvl5pPr>
      <a:lvl6pPr marL="457200" algn="r" rtl="1" fontAlgn="base">
        <a:spcBef>
          <a:spcPct val="0"/>
        </a:spcBef>
        <a:spcAft>
          <a:spcPct val="0"/>
        </a:spcAft>
        <a:defRPr kumimoji="1" sz="4400" b="1" i="1">
          <a:solidFill>
            <a:schemeClr val="accent2"/>
          </a:solidFill>
          <a:latin typeface="Times New Roman" pitchFamily="18" charset="0"/>
          <a:cs typeface="Arial" pitchFamily="34" charset="0"/>
        </a:defRPr>
      </a:lvl6pPr>
      <a:lvl7pPr marL="914400" algn="r" rtl="1" fontAlgn="base">
        <a:spcBef>
          <a:spcPct val="0"/>
        </a:spcBef>
        <a:spcAft>
          <a:spcPct val="0"/>
        </a:spcAft>
        <a:defRPr kumimoji="1" sz="4400" b="1" i="1">
          <a:solidFill>
            <a:schemeClr val="accent2"/>
          </a:solidFill>
          <a:latin typeface="Times New Roman" pitchFamily="18" charset="0"/>
          <a:cs typeface="Arial" pitchFamily="34" charset="0"/>
        </a:defRPr>
      </a:lvl7pPr>
      <a:lvl8pPr marL="1371600" algn="r" rtl="1" fontAlgn="base">
        <a:spcBef>
          <a:spcPct val="0"/>
        </a:spcBef>
        <a:spcAft>
          <a:spcPct val="0"/>
        </a:spcAft>
        <a:defRPr kumimoji="1" sz="4400" b="1" i="1">
          <a:solidFill>
            <a:schemeClr val="accent2"/>
          </a:solidFill>
          <a:latin typeface="Times New Roman" pitchFamily="18" charset="0"/>
          <a:cs typeface="Arial" pitchFamily="34" charset="0"/>
        </a:defRPr>
      </a:lvl8pPr>
      <a:lvl9pPr marL="1828800" algn="r" rtl="1" fontAlgn="base">
        <a:spcBef>
          <a:spcPct val="0"/>
        </a:spcBef>
        <a:spcAft>
          <a:spcPct val="0"/>
        </a:spcAft>
        <a:defRPr kumimoji="1" sz="4400" b="1" i="1">
          <a:solidFill>
            <a:schemeClr val="accent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" pitchFamily="10" charset="2"/>
        <a:buChar char="§"/>
        <a:defRPr kumimoji="1" sz="3600" b="1">
          <a:solidFill>
            <a:schemeClr val="tx1"/>
          </a:solidFill>
          <a:latin typeface="+mn-lt"/>
          <a:ea typeface="+mn-ea"/>
          <a:cs typeface="B Traffic" pitchFamily="2" charset="-7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400">
          <a:solidFill>
            <a:schemeClr val="folHlink"/>
          </a:solidFill>
          <a:latin typeface="+mn-lt"/>
          <a:cs typeface="B Traffic" pitchFamily="2" charset="-7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cs typeface="B Traffic" pitchFamily="2" charset="-7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1800">
          <a:solidFill>
            <a:schemeClr val="tx1"/>
          </a:solidFill>
          <a:latin typeface="+mn-lt"/>
          <a:cs typeface="B Traffic" pitchFamily="2" charset="-7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1800">
          <a:solidFill>
            <a:schemeClr val="tx1"/>
          </a:solidFill>
          <a:latin typeface="+mn-lt"/>
          <a:cs typeface="B Traffic" pitchFamily="2" charset="-78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  <a:cs typeface="+mn-cs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  <a:cs typeface="+mn-cs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  <a:cs typeface="+mn-cs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emf"/><Relationship Id="rId5" Type="http://schemas.openxmlformats.org/officeDocument/2006/relationships/image" Target="../media/image11.wmf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8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0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11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13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15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50.wmf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47.emf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49.emf"/><Relationship Id="rId5" Type="http://schemas.openxmlformats.org/officeDocument/2006/relationships/image" Target="../media/image46.e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48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22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5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56.wmf"/><Relationship Id="rId5" Type="http://schemas.openxmlformats.org/officeDocument/2006/relationships/image" Target="../media/image53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55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7" Type="http://schemas.openxmlformats.org/officeDocument/2006/relationships/image" Target="../media/image62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1.emf"/><Relationship Id="rId5" Type="http://schemas.openxmlformats.org/officeDocument/2006/relationships/image" Target="../media/image60.emf"/><Relationship Id="rId4" Type="http://schemas.openxmlformats.org/officeDocument/2006/relationships/image" Target="../media/image59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3219" y="5162289"/>
            <a:ext cx="6400800" cy="670910"/>
          </a:xfrm>
        </p:spPr>
        <p:txBody>
          <a:bodyPr/>
          <a:lstStyle/>
          <a:p>
            <a:r>
              <a:rPr lang="fa-IR" sz="3200" dirty="0">
                <a:cs typeface="B Titr" panose="00000700000000000000" pitchFamily="2" charset="-78"/>
              </a:rPr>
              <a:t>بهشیـد بهکمـال</a:t>
            </a:r>
            <a:endParaRPr lang="en-US" sz="3200" dirty="0">
              <a:cs typeface="B Titr" panose="00000700000000000000" pitchFamily="2" charset="-78"/>
            </a:endParaRPr>
          </a:p>
        </p:txBody>
      </p:sp>
      <p:sp>
        <p:nvSpPr>
          <p:cNvPr id="3076" name="Rectangle 9"/>
          <p:cNvSpPr>
            <a:spLocks noChangeArrowheads="1"/>
          </p:cNvSpPr>
          <p:nvPr/>
        </p:nvSpPr>
        <p:spPr bwMode="auto">
          <a:xfrm>
            <a:off x="1" y="2653784"/>
            <a:ext cx="184731" cy="36933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a-IR"/>
          </a:p>
        </p:txBody>
      </p:sp>
      <p:sp>
        <p:nvSpPr>
          <p:cNvPr id="79907" name="Text Box 35"/>
          <p:cNvSpPr txBox="1">
            <a:spLocks noChangeArrowheads="1"/>
          </p:cNvSpPr>
          <p:nvPr/>
        </p:nvSpPr>
        <p:spPr bwMode="auto">
          <a:xfrm>
            <a:off x="3779912" y="5833199"/>
            <a:ext cx="3024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a-IR" sz="2000" b="1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نیمسال اول </a:t>
            </a:r>
            <a:r>
              <a:rPr lang="fa-IR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1400-1399 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80" name="Picture 8" descr="ferdows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638" y="333375"/>
            <a:ext cx="1223962" cy="1582738"/>
          </a:xfrm>
          <a:prstGeom prst="rect">
            <a:avLst/>
          </a:prstGeom>
          <a:noFill/>
        </p:spPr>
      </p:pic>
      <p:sp>
        <p:nvSpPr>
          <p:cNvPr id="7" name="Text Box 35"/>
          <p:cNvSpPr txBox="1">
            <a:spLocks noChangeArrowheads="1"/>
          </p:cNvSpPr>
          <p:nvPr/>
        </p:nvSpPr>
        <p:spPr bwMode="auto">
          <a:xfrm>
            <a:off x="3311525" y="3782885"/>
            <a:ext cx="30241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a-IR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B Homa" panose="00000400000000000000" pitchFamily="2" charset="-78"/>
              </a:rPr>
              <a:t>شناخت داده ها</a:t>
            </a:r>
            <a:endParaRPr lang="en-US" sz="2800" b="1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B Homa" panose="00000400000000000000" pitchFamily="2" charset="-78"/>
            </a:endParaRPr>
          </a:p>
        </p:txBody>
      </p:sp>
      <p:sp>
        <p:nvSpPr>
          <p:cNvPr id="8" name="WordArt 7"/>
          <p:cNvSpPr>
            <a:spLocks noChangeArrowheads="1" noChangeShapeType="1" noTextEdit="1"/>
          </p:cNvSpPr>
          <p:nvPr/>
        </p:nvSpPr>
        <p:spPr bwMode="auto">
          <a:xfrm>
            <a:off x="1871668" y="2348880"/>
            <a:ext cx="5400663" cy="1224136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19"/>
              </a:avLst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B Nazanin" pitchFamily="2" charset="-7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B Nazanin" pitchFamily="2" charset="-7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B Nazanin" pitchFamily="2" charset="-7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B Nazanin" pitchFamily="2" charset="-7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B Nazanin" pitchFamily="2" charset="-78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B Nazanin" pitchFamily="2" charset="-78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B Nazanin" pitchFamily="2" charset="-78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B Nazanin" pitchFamily="2" charset="-78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B Nazanin" pitchFamily="2" charset="-78"/>
              </a:defRPr>
            </a:lvl9pPr>
          </a:lstStyle>
          <a:p>
            <a:pPr algn="ctr" rtl="1"/>
            <a:r>
              <a:rPr lang="fa-IR" sz="3200" b="1" kern="10" dirty="0">
                <a:ln w="19050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cs typeface="B Homa"/>
              </a:rPr>
              <a:t>مبانی داده کاوی</a:t>
            </a:r>
            <a:endParaRPr lang="en-US" sz="3200" b="1" kern="10" dirty="0">
              <a:ln w="19050">
                <a:solidFill>
                  <a:schemeClr val="bg2"/>
                </a:solidFill>
                <a:round/>
                <a:headEnd/>
                <a:tailEnd/>
              </a:ln>
              <a:solidFill>
                <a:schemeClr val="bg2"/>
              </a:solidFill>
              <a:effectLst>
                <a:outerShdw dist="35921" dir="2700000" algn="ctr" rotWithShape="0">
                  <a:srgbClr val="990000"/>
                </a:outerShdw>
              </a:effectLst>
              <a:cs typeface="B Hom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Discrete vs. Continuous Attributes 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848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Discrete</a:t>
            </a:r>
            <a:r>
              <a:rPr lang="en-US" altLang="en-US" dirty="0"/>
              <a:t> </a:t>
            </a:r>
            <a:r>
              <a:rPr lang="en-US" altLang="en-US" b="1" dirty="0"/>
              <a:t>Attribute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Has only a finite or countably infinite set of values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E.g. profession, or the set of words in a collection of documents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Sometimes, represented as integer variables</a:t>
            </a:r>
          </a:p>
          <a:p>
            <a:pPr eaLnBrk="1" hangingPunct="1">
              <a:lnSpc>
                <a:spcPct val="90000"/>
              </a:lnSpc>
            </a:pPr>
            <a:endParaRPr lang="en-US" altLang="en-US" b="1" dirty="0"/>
          </a:p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Continuous</a:t>
            </a:r>
            <a:r>
              <a:rPr lang="en-US" altLang="en-US" dirty="0"/>
              <a:t> </a:t>
            </a:r>
            <a:r>
              <a:rPr lang="en-US" altLang="en-US" b="1" dirty="0"/>
              <a:t>Attribute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Has real numbers as attribute values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E.g., temperature, height, or weight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Practically, real values can only be measured and represented using a finite number of digits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Typically represented as floating-point variables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4800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2348880"/>
            <a:ext cx="7753350" cy="280831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sz="6600" b="1" i="1" dirty="0">
                <a:solidFill>
                  <a:srgbClr val="CD3333"/>
                </a:solidFill>
                <a:ea typeface="+mj-ea"/>
                <a:cs typeface="B Jadid" pitchFamily="2" charset="-78"/>
              </a:rPr>
              <a:t>Basic Statistical Descriptions of Data</a:t>
            </a:r>
            <a:endParaRPr lang="en-US" sz="11500" b="1" i="1" dirty="0">
              <a:solidFill>
                <a:srgbClr val="CD3333"/>
              </a:solidFill>
              <a:ea typeface="+mj-ea"/>
              <a:cs typeface="B Jadid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72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643744"/>
            <a:ext cx="8064896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Basic Statistical Descriptions of Data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628800"/>
            <a:ext cx="7753300" cy="4314800"/>
          </a:xfrm>
        </p:spPr>
        <p:txBody>
          <a:bodyPr/>
          <a:lstStyle/>
          <a:p>
            <a:pPr eaLnBrk="1" hangingPunct="1">
              <a:buSzPct val="80000"/>
            </a:pPr>
            <a:endParaRPr lang="en-US" altLang="en-US" dirty="0"/>
          </a:p>
          <a:p>
            <a:pPr eaLnBrk="1" hangingPunct="1">
              <a:buSzPct val="80000"/>
            </a:pPr>
            <a:r>
              <a:rPr lang="en-US" altLang="en-US" dirty="0"/>
              <a:t>Measuring the Central Tendency </a:t>
            </a:r>
          </a:p>
          <a:p>
            <a:pPr lvl="1" eaLnBrk="1" hangingPunct="1">
              <a:buSzPct val="80000"/>
            </a:pPr>
            <a:r>
              <a:rPr lang="en-US" altLang="en-US" dirty="0"/>
              <a:t>Mean, Median, Mode</a:t>
            </a:r>
          </a:p>
          <a:p>
            <a:pPr marL="342900" lvl="1" indent="-342900" eaLnBrk="1" hangingPunct="1">
              <a:buSzPct val="80000"/>
              <a:buFont typeface="Wingdings" pitchFamily="10" charset="2"/>
              <a:buChar char="§"/>
            </a:pPr>
            <a:endParaRPr lang="en-US" altLang="en-US" sz="2400" dirty="0">
              <a:solidFill>
                <a:schemeClr val="tx1"/>
              </a:solidFill>
              <a:ea typeface="+mn-ea"/>
            </a:endParaRPr>
          </a:p>
          <a:p>
            <a:pPr eaLnBrk="1" hangingPunct="1">
              <a:buSzPct val="80000"/>
            </a:pPr>
            <a:r>
              <a:rPr lang="en-US" altLang="en-US" dirty="0"/>
              <a:t>Data dispersion characteristics </a:t>
            </a:r>
          </a:p>
          <a:p>
            <a:pPr lvl="1" eaLnBrk="1" hangingPunct="1">
              <a:buSzPct val="80000"/>
            </a:pPr>
            <a:r>
              <a:rPr lang="en-US" altLang="en-US" dirty="0"/>
              <a:t>median, max, min, quantiles, outliers, variance, etc.</a:t>
            </a:r>
          </a:p>
          <a:p>
            <a:pPr lvl="1" eaLnBrk="1" hangingPunct="1">
              <a:buSzPct val="80000"/>
            </a:pP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644802" y="6166656"/>
            <a:ext cx="1905000" cy="315888"/>
          </a:xfrm>
        </p:spPr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190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170981"/>
                </a:solidFill>
              </a:rPr>
              <a:t>Measuring the Central Tendency</a:t>
            </a:r>
            <a:endParaRPr lang="en-US" altLang="en-US" sz="4000" dirty="0">
              <a:solidFill>
                <a:srgbClr val="170981"/>
              </a:solidFill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43608" y="1570956"/>
            <a:ext cx="7719392" cy="50292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SzPct val="80000"/>
            </a:pPr>
            <a:r>
              <a:rPr lang="en-US" altLang="en-US" sz="2000" u="sng" dirty="0"/>
              <a:t>Mean (algebraic measure):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endParaRPr lang="en-US" altLang="en-US" sz="1800" dirty="0"/>
          </a:p>
          <a:p>
            <a:pPr eaLnBrk="1" hangingPunct="1">
              <a:lnSpc>
                <a:spcPct val="130000"/>
              </a:lnSpc>
              <a:buSzPct val="80000"/>
            </a:pPr>
            <a:endParaRPr lang="en-US" altLang="en-US" sz="2000" u="sng" dirty="0">
              <a:solidFill>
                <a:schemeClr val="tx1"/>
              </a:solidFill>
            </a:endParaRPr>
          </a:p>
          <a:p>
            <a:pPr eaLnBrk="1" hangingPunct="1">
              <a:lnSpc>
                <a:spcPct val="130000"/>
              </a:lnSpc>
              <a:buSzPct val="80000"/>
            </a:pPr>
            <a:r>
              <a:rPr lang="en-US" altLang="en-US" sz="2000" u="sng" dirty="0">
                <a:solidFill>
                  <a:schemeClr val="tx1"/>
                </a:solidFill>
              </a:rPr>
              <a:t>Weighted arithmetic mean</a:t>
            </a:r>
            <a:r>
              <a:rPr lang="en-US" altLang="en-US" sz="2000" dirty="0"/>
              <a:t>: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endParaRPr lang="en-US" altLang="en-US" sz="1800" dirty="0"/>
          </a:p>
          <a:p>
            <a:pPr lvl="1" eaLnBrk="1" hangingPunct="1">
              <a:lnSpc>
                <a:spcPct val="130000"/>
              </a:lnSpc>
              <a:buSzPct val="80000"/>
            </a:pPr>
            <a:endParaRPr lang="en-US" altLang="en-US" sz="1800" dirty="0"/>
          </a:p>
          <a:p>
            <a:pPr marL="342900" lvl="1" indent="-342900" eaLnBrk="1" hangingPunct="1">
              <a:lnSpc>
                <a:spcPct val="130000"/>
              </a:lnSpc>
              <a:buSzPct val="80000"/>
              <a:buFont typeface="Wingdings" pitchFamily="10" charset="2"/>
              <a:buChar char="§"/>
            </a:pPr>
            <a:r>
              <a:rPr lang="en-US" altLang="en-US" b="1" u="sng" dirty="0">
                <a:solidFill>
                  <a:schemeClr val="tx1"/>
                </a:solidFill>
                <a:ea typeface="+mn-ea"/>
              </a:rPr>
              <a:t>Trimmed mean</a:t>
            </a:r>
          </a:p>
          <a:p>
            <a:pPr lvl="1" eaLnBrk="1" hangingPunct="1">
              <a:lnSpc>
                <a:spcPct val="130000"/>
              </a:lnSpc>
              <a:buSzPct val="80000"/>
              <a:buNone/>
            </a:pPr>
            <a:r>
              <a:rPr lang="en-US" altLang="en-US" sz="1800" dirty="0"/>
              <a:t>- chopping extreme values</a:t>
            </a:r>
          </a:p>
          <a:p>
            <a:pPr eaLnBrk="1" hangingPunct="1">
              <a:lnSpc>
                <a:spcPct val="130000"/>
              </a:lnSpc>
              <a:buSzPct val="80000"/>
            </a:pPr>
            <a:endParaRPr lang="en-US" altLang="en-US" sz="2000" u="sng" dirty="0"/>
          </a:p>
          <a:p>
            <a:pPr eaLnBrk="1" hangingPunct="1">
              <a:lnSpc>
                <a:spcPct val="130000"/>
              </a:lnSpc>
              <a:buSzPct val="80000"/>
            </a:pPr>
            <a:r>
              <a:rPr lang="en-US" altLang="en-US" sz="2000" u="sng" dirty="0"/>
              <a:t>Midrange: </a:t>
            </a:r>
          </a:p>
          <a:p>
            <a:pPr marL="457200" lvl="1" indent="0" eaLnBrk="1" hangingPunct="1">
              <a:lnSpc>
                <a:spcPct val="130000"/>
              </a:lnSpc>
              <a:buSzPct val="80000"/>
              <a:buNone/>
            </a:pPr>
            <a:r>
              <a:rPr lang="en-US" altLang="en-US" sz="1800" dirty="0"/>
              <a:t>- (Minimum + Maximum) /2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endParaRPr lang="en-US" altLang="en-US" sz="600" dirty="0"/>
          </a:p>
          <a:p>
            <a:pPr eaLnBrk="1" hangingPunct="1">
              <a:lnSpc>
                <a:spcPct val="130000"/>
              </a:lnSpc>
              <a:buSzPct val="80000"/>
            </a:pPr>
            <a:endParaRPr lang="en-US" altLang="en-US" sz="1800" dirty="0"/>
          </a:p>
        </p:txBody>
      </p:sp>
      <p:graphicFrame>
        <p:nvGraphicFramePr>
          <p:cNvPr id="2867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680076"/>
              </p:ext>
            </p:extLst>
          </p:nvPr>
        </p:nvGraphicFramePr>
        <p:xfrm>
          <a:off x="4932040" y="1844824"/>
          <a:ext cx="216024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6" name="Microsoft Equation 3.0" r:id="rId4" imgW="710891" imgH="431613" progId="Equation.3">
                  <p:embed/>
                </p:oleObj>
              </mc:Choice>
              <mc:Fallback>
                <p:oleObj name="Microsoft Equation 3.0" r:id="rId4" imgW="710891" imgH="431613" progId="Equation.3">
                  <p:embed/>
                  <p:pic>
                    <p:nvPicPr>
                      <p:cNvPr id="2867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1844824"/>
                        <a:ext cx="2160240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745710"/>
              </p:ext>
            </p:extLst>
          </p:nvPr>
        </p:nvGraphicFramePr>
        <p:xfrm>
          <a:off x="4932040" y="3284984"/>
          <a:ext cx="2088232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Equation" r:id="rId6" imgW="749160" imgH="838080" progId="Equation.3">
                  <p:embed/>
                </p:oleObj>
              </mc:Choice>
              <mc:Fallback>
                <p:oleObj name="Equation" r:id="rId6" imgW="749160" imgH="838080" progId="Equation.3">
                  <p:embed/>
                  <p:pic>
                    <p:nvPicPr>
                      <p:cNvPr id="2867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3284984"/>
                        <a:ext cx="2088232" cy="1224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4371C6-35A2-4864-B510-423F84D0C2C2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2387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170981"/>
                </a:solidFill>
              </a:rPr>
              <a:t>Measuring the Central Tendency</a:t>
            </a:r>
            <a:endParaRPr lang="en-US" altLang="en-US" sz="4000" dirty="0">
              <a:solidFill>
                <a:srgbClr val="170981"/>
              </a:solidFill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43608" y="1570956"/>
            <a:ext cx="7799310" cy="4090292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SzPct val="80000"/>
            </a:pPr>
            <a:r>
              <a:rPr lang="en-US" altLang="en-US" sz="1800" u="sng" dirty="0"/>
              <a:t>Median</a:t>
            </a:r>
            <a:r>
              <a:rPr lang="en-US" altLang="en-US" sz="1800" dirty="0"/>
              <a:t>: 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800" dirty="0"/>
              <a:t>If odd number of values: middle value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800" dirty="0"/>
              <a:t>Otherwise: average of the middle two values</a:t>
            </a:r>
          </a:p>
          <a:p>
            <a:pPr eaLnBrk="1" hangingPunct="1">
              <a:lnSpc>
                <a:spcPct val="130000"/>
              </a:lnSpc>
              <a:buSzPct val="80000"/>
            </a:pPr>
            <a:endParaRPr lang="en-US" altLang="en-US" sz="1800" u="sng" dirty="0"/>
          </a:p>
          <a:p>
            <a:pPr eaLnBrk="1" hangingPunct="1">
              <a:lnSpc>
                <a:spcPct val="130000"/>
              </a:lnSpc>
              <a:buSzPct val="80000"/>
            </a:pPr>
            <a:endParaRPr lang="en-US" altLang="en-US" sz="1800" u="sng" dirty="0"/>
          </a:p>
          <a:p>
            <a:pPr eaLnBrk="1" hangingPunct="1">
              <a:lnSpc>
                <a:spcPct val="130000"/>
              </a:lnSpc>
              <a:buSzPct val="80000"/>
            </a:pPr>
            <a:r>
              <a:rPr lang="en-US" altLang="en-US" sz="1800" u="sng" dirty="0"/>
              <a:t>Mode: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800" dirty="0"/>
              <a:t>Value that occurs most frequently in the data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800" dirty="0"/>
              <a:t>Unimodal, bimodal, </a:t>
            </a:r>
            <a:r>
              <a:rPr lang="en-US" altLang="en-US" sz="1800" dirty="0" err="1"/>
              <a:t>trimodal</a:t>
            </a:r>
            <a:endParaRPr lang="en-US" altLang="en-US" sz="1800" dirty="0"/>
          </a:p>
          <a:p>
            <a:pPr lvl="1" eaLnBrk="1" hangingPunct="1">
              <a:lnSpc>
                <a:spcPct val="130000"/>
              </a:lnSpc>
              <a:buSzPct val="80000"/>
            </a:pPr>
            <a:endParaRPr lang="en-US" altLang="en-US" sz="1800" dirty="0"/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800" dirty="0"/>
              <a:t>Empirical formula:</a:t>
            </a:r>
          </a:p>
          <a:p>
            <a:pPr eaLnBrk="1" hangingPunct="1">
              <a:lnSpc>
                <a:spcPct val="130000"/>
              </a:lnSpc>
              <a:buSzPct val="80000"/>
            </a:pPr>
            <a:endParaRPr lang="en-US" altLang="en-US" sz="1800" dirty="0"/>
          </a:p>
        </p:txBody>
      </p:sp>
      <p:graphicFrame>
        <p:nvGraphicFramePr>
          <p:cNvPr id="2868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511797"/>
              </p:ext>
            </p:extLst>
          </p:nvPr>
        </p:nvGraphicFramePr>
        <p:xfrm>
          <a:off x="3779912" y="5683643"/>
          <a:ext cx="4449763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5" name="Equation" r:id="rId4" imgW="2197100" imgH="203200" progId="Equation.3">
                  <p:embed/>
                </p:oleObj>
              </mc:Choice>
              <mc:Fallback>
                <p:oleObj name="Equation" r:id="rId4" imgW="2197100" imgH="203200" progId="Equation.3">
                  <p:embed/>
                  <p:pic>
                    <p:nvPicPr>
                      <p:cNvPr id="2868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5683643"/>
                        <a:ext cx="4449763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4371C6-35A2-4864-B510-423F84D0C2C2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086896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71600" y="1628800"/>
            <a:ext cx="7920880" cy="5040560"/>
          </a:xfrm>
        </p:spPr>
        <p:txBody>
          <a:bodyPr/>
          <a:lstStyle/>
          <a:p>
            <a:r>
              <a:rPr lang="en-US" sz="2800" b="0" dirty="0"/>
              <a:t>Values for </a:t>
            </a:r>
            <a:r>
              <a:rPr lang="en-US" sz="2800" b="0" i="1" dirty="0"/>
              <a:t>salary </a:t>
            </a:r>
            <a:r>
              <a:rPr lang="en-US" sz="2800" b="0" dirty="0"/>
              <a:t>(in thousands of dollars):  </a:t>
            </a:r>
          </a:p>
          <a:p>
            <a:pPr marL="0" indent="0">
              <a:buNone/>
            </a:pPr>
            <a:r>
              <a:rPr lang="en-US" sz="2800" b="0" dirty="0"/>
              <a:t>	30, 36, 47, 50, 52, 52, 56, 60, 63, 70, 70, 110</a:t>
            </a:r>
          </a:p>
          <a:p>
            <a:endParaRPr lang="en-US" sz="1400" b="0" i="1" dirty="0"/>
          </a:p>
          <a:p>
            <a:r>
              <a:rPr lang="en-US" sz="2800" b="0" i="1" dirty="0"/>
              <a:t>Mean: 58</a:t>
            </a:r>
          </a:p>
          <a:p>
            <a:pPr lvl="1"/>
            <a:r>
              <a:rPr lang="en-US" sz="1800" dirty="0"/>
              <a:t>(30+36+47+50+52+52+56+60+63+70+70+110)/12 </a:t>
            </a:r>
            <a:endParaRPr lang="en-US" sz="1800" b="0" dirty="0"/>
          </a:p>
          <a:p>
            <a:r>
              <a:rPr lang="en-US" sz="2800" b="0" i="1" dirty="0"/>
              <a:t>Median: 54 </a:t>
            </a:r>
          </a:p>
          <a:p>
            <a:pPr lvl="1"/>
            <a:r>
              <a:rPr lang="en-US" sz="1800" b="0" dirty="0"/>
              <a:t>(52+56)/2</a:t>
            </a:r>
          </a:p>
          <a:p>
            <a:r>
              <a:rPr lang="en-US" sz="2800" b="0" i="1" dirty="0"/>
              <a:t>Mode: 52, 70</a:t>
            </a:r>
          </a:p>
          <a:p>
            <a:pPr lvl="1"/>
            <a:r>
              <a:rPr lang="en-US" sz="1800" b="0" dirty="0"/>
              <a:t>Bimodal</a:t>
            </a:r>
          </a:p>
          <a:p>
            <a:r>
              <a:rPr lang="en-US" sz="2800" b="0" i="1" dirty="0"/>
              <a:t>Midrange: 70</a:t>
            </a:r>
          </a:p>
          <a:p>
            <a:pPr lvl="1"/>
            <a:r>
              <a:rPr lang="en-US" sz="1800" b="0" dirty="0"/>
              <a:t>(30+110)/2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4371C6-35A2-4864-B510-423F84D0C2C2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635092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894184" y="664470"/>
            <a:ext cx="7710264" cy="96433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 </a:t>
            </a:r>
            <a:r>
              <a:rPr lang="en-US" altLang="en-US" dirty="0"/>
              <a:t>Symmetric vs. Skewed Data</a:t>
            </a:r>
            <a:endParaRPr lang="en-US" altLang="en-US" sz="3200" dirty="0"/>
          </a:p>
        </p:txBody>
      </p:sp>
      <p:pic>
        <p:nvPicPr>
          <p:cNvPr id="30727" name="Picture 6" descr="rightskewed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53321" y="2694782"/>
            <a:ext cx="4204636" cy="2822450"/>
          </a:xfrm>
          <a:noFill/>
        </p:spPr>
      </p:pic>
      <p:pic>
        <p:nvPicPr>
          <p:cNvPr id="30728" name="Picture 8" descr="leftskewed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5081" y="2694782"/>
            <a:ext cx="4320480" cy="2846456"/>
          </a:xfrm>
          <a:noFill/>
        </p:spPr>
      </p:pic>
      <p:pic>
        <p:nvPicPr>
          <p:cNvPr id="30729" name="Picture 10" descr="ha02skew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734270"/>
            <a:ext cx="3096344" cy="2486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0" name="Rectangle 11"/>
          <p:cNvSpPr>
            <a:spLocks noChangeArrowheads="1"/>
          </p:cNvSpPr>
          <p:nvPr/>
        </p:nvSpPr>
        <p:spPr bwMode="auto">
          <a:xfrm>
            <a:off x="2362200" y="5181600"/>
            <a:ext cx="1981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chemeClr val="tx2"/>
                </a:solidFill>
              </a:rPr>
              <a:t>positively skewed</a:t>
            </a:r>
          </a:p>
        </p:txBody>
      </p:sp>
      <p:sp>
        <p:nvSpPr>
          <p:cNvPr id="30731" name="Rectangle 12"/>
          <p:cNvSpPr>
            <a:spLocks noChangeArrowheads="1"/>
          </p:cNvSpPr>
          <p:nvPr/>
        </p:nvSpPr>
        <p:spPr bwMode="auto">
          <a:xfrm>
            <a:off x="5257800" y="5181600"/>
            <a:ext cx="1981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chemeClr val="tx2"/>
                </a:solidFill>
              </a:rPr>
              <a:t>negatively skewed</a:t>
            </a:r>
          </a:p>
        </p:txBody>
      </p:sp>
      <p:sp>
        <p:nvSpPr>
          <p:cNvPr id="30732" name="Rectangle 13"/>
          <p:cNvSpPr>
            <a:spLocks noChangeArrowheads="1"/>
          </p:cNvSpPr>
          <p:nvPr/>
        </p:nvSpPr>
        <p:spPr bwMode="auto">
          <a:xfrm>
            <a:off x="4339883" y="2022117"/>
            <a:ext cx="1981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chemeClr val="tx2"/>
                </a:solidFill>
              </a:rPr>
              <a:t>symmetric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5189" y="5803436"/>
            <a:ext cx="3986421" cy="3343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27584" y="5805264"/>
            <a:ext cx="3510898" cy="343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400" i="1" u="sng" dirty="0"/>
              <a:t>Empirical</a:t>
            </a:r>
            <a:r>
              <a:rPr lang="en-US" altLang="en-US" sz="1400" u="sng" dirty="0"/>
              <a:t> </a:t>
            </a:r>
            <a:r>
              <a:rPr lang="en-US" altLang="en-US" sz="1400" i="1" u="sng" dirty="0"/>
              <a:t>formula for unimodal data</a:t>
            </a:r>
            <a:r>
              <a:rPr lang="en-US" altLang="en-US" sz="1400" u="sng" dirty="0"/>
              <a:t>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8F519E-7A28-4420-9C34-D81950B871B6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529651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Measuring the Dispersion of Data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43608" y="1628800"/>
            <a:ext cx="7783586" cy="4695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SzPct val="80000"/>
            </a:pPr>
            <a:r>
              <a:rPr lang="en-US" altLang="en-US" sz="1800" dirty="0"/>
              <a:t>Variance and standard deviation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800" b="1" dirty="0"/>
              <a:t>Variance</a:t>
            </a:r>
            <a:r>
              <a:rPr lang="en-US" altLang="en-US" sz="1800" dirty="0"/>
              <a:t>: (algebraic, scalable computation)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800" b="1" dirty="0"/>
              <a:t>Standard deviation:</a:t>
            </a:r>
            <a:r>
              <a:rPr lang="en-US" altLang="en-US" sz="1800" i="1" dirty="0"/>
              <a:t> </a:t>
            </a:r>
            <a:r>
              <a:rPr lang="el-GR" altLang="en-US" sz="1800" i="1" dirty="0"/>
              <a:t>σ</a:t>
            </a:r>
            <a:r>
              <a:rPr lang="en-US" altLang="en-US" sz="1800" i="1" dirty="0"/>
              <a:t> </a:t>
            </a:r>
            <a:r>
              <a:rPr lang="en-US" altLang="en-US" sz="1800" dirty="0"/>
              <a:t>is the square root of variance </a:t>
            </a:r>
            <a:r>
              <a:rPr lang="el-GR" altLang="en-US" sz="1800" i="1" dirty="0"/>
              <a:t>σ</a:t>
            </a:r>
            <a:r>
              <a:rPr lang="en-US" altLang="en-US" sz="1800" i="1" baseline="30000" dirty="0"/>
              <a:t>2</a:t>
            </a:r>
          </a:p>
        </p:txBody>
      </p:sp>
      <p:graphicFrame>
        <p:nvGraphicFramePr>
          <p:cNvPr id="32774" name="Object 11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54600478"/>
              </p:ext>
            </p:extLst>
          </p:nvPr>
        </p:nvGraphicFramePr>
        <p:xfrm>
          <a:off x="1403648" y="3597275"/>
          <a:ext cx="7056516" cy="1271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Equation" r:id="rId4" imgW="2234880" imgH="431640" progId="Equation.3">
                  <p:embed/>
                </p:oleObj>
              </mc:Choice>
              <mc:Fallback>
                <p:oleObj name="Equation" r:id="rId4" imgW="2234880" imgH="431640" progId="Equation.3">
                  <p:embed/>
                  <p:pic>
                    <p:nvPicPr>
                      <p:cNvPr id="32774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597275"/>
                        <a:ext cx="7056516" cy="12718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4371C6-35A2-4864-B510-423F84D0C2C2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883779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381000"/>
            <a:ext cx="7719392" cy="11430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Properties of Normal Distribution Curve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99592" y="2103512"/>
            <a:ext cx="7863408" cy="1858888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el-GR" altLang="en-US" sz="2400" dirty="0">
                <a:solidFill>
                  <a:schemeClr val="tx2"/>
                </a:solidFill>
              </a:rPr>
              <a:t>μ</a:t>
            </a:r>
            <a:r>
              <a:rPr lang="en-US" altLang="en-US" sz="2400" dirty="0">
                <a:solidFill>
                  <a:schemeClr val="tx2"/>
                </a:solidFill>
              </a:rPr>
              <a:t>: mean</a:t>
            </a:r>
            <a:endParaRPr lang="fa-IR" altLang="en-US" sz="2400" dirty="0">
              <a:solidFill>
                <a:schemeClr val="tx2"/>
              </a:solidFill>
            </a:endParaRPr>
          </a:p>
          <a:p>
            <a:pPr marL="457200" lvl="1" indent="0" eaLnBrk="1" hangingPunct="1">
              <a:buNone/>
            </a:pPr>
            <a:r>
              <a:rPr lang="el-GR" altLang="en-US" sz="2400" dirty="0">
                <a:solidFill>
                  <a:schemeClr val="tx2"/>
                </a:solidFill>
              </a:rPr>
              <a:t>σ</a:t>
            </a:r>
            <a:r>
              <a:rPr lang="en-US" altLang="en-US" sz="2400" dirty="0">
                <a:solidFill>
                  <a:schemeClr val="tx2"/>
                </a:solidFill>
              </a:rPr>
              <a:t>: standard deviation</a:t>
            </a:r>
          </a:p>
          <a:p>
            <a:pPr marL="457200" lvl="1" indent="0" eaLnBrk="1" hangingPunct="1">
              <a:buNone/>
            </a:pPr>
            <a:endParaRPr lang="en-US" altLang="en-US" sz="2400" dirty="0">
              <a:solidFill>
                <a:schemeClr val="tx2"/>
              </a:solidFill>
            </a:endParaRPr>
          </a:p>
          <a:p>
            <a:pPr marL="57150" indent="0" eaLnBrk="1" hangingPunct="1">
              <a:buNone/>
            </a:pPr>
            <a:r>
              <a:rPr lang="en-US" altLang="en-US" sz="1800" b="0" dirty="0">
                <a:solidFill>
                  <a:schemeClr val="tx2"/>
                </a:solidFill>
              </a:rPr>
              <a:t>68%:</a:t>
            </a:r>
            <a:r>
              <a:rPr lang="el-GR" altLang="en-US" sz="1800" b="0" dirty="0">
                <a:solidFill>
                  <a:schemeClr val="tx2"/>
                </a:solidFill>
              </a:rPr>
              <a:t>μ</a:t>
            </a:r>
            <a:r>
              <a:rPr lang="en-US" altLang="en-US" sz="1800" b="0" dirty="0">
                <a:solidFill>
                  <a:schemeClr val="tx2"/>
                </a:solidFill>
              </a:rPr>
              <a:t>–</a:t>
            </a:r>
            <a:r>
              <a:rPr lang="el-GR" altLang="en-US" sz="1800" b="0" dirty="0">
                <a:solidFill>
                  <a:schemeClr val="tx2"/>
                </a:solidFill>
              </a:rPr>
              <a:t>σ</a:t>
            </a:r>
            <a:r>
              <a:rPr lang="en-US" altLang="en-US" sz="1800" b="0" dirty="0">
                <a:solidFill>
                  <a:schemeClr val="tx2"/>
                </a:solidFill>
              </a:rPr>
              <a:t> to </a:t>
            </a:r>
            <a:r>
              <a:rPr lang="el-GR" altLang="en-US" sz="1800" b="0" dirty="0">
                <a:solidFill>
                  <a:schemeClr val="tx2"/>
                </a:solidFill>
              </a:rPr>
              <a:t>μ</a:t>
            </a:r>
            <a:r>
              <a:rPr lang="en-US" altLang="en-US" sz="1800" b="0" dirty="0">
                <a:solidFill>
                  <a:schemeClr val="tx2"/>
                </a:solidFill>
              </a:rPr>
              <a:t>+</a:t>
            </a:r>
            <a:r>
              <a:rPr lang="el-GR" altLang="en-US" sz="1800" b="0" dirty="0">
                <a:solidFill>
                  <a:schemeClr val="tx2"/>
                </a:solidFill>
              </a:rPr>
              <a:t>σ</a:t>
            </a:r>
            <a:r>
              <a:rPr lang="fa-IR" altLang="en-US" sz="1800" b="0" dirty="0">
                <a:solidFill>
                  <a:schemeClr val="tx2"/>
                </a:solidFill>
              </a:rPr>
              <a:t>	   </a:t>
            </a:r>
            <a:r>
              <a:rPr lang="en-US" altLang="en-US" sz="1800" b="0" dirty="0">
                <a:solidFill>
                  <a:schemeClr val="tx2"/>
                </a:solidFill>
              </a:rPr>
              <a:t>	95%:</a:t>
            </a:r>
            <a:r>
              <a:rPr lang="fa-IR" altLang="en-US" sz="1800" b="0" dirty="0">
                <a:solidFill>
                  <a:schemeClr val="tx2"/>
                </a:solidFill>
              </a:rPr>
              <a:t> </a:t>
            </a:r>
            <a:r>
              <a:rPr lang="el-GR" altLang="en-US" sz="1800" b="0" dirty="0">
                <a:solidFill>
                  <a:schemeClr val="tx2"/>
                </a:solidFill>
              </a:rPr>
              <a:t>μ</a:t>
            </a:r>
            <a:r>
              <a:rPr lang="en-US" altLang="en-US" sz="1800" b="0" dirty="0">
                <a:solidFill>
                  <a:schemeClr val="tx2"/>
                </a:solidFill>
              </a:rPr>
              <a:t>–2</a:t>
            </a:r>
            <a:r>
              <a:rPr lang="el-GR" altLang="en-US" sz="1800" b="0" dirty="0">
                <a:solidFill>
                  <a:schemeClr val="tx2"/>
                </a:solidFill>
              </a:rPr>
              <a:t>σ</a:t>
            </a:r>
            <a:r>
              <a:rPr lang="en-US" altLang="en-US" sz="1800" b="0" dirty="0">
                <a:solidFill>
                  <a:schemeClr val="tx2"/>
                </a:solidFill>
              </a:rPr>
              <a:t> to </a:t>
            </a:r>
            <a:r>
              <a:rPr lang="el-GR" altLang="en-US" sz="1800" b="0" dirty="0">
                <a:solidFill>
                  <a:schemeClr val="tx2"/>
                </a:solidFill>
              </a:rPr>
              <a:t>μ</a:t>
            </a:r>
            <a:r>
              <a:rPr lang="en-US" altLang="en-US" sz="1800" b="0" dirty="0">
                <a:solidFill>
                  <a:schemeClr val="tx2"/>
                </a:solidFill>
              </a:rPr>
              <a:t>+2</a:t>
            </a:r>
            <a:r>
              <a:rPr lang="el-GR" altLang="en-US" sz="1800" b="0" dirty="0">
                <a:solidFill>
                  <a:schemeClr val="tx2"/>
                </a:solidFill>
              </a:rPr>
              <a:t>σ</a:t>
            </a:r>
            <a:r>
              <a:rPr lang="fa-IR" altLang="en-US" sz="1800" b="0" dirty="0">
                <a:solidFill>
                  <a:schemeClr val="tx2"/>
                </a:solidFill>
              </a:rPr>
              <a:t>	</a:t>
            </a:r>
            <a:r>
              <a:rPr lang="en-US" altLang="en-US" sz="1800" b="0" dirty="0">
                <a:solidFill>
                  <a:schemeClr val="tx2"/>
                </a:solidFill>
              </a:rPr>
              <a:t>	99.7%:</a:t>
            </a:r>
            <a:r>
              <a:rPr lang="el-GR" altLang="en-US" sz="1800" b="0" dirty="0">
                <a:solidFill>
                  <a:schemeClr val="tx2"/>
                </a:solidFill>
              </a:rPr>
              <a:t>μ</a:t>
            </a:r>
            <a:r>
              <a:rPr lang="en-US" altLang="en-US" sz="1800" b="0" dirty="0">
                <a:solidFill>
                  <a:schemeClr val="tx2"/>
                </a:solidFill>
              </a:rPr>
              <a:t>–3</a:t>
            </a:r>
            <a:r>
              <a:rPr lang="el-GR" altLang="en-US" sz="1800" b="0" dirty="0">
                <a:solidFill>
                  <a:schemeClr val="tx2"/>
                </a:solidFill>
              </a:rPr>
              <a:t>σ</a:t>
            </a:r>
            <a:r>
              <a:rPr lang="en-US" altLang="en-US" sz="1800" b="0" dirty="0">
                <a:solidFill>
                  <a:schemeClr val="tx2"/>
                </a:solidFill>
              </a:rPr>
              <a:t> to </a:t>
            </a:r>
            <a:r>
              <a:rPr lang="el-GR" altLang="en-US" sz="1800" b="0" dirty="0">
                <a:solidFill>
                  <a:schemeClr val="tx2"/>
                </a:solidFill>
              </a:rPr>
              <a:t>μ</a:t>
            </a:r>
            <a:r>
              <a:rPr lang="en-US" altLang="en-US" sz="1800" b="0" dirty="0">
                <a:solidFill>
                  <a:schemeClr val="tx2"/>
                </a:solidFill>
              </a:rPr>
              <a:t>+3</a:t>
            </a:r>
            <a:r>
              <a:rPr lang="el-GR" altLang="en-US" sz="1800" b="0" dirty="0">
                <a:solidFill>
                  <a:schemeClr val="tx2"/>
                </a:solidFill>
              </a:rPr>
              <a:t>σ</a:t>
            </a:r>
            <a:endParaRPr lang="en-US" altLang="en-US" sz="1800" b="0" dirty="0">
              <a:solidFill>
                <a:schemeClr val="tx2"/>
              </a:solidFill>
            </a:endParaRPr>
          </a:p>
        </p:txBody>
      </p:sp>
      <p:pic>
        <p:nvPicPr>
          <p:cNvPr id="38917" name="Picture 5" descr="normal1-9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91880" y="3962400"/>
            <a:ext cx="2426554" cy="2274912"/>
          </a:xfrm>
          <a:noFill/>
        </p:spPr>
      </p:pic>
      <p:pic>
        <p:nvPicPr>
          <p:cNvPr id="38918" name="Picture 7" descr="normal1-68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9592" y="3962400"/>
            <a:ext cx="2426554" cy="2274912"/>
          </a:xfrm>
          <a:noFill/>
        </p:spPr>
      </p:pic>
      <p:pic>
        <p:nvPicPr>
          <p:cNvPr id="38919" name="Picture 9" descr="normal1-9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003628"/>
            <a:ext cx="2376264" cy="2233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8F519E-7A28-4420-9C34-D81950B871B6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582858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Measuring the Dispersion of Data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43608" y="1628800"/>
            <a:ext cx="7783586" cy="4695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SzPct val="80000"/>
            </a:pPr>
            <a:r>
              <a:rPr lang="en-US" altLang="en-US" sz="1800" dirty="0"/>
              <a:t>Quartiles, outliers and boxplots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800" b="1" dirty="0"/>
              <a:t>Quartiles</a:t>
            </a:r>
            <a:r>
              <a:rPr lang="en-US" altLang="en-US" sz="1800" dirty="0"/>
              <a:t>: Q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(25</a:t>
            </a:r>
            <a:r>
              <a:rPr lang="en-US" altLang="en-US" sz="1800" baseline="30000" dirty="0"/>
              <a:t>th</a:t>
            </a:r>
            <a:r>
              <a:rPr lang="en-US" altLang="en-US" sz="1800" dirty="0"/>
              <a:t> percentile), Q</a:t>
            </a:r>
            <a:r>
              <a:rPr lang="en-US" altLang="en-US" sz="1800" baseline="-25000" dirty="0"/>
              <a:t>3</a:t>
            </a:r>
            <a:r>
              <a:rPr lang="en-US" altLang="en-US" sz="1800" dirty="0"/>
              <a:t> (75</a:t>
            </a:r>
            <a:r>
              <a:rPr lang="en-US" altLang="en-US" sz="1800" baseline="30000" dirty="0"/>
              <a:t>th</a:t>
            </a:r>
            <a:r>
              <a:rPr lang="en-US" altLang="en-US" sz="1800" dirty="0"/>
              <a:t> percentile)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endParaRPr lang="en-US" altLang="en-US" sz="1800" b="1" dirty="0"/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800" b="1" dirty="0"/>
              <a:t>Inter-quartile range</a:t>
            </a:r>
            <a:r>
              <a:rPr lang="en-US" altLang="en-US" sz="1800" dirty="0"/>
              <a:t>: IQR = Q</a:t>
            </a:r>
            <a:r>
              <a:rPr lang="en-US" altLang="en-US" sz="1800" baseline="-25000" dirty="0"/>
              <a:t>3 </a:t>
            </a:r>
            <a:r>
              <a:rPr lang="en-US" altLang="en-US" sz="1800" dirty="0"/>
              <a:t>–</a:t>
            </a:r>
            <a:r>
              <a:rPr lang="en-US" altLang="en-US" sz="1800" baseline="-25000" dirty="0"/>
              <a:t> </a:t>
            </a:r>
            <a:r>
              <a:rPr lang="en-US" altLang="en-US" sz="1800" dirty="0"/>
              <a:t>Q</a:t>
            </a:r>
            <a:r>
              <a:rPr lang="en-US" altLang="en-US" sz="1800" baseline="-25000" dirty="0"/>
              <a:t>1 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endParaRPr lang="en-US" altLang="en-US" sz="1800" b="1" dirty="0"/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800" b="1" dirty="0"/>
              <a:t>Five number summary</a:t>
            </a:r>
            <a:r>
              <a:rPr lang="en-US" altLang="en-US" sz="1800" dirty="0"/>
              <a:t>: min, Q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, median,</a:t>
            </a:r>
            <a:r>
              <a:rPr lang="en-US" altLang="en-US" sz="1800" baseline="-25000" dirty="0"/>
              <a:t> </a:t>
            </a:r>
            <a:r>
              <a:rPr lang="en-US" altLang="en-US" sz="1800" dirty="0"/>
              <a:t>Q</a:t>
            </a:r>
            <a:r>
              <a:rPr lang="en-US" altLang="en-US" sz="1800" baseline="-25000" dirty="0"/>
              <a:t>3</a:t>
            </a:r>
            <a:r>
              <a:rPr lang="en-US" altLang="en-US" sz="1800" dirty="0"/>
              <a:t>, max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endParaRPr lang="en-US" altLang="en-US" sz="1800" b="1" dirty="0"/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800" b="1" dirty="0"/>
              <a:t>Boxplot</a:t>
            </a:r>
            <a:r>
              <a:rPr lang="en-US" altLang="en-US" sz="1800" dirty="0"/>
              <a:t>: ends of the box are the quartiles; median is marked; add whiskers, and plot outliers individually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endParaRPr lang="en-US" altLang="en-US" sz="1800" b="1" dirty="0"/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800" b="1" dirty="0"/>
              <a:t>Outlier</a:t>
            </a:r>
            <a:r>
              <a:rPr lang="en-US" altLang="en-US" sz="1800" dirty="0"/>
              <a:t>: usually, a value higher/lower than 1.5 x IQR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4371C6-35A2-4864-B510-423F84D0C2C2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49744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20688"/>
            <a:ext cx="7772400" cy="864096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/>
              <a:t>Know Your Data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17620"/>
            <a:ext cx="7772400" cy="4619691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200000"/>
              </a:lnSpc>
            </a:pPr>
            <a:r>
              <a:rPr lang="en-US" altLang="en-US" dirty="0"/>
              <a:t>Data Objects and Attribute Types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dirty="0"/>
              <a:t>Basic Statistical Descriptions of Data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dirty="0"/>
              <a:t>Measuring Data Similarity and Dissimilarity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dirty="0"/>
              <a:t>Data Visualization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dirty="0"/>
              <a:t>Summary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0771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Quartile and Percentile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4371C6-35A2-4864-B510-423F84D0C2C2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564904"/>
            <a:ext cx="6555661" cy="29234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31640" y="1907540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Quartiles: Q1 (25th percentile), Q3 (75th percentile)</a:t>
            </a:r>
          </a:p>
        </p:txBody>
      </p:sp>
    </p:spTree>
    <p:extLst>
      <p:ext uri="{BB962C8B-B14F-4D97-AF65-F5344CB8AC3E}">
        <p14:creationId xmlns:p14="http://schemas.microsoft.com/office/powerpoint/2010/main" val="285293887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4371C6-35A2-4864-B510-423F84D0C2C2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22530" name="Picture 2" descr="Image result for box plot diagram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852936"/>
            <a:ext cx="3791173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259632" y="1720576"/>
            <a:ext cx="5822428" cy="10525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b="1" dirty="0"/>
              <a:t>Inter-quartile range</a:t>
            </a:r>
            <a:r>
              <a:rPr lang="en-US" altLang="en-US" dirty="0"/>
              <a:t>: IQR = Q</a:t>
            </a:r>
            <a:r>
              <a:rPr lang="en-US" altLang="en-US" baseline="-25000" dirty="0"/>
              <a:t>3 </a:t>
            </a:r>
            <a:r>
              <a:rPr lang="en-US" altLang="en-US" dirty="0"/>
              <a:t>–</a:t>
            </a:r>
            <a:r>
              <a:rPr lang="en-US" altLang="en-US" baseline="-25000" dirty="0"/>
              <a:t> </a:t>
            </a:r>
            <a:r>
              <a:rPr lang="en-US" altLang="en-US" dirty="0"/>
              <a:t>Q</a:t>
            </a:r>
            <a:r>
              <a:rPr lang="en-US" altLang="en-US" baseline="-25000" dirty="0"/>
              <a:t>1 </a:t>
            </a:r>
          </a:p>
          <a:p>
            <a:pPr lvl="1">
              <a:lnSpc>
                <a:spcPct val="130000"/>
              </a:lnSpc>
              <a:buSzPct val="80000"/>
            </a:pPr>
            <a:r>
              <a:rPr lang="en-US" altLang="en-US" b="1" dirty="0"/>
              <a:t>Five number summary</a:t>
            </a:r>
            <a:r>
              <a:rPr lang="en-US" altLang="en-US" dirty="0"/>
              <a:t>: min, Q</a:t>
            </a:r>
            <a:r>
              <a:rPr lang="en-US" altLang="en-US" baseline="-25000" dirty="0"/>
              <a:t>1</a:t>
            </a:r>
            <a:r>
              <a:rPr lang="en-US" altLang="en-US" dirty="0"/>
              <a:t>, median,</a:t>
            </a:r>
            <a:r>
              <a:rPr lang="en-US" altLang="en-US" baseline="-25000" dirty="0"/>
              <a:t> </a:t>
            </a:r>
            <a:r>
              <a:rPr lang="en-US" altLang="en-US" dirty="0"/>
              <a:t>Q</a:t>
            </a:r>
            <a:r>
              <a:rPr lang="en-US" altLang="en-US" baseline="-25000" dirty="0"/>
              <a:t>3</a:t>
            </a:r>
            <a:r>
              <a:rPr lang="en-US" altLang="en-US" dirty="0"/>
              <a:t>, max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endParaRPr lang="en-US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43444844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390015"/>
            <a:ext cx="3941447" cy="370598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4371C6-35A2-4864-B510-423F84D0C2C2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1115616" y="1824440"/>
            <a:ext cx="748883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b="1" dirty="0"/>
              <a:t>Outlier</a:t>
            </a:r>
            <a:r>
              <a:rPr lang="en-US" altLang="en-US" dirty="0"/>
              <a:t>: usually, a value higher/lower than 1.5 x IQR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43608" y="486288"/>
            <a:ext cx="7719392" cy="914400"/>
          </a:xfrm>
        </p:spPr>
        <p:txBody>
          <a:bodyPr/>
          <a:lstStyle/>
          <a:p>
            <a:r>
              <a:rPr lang="en-US" dirty="0"/>
              <a:t>Boxplot …</a:t>
            </a:r>
          </a:p>
        </p:txBody>
      </p:sp>
    </p:spTree>
    <p:extLst>
      <p:ext uri="{BB962C8B-B14F-4D97-AF65-F5344CB8AC3E}">
        <p14:creationId xmlns:p14="http://schemas.microsoft.com/office/powerpoint/2010/main" val="255235877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8153400" cy="1472208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rgbClr val="170981"/>
                </a:solidFill>
              </a:rPr>
              <a:t>Graphic Displays of Basic Statistical Descriptions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140000"/>
              </a:lnSpc>
              <a:buSzPct val="80000"/>
              <a:buFont typeface="+mj-lt"/>
              <a:buAutoNum type="arabicPeriod"/>
            </a:pPr>
            <a:r>
              <a:rPr lang="en-US" altLang="en-US" b="1" dirty="0"/>
              <a:t>Boxplot</a:t>
            </a:r>
            <a:endParaRPr lang="en-US" altLang="en-US" dirty="0"/>
          </a:p>
          <a:p>
            <a:pPr marL="457200" indent="-457200" eaLnBrk="1" hangingPunct="1">
              <a:lnSpc>
                <a:spcPct val="140000"/>
              </a:lnSpc>
              <a:buSzPct val="80000"/>
              <a:buFont typeface="+mj-lt"/>
              <a:buAutoNum type="arabicPeriod"/>
            </a:pPr>
            <a:r>
              <a:rPr lang="en-US" altLang="en-US" b="1" dirty="0"/>
              <a:t>Histogram</a:t>
            </a:r>
            <a:endParaRPr lang="en-US" altLang="en-US" dirty="0"/>
          </a:p>
          <a:p>
            <a:pPr marL="457200" indent="-457200" eaLnBrk="1" hangingPunct="1">
              <a:lnSpc>
                <a:spcPct val="140000"/>
              </a:lnSpc>
              <a:buSzPct val="80000"/>
              <a:buFont typeface="+mj-lt"/>
              <a:buAutoNum type="arabicPeriod"/>
            </a:pPr>
            <a:r>
              <a:rPr lang="en-US" altLang="en-US" b="1" dirty="0"/>
              <a:t>Quantile plot</a:t>
            </a:r>
          </a:p>
          <a:p>
            <a:pPr marL="457200" indent="-457200" eaLnBrk="1" hangingPunct="1">
              <a:lnSpc>
                <a:spcPct val="140000"/>
              </a:lnSpc>
              <a:buSzPct val="80000"/>
              <a:buFont typeface="+mj-lt"/>
              <a:buAutoNum type="arabicPeriod"/>
            </a:pPr>
            <a:r>
              <a:rPr lang="en-US" altLang="en-US" b="1" dirty="0"/>
              <a:t>Quantile-quantile (q-q) plot</a:t>
            </a:r>
            <a:r>
              <a:rPr lang="en-US" altLang="en-US" dirty="0"/>
              <a:t> </a:t>
            </a:r>
          </a:p>
          <a:p>
            <a:pPr marL="457200" indent="-457200" eaLnBrk="1" hangingPunct="1">
              <a:lnSpc>
                <a:spcPct val="140000"/>
              </a:lnSpc>
              <a:buSzPct val="80000"/>
              <a:buFont typeface="+mj-lt"/>
              <a:buAutoNum type="arabicPeriod"/>
            </a:pPr>
            <a:r>
              <a:rPr lang="en-US" altLang="en-US" b="1" dirty="0"/>
              <a:t>Scatter plot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067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52400" y="6477000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B. Behkamal</a:t>
            </a: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112" y="741040"/>
            <a:ext cx="7596336" cy="815752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1. 3-D Boxplots</a:t>
            </a:r>
            <a:endParaRPr lang="en-US" altLang="en-US" sz="4400" dirty="0"/>
          </a:p>
        </p:txBody>
      </p:sp>
      <p:pic>
        <p:nvPicPr>
          <p:cNvPr id="36870" name="Picture 3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134" y="1772816"/>
            <a:ext cx="7406314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56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43608" y="566192"/>
            <a:ext cx="7848872" cy="9906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2. Histogram Analysis</a:t>
            </a:r>
          </a:p>
        </p:txBody>
      </p:sp>
      <p:sp>
        <p:nvSpPr>
          <p:cNvPr id="43012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899592" y="1627584"/>
            <a:ext cx="4053408" cy="4925616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1800" b="0" dirty="0"/>
              <a:t>Histogram: Graph display of tabulated frequencies, shown as bars</a:t>
            </a:r>
          </a:p>
          <a:p>
            <a:pPr eaLnBrk="1" hangingPunct="1">
              <a:lnSpc>
                <a:spcPct val="110000"/>
              </a:lnSpc>
            </a:pPr>
            <a:endParaRPr lang="en-US" altLang="en-US" sz="1800" b="0" dirty="0"/>
          </a:p>
          <a:p>
            <a:pPr eaLnBrk="1" hangingPunct="1">
              <a:lnSpc>
                <a:spcPct val="110000"/>
              </a:lnSpc>
            </a:pPr>
            <a:r>
              <a:rPr lang="en-US" altLang="en-US" sz="1800" b="0" dirty="0"/>
              <a:t>It shows what proportion of cases fall into each of several categories</a:t>
            </a:r>
          </a:p>
          <a:p>
            <a:pPr eaLnBrk="1" hangingPunct="1">
              <a:lnSpc>
                <a:spcPct val="110000"/>
              </a:lnSpc>
            </a:pPr>
            <a:endParaRPr lang="en-US" altLang="en-US" sz="1800" b="0" dirty="0"/>
          </a:p>
          <a:p>
            <a:pPr eaLnBrk="1" hangingPunct="1">
              <a:lnSpc>
                <a:spcPct val="110000"/>
              </a:lnSpc>
            </a:pPr>
            <a:r>
              <a:rPr lang="en-US" altLang="en-US" sz="1800" b="0" dirty="0"/>
              <a:t>The categories are usually specified as non-overlapping intervals of some variable. </a:t>
            </a:r>
          </a:p>
          <a:p>
            <a:pPr eaLnBrk="1" hangingPunct="1">
              <a:lnSpc>
                <a:spcPct val="110000"/>
              </a:lnSpc>
            </a:pPr>
            <a:endParaRPr lang="en-US" altLang="en-US" sz="1800" b="0" dirty="0"/>
          </a:p>
          <a:p>
            <a:pPr eaLnBrk="1" hangingPunct="1">
              <a:lnSpc>
                <a:spcPct val="110000"/>
              </a:lnSpc>
            </a:pPr>
            <a:r>
              <a:rPr lang="en-US" altLang="en-US" sz="1800" b="0" dirty="0"/>
              <a:t>The categories (bars) must be adjacent</a:t>
            </a:r>
          </a:p>
          <a:p>
            <a:pPr eaLnBrk="1" hangingPunct="1">
              <a:lnSpc>
                <a:spcPct val="110000"/>
              </a:lnSpc>
            </a:pPr>
            <a:endParaRPr lang="en-US" altLang="en-US" sz="1400" b="0" dirty="0"/>
          </a:p>
        </p:txBody>
      </p:sp>
      <p:graphicFrame>
        <p:nvGraphicFramePr>
          <p:cNvPr id="43013" name="Object 102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60087720"/>
              </p:ext>
            </p:extLst>
          </p:nvPr>
        </p:nvGraphicFramePr>
        <p:xfrm>
          <a:off x="4788024" y="1645060"/>
          <a:ext cx="4968552" cy="4160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Chart" r:id="rId4" imgW="7915327" imgH="3848303" progId="MSGraph.Chart.8">
                  <p:embed followColorScheme="full"/>
                </p:oleObj>
              </mc:Choice>
              <mc:Fallback>
                <p:oleObj name="Chart" r:id="rId4" imgW="7915327" imgH="3848303" progId="MSGraph.Chart.8">
                  <p:embed followColorScheme="full"/>
                  <p:pic>
                    <p:nvPicPr>
                      <p:cNvPr id="43013" name="Object 1029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1645060"/>
                        <a:ext cx="4968552" cy="4160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574817-34A9-4C37-A1B6-7B74073E37D6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860188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3. Quantile Plot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628801"/>
            <a:ext cx="7901880" cy="19732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Displays all of the data (allowing the user to assess both the overall behavior and unusual occurrences)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Plots </a:t>
            </a:r>
            <a:r>
              <a:rPr lang="en-US" altLang="en-US" sz="2000" b="1" dirty="0"/>
              <a:t>quantile</a:t>
            </a:r>
            <a:r>
              <a:rPr lang="en-US" altLang="en-US" sz="2000" dirty="0"/>
              <a:t>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For a data </a:t>
            </a:r>
            <a:r>
              <a:rPr lang="en-US" altLang="en-US" i="1" dirty="0"/>
              <a:t>x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data sorted in increasing order,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indicates that approximately 100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i</a:t>
            </a:r>
            <a:r>
              <a:rPr lang="en-US" altLang="en-US" dirty="0"/>
              <a:t>% of the data are below or equal to the value </a:t>
            </a:r>
            <a:r>
              <a:rPr lang="en-US" altLang="en-US" i="1" dirty="0"/>
              <a:t>x</a:t>
            </a:r>
            <a:r>
              <a:rPr lang="en-US" altLang="en-US" i="1" baseline="-25000" dirty="0"/>
              <a:t>i</a:t>
            </a:r>
          </a:p>
        </p:txBody>
      </p:sp>
      <p:pic>
        <p:nvPicPr>
          <p:cNvPr id="4711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52" y="3573016"/>
            <a:ext cx="5136232" cy="2347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26</a:t>
            </a:fld>
            <a:endParaRPr lang="en-US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636" y="3384785"/>
            <a:ext cx="2118075" cy="263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97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4. Quantile-Quantile (Q-Q) Plot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2" y="1704876"/>
            <a:ext cx="7964488" cy="1508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600" dirty="0"/>
              <a:t>Graphs the quantiles of one univariate distribution against the corresponding quantiles of another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/>
              <a:t>View: Is there is a shift in going from one distribution to another?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/>
              <a:t>Example shows unit price of items sold at Branch 1 vs. Branch 2 for each quantile.  Unit prices of items sold at Branch 1 tend to be lower than those at Branch 2.</a:t>
            </a:r>
          </a:p>
        </p:txBody>
      </p:sp>
      <p:pic>
        <p:nvPicPr>
          <p:cNvPr id="4915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701" y="3136900"/>
            <a:ext cx="5645619" cy="288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492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5. Scatter plot</a:t>
            </a:r>
          </a:p>
        </p:txBody>
      </p:sp>
      <p:sp>
        <p:nvSpPr>
          <p:cNvPr id="5120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70520" y="1649412"/>
            <a:ext cx="8021960" cy="1779588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Provides a first look at bivariate data to see clusters of points, outliers, </a:t>
            </a:r>
            <a:r>
              <a:rPr lang="en-US" altLang="en-US" sz="2000" dirty="0" err="1"/>
              <a:t>etc</a:t>
            </a:r>
            <a:endParaRPr lang="en-US" altLang="en-US" sz="2000" dirty="0"/>
          </a:p>
          <a:p>
            <a:pPr eaLnBrk="1" hangingPunct="1"/>
            <a:r>
              <a:rPr lang="en-US" altLang="en-US" sz="2000" dirty="0"/>
              <a:t>Each pair of values is treated as a pair of coordinates and plotted as points in the plane</a:t>
            </a:r>
          </a:p>
        </p:txBody>
      </p:sp>
      <p:pic>
        <p:nvPicPr>
          <p:cNvPr id="5120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088" y="2852936"/>
            <a:ext cx="6455296" cy="297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7187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1044624" y="642392"/>
            <a:ext cx="7718376" cy="9144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dirty="0"/>
              <a:t>Positively and Negatively Correlated Data</a:t>
            </a:r>
          </a:p>
        </p:txBody>
      </p:sp>
      <p:pic>
        <p:nvPicPr>
          <p:cNvPr id="53253" name="Picture 4" descr="ha02correl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8840"/>
            <a:ext cx="2520280" cy="2234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4" name="Picture 5" descr="ha02correl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844824"/>
            <a:ext cx="2495872" cy="2209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5" name="Picture 6" descr="fig4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475" y="4149080"/>
            <a:ext cx="2838741" cy="197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785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170981"/>
                </a:solidFill>
              </a:rPr>
              <a:t>Types of Data Sets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71600" y="1590210"/>
            <a:ext cx="3924150" cy="5181600"/>
          </a:xfrm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285750" indent="-285750" eaLnBrk="1" hangingPunct="1">
              <a:lnSpc>
                <a:spcPct val="105000"/>
              </a:lnSpc>
            </a:pPr>
            <a:r>
              <a:rPr lang="en-US" altLang="en-US" sz="1400" dirty="0">
                <a:cs typeface="Times New Roman" panose="02020603050405020304" pitchFamily="18" charset="0"/>
              </a:rPr>
              <a:t>Record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1400" dirty="0">
                <a:cs typeface="Times New Roman" panose="02020603050405020304" pitchFamily="18" charset="0"/>
              </a:rPr>
              <a:t>Relational records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1400" dirty="0">
                <a:cs typeface="Times New Roman" panose="02020603050405020304" pitchFamily="18" charset="0"/>
              </a:rPr>
              <a:t>Data matrix, e.g., numerical matrix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1400" dirty="0">
                <a:cs typeface="Times New Roman" panose="02020603050405020304" pitchFamily="18" charset="0"/>
              </a:rPr>
              <a:t>Document data: text documents: term-frequency vector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1400" dirty="0">
                <a:cs typeface="Times New Roman" panose="02020603050405020304" pitchFamily="18" charset="0"/>
              </a:rPr>
              <a:t>Transaction data</a:t>
            </a:r>
            <a:endParaRPr lang="en-US" altLang="en-US" sz="1400" dirty="0"/>
          </a:p>
          <a:p>
            <a:pPr marL="285750" indent="-285750" eaLnBrk="1" hangingPunct="1">
              <a:lnSpc>
                <a:spcPct val="105000"/>
              </a:lnSpc>
            </a:pPr>
            <a:r>
              <a:rPr lang="en-US" altLang="en-US" sz="1400" dirty="0">
                <a:cs typeface="Times New Roman" panose="02020603050405020304" pitchFamily="18" charset="0"/>
              </a:rPr>
              <a:t>Graph and network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1400" dirty="0">
                <a:cs typeface="Times New Roman" panose="02020603050405020304" pitchFamily="18" charset="0"/>
              </a:rPr>
              <a:t>World Wide Web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1400" dirty="0">
                <a:cs typeface="Times New Roman" panose="02020603050405020304" pitchFamily="18" charset="0"/>
              </a:rPr>
              <a:t>Social or information networks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1400" dirty="0">
                <a:cs typeface="Times New Roman" panose="02020603050405020304" pitchFamily="18" charset="0"/>
              </a:rPr>
              <a:t>Molecular Structures</a:t>
            </a:r>
          </a:p>
          <a:p>
            <a:pPr marL="285750" indent="-285750" eaLnBrk="1" hangingPunct="1">
              <a:lnSpc>
                <a:spcPct val="105000"/>
              </a:lnSpc>
            </a:pPr>
            <a:r>
              <a:rPr lang="en-US" altLang="en-US" sz="1400" dirty="0">
                <a:cs typeface="Times New Roman" panose="02020603050405020304" pitchFamily="18" charset="0"/>
              </a:rPr>
              <a:t>Ordered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1400" dirty="0">
                <a:cs typeface="Times New Roman" panose="02020603050405020304" pitchFamily="18" charset="0"/>
              </a:rPr>
              <a:t>Video data: sequence of images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1400" dirty="0">
                <a:cs typeface="Times New Roman" panose="02020603050405020304" pitchFamily="18" charset="0"/>
              </a:rPr>
              <a:t>Temporal data: time-series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1400" dirty="0">
                <a:cs typeface="Times New Roman" panose="02020603050405020304" pitchFamily="18" charset="0"/>
              </a:rPr>
              <a:t>Sequential Data: transaction sequences</a:t>
            </a:r>
          </a:p>
          <a:p>
            <a:pPr marL="285750" indent="-285750" eaLnBrk="1" hangingPunct="1">
              <a:lnSpc>
                <a:spcPct val="105000"/>
              </a:lnSpc>
            </a:pPr>
            <a:r>
              <a:rPr lang="en-US" altLang="en-US" sz="1400" dirty="0">
                <a:cs typeface="Times New Roman" panose="02020603050405020304" pitchFamily="18" charset="0"/>
              </a:rPr>
              <a:t>Spatial, image and multimedia: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1400" dirty="0">
                <a:cs typeface="Times New Roman" panose="02020603050405020304" pitchFamily="18" charset="0"/>
              </a:rPr>
              <a:t>Spatial data: maps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1400" dirty="0">
                <a:cs typeface="Times New Roman" panose="02020603050405020304" pitchFamily="18" charset="0"/>
              </a:rPr>
              <a:t>Image data: 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1400" dirty="0">
                <a:cs typeface="Times New Roman" panose="02020603050405020304" pitchFamily="18" charset="0"/>
              </a:rPr>
              <a:t>Video data:</a:t>
            </a:r>
          </a:p>
        </p:txBody>
      </p:sp>
      <p:graphicFrame>
        <p:nvGraphicFramePr>
          <p:cNvPr id="10245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520450739"/>
              </p:ext>
            </p:extLst>
          </p:nvPr>
        </p:nvGraphicFramePr>
        <p:xfrm>
          <a:off x="4283968" y="1772448"/>
          <a:ext cx="4434482" cy="2016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Visio" r:id="rId4" imgW="5925718" imgH="2693902" progId="Visio.Drawing.6">
                  <p:embed/>
                </p:oleObj>
              </mc:Choice>
              <mc:Fallback>
                <p:oleObj name="Visio" r:id="rId4" imgW="5925718" imgH="2693902" progId="Visio.Drawing.6">
                  <p:embed/>
                  <p:pic>
                    <p:nvPicPr>
                      <p:cNvPr id="1024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1772448"/>
                        <a:ext cx="4434482" cy="20165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835679217"/>
              </p:ext>
            </p:extLst>
          </p:nvPr>
        </p:nvGraphicFramePr>
        <p:xfrm>
          <a:off x="4895750" y="4165183"/>
          <a:ext cx="3822700" cy="199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Document" r:id="rId6" imgW="3823716" imgH="1999488" progId="Word.Document.8">
                  <p:embed/>
                </p:oleObj>
              </mc:Choice>
              <mc:Fallback>
                <p:oleObj name="Document" r:id="rId6" imgW="3823716" imgH="1999488" progId="Word.Document.8">
                  <p:embed/>
                  <p:pic>
                    <p:nvPicPr>
                      <p:cNvPr id="102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750" y="4165183"/>
                        <a:ext cx="3822700" cy="199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8F519E-7A28-4420-9C34-D81950B871B6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724518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9" name="Picture 3" descr="fig18-1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0600" y="1700807"/>
            <a:ext cx="2579712" cy="2216063"/>
          </a:xfrm>
          <a:noFill/>
        </p:spPr>
      </p:pic>
      <p:pic>
        <p:nvPicPr>
          <p:cNvPr id="55300" name="Picture 4" descr="fig18-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3648" y="1717576"/>
            <a:ext cx="2778963" cy="2216866"/>
          </a:xfrm>
          <a:noFill/>
        </p:spPr>
      </p:pic>
      <p:pic>
        <p:nvPicPr>
          <p:cNvPr id="55301" name="Picture 5" descr="fig18-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19872" y="4204320"/>
            <a:ext cx="2232248" cy="2032992"/>
          </a:xfrm>
          <a:noFill/>
        </p:spPr>
      </p:pic>
      <p:sp>
        <p:nvSpPr>
          <p:cNvPr id="5530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1043608" y="686264"/>
            <a:ext cx="6624736" cy="9144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 Uncorrelated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6B8069-EAE4-4F6F-BD05-7AE5B7008CB8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21165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899592" y="2276872"/>
            <a:ext cx="7871792" cy="2880320"/>
          </a:xfrm>
        </p:spPr>
        <p:txBody>
          <a:bodyPr/>
          <a:lstStyle/>
          <a:p>
            <a:pPr algn="ctr"/>
            <a:r>
              <a:rPr lang="en-US" altLang="en-US" sz="5400" dirty="0"/>
              <a:t>Measuring Data Similarity and Dissimilarity</a:t>
            </a:r>
            <a:br>
              <a:rPr lang="en-US" altLang="en-US" sz="5400" dirty="0"/>
            </a:br>
            <a:endParaRPr lang="en-US" sz="5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6B8069-EAE4-4F6F-BD05-7AE5B7008CB8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360219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Similarity and Dissimilarity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848600" cy="4876800"/>
          </a:xfrm>
        </p:spPr>
        <p:txBody>
          <a:bodyPr/>
          <a:lstStyle/>
          <a:p>
            <a:pPr eaLnBrk="1" hangingPunct="1"/>
            <a:r>
              <a:rPr lang="en-US" altLang="en-US" sz="2000" b="1" dirty="0"/>
              <a:t>Similarity</a:t>
            </a:r>
          </a:p>
          <a:p>
            <a:pPr lvl="1" eaLnBrk="1" hangingPunct="1"/>
            <a:r>
              <a:rPr lang="en-US" altLang="en-US" dirty="0"/>
              <a:t>Numerical measure of how alike two data objects are</a:t>
            </a:r>
          </a:p>
          <a:p>
            <a:pPr lvl="1" eaLnBrk="1" hangingPunct="1"/>
            <a:r>
              <a:rPr lang="en-US" altLang="en-US" dirty="0"/>
              <a:t>Value is higher when objects are more alike</a:t>
            </a:r>
          </a:p>
          <a:p>
            <a:pPr lvl="1" eaLnBrk="1" hangingPunct="1"/>
            <a:r>
              <a:rPr lang="en-US" altLang="en-US" dirty="0"/>
              <a:t>Often falls in the range [0,1]</a:t>
            </a:r>
          </a:p>
          <a:p>
            <a:pPr eaLnBrk="1" hangingPunct="1"/>
            <a:endParaRPr lang="fa-IR" altLang="en-US" sz="2000" b="1" dirty="0"/>
          </a:p>
          <a:p>
            <a:pPr eaLnBrk="1" hangingPunct="1"/>
            <a:r>
              <a:rPr lang="en-US" altLang="en-US" sz="2000" b="1" dirty="0"/>
              <a:t>Dissimilarity</a:t>
            </a:r>
            <a:r>
              <a:rPr lang="en-US" altLang="en-US" sz="2000" dirty="0"/>
              <a:t> (e.g., distance)</a:t>
            </a:r>
          </a:p>
          <a:p>
            <a:pPr lvl="1" eaLnBrk="1" hangingPunct="1"/>
            <a:r>
              <a:rPr lang="en-US" altLang="en-US" dirty="0"/>
              <a:t>Numerical measure of how different two data objects are</a:t>
            </a:r>
          </a:p>
          <a:p>
            <a:pPr lvl="1" eaLnBrk="1" hangingPunct="1"/>
            <a:r>
              <a:rPr lang="en-US" altLang="en-US" dirty="0"/>
              <a:t>Lower when objects are more alike</a:t>
            </a:r>
          </a:p>
          <a:p>
            <a:pPr lvl="1" eaLnBrk="1" hangingPunct="1"/>
            <a:r>
              <a:rPr lang="en-US" altLang="en-US" dirty="0"/>
              <a:t>Minimum dissimilarity is often 0</a:t>
            </a:r>
          </a:p>
          <a:p>
            <a:pPr eaLnBrk="1" hangingPunct="1"/>
            <a:endParaRPr lang="fa-IR" altLang="en-US" sz="2000" b="1" dirty="0"/>
          </a:p>
          <a:p>
            <a:pPr eaLnBrk="1" hangingPunct="1"/>
            <a:r>
              <a:rPr lang="en-US" altLang="en-US" sz="2000" b="1" dirty="0"/>
              <a:t>Proximity</a:t>
            </a:r>
            <a:r>
              <a:rPr lang="en-US" altLang="en-US" sz="2000" dirty="0"/>
              <a:t> refers to a similarity or dissimilarity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328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>
          <a:xfrm>
            <a:off x="891480" y="731168"/>
            <a:ext cx="8001000" cy="6096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Data Matrix and Dissimilarity Matrix</a:t>
            </a:r>
          </a:p>
        </p:txBody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628800"/>
            <a:ext cx="4248472" cy="4176464"/>
          </a:xfrm>
        </p:spPr>
        <p:txBody>
          <a:bodyPr/>
          <a:lstStyle/>
          <a:p>
            <a:pPr eaLnBrk="1" hangingPunct="1"/>
            <a:r>
              <a:rPr lang="en-US" altLang="en-US" sz="2000" dirty="0">
                <a:solidFill>
                  <a:schemeClr val="hlink"/>
                </a:solidFill>
              </a:rPr>
              <a:t>Data matrix</a:t>
            </a:r>
          </a:p>
          <a:p>
            <a:pPr lvl="1" eaLnBrk="1" hangingPunct="1"/>
            <a:r>
              <a:rPr lang="en-US" altLang="en-US" dirty="0"/>
              <a:t>n data points with p dimensions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>
                <a:solidFill>
                  <a:schemeClr val="hlink"/>
                </a:solidFill>
              </a:rPr>
              <a:t>Dissimilarity matrix</a:t>
            </a:r>
          </a:p>
          <a:p>
            <a:pPr lvl="1" eaLnBrk="1" hangingPunct="1"/>
            <a:r>
              <a:rPr lang="en-US" altLang="en-US" dirty="0"/>
              <a:t>n data points, but registers only the distance </a:t>
            </a:r>
          </a:p>
          <a:p>
            <a:pPr lvl="1" eaLnBrk="1" hangingPunct="1"/>
            <a:r>
              <a:rPr lang="en-US" altLang="en-US" dirty="0"/>
              <a:t>A triangular matrix</a:t>
            </a:r>
          </a:p>
        </p:txBody>
      </p:sp>
      <p:graphicFrame>
        <p:nvGraphicFramePr>
          <p:cNvPr id="10650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093064"/>
              </p:ext>
            </p:extLst>
          </p:nvPr>
        </p:nvGraphicFramePr>
        <p:xfrm>
          <a:off x="5264224" y="1752600"/>
          <a:ext cx="3124200" cy="205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2" name="Equation" r:id="rId4" imgW="1778000" imgH="1244600" progId="Equation.3">
                  <p:embed/>
                </p:oleObj>
              </mc:Choice>
              <mc:Fallback>
                <p:oleObj name="Equation" r:id="rId4" imgW="1778000" imgH="1244600" progId="Equation.3">
                  <p:embed/>
                  <p:pic>
                    <p:nvPicPr>
                      <p:cNvPr id="10650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4224" y="1752600"/>
                        <a:ext cx="3124200" cy="205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325418"/>
              </p:ext>
            </p:extLst>
          </p:nvPr>
        </p:nvGraphicFramePr>
        <p:xfrm>
          <a:off x="5175448" y="4077072"/>
          <a:ext cx="3212976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3" name="Equation" r:id="rId6" imgW="1828800" imgH="1143000" progId="Equation.3">
                  <p:embed/>
                </p:oleObj>
              </mc:Choice>
              <mc:Fallback>
                <p:oleObj name="Equation" r:id="rId6" imgW="1828800" imgH="1143000" progId="Equation.3">
                  <p:embed/>
                  <p:pic>
                    <p:nvPicPr>
                      <p:cNvPr id="10650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448" y="4077072"/>
                        <a:ext cx="3212976" cy="197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9662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608" y="702146"/>
            <a:ext cx="7613848" cy="782638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dirty="0">
                <a:solidFill>
                  <a:srgbClr val="170981"/>
                </a:solidFill>
              </a:rPr>
              <a:t>1.Nominal Attributes</a:t>
            </a: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72816"/>
            <a:ext cx="7613848" cy="3816424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dirty="0"/>
              <a:t>Can take 2 or more states, e.g., red, yellow, blue, green </a:t>
            </a:r>
            <a:r>
              <a:rPr lang="en-US" altLang="en-US" sz="2000" dirty="0"/>
              <a:t>(generalization of a binary attribute)</a:t>
            </a:r>
          </a:p>
          <a:p>
            <a:pPr eaLnBrk="1" hangingPunct="1">
              <a:lnSpc>
                <a:spcPct val="120000"/>
              </a:lnSpc>
            </a:pPr>
            <a:endParaRPr lang="en-US" altLang="en-US" dirty="0"/>
          </a:p>
          <a:p>
            <a:pPr eaLnBrk="1" hangingPunct="1">
              <a:lnSpc>
                <a:spcPct val="120000"/>
              </a:lnSpc>
            </a:pPr>
            <a:r>
              <a:rPr lang="en-US" altLang="en-US" dirty="0"/>
              <a:t>Simple matching</a:t>
            </a:r>
            <a:endParaRPr lang="en-US" altLang="en-US" i="1" dirty="0"/>
          </a:p>
          <a:p>
            <a:pPr lvl="1" eaLnBrk="1" hangingPunct="1">
              <a:lnSpc>
                <a:spcPct val="120000"/>
              </a:lnSpc>
            </a:pPr>
            <a:r>
              <a:rPr lang="en-US" altLang="en-US" i="1" dirty="0"/>
              <a:t>m</a:t>
            </a:r>
            <a:r>
              <a:rPr lang="en-US" altLang="en-US" dirty="0"/>
              <a:t>: # of matches,</a:t>
            </a:r>
            <a:r>
              <a:rPr lang="en-US" altLang="en-US" i="1" dirty="0"/>
              <a:t> p</a:t>
            </a:r>
            <a:r>
              <a:rPr lang="en-US" altLang="en-US" dirty="0"/>
              <a:t>: total # of variables</a:t>
            </a:r>
          </a:p>
          <a:p>
            <a:pPr eaLnBrk="1" hangingPunct="1">
              <a:lnSpc>
                <a:spcPct val="120000"/>
              </a:lnSpc>
            </a:pPr>
            <a:endParaRPr lang="en-US" altLang="en-US" dirty="0"/>
          </a:p>
          <a:p>
            <a:pPr eaLnBrk="1" hangingPunct="1">
              <a:lnSpc>
                <a:spcPct val="120000"/>
              </a:lnSpc>
            </a:pPr>
            <a:endParaRPr lang="en-US" altLang="en-US" u="sng" dirty="0"/>
          </a:p>
        </p:txBody>
      </p:sp>
      <p:graphicFrame>
        <p:nvGraphicFramePr>
          <p:cNvPr id="10854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23918"/>
              </p:ext>
            </p:extLst>
          </p:nvPr>
        </p:nvGraphicFramePr>
        <p:xfrm>
          <a:off x="2483768" y="4365104"/>
          <a:ext cx="26670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Equation" r:id="rId4" imgW="1384300" imgH="469900" progId="Equation.3">
                  <p:embed/>
                </p:oleObj>
              </mc:Choice>
              <mc:Fallback>
                <p:oleObj name="Equation" r:id="rId4" imgW="1384300" imgH="469900" progId="Equation.3">
                  <p:embed/>
                  <p:pic>
                    <p:nvPicPr>
                      <p:cNvPr id="10854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4365104"/>
                        <a:ext cx="26670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34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709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803176"/>
            <a:ext cx="8610600" cy="6096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dirty="0">
                <a:solidFill>
                  <a:srgbClr val="170981"/>
                </a:solidFill>
              </a:rPr>
              <a:t>2. Binary Attributes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99592" y="1635224"/>
            <a:ext cx="4392488" cy="4674096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en-US" sz="2000" b="0" dirty="0"/>
              <a:t>A contingency table for binary data</a:t>
            </a:r>
          </a:p>
          <a:p>
            <a:pPr eaLnBrk="1" hangingPunct="1">
              <a:lnSpc>
                <a:spcPct val="130000"/>
              </a:lnSpc>
            </a:pPr>
            <a:endParaRPr lang="en-US" altLang="en-US" sz="2000" b="0" dirty="0"/>
          </a:p>
          <a:p>
            <a:pPr eaLnBrk="1" hangingPunct="1">
              <a:lnSpc>
                <a:spcPct val="130000"/>
              </a:lnSpc>
            </a:pPr>
            <a:endParaRPr lang="en-US" altLang="en-US" sz="2000" b="0" dirty="0"/>
          </a:p>
          <a:p>
            <a:pPr eaLnBrk="1" hangingPunct="1">
              <a:lnSpc>
                <a:spcPct val="130000"/>
              </a:lnSpc>
            </a:pPr>
            <a:endParaRPr lang="en-US" altLang="en-US" b="0" dirty="0"/>
          </a:p>
          <a:p>
            <a:pPr eaLnBrk="1" hangingPunct="1">
              <a:lnSpc>
                <a:spcPct val="130000"/>
              </a:lnSpc>
            </a:pPr>
            <a:endParaRPr lang="en-US" altLang="en-US" sz="1400" b="0" dirty="0"/>
          </a:p>
          <a:p>
            <a:pPr eaLnBrk="1" hangingPunct="1">
              <a:lnSpc>
                <a:spcPct val="130000"/>
              </a:lnSpc>
            </a:pPr>
            <a:r>
              <a:rPr lang="en-US" altLang="en-US" sz="2000" b="0" dirty="0"/>
              <a:t>Distance measure for symmetric binary variables: </a:t>
            </a:r>
          </a:p>
          <a:p>
            <a:pPr eaLnBrk="1" hangingPunct="1">
              <a:lnSpc>
                <a:spcPct val="130000"/>
              </a:lnSpc>
            </a:pPr>
            <a:endParaRPr lang="en-US" altLang="en-US" sz="2000" b="0" dirty="0"/>
          </a:p>
          <a:p>
            <a:pPr eaLnBrk="1" hangingPunct="1">
              <a:lnSpc>
                <a:spcPct val="130000"/>
              </a:lnSpc>
            </a:pPr>
            <a:r>
              <a:rPr lang="en-US" altLang="en-US" sz="2000" b="0" dirty="0"/>
              <a:t>Distance measure for asymmetric binary variables: </a:t>
            </a:r>
          </a:p>
        </p:txBody>
      </p:sp>
      <p:pic>
        <p:nvPicPr>
          <p:cNvPr id="1033" name="Picture 30" descr="eqbinarysy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0" y="4306024"/>
            <a:ext cx="3002824" cy="61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31" descr="eqbinaryasy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784" y="5495925"/>
            <a:ext cx="29718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36" descr="eqcontingency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489" y="2324086"/>
            <a:ext cx="4435735" cy="1680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Text Box 37"/>
          <p:cNvSpPr txBox="1">
            <a:spLocks noChangeArrowheads="1"/>
          </p:cNvSpPr>
          <p:nvPr/>
        </p:nvSpPr>
        <p:spPr bwMode="auto">
          <a:xfrm>
            <a:off x="1259632" y="2793248"/>
            <a:ext cx="7970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C00000"/>
                </a:solidFill>
              </a:rPr>
              <a:t>Object </a:t>
            </a:r>
            <a:r>
              <a:rPr lang="en-US" altLang="en-US" sz="1400" i="1" dirty="0" err="1">
                <a:solidFill>
                  <a:srgbClr val="C00000"/>
                </a:solidFill>
              </a:rPr>
              <a:t>i</a:t>
            </a:r>
            <a:endParaRPr lang="en-US" altLang="en-US" sz="1400" dirty="0">
              <a:solidFill>
                <a:srgbClr val="C00000"/>
              </a:solidFill>
            </a:endParaRPr>
          </a:p>
        </p:txBody>
      </p:sp>
      <p:sp>
        <p:nvSpPr>
          <p:cNvPr id="1038" name="Text Box 38"/>
          <p:cNvSpPr txBox="1">
            <a:spLocks noChangeArrowheads="1"/>
          </p:cNvSpPr>
          <p:nvPr/>
        </p:nvSpPr>
        <p:spPr bwMode="auto">
          <a:xfrm>
            <a:off x="4211960" y="2041103"/>
            <a:ext cx="8066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C00000"/>
                </a:solidFill>
              </a:rPr>
              <a:t>Object </a:t>
            </a:r>
            <a:r>
              <a:rPr lang="en-US" altLang="en-US" sz="1400" i="1" dirty="0">
                <a:solidFill>
                  <a:srgbClr val="C00000"/>
                </a:solidFill>
              </a:rPr>
              <a:t>j</a:t>
            </a:r>
            <a:endParaRPr lang="en-US" altLang="en-US" sz="14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8F519E-7A28-4420-9C34-D81950B871B6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40374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777873"/>
            <a:ext cx="7992888" cy="8382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Dissimilarity between Binary Variables</a:t>
            </a:r>
          </a:p>
        </p:txBody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616073"/>
            <a:ext cx="7571184" cy="4781554"/>
          </a:xfrm>
        </p:spPr>
        <p:txBody>
          <a:bodyPr/>
          <a:lstStyle/>
          <a:p>
            <a:pPr eaLnBrk="1" hangingPunct="1"/>
            <a:r>
              <a:rPr lang="en-US" altLang="en-US" dirty="0"/>
              <a:t>Example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lvl="1" eaLnBrk="1" hangingPunct="1"/>
            <a:endParaRPr lang="en-US" altLang="en-US" sz="2400" dirty="0"/>
          </a:p>
          <a:p>
            <a:pPr lvl="1" eaLnBrk="1" hangingPunct="1"/>
            <a:r>
              <a:rPr lang="en-US" altLang="en-US" dirty="0"/>
              <a:t>Gender is a symmetric attribute</a:t>
            </a:r>
          </a:p>
          <a:p>
            <a:pPr lvl="1" eaLnBrk="1" hangingPunct="1"/>
            <a:r>
              <a:rPr lang="en-US" altLang="en-US" dirty="0"/>
              <a:t>The remaining attributes are asymmetric binary</a:t>
            </a:r>
          </a:p>
          <a:p>
            <a:pPr lvl="1" eaLnBrk="1" hangingPunct="1"/>
            <a:r>
              <a:rPr lang="en-US" altLang="en-US" dirty="0"/>
              <a:t>Let the values Y and P be 1, and the value N 0</a:t>
            </a:r>
          </a:p>
        </p:txBody>
      </p:sp>
      <p:graphicFrame>
        <p:nvGraphicFramePr>
          <p:cNvPr id="1116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962201"/>
              </p:ext>
            </p:extLst>
          </p:nvPr>
        </p:nvGraphicFramePr>
        <p:xfrm>
          <a:off x="1239787" y="2116832"/>
          <a:ext cx="6932613" cy="12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Document" r:id="rId4" imgW="6819900" imgH="1475232" progId="Word.Document.8">
                  <p:embed/>
                </p:oleObj>
              </mc:Choice>
              <mc:Fallback>
                <p:oleObj name="Document" r:id="rId4" imgW="6819900" imgH="1475232" progId="Word.Document.8">
                  <p:embed/>
                  <p:pic>
                    <p:nvPicPr>
                      <p:cNvPr id="11162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787" y="2116832"/>
                        <a:ext cx="6932613" cy="1240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660907"/>
              </p:ext>
            </p:extLst>
          </p:nvPr>
        </p:nvGraphicFramePr>
        <p:xfrm>
          <a:off x="2181200" y="4581128"/>
          <a:ext cx="4191000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Equation" r:id="rId6" imgW="2019300" imgH="1219200" progId="Equation.3">
                  <p:embed/>
                </p:oleObj>
              </mc:Choice>
              <mc:Fallback>
                <p:oleObj name="Equation" r:id="rId6" imgW="2019300" imgH="1219200" progId="Equation.3">
                  <p:embed/>
                  <p:pic>
                    <p:nvPicPr>
                      <p:cNvPr id="11162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00" y="4581128"/>
                        <a:ext cx="4191000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06970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2"/>
          <p:cNvSpPr>
            <a:spLocks noGrp="1" noChangeArrowheads="1"/>
          </p:cNvSpPr>
          <p:nvPr>
            <p:ph type="title"/>
          </p:nvPr>
        </p:nvSpPr>
        <p:spPr>
          <a:xfrm>
            <a:off x="995826" y="891421"/>
            <a:ext cx="6553200" cy="630238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dirty="0">
                <a:solidFill>
                  <a:srgbClr val="170981"/>
                </a:solidFill>
              </a:rPr>
              <a:t>3. Ordinal Attributes </a:t>
            </a:r>
          </a:p>
        </p:txBody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28800"/>
            <a:ext cx="7696200" cy="4695800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dirty="0"/>
              <a:t>An ordinal variable can be discrete or continuous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dirty="0"/>
              <a:t>Order is important, e.g., rank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dirty="0"/>
              <a:t>Can be treated like interval-scaled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/>
              <a:t>replace </a:t>
            </a:r>
            <a:r>
              <a:rPr lang="en-US" altLang="en-US" sz="2400" i="1" dirty="0" err="1"/>
              <a:t>x</a:t>
            </a:r>
            <a:r>
              <a:rPr lang="en-US" altLang="en-US" sz="2400" i="1" baseline="-25000" dirty="0" err="1"/>
              <a:t>if</a:t>
            </a:r>
            <a:r>
              <a:rPr lang="en-US" altLang="en-US" sz="2400" baseline="-25000" dirty="0"/>
              <a:t> </a:t>
            </a:r>
            <a:r>
              <a:rPr lang="en-US" altLang="en-US" sz="2400" dirty="0"/>
              <a:t> by their rank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/>
              <a:t>map the range of each variable onto [0, 1] by replacing</a:t>
            </a:r>
            <a:r>
              <a:rPr lang="en-US" altLang="en-US" sz="2400" i="1" dirty="0"/>
              <a:t> </a:t>
            </a:r>
            <a:r>
              <a:rPr lang="en-US" altLang="en-US" sz="2400" i="1" dirty="0" err="1"/>
              <a:t>i</a:t>
            </a:r>
            <a:r>
              <a:rPr lang="en-US" altLang="en-US" sz="2400" dirty="0" err="1"/>
              <a:t>-th</a:t>
            </a:r>
            <a:r>
              <a:rPr lang="en-US" altLang="en-US" sz="2400" dirty="0"/>
              <a:t> object in the </a:t>
            </a:r>
            <a:r>
              <a:rPr lang="en-US" altLang="en-US" sz="2400" i="1" dirty="0"/>
              <a:t>f</a:t>
            </a:r>
            <a:r>
              <a:rPr lang="en-US" altLang="en-US" sz="2400" dirty="0"/>
              <a:t>-</a:t>
            </a:r>
            <a:r>
              <a:rPr lang="en-US" altLang="en-US" sz="2400" dirty="0" err="1"/>
              <a:t>th</a:t>
            </a:r>
            <a:r>
              <a:rPr lang="en-US" altLang="en-US" sz="2400" dirty="0"/>
              <a:t> variable by</a:t>
            </a:r>
          </a:p>
          <a:p>
            <a:pPr lvl="1" eaLnBrk="1" hangingPunct="1">
              <a:lnSpc>
                <a:spcPct val="110000"/>
              </a:lnSpc>
            </a:pPr>
            <a:endParaRPr lang="en-US" altLang="en-US" sz="2400" dirty="0"/>
          </a:p>
          <a:p>
            <a:pPr lvl="1" eaLnBrk="1" hangingPunct="1">
              <a:lnSpc>
                <a:spcPct val="110000"/>
              </a:lnSpc>
            </a:pPr>
            <a:endParaRPr lang="en-US" altLang="en-US" sz="2400" dirty="0"/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/>
              <a:t>compute the dissimilarity using methods for interval-scaled variables</a:t>
            </a:r>
          </a:p>
        </p:txBody>
      </p:sp>
      <p:graphicFrame>
        <p:nvGraphicFramePr>
          <p:cNvPr id="123909" name="Object 4"/>
          <p:cNvGraphicFramePr>
            <a:graphicFrameLocks noChangeAspect="1"/>
          </p:cNvGraphicFramePr>
          <p:nvPr/>
        </p:nvGraphicFramePr>
        <p:xfrm>
          <a:off x="3352800" y="4419600"/>
          <a:ext cx="2438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4" name="Equation" r:id="rId4" imgW="1168400" imgH="711200" progId="Equation.3">
                  <p:embed/>
                </p:oleObj>
              </mc:Choice>
              <mc:Fallback>
                <p:oleObj name="Equation" r:id="rId4" imgW="1168400" imgH="711200" progId="Equation.3">
                  <p:embed/>
                  <p:pic>
                    <p:nvPicPr>
                      <p:cNvPr id="12390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419600"/>
                        <a:ext cx="24384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0" name="Object 5"/>
          <p:cNvGraphicFramePr>
            <a:graphicFrameLocks noChangeAspect="1"/>
          </p:cNvGraphicFramePr>
          <p:nvPr/>
        </p:nvGraphicFramePr>
        <p:xfrm>
          <a:off x="5076056" y="3105943"/>
          <a:ext cx="22098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5" name="Equation" r:id="rId6" imgW="1397000" imgH="368300" progId="Equation.3">
                  <p:embed/>
                </p:oleObj>
              </mc:Choice>
              <mc:Fallback>
                <p:oleObj name="Equation" r:id="rId6" imgW="1397000" imgH="368300" progId="Equation.3">
                  <p:embed/>
                  <p:pic>
                    <p:nvPicPr>
                      <p:cNvPr id="12391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3105943"/>
                        <a:ext cx="22098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87569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694" y="1554803"/>
            <a:ext cx="8458200" cy="5029200"/>
          </a:xfrm>
        </p:spPr>
        <p:txBody>
          <a:bodyPr/>
          <a:lstStyle/>
          <a:p>
            <a:pPr marL="381000" indent="-3810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i="1" dirty="0" err="1">
                <a:solidFill>
                  <a:schemeClr val="hlink"/>
                </a:solidFill>
              </a:rPr>
              <a:t>Minkowski</a:t>
            </a:r>
            <a:r>
              <a:rPr lang="en-US" altLang="en-US" i="1" dirty="0">
                <a:solidFill>
                  <a:schemeClr val="hlink"/>
                </a:solidFill>
              </a:rPr>
              <a:t> distance</a:t>
            </a:r>
            <a:r>
              <a:rPr lang="en-US" altLang="en-US" dirty="0"/>
              <a:t>: A popular distance measure</a:t>
            </a:r>
          </a:p>
          <a:p>
            <a:pPr marL="381000" indent="-381000" eaLnBrk="1" hangingPunct="1">
              <a:spcBef>
                <a:spcPts val="600"/>
              </a:spcBef>
              <a:spcAft>
                <a:spcPts val="600"/>
              </a:spcAft>
            </a:pPr>
            <a:endParaRPr lang="en-US" altLang="en-US" dirty="0"/>
          </a:p>
          <a:p>
            <a:pPr marL="838200" lvl="1" indent="-381000" eaLnBrk="1" hangingPunct="1">
              <a:spcBef>
                <a:spcPts val="600"/>
              </a:spcBef>
              <a:spcAft>
                <a:spcPts val="600"/>
              </a:spcAft>
              <a:buNone/>
            </a:pPr>
            <a:endParaRPr lang="en-US" altLang="en-US" sz="700" dirty="0"/>
          </a:p>
          <a:p>
            <a:pPr marL="838200" lvl="1" indent="-38100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2400" dirty="0"/>
              <a:t>where  </a:t>
            </a:r>
            <a:r>
              <a:rPr lang="en-US" altLang="en-US" sz="2400" i="1" dirty="0" err="1"/>
              <a:t>i</a:t>
            </a:r>
            <a:r>
              <a:rPr lang="en-US" altLang="en-US" sz="2400" dirty="0"/>
              <a:t> = (</a:t>
            </a:r>
            <a:r>
              <a:rPr lang="en-US" altLang="en-US" sz="2400" i="1" dirty="0"/>
              <a:t>x</a:t>
            </a:r>
            <a:r>
              <a:rPr lang="en-US" altLang="en-US" sz="2400" baseline="-25000" dirty="0"/>
              <a:t>i1</a:t>
            </a:r>
            <a:r>
              <a:rPr lang="en-US" altLang="en-US" sz="2400" dirty="0"/>
              <a:t>, </a:t>
            </a:r>
            <a:r>
              <a:rPr lang="en-US" altLang="en-US" sz="2400" i="1" dirty="0"/>
              <a:t>x</a:t>
            </a:r>
            <a:r>
              <a:rPr lang="en-US" altLang="en-US" sz="2400" baseline="-25000" dirty="0"/>
              <a:t>i2</a:t>
            </a:r>
            <a:r>
              <a:rPr lang="en-US" altLang="en-US" sz="2400" dirty="0"/>
              <a:t>, …, </a:t>
            </a:r>
            <a:r>
              <a:rPr lang="en-US" altLang="en-US" sz="2400" i="1" dirty="0" err="1"/>
              <a:t>x</a:t>
            </a:r>
            <a:r>
              <a:rPr lang="en-US" altLang="en-US" sz="2400" baseline="-25000" dirty="0" err="1"/>
              <a:t>ip</a:t>
            </a:r>
            <a:r>
              <a:rPr lang="en-US" altLang="en-US" sz="2400" dirty="0"/>
              <a:t>) and</a:t>
            </a:r>
            <a:r>
              <a:rPr lang="en-US" altLang="en-US" sz="2400" i="1" dirty="0"/>
              <a:t> j</a:t>
            </a:r>
            <a:r>
              <a:rPr lang="en-US" altLang="en-US" sz="2400" dirty="0"/>
              <a:t> = (</a:t>
            </a:r>
            <a:r>
              <a:rPr lang="en-US" altLang="en-US" sz="2400" i="1" dirty="0"/>
              <a:t>x</a:t>
            </a:r>
            <a:r>
              <a:rPr lang="en-US" altLang="en-US" sz="2400" baseline="-25000" dirty="0"/>
              <a:t>j1</a:t>
            </a:r>
            <a:r>
              <a:rPr lang="en-US" altLang="en-US" sz="2400" dirty="0"/>
              <a:t>, </a:t>
            </a:r>
            <a:r>
              <a:rPr lang="en-US" altLang="en-US" sz="2400" i="1" dirty="0"/>
              <a:t>x</a:t>
            </a:r>
            <a:r>
              <a:rPr lang="en-US" altLang="en-US" sz="2400" baseline="-25000" dirty="0"/>
              <a:t>j2</a:t>
            </a:r>
            <a:r>
              <a:rPr lang="en-US" altLang="en-US" sz="2400" dirty="0"/>
              <a:t>, …, </a:t>
            </a:r>
            <a:r>
              <a:rPr lang="en-US" altLang="en-US" sz="2400" i="1" dirty="0" err="1"/>
              <a:t>x</a:t>
            </a:r>
            <a:r>
              <a:rPr lang="en-US" altLang="en-US" sz="2400" baseline="-25000" dirty="0" err="1"/>
              <a:t>jp</a:t>
            </a:r>
            <a:r>
              <a:rPr lang="en-US" altLang="en-US" sz="2400" dirty="0"/>
              <a:t>) are two </a:t>
            </a:r>
            <a:r>
              <a:rPr lang="en-US" altLang="en-US" sz="2400" i="1" dirty="0"/>
              <a:t>p</a:t>
            </a:r>
            <a:r>
              <a:rPr lang="en-US" altLang="en-US" sz="2400" dirty="0"/>
              <a:t>-dimensional data objects, and </a:t>
            </a:r>
            <a:r>
              <a:rPr lang="en-US" altLang="en-US" sz="2400" i="1" dirty="0"/>
              <a:t>h</a:t>
            </a:r>
            <a:r>
              <a:rPr lang="en-US" altLang="en-US" sz="2400" dirty="0"/>
              <a:t> is the order (the distance so defined is also called L-</a:t>
            </a:r>
            <a:r>
              <a:rPr lang="en-US" altLang="en-US" sz="2400" i="1" dirty="0"/>
              <a:t>h</a:t>
            </a:r>
            <a:r>
              <a:rPr lang="en-US" altLang="en-US" sz="2400" dirty="0"/>
              <a:t> norm)</a:t>
            </a:r>
          </a:p>
          <a:p>
            <a:pPr marL="381000" indent="-3810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/>
              <a:t>Properties</a:t>
            </a:r>
          </a:p>
          <a:p>
            <a:pPr marL="838200" lvl="1" indent="-3810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800" dirty="0"/>
              <a:t>d(</a:t>
            </a:r>
            <a:r>
              <a:rPr lang="en-US" altLang="en-US" sz="1800" dirty="0" err="1"/>
              <a:t>i</a:t>
            </a:r>
            <a:r>
              <a:rPr lang="en-US" altLang="en-US" sz="1800" dirty="0"/>
              <a:t>, j) </a:t>
            </a:r>
            <a:r>
              <a:rPr lang="en-US" altLang="en-US" sz="1800" dirty="0">
                <a:sym typeface="Symbol" panose="05050102010706020507" pitchFamily="18" charset="2"/>
              </a:rPr>
              <a:t>&gt; 0 if </a:t>
            </a:r>
            <a:r>
              <a:rPr lang="en-US" altLang="en-US" sz="1800" dirty="0" err="1"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cs typeface="Tahoma" panose="020B0604030504040204" pitchFamily="34" charset="0"/>
                <a:sym typeface="Symbol" panose="05050102010706020507" pitchFamily="18" charset="2"/>
              </a:rPr>
              <a:t>≠ j</a:t>
            </a:r>
            <a:r>
              <a:rPr lang="en-US" altLang="en-US" sz="1800" dirty="0">
                <a:cs typeface="Tahoma" panose="020B0604030504040204" pitchFamily="34" charset="0"/>
              </a:rPr>
              <a:t>, and </a:t>
            </a:r>
            <a:r>
              <a:rPr lang="en-US" altLang="en-US" sz="1800" dirty="0"/>
              <a:t>d(</a:t>
            </a:r>
            <a:r>
              <a:rPr lang="en-US" altLang="en-US" sz="1800" dirty="0" err="1"/>
              <a:t>i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) </a:t>
            </a:r>
            <a:r>
              <a:rPr lang="en-US" altLang="en-US" sz="1800" dirty="0">
                <a:sym typeface="Symbol" panose="05050102010706020507" pitchFamily="18" charset="2"/>
              </a:rPr>
              <a:t>= 0 </a:t>
            </a:r>
            <a:r>
              <a:rPr lang="en-US" altLang="en-US" sz="1800" dirty="0"/>
              <a:t>(Positive definiteness)</a:t>
            </a:r>
          </a:p>
          <a:p>
            <a:pPr marL="838200" lvl="1" indent="-3810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800" dirty="0"/>
              <a:t>d(</a:t>
            </a:r>
            <a:r>
              <a:rPr lang="en-US" altLang="en-US" sz="1800" dirty="0" err="1"/>
              <a:t>i</a:t>
            </a:r>
            <a:r>
              <a:rPr lang="en-US" altLang="en-US" sz="1800" dirty="0"/>
              <a:t>, j) </a:t>
            </a:r>
            <a:r>
              <a:rPr lang="en-US" altLang="en-US" sz="1800" dirty="0">
                <a:sym typeface="Symbol" panose="05050102010706020507" pitchFamily="18" charset="2"/>
              </a:rPr>
              <a:t>= </a:t>
            </a:r>
            <a:r>
              <a:rPr lang="en-US" altLang="en-US" sz="1800" dirty="0"/>
              <a:t>d(j,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)</a:t>
            </a:r>
            <a:r>
              <a:rPr lang="en-US" altLang="en-US" sz="1800" i="1" dirty="0"/>
              <a:t>  </a:t>
            </a:r>
            <a:r>
              <a:rPr lang="en-US" altLang="en-US" sz="1800" dirty="0"/>
              <a:t>(Symmetry)</a:t>
            </a:r>
          </a:p>
          <a:p>
            <a:pPr marL="838200" lvl="1" indent="-3810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800" dirty="0"/>
              <a:t>d(</a:t>
            </a:r>
            <a:r>
              <a:rPr lang="en-US" altLang="en-US" sz="1800" dirty="0" err="1"/>
              <a:t>i</a:t>
            </a:r>
            <a:r>
              <a:rPr lang="en-US" altLang="en-US" sz="1800" dirty="0"/>
              <a:t>, j) </a:t>
            </a:r>
            <a:r>
              <a:rPr lang="en-US" altLang="en-US" sz="1800" dirty="0">
                <a:sym typeface="Symbol" panose="05050102010706020507" pitchFamily="18" charset="2"/>
              </a:rPr>
              <a:t> </a:t>
            </a:r>
            <a:r>
              <a:rPr lang="en-US" altLang="en-US" sz="1800" dirty="0"/>
              <a:t>d(</a:t>
            </a:r>
            <a:r>
              <a:rPr lang="en-US" altLang="en-US" sz="1800" dirty="0" err="1"/>
              <a:t>i</a:t>
            </a:r>
            <a:r>
              <a:rPr lang="en-US" altLang="en-US" sz="1800" dirty="0"/>
              <a:t>, k) </a:t>
            </a:r>
            <a:r>
              <a:rPr lang="en-US" altLang="en-US" sz="1800" dirty="0">
                <a:sym typeface="Symbol" panose="05050102010706020507" pitchFamily="18" charset="2"/>
              </a:rPr>
              <a:t>+ </a:t>
            </a:r>
            <a:r>
              <a:rPr lang="en-US" altLang="en-US" sz="1800" dirty="0"/>
              <a:t>d(k, j)</a:t>
            </a:r>
            <a:r>
              <a:rPr lang="en-US" altLang="en-US" sz="1800" i="1" dirty="0"/>
              <a:t>  </a:t>
            </a:r>
            <a:r>
              <a:rPr lang="en-US" altLang="en-US" sz="1800" dirty="0"/>
              <a:t>(Triangle Inequality)</a:t>
            </a:r>
            <a:endParaRPr lang="en-US" altLang="en-US" sz="1800" i="1" dirty="0"/>
          </a:p>
          <a:p>
            <a:pPr marL="381000" indent="-3810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/>
              <a:t>A distance that satisfies these properties is a </a:t>
            </a:r>
            <a:r>
              <a:rPr lang="en-US" altLang="en-US" sz="2000" dirty="0">
                <a:solidFill>
                  <a:srgbClr val="FF0000"/>
                </a:solidFill>
              </a:rPr>
              <a:t>metric</a:t>
            </a:r>
          </a:p>
        </p:txBody>
      </p:sp>
      <p:pic>
        <p:nvPicPr>
          <p:cNvPr id="117765" name="Picture 7" descr="eqminkowsk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658" y="2132856"/>
            <a:ext cx="64008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38</a:t>
            </a:fld>
            <a:endParaRPr lang="en-US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1115616" y="836712"/>
            <a:ext cx="38459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en-US" sz="3200" b="1" i="1" kern="0" dirty="0">
                <a:solidFill>
                  <a:srgbClr val="170981"/>
                </a:solidFill>
                <a:latin typeface="Times New Roman"/>
                <a:ea typeface="+mj-ea"/>
                <a:cs typeface="B Jadid" pitchFamily="2" charset="-78"/>
              </a:rPr>
              <a:t>4. Numeric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6913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683064"/>
            <a:ext cx="7719392" cy="9144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Special Cases of </a:t>
            </a:r>
            <a:r>
              <a:rPr lang="en-US" altLang="en-US" sz="3200" dirty="0" err="1"/>
              <a:t>Minkowski</a:t>
            </a:r>
            <a:r>
              <a:rPr lang="en-US" altLang="en-US" sz="3200" dirty="0"/>
              <a:t> Distance</a:t>
            </a:r>
            <a:endParaRPr lang="en-US" altLang="en-US" dirty="0"/>
          </a:p>
        </p:txBody>
      </p:sp>
      <p:sp>
        <p:nvSpPr>
          <p:cNvPr id="1198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43272" y="1631776"/>
            <a:ext cx="8077200" cy="5181600"/>
          </a:xfrm>
        </p:spPr>
        <p:txBody>
          <a:bodyPr/>
          <a:lstStyle/>
          <a:p>
            <a:pPr eaLnBrk="1" hangingPunct="1"/>
            <a:r>
              <a:rPr lang="en-US" altLang="en-US" sz="2000" b="0" i="1" dirty="0">
                <a:latin typeface="Arial" panose="020B0604020202020204" pitchFamily="34" charset="0"/>
                <a:cs typeface="Times New Roman" panose="02020603050405020304" pitchFamily="18" charset="0"/>
              </a:rPr>
              <a:t>h</a:t>
            </a:r>
            <a:r>
              <a:rPr lang="en-US" altLang="en-US" sz="2000" b="0" dirty="0">
                <a:latin typeface="Arial" panose="020B0604020202020204" pitchFamily="34" charset="0"/>
                <a:cs typeface="Times New Roman" panose="02020603050405020304" pitchFamily="18" charset="0"/>
              </a:rPr>
              <a:t> = 1:  </a:t>
            </a:r>
            <a:r>
              <a:rPr lang="en-US" altLang="en-US" sz="2000" b="0" dirty="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Manhattan</a:t>
            </a:r>
            <a:r>
              <a:rPr lang="en-US" altLang="en-US" sz="2000" b="0" dirty="0">
                <a:latin typeface="Arial" panose="020B0604020202020204" pitchFamily="34" charset="0"/>
                <a:cs typeface="Times New Roman" panose="02020603050405020304" pitchFamily="18" charset="0"/>
              </a:rPr>
              <a:t> (city block, L</a:t>
            </a:r>
            <a:r>
              <a:rPr lang="en-US" altLang="en-US" sz="2000" b="0" baseline="-30000" dirty="0"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  <a:r>
              <a:rPr lang="en-US" altLang="en-US" sz="2000" b="0" dirty="0">
                <a:latin typeface="Arial" panose="020B0604020202020204" pitchFamily="34" charset="0"/>
                <a:cs typeface="Times New Roman" panose="02020603050405020304" pitchFamily="18" charset="0"/>
              </a:rPr>
              <a:t> norm)</a:t>
            </a:r>
            <a:r>
              <a:rPr lang="en-US" altLang="en-US" sz="2000" b="0" dirty="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distance</a:t>
            </a:r>
            <a:r>
              <a:rPr lang="en-US" altLang="en-US" sz="2000" b="0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</a:p>
          <a:p>
            <a:pPr lvl="1" eaLnBrk="1" hangingPunct="1"/>
            <a:r>
              <a:rPr lang="en-US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E.g., the Hamming distance: the number of bits that are different between two binary vectors</a:t>
            </a:r>
          </a:p>
          <a:p>
            <a:pPr lvl="1" eaLnBrk="1" hangingPunct="1"/>
            <a:endParaRPr lang="en-US" altLang="en-US" sz="20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000" b="0" i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000" b="0" i="1" dirty="0">
                <a:latin typeface="Arial" panose="020B0604020202020204" pitchFamily="34" charset="0"/>
                <a:cs typeface="Times New Roman" panose="02020603050405020304" pitchFamily="18" charset="0"/>
              </a:rPr>
              <a:t>h </a:t>
            </a:r>
            <a:r>
              <a:rPr lang="en-US" altLang="en-US" sz="2000" b="0" dirty="0">
                <a:latin typeface="Arial" panose="020B0604020202020204" pitchFamily="34" charset="0"/>
                <a:cs typeface="Times New Roman" panose="02020603050405020304" pitchFamily="18" charset="0"/>
              </a:rPr>
              <a:t>= 2:  (L</a:t>
            </a:r>
            <a:r>
              <a:rPr lang="en-US" altLang="en-US" sz="2000" b="0" baseline="-25000" dirty="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en-US" sz="2000" b="0" dirty="0">
                <a:latin typeface="Arial" panose="020B0604020202020204" pitchFamily="34" charset="0"/>
                <a:cs typeface="Times New Roman" panose="02020603050405020304" pitchFamily="18" charset="0"/>
              </a:rPr>
              <a:t> norm) </a:t>
            </a:r>
            <a:r>
              <a:rPr lang="en-US" altLang="en-US" sz="2000" b="0" dirty="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Euclidean</a:t>
            </a:r>
            <a:r>
              <a:rPr lang="en-US" altLang="en-US" sz="2000" b="0" dirty="0">
                <a:latin typeface="Arial" panose="020B0604020202020204" pitchFamily="34" charset="0"/>
                <a:cs typeface="Times New Roman" panose="02020603050405020304" pitchFamily="18" charset="0"/>
              </a:rPr>
              <a:t> distance</a:t>
            </a:r>
          </a:p>
          <a:p>
            <a:pPr lvl="4" eaLnBrk="1" hangingPunct="1"/>
            <a:endParaRPr lang="en-US" altLang="en-US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000" b="0" i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000" b="0" i="1" dirty="0">
                <a:latin typeface="Arial" panose="020B0604020202020204" pitchFamily="34" charset="0"/>
                <a:cs typeface="Times New Roman" panose="02020603050405020304" pitchFamily="18" charset="0"/>
              </a:rPr>
              <a:t>h </a:t>
            </a:r>
            <a:r>
              <a:rPr lang="en-US" altLang="en-US" sz="2000" b="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000" b="0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000" b="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en-US" sz="2000" b="0" dirty="0">
                <a:latin typeface="Arial" panose="020B0604020202020204" pitchFamily="34" charset="0"/>
                <a:cs typeface="Times New Roman" panose="02020603050405020304" pitchFamily="18" charset="0"/>
              </a:rPr>
              <a:t>.  </a:t>
            </a:r>
            <a:r>
              <a:rPr lang="en-US" altLang="en-US" sz="2000" b="0" dirty="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“supremum”</a:t>
            </a:r>
            <a:r>
              <a:rPr lang="en-US" altLang="en-US" sz="2000" b="0" dirty="0">
                <a:latin typeface="Arial" panose="020B0604020202020204" pitchFamily="34" charset="0"/>
                <a:cs typeface="Times New Roman" panose="02020603050405020304" pitchFamily="18" charset="0"/>
              </a:rPr>
              <a:t> (</a:t>
            </a:r>
            <a:r>
              <a:rPr lang="en-US" altLang="en-US" sz="2000" b="0" dirty="0" err="1">
                <a:latin typeface="Arial" panose="020B0604020202020204" pitchFamily="34" charset="0"/>
                <a:cs typeface="Times New Roman" panose="02020603050405020304" pitchFamily="18" charset="0"/>
              </a:rPr>
              <a:t>L</a:t>
            </a:r>
            <a:r>
              <a:rPr lang="en-US" altLang="en-US" sz="2000" b="0" baseline="-30000" dirty="0" err="1">
                <a:latin typeface="Arial" panose="020B0604020202020204" pitchFamily="34" charset="0"/>
                <a:cs typeface="Times New Roman" panose="02020603050405020304" pitchFamily="18" charset="0"/>
              </a:rPr>
              <a:t>max</a:t>
            </a:r>
            <a:r>
              <a:rPr lang="en-US" altLang="en-US" sz="2000" b="0" baseline="-30000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000" b="0" dirty="0">
                <a:latin typeface="Arial" panose="020B0604020202020204" pitchFamily="34" charset="0"/>
                <a:cs typeface="Times New Roman" panose="02020603050405020304" pitchFamily="18" charset="0"/>
              </a:rPr>
              <a:t>norm, L</a:t>
            </a:r>
            <a:r>
              <a:rPr lang="en-US" altLang="en-US" sz="2000" b="0" baseline="-30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en-US" sz="2000" b="0" baseline="-30000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000" b="0" dirty="0">
                <a:latin typeface="Arial" panose="020B0604020202020204" pitchFamily="34" charset="0"/>
                <a:cs typeface="Times New Roman" panose="02020603050405020304" pitchFamily="18" charset="0"/>
              </a:rPr>
              <a:t>norm) distance. </a:t>
            </a:r>
          </a:p>
          <a:p>
            <a:pPr lvl="1" eaLnBrk="1" hangingPunct="1"/>
            <a:r>
              <a:rPr lang="en-US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This is the maximum difference between any component (attribute) of the vectors</a:t>
            </a:r>
          </a:p>
          <a:p>
            <a:pPr lvl="1" eaLnBrk="1" hangingPunct="1"/>
            <a:endParaRPr lang="en-US" altLang="en-US" sz="200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98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238222"/>
              </p:ext>
            </p:extLst>
          </p:nvPr>
        </p:nvGraphicFramePr>
        <p:xfrm>
          <a:off x="1942876" y="3717032"/>
          <a:ext cx="5005388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2" name="Equation" r:id="rId4" imgW="5003800" imgH="584200" progId="Equation.3">
                  <p:embed/>
                </p:oleObj>
              </mc:Choice>
              <mc:Fallback>
                <p:oleObj name="Equation" r:id="rId4" imgW="5003800" imgH="584200" progId="Equation.3">
                  <p:embed/>
                  <p:pic>
                    <p:nvPicPr>
                      <p:cNvPr id="1198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2876" y="3717032"/>
                        <a:ext cx="5005388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4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32975457"/>
              </p:ext>
            </p:extLst>
          </p:nvPr>
        </p:nvGraphicFramePr>
        <p:xfrm>
          <a:off x="2123728" y="2654622"/>
          <a:ext cx="4114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3" name="Microsoft Equation 3.0" r:id="rId6" imgW="4292600" imgH="431800" progId="Equation.3">
                  <p:embed/>
                </p:oleObj>
              </mc:Choice>
              <mc:Fallback>
                <p:oleObj name="Microsoft Equation 3.0" r:id="rId6" imgW="4292600" imgH="431800" progId="Equation.3">
                  <p:embed/>
                  <p:pic>
                    <p:nvPicPr>
                      <p:cNvPr id="11981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654622"/>
                        <a:ext cx="41148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9815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521447"/>
            <a:ext cx="5348064" cy="643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4371C6-35A2-4864-B510-423F84D0C2C2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2190842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20688"/>
            <a:ext cx="7893050" cy="7620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Important Characteristics of Structured Data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9950" y="1606062"/>
            <a:ext cx="7734498" cy="4487234"/>
          </a:xfrm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285750" indent="-285750" eaLnBrk="1" hangingPunct="1">
              <a:lnSpc>
                <a:spcPct val="115000"/>
              </a:lnSpc>
            </a:pPr>
            <a:r>
              <a:rPr lang="en-US" altLang="en-US" dirty="0"/>
              <a:t>Dimensionality</a:t>
            </a:r>
          </a:p>
          <a:p>
            <a:pPr marL="800100" lvl="1" indent="-342900" eaLnBrk="1" hangingPunct="1">
              <a:lnSpc>
                <a:spcPct val="115000"/>
              </a:lnSpc>
            </a:pPr>
            <a:r>
              <a:rPr lang="en-US" altLang="en-US" dirty="0"/>
              <a:t>Curse of dimensionality</a:t>
            </a:r>
          </a:p>
          <a:p>
            <a:pPr marL="285750" indent="-285750" eaLnBrk="1" hangingPunct="1">
              <a:lnSpc>
                <a:spcPct val="115000"/>
              </a:lnSpc>
            </a:pPr>
            <a:r>
              <a:rPr lang="en-US" altLang="en-US" dirty="0"/>
              <a:t>Sparsity</a:t>
            </a:r>
          </a:p>
          <a:p>
            <a:pPr marL="800100" lvl="1" indent="-342900" eaLnBrk="1" hangingPunct="1">
              <a:lnSpc>
                <a:spcPct val="115000"/>
              </a:lnSpc>
            </a:pPr>
            <a:r>
              <a:rPr lang="en-US" altLang="en-US" dirty="0"/>
              <a:t>Only presence counts</a:t>
            </a:r>
          </a:p>
          <a:p>
            <a:pPr marL="285750" indent="-285750" eaLnBrk="1" hangingPunct="1">
              <a:lnSpc>
                <a:spcPct val="115000"/>
              </a:lnSpc>
            </a:pPr>
            <a:r>
              <a:rPr lang="en-US" altLang="en-US" dirty="0"/>
              <a:t>Resolution</a:t>
            </a:r>
          </a:p>
          <a:p>
            <a:pPr marL="800100" lvl="1" indent="-342900" eaLnBrk="1" hangingPunct="1">
              <a:lnSpc>
                <a:spcPct val="115000"/>
              </a:lnSpc>
            </a:pPr>
            <a:r>
              <a:rPr lang="en-US" altLang="en-US" dirty="0"/>
              <a:t>Patterns depend on the scale</a:t>
            </a:r>
            <a:r>
              <a:rPr lang="en-US" altLang="en-US" sz="3200" dirty="0"/>
              <a:t> </a:t>
            </a:r>
          </a:p>
          <a:p>
            <a:pPr marL="285750" indent="-285750" eaLnBrk="1" hangingPunct="1">
              <a:lnSpc>
                <a:spcPct val="115000"/>
              </a:lnSpc>
            </a:pPr>
            <a:r>
              <a:rPr lang="en-US" altLang="en-US" dirty="0"/>
              <a:t>Distribution</a:t>
            </a:r>
          </a:p>
          <a:p>
            <a:pPr marL="800100" lvl="1" indent="-342900" eaLnBrk="1" hangingPunct="1">
              <a:lnSpc>
                <a:spcPct val="115000"/>
              </a:lnSpc>
            </a:pPr>
            <a:r>
              <a:rPr lang="en-US" altLang="en-US" dirty="0"/>
              <a:t>Centrality and dispersion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789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>
          <a:xfrm>
            <a:off x="1223919" y="620688"/>
            <a:ext cx="6173565" cy="844885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Example: </a:t>
            </a:r>
            <a:r>
              <a:rPr lang="en-US" altLang="en-US" sz="3200" dirty="0" err="1"/>
              <a:t>Minkowski</a:t>
            </a:r>
            <a:r>
              <a:rPr lang="en-US" altLang="en-US" sz="3200" dirty="0"/>
              <a:t> Distance</a:t>
            </a:r>
          </a:p>
        </p:txBody>
      </p:sp>
      <p:graphicFrame>
        <p:nvGraphicFramePr>
          <p:cNvPr id="12186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953665"/>
              </p:ext>
            </p:extLst>
          </p:nvPr>
        </p:nvGraphicFramePr>
        <p:xfrm>
          <a:off x="1072288" y="1803488"/>
          <a:ext cx="2590031" cy="139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2" name="Worksheet" r:id="rId4" imgW="1838249" imgH="819302" progId="Excel.Sheet.8">
                  <p:embed/>
                </p:oleObj>
              </mc:Choice>
              <mc:Fallback>
                <p:oleObj name="Worksheet" r:id="rId4" imgW="1838249" imgH="819302" progId="Excel.Sheet.8">
                  <p:embed/>
                  <p:pic>
                    <p:nvPicPr>
                      <p:cNvPr id="12186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2288" y="1803488"/>
                        <a:ext cx="2590031" cy="139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817278"/>
              </p:ext>
            </p:extLst>
          </p:nvPr>
        </p:nvGraphicFramePr>
        <p:xfrm>
          <a:off x="4043319" y="2092648"/>
          <a:ext cx="3930352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3" name="Worksheet" r:id="rId6" imgW="3057449" imgH="819302" progId="Excel.Sheet.8">
                  <p:embed/>
                </p:oleObj>
              </mc:Choice>
              <mc:Fallback>
                <p:oleObj name="Worksheet" r:id="rId6" imgW="3057449" imgH="819302" progId="Excel.Sheet.8">
                  <p:embed/>
                  <p:pic>
                    <p:nvPicPr>
                      <p:cNvPr id="12186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3319" y="2092648"/>
                        <a:ext cx="3930352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893049"/>
              </p:ext>
            </p:extLst>
          </p:nvPr>
        </p:nvGraphicFramePr>
        <p:xfrm>
          <a:off x="4043319" y="3573016"/>
          <a:ext cx="3930352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4" name="Worksheet" r:id="rId8" imgW="3057449" imgH="819302" progId="Excel.Sheet.8">
                  <p:embed/>
                </p:oleObj>
              </mc:Choice>
              <mc:Fallback>
                <p:oleObj name="Worksheet" r:id="rId8" imgW="3057449" imgH="819302" progId="Excel.Sheet.8">
                  <p:embed/>
                  <p:pic>
                    <p:nvPicPr>
                      <p:cNvPr id="12186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3319" y="3573016"/>
                        <a:ext cx="3930352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984727"/>
              </p:ext>
            </p:extLst>
          </p:nvPr>
        </p:nvGraphicFramePr>
        <p:xfrm>
          <a:off x="4096927" y="5117900"/>
          <a:ext cx="3869827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5" name="Worksheet" r:id="rId10" imgW="3057449" imgH="838200" progId="Excel.Sheet.8">
                  <p:embed/>
                </p:oleObj>
              </mc:Choice>
              <mc:Fallback>
                <p:oleObj name="Worksheet" r:id="rId10" imgW="3057449" imgH="838200" progId="Excel.Sheet.8">
                  <p:embed/>
                  <p:pic>
                    <p:nvPicPr>
                      <p:cNvPr id="12186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6927" y="5117900"/>
                        <a:ext cx="3869827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5" name="Rectangle 16"/>
          <p:cNvSpPr>
            <a:spLocks noChangeArrowheads="1"/>
          </p:cNvSpPr>
          <p:nvPr/>
        </p:nvSpPr>
        <p:spPr bwMode="auto">
          <a:xfrm>
            <a:off x="4037662" y="1691516"/>
            <a:ext cx="20465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/>
              <a:t>Manhattan (L</a:t>
            </a:r>
            <a:r>
              <a:rPr lang="en-US" altLang="en-US" sz="1800" b="1" baseline="-25000" dirty="0"/>
              <a:t>1</a:t>
            </a:r>
            <a:r>
              <a:rPr lang="en-US" altLang="en-US" sz="1800" b="1" dirty="0"/>
              <a:t>)</a:t>
            </a:r>
          </a:p>
        </p:txBody>
      </p:sp>
      <p:sp>
        <p:nvSpPr>
          <p:cNvPr id="121866" name="Rectangle 17"/>
          <p:cNvSpPr>
            <a:spLocks noChangeArrowheads="1"/>
          </p:cNvSpPr>
          <p:nvPr/>
        </p:nvSpPr>
        <p:spPr bwMode="auto">
          <a:xfrm>
            <a:off x="4008620" y="3212976"/>
            <a:ext cx="21475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/>
              <a:t>Euclidean (L</a:t>
            </a:r>
            <a:r>
              <a:rPr lang="en-US" altLang="en-US" sz="1800" b="1" baseline="-25000" dirty="0"/>
              <a:t>2</a:t>
            </a:r>
            <a:r>
              <a:rPr lang="en-US" altLang="en-US" sz="1800" b="1" dirty="0"/>
              <a:t>)</a:t>
            </a:r>
          </a:p>
        </p:txBody>
      </p:sp>
      <p:sp>
        <p:nvSpPr>
          <p:cNvPr id="121867" name="Rectangle 18"/>
          <p:cNvSpPr>
            <a:spLocks noChangeArrowheads="1"/>
          </p:cNvSpPr>
          <p:nvPr/>
        </p:nvSpPr>
        <p:spPr bwMode="auto">
          <a:xfrm>
            <a:off x="3955558" y="4725144"/>
            <a:ext cx="1984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/>
              <a:t>Supremum </a:t>
            </a:r>
          </a:p>
        </p:txBody>
      </p:sp>
      <p:graphicFrame>
        <p:nvGraphicFramePr>
          <p:cNvPr id="121868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932501"/>
              </p:ext>
            </p:extLst>
          </p:nvPr>
        </p:nvGraphicFramePr>
        <p:xfrm>
          <a:off x="1116261" y="3501008"/>
          <a:ext cx="2516523" cy="2373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6" name="SmartDraw" r:id="rId12" imgW="4379976" imgH="5551932" progId="SmartDraw.2">
                  <p:embed/>
                </p:oleObj>
              </mc:Choice>
              <mc:Fallback>
                <p:oleObj name="SmartDraw" r:id="rId12" imgW="4379976" imgH="5551932" progId="SmartDraw.2">
                  <p:embed/>
                  <p:pic>
                    <p:nvPicPr>
                      <p:cNvPr id="121868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261" y="3501008"/>
                        <a:ext cx="2516523" cy="23730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223919" y="6185074"/>
            <a:ext cx="1513129" cy="233499"/>
          </a:xfrm>
        </p:spPr>
        <p:txBody>
          <a:bodyPr/>
          <a:lstStyle/>
          <a:p>
            <a:pPr>
              <a:defRPr/>
            </a:pPr>
            <a:r>
              <a:rPr lang="en-US" altLang="en-US" sz="1100"/>
              <a:t>B. Behkamal</a:t>
            </a:r>
            <a:endParaRPr lang="en-US" altLang="en-US" sz="1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2319" y="6185074"/>
            <a:ext cx="2299956" cy="233499"/>
          </a:xfrm>
        </p:spPr>
        <p:txBody>
          <a:bodyPr/>
          <a:lstStyle/>
          <a:p>
            <a:pPr>
              <a:defRPr/>
            </a:pPr>
            <a:r>
              <a:rPr lang="en-US" altLang="en-US" sz="1100"/>
              <a:t>Data Mining </a:t>
            </a:r>
            <a:endParaRPr lang="en-US" altLang="en-US" sz="11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1319" y="6185074"/>
            <a:ext cx="1513129" cy="233499"/>
          </a:xfrm>
        </p:spPr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z="1050" smtClean="0"/>
              <a:pPr>
                <a:defRPr/>
              </a:pPr>
              <a:t>40</a:t>
            </a:fld>
            <a:endParaRPr lang="en-US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9094517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642392"/>
            <a:ext cx="7943800" cy="9144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170981"/>
                </a:solidFill>
              </a:rPr>
              <a:t>Attributes of Mixed Type</a:t>
            </a:r>
          </a:p>
        </p:txBody>
      </p:sp>
      <p:sp>
        <p:nvSpPr>
          <p:cNvPr id="1259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71600" y="1684400"/>
            <a:ext cx="7867600" cy="479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 database may contain all attribute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Nominal, symmetric binary, asymmetric binary, numeric, ordinal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One may use a weighted formula to combine their effects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endParaRPr lang="en-US" altLang="en-US" sz="2400" i="1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dirty="0"/>
              <a:t>f</a:t>
            </a:r>
            <a:r>
              <a:rPr lang="en-US" altLang="en-US" sz="2400" dirty="0"/>
              <a:t>  is binary or nominal: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err="1">
                <a:cs typeface="Tahoma" panose="020B0604030504040204" pitchFamily="34" charset="0"/>
              </a:rPr>
              <a:t>d</a:t>
            </a:r>
            <a:r>
              <a:rPr lang="en-US" altLang="en-US" baseline="-25000" dirty="0" err="1"/>
              <a:t>ij</a:t>
            </a:r>
            <a:r>
              <a:rPr lang="en-US" altLang="en-US" baseline="30000" dirty="0"/>
              <a:t>(f)</a:t>
            </a:r>
            <a:r>
              <a:rPr lang="en-US" altLang="en-US" dirty="0"/>
              <a:t> = 0  if 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if</a:t>
            </a:r>
            <a:r>
              <a:rPr lang="en-US" altLang="en-US" baseline="-25000" dirty="0"/>
              <a:t> </a:t>
            </a:r>
            <a:r>
              <a:rPr lang="en-US" altLang="en-US" dirty="0"/>
              <a:t>= 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jf</a:t>
            </a:r>
            <a:r>
              <a:rPr lang="en-US" altLang="en-US" dirty="0"/>
              <a:t> , or </a:t>
            </a:r>
            <a:r>
              <a:rPr lang="en-US" altLang="en-US" dirty="0" err="1">
                <a:cs typeface="Tahoma" panose="020B0604030504040204" pitchFamily="34" charset="0"/>
              </a:rPr>
              <a:t>d</a:t>
            </a:r>
            <a:r>
              <a:rPr lang="en-US" altLang="en-US" baseline="-25000" dirty="0" err="1"/>
              <a:t>ij</a:t>
            </a:r>
            <a:r>
              <a:rPr lang="en-US" altLang="en-US" baseline="30000" dirty="0"/>
              <a:t>(f)</a:t>
            </a:r>
            <a:r>
              <a:rPr lang="en-US" altLang="en-US" dirty="0"/>
              <a:t> = 1 otherwise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dirty="0"/>
              <a:t>f</a:t>
            </a:r>
            <a:r>
              <a:rPr lang="en-US" altLang="en-US" sz="2400" dirty="0"/>
              <a:t>  is numeric: use the normalized distance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dirty="0"/>
              <a:t>f</a:t>
            </a:r>
            <a:r>
              <a:rPr lang="en-US" altLang="en-US" sz="2400" dirty="0"/>
              <a:t>  is ordinal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Compute ranks </a:t>
            </a:r>
            <a:r>
              <a:rPr lang="en-US" altLang="en-US" dirty="0" err="1"/>
              <a:t>r</a:t>
            </a:r>
            <a:r>
              <a:rPr lang="en-US" altLang="en-US" baseline="-25000" dirty="0" err="1"/>
              <a:t>if</a:t>
            </a:r>
            <a:r>
              <a:rPr lang="en-US" altLang="en-US" dirty="0"/>
              <a:t> and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Treat </a:t>
            </a:r>
            <a:r>
              <a:rPr lang="en-US" altLang="en-US" dirty="0" err="1"/>
              <a:t>z</a:t>
            </a:r>
            <a:r>
              <a:rPr lang="en-US" altLang="en-US" baseline="-25000" dirty="0" err="1"/>
              <a:t>if</a:t>
            </a:r>
            <a:r>
              <a:rPr lang="en-US" altLang="en-US" dirty="0"/>
              <a:t> as interval-scaled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2000" dirty="0"/>
          </a:p>
        </p:txBody>
      </p:sp>
      <p:graphicFrame>
        <p:nvGraphicFramePr>
          <p:cNvPr id="125957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389475570"/>
              </p:ext>
            </p:extLst>
          </p:nvPr>
        </p:nvGraphicFramePr>
        <p:xfrm>
          <a:off x="2195736" y="3284984"/>
          <a:ext cx="327660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2" name="Equation" r:id="rId4" imgW="2108200" imgH="736600" progId="Equation.3">
                  <p:embed/>
                </p:oleObj>
              </mc:Choice>
              <mc:Fallback>
                <p:oleObj name="Equation" r:id="rId4" imgW="2108200" imgH="736600" progId="Equation.3">
                  <p:embed/>
                  <p:pic>
                    <p:nvPicPr>
                      <p:cNvPr id="12595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284984"/>
                        <a:ext cx="3276600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804123720"/>
              </p:ext>
            </p:extLst>
          </p:nvPr>
        </p:nvGraphicFramePr>
        <p:xfrm>
          <a:off x="5436096" y="5733256"/>
          <a:ext cx="1371600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3" name="Equation" r:id="rId6" imgW="1002865" imgH="533169" progId="Equation.3">
                  <p:embed/>
                </p:oleObj>
              </mc:Choice>
              <mc:Fallback>
                <p:oleObj name="Equation" r:id="rId6" imgW="1002865" imgH="533169" progId="Equation.3">
                  <p:embed/>
                  <p:pic>
                    <p:nvPicPr>
                      <p:cNvPr id="12595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5733256"/>
                        <a:ext cx="1371600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8F519E-7A28-4420-9C34-D81950B871B6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5122914"/>
      </p:ext>
    </p:extLst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642392"/>
            <a:ext cx="7719392" cy="9144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dirty="0">
                <a:solidFill>
                  <a:srgbClr val="170981"/>
                </a:solidFill>
              </a:rPr>
              <a:t>Standardizing Numeric Data</a:t>
            </a:r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7584" y="1835019"/>
            <a:ext cx="7992888" cy="4330285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1800" dirty="0"/>
              <a:t>Z-score: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/>
              <a:t>X: </a:t>
            </a:r>
            <a:r>
              <a:rPr lang="en-US" altLang="en-US" sz="1600" dirty="0"/>
              <a:t>raw</a:t>
            </a:r>
            <a:r>
              <a:rPr lang="en-US" altLang="en-US" sz="1800" dirty="0"/>
              <a:t> score to be standardized, </a:t>
            </a:r>
            <a:r>
              <a:rPr lang="el-GR" altLang="en-US" sz="1800" dirty="0">
                <a:cs typeface="Tahoma" panose="020B0604030504040204" pitchFamily="34" charset="0"/>
              </a:rPr>
              <a:t>μ</a:t>
            </a:r>
            <a:r>
              <a:rPr lang="en-US" altLang="en-US" sz="1800" dirty="0">
                <a:cs typeface="Tahoma" panose="020B0604030504040204" pitchFamily="34" charset="0"/>
              </a:rPr>
              <a:t>: mean of the population, </a:t>
            </a:r>
            <a:r>
              <a:rPr lang="el-GR" altLang="en-US" sz="1800" dirty="0">
                <a:cs typeface="Tahoma" panose="020B0604030504040204" pitchFamily="34" charset="0"/>
              </a:rPr>
              <a:t>σ</a:t>
            </a:r>
            <a:r>
              <a:rPr lang="en-US" altLang="en-US" sz="1800" dirty="0">
                <a:cs typeface="Tahoma" panose="020B0604030504040204" pitchFamily="34" charset="0"/>
              </a:rPr>
              <a:t>: standard deviation</a:t>
            </a:r>
            <a:endParaRPr lang="el-GR" altLang="en-US" sz="1800" dirty="0">
              <a:cs typeface="Tahoma" panose="020B0604030504040204" pitchFamily="34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/>
              <a:t>the distance between the raw score and the population mean in units of the standard deviation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>
                <a:cs typeface="Tahoma" panose="020B0604030504040204" pitchFamily="34" charset="0"/>
              </a:rPr>
              <a:t>negative </a:t>
            </a:r>
            <a:r>
              <a:rPr lang="en-US" altLang="en-US" sz="1800" dirty="0"/>
              <a:t>when the raw score is below the mean, “+” when above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1800" dirty="0"/>
              <a:t>An alternative way: Calculate the mean absolute deviation</a:t>
            </a:r>
          </a:p>
          <a:p>
            <a:pPr eaLnBrk="1" hangingPunct="1">
              <a:lnSpc>
                <a:spcPct val="110000"/>
              </a:lnSpc>
            </a:pPr>
            <a:endParaRPr lang="en-US" altLang="en-US" sz="1800" dirty="0"/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where</a:t>
            </a:r>
          </a:p>
          <a:p>
            <a:pPr lvl="1" eaLnBrk="1" hangingPunct="1">
              <a:lnSpc>
                <a:spcPct val="110000"/>
              </a:lnSpc>
            </a:pPr>
            <a:endParaRPr lang="en-US" altLang="en-US" sz="1800" dirty="0"/>
          </a:p>
          <a:p>
            <a:pPr lvl="1" eaLnBrk="1" hangingPunct="1">
              <a:lnSpc>
                <a:spcPct val="110000"/>
              </a:lnSpc>
            </a:pPr>
            <a:endParaRPr lang="en-US" altLang="en-US" sz="800" dirty="0"/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/>
              <a:t>standardized measure (</a:t>
            </a:r>
            <a:r>
              <a:rPr lang="en-US" altLang="en-US" sz="1800" i="1" dirty="0"/>
              <a:t>z-score</a:t>
            </a:r>
            <a:r>
              <a:rPr lang="en-US" altLang="en-US" sz="1800" dirty="0"/>
              <a:t>):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1800" dirty="0"/>
              <a:t>Using mean absolute deviation is more robust than using standard deviation </a:t>
            </a:r>
          </a:p>
        </p:txBody>
      </p:sp>
      <p:graphicFrame>
        <p:nvGraphicFramePr>
          <p:cNvPr id="113669" name="Object 4"/>
          <p:cNvGraphicFramePr>
            <a:graphicFrameLocks noChangeAspect="1"/>
          </p:cNvGraphicFramePr>
          <p:nvPr/>
        </p:nvGraphicFramePr>
        <p:xfrm>
          <a:off x="2112640" y="4869160"/>
          <a:ext cx="2819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6" name="Equation" r:id="rId4" imgW="2374900" imgH="419100" progId="Equation.3">
                  <p:embed/>
                </p:oleObj>
              </mc:Choice>
              <mc:Fallback>
                <p:oleObj name="Equation" r:id="rId4" imgW="2374900" imgH="419100" progId="Equation.3">
                  <p:embed/>
                  <p:pic>
                    <p:nvPicPr>
                      <p:cNvPr id="11366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640" y="4869160"/>
                        <a:ext cx="2819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0" name="Object 5"/>
          <p:cNvGraphicFramePr>
            <a:graphicFrameLocks noChangeAspect="1"/>
          </p:cNvGraphicFramePr>
          <p:nvPr/>
        </p:nvGraphicFramePr>
        <p:xfrm>
          <a:off x="2046312" y="4228256"/>
          <a:ext cx="53340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7" name="Equation" r:id="rId6" imgW="4343400" imgH="406400" progId="Equation.3">
                  <p:embed/>
                </p:oleObj>
              </mc:Choice>
              <mc:Fallback>
                <p:oleObj name="Equation" r:id="rId6" imgW="4343400" imgH="406400" progId="Equation.3">
                  <p:embed/>
                  <p:pic>
                    <p:nvPicPr>
                      <p:cNvPr id="11367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312" y="4228256"/>
                        <a:ext cx="53340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1" name="Object 6"/>
          <p:cNvGraphicFramePr>
            <a:graphicFrameLocks noChangeAspect="1"/>
          </p:cNvGraphicFramePr>
          <p:nvPr/>
        </p:nvGraphicFramePr>
        <p:xfrm>
          <a:off x="5181600" y="4869160"/>
          <a:ext cx="1838672" cy="747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8" name="Equation" r:id="rId8" imgW="1409088" imgH="660113" progId="Equation.3">
                  <p:embed/>
                </p:oleObj>
              </mc:Choice>
              <mc:Fallback>
                <p:oleObj name="Equation" r:id="rId8" imgW="1409088" imgH="660113" progId="Equation.3">
                  <p:embed/>
                  <p:pic>
                    <p:nvPicPr>
                      <p:cNvPr id="11367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869160"/>
                        <a:ext cx="1838672" cy="7474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2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2370212" y="1767409"/>
          <a:ext cx="1193676" cy="50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9" name="Equation" r:id="rId10" imgW="952087" imgH="406224" progId="Equation.3">
                  <p:embed/>
                </p:oleObj>
              </mc:Choice>
              <mc:Fallback>
                <p:oleObj name="Equation" r:id="rId10" imgW="952087" imgH="406224" progId="Equation.3">
                  <p:embed/>
                  <p:pic>
                    <p:nvPicPr>
                      <p:cNvPr id="11367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212" y="1767409"/>
                        <a:ext cx="1193676" cy="50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4371C6-35A2-4864-B510-423F84D0C2C2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9599347"/>
      </p:ext>
    </p:extLst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2879177" y="4850475"/>
            <a:ext cx="1433254" cy="99745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8F519E-7A28-4420-9C34-D81950B871B6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844824"/>
            <a:ext cx="4608512" cy="21714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532" y="4797152"/>
            <a:ext cx="1478660" cy="9569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4869160"/>
            <a:ext cx="1328207" cy="997453"/>
          </a:xfrm>
          <a:prstGeom prst="rect">
            <a:avLst/>
          </a:prstGeom>
        </p:spPr>
      </p:pic>
      <p:sp>
        <p:nvSpPr>
          <p:cNvPr id="12" name="Arrow: Right 11"/>
          <p:cNvSpPr/>
          <p:nvPr/>
        </p:nvSpPr>
        <p:spPr bwMode="auto">
          <a:xfrm rot="7769367">
            <a:off x="1527535" y="4144089"/>
            <a:ext cx="1022782" cy="388851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B Nazanin" pitchFamily="2" charset="-78"/>
            </a:endParaRPr>
          </a:p>
        </p:txBody>
      </p:sp>
      <p:sp>
        <p:nvSpPr>
          <p:cNvPr id="13" name="Arrow: Right 12"/>
          <p:cNvSpPr/>
          <p:nvPr/>
        </p:nvSpPr>
        <p:spPr bwMode="auto">
          <a:xfrm rot="5400000">
            <a:off x="3189675" y="4185570"/>
            <a:ext cx="895101" cy="434709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B Nazanin" pitchFamily="2" charset="-78"/>
            </a:endParaRPr>
          </a:p>
        </p:txBody>
      </p:sp>
      <p:sp>
        <p:nvSpPr>
          <p:cNvPr id="14" name="Arrow: Right 13"/>
          <p:cNvSpPr/>
          <p:nvPr/>
        </p:nvSpPr>
        <p:spPr bwMode="auto">
          <a:xfrm rot="3224051">
            <a:off x="4667758" y="4183855"/>
            <a:ext cx="898861" cy="374036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B Nazanin" pitchFamily="2" charset="-78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6151" y="4771448"/>
            <a:ext cx="1628697" cy="945250"/>
          </a:xfrm>
          <a:prstGeom prst="rect">
            <a:avLst/>
          </a:prstGeom>
        </p:spPr>
      </p:pic>
      <p:sp>
        <p:nvSpPr>
          <p:cNvPr id="18" name="Arrow: Striped Right 17"/>
          <p:cNvSpPr/>
          <p:nvPr/>
        </p:nvSpPr>
        <p:spPr bwMode="auto">
          <a:xfrm>
            <a:off x="6228184" y="4862023"/>
            <a:ext cx="720080" cy="854675"/>
          </a:xfrm>
          <a:prstGeom prst="strip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B Nazanin" pitchFamily="2" charset="-78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6256" y="4294586"/>
            <a:ext cx="1845299" cy="35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36499"/>
      </p:ext>
    </p:extLst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>
          <a:xfrm>
            <a:off x="1004174" y="961256"/>
            <a:ext cx="7626350" cy="6096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>
                <a:solidFill>
                  <a:srgbClr val="170981"/>
                </a:solidFill>
              </a:rPr>
              <a:t> Cosine Similarity</a:t>
            </a:r>
          </a:p>
        </p:txBody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9560" y="1570856"/>
            <a:ext cx="8042920" cy="4522440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A </a:t>
            </a:r>
            <a:r>
              <a:rPr lang="en-US" altLang="en-US" sz="2000" b="1" dirty="0"/>
              <a:t>document</a:t>
            </a:r>
            <a:r>
              <a:rPr lang="en-US" altLang="en-US" sz="2000" dirty="0"/>
              <a:t> can be represented by thousands of attributes, each recording the </a:t>
            </a:r>
            <a:r>
              <a:rPr lang="en-US" altLang="en-US" sz="2000" i="1" dirty="0"/>
              <a:t>frequency</a:t>
            </a:r>
            <a:r>
              <a:rPr lang="en-US" altLang="en-US" sz="2000" dirty="0"/>
              <a:t> of a particular word (such as keywords) or phrase in the document.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Applications: information retrieval, biologic taxonomy, gene feature mapping, ...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Cosine measure: </a:t>
            </a:r>
            <a:r>
              <a:rPr lang="en-US" altLang="en-US" sz="2000" dirty="0">
                <a:cs typeface="Times New Roman" panose="02020603050405020304" pitchFamily="18" charset="0"/>
              </a:rPr>
              <a:t>If </a:t>
            </a:r>
            <a:r>
              <a:rPr lang="en-US" altLang="en-US" sz="2000" i="1" dirty="0">
                <a:cs typeface="Times New Roman" panose="02020603050405020304" pitchFamily="18" charset="0"/>
              </a:rPr>
              <a:t>d</a:t>
            </a:r>
            <a:r>
              <a:rPr lang="en-US" altLang="en-US" sz="2000" i="1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cs typeface="Times New Roman" panose="02020603050405020304" pitchFamily="18" charset="0"/>
              </a:rPr>
              <a:t> and </a:t>
            </a:r>
            <a:r>
              <a:rPr lang="en-US" altLang="en-US" sz="2000" i="1" dirty="0">
                <a:cs typeface="Times New Roman" panose="02020603050405020304" pitchFamily="18" charset="0"/>
              </a:rPr>
              <a:t>d</a:t>
            </a:r>
            <a:r>
              <a:rPr lang="en-US" altLang="en-US" sz="2000" i="1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cs typeface="Times New Roman" panose="02020603050405020304" pitchFamily="18" charset="0"/>
              </a:rPr>
              <a:t> are two vectors (e.g., term-frequency vectors), then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             cos(</a:t>
            </a:r>
            <a:r>
              <a:rPr lang="en-US" altLang="en-US" sz="2000" i="1" dirty="0">
                <a:cs typeface="Times New Roman" panose="02020603050405020304" pitchFamily="18" charset="0"/>
              </a:rPr>
              <a:t>d</a:t>
            </a:r>
            <a:r>
              <a:rPr lang="en-US" altLang="en-US" sz="2000" i="1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2000" i="1" dirty="0">
                <a:cs typeface="Times New Roman" panose="02020603050405020304" pitchFamily="18" charset="0"/>
              </a:rPr>
              <a:t>, d</a:t>
            </a:r>
            <a:r>
              <a:rPr lang="en-US" altLang="en-US" sz="2000" i="1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cs typeface="Times New Roman" panose="02020603050405020304" pitchFamily="18" charset="0"/>
              </a:rPr>
              <a:t>) =  (</a:t>
            </a:r>
            <a:r>
              <a:rPr lang="en-US" altLang="en-US" sz="2000" i="1" dirty="0">
                <a:cs typeface="Times New Roman" panose="02020603050405020304" pitchFamily="18" charset="0"/>
              </a:rPr>
              <a:t>d</a:t>
            </a:r>
            <a:r>
              <a:rPr lang="en-US" altLang="en-US" sz="2000" i="1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i="1" dirty="0">
                <a:cs typeface="Times New Roman" panose="02020603050405020304" pitchFamily="18" charset="0"/>
              </a:rPr>
              <a:t>d</a:t>
            </a:r>
            <a:r>
              <a:rPr lang="en-US" altLang="en-US" sz="2000" i="1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cs typeface="Times New Roman" panose="02020603050405020304" pitchFamily="18" charset="0"/>
              </a:rPr>
              <a:t>) /||</a:t>
            </a:r>
            <a:r>
              <a:rPr lang="en-US" altLang="en-US" sz="2000" i="1" dirty="0">
                <a:cs typeface="Times New Roman" panose="02020603050405020304" pitchFamily="18" charset="0"/>
              </a:rPr>
              <a:t>d</a:t>
            </a:r>
            <a:r>
              <a:rPr lang="en-US" altLang="en-US" sz="2000" i="1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cs typeface="Times New Roman" panose="02020603050405020304" pitchFamily="18" charset="0"/>
              </a:rPr>
              <a:t>|| ||</a:t>
            </a:r>
            <a:r>
              <a:rPr lang="en-US" altLang="en-US" sz="2000" i="1" dirty="0">
                <a:cs typeface="Times New Roman" panose="02020603050405020304" pitchFamily="18" charset="0"/>
              </a:rPr>
              <a:t>d</a:t>
            </a:r>
            <a:r>
              <a:rPr lang="en-US" altLang="en-US" sz="2000" i="1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cs typeface="Times New Roman" panose="02020603050405020304" pitchFamily="18" charset="0"/>
              </a:rPr>
              <a:t>|| , 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   where 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en-US" dirty="0">
                <a:cs typeface="Times New Roman" panose="02020603050405020304" pitchFamily="18" charset="0"/>
              </a:rPr>
              <a:t> indicates vector dot product, ||</a:t>
            </a:r>
            <a:r>
              <a:rPr lang="en-US" altLang="en-US" i="1" dirty="0">
                <a:cs typeface="Times New Roman" panose="02020603050405020304" pitchFamily="18" charset="0"/>
              </a:rPr>
              <a:t>d</a:t>
            </a:r>
            <a:r>
              <a:rPr lang="en-US" altLang="en-US" dirty="0">
                <a:cs typeface="Times New Roman" panose="02020603050405020304" pitchFamily="18" charset="0"/>
              </a:rPr>
              <a:t>||: the length of vector </a:t>
            </a:r>
            <a:r>
              <a:rPr lang="en-US" altLang="en-US" i="1" dirty="0">
                <a:cs typeface="Times New Roman" panose="02020603050405020304" pitchFamily="18" charset="0"/>
              </a:rPr>
              <a:t>d</a:t>
            </a:r>
          </a:p>
        </p:txBody>
      </p:sp>
      <p:pic>
        <p:nvPicPr>
          <p:cNvPr id="128005" name="Picture 4" descr="eq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14494"/>
            <a:ext cx="7494984" cy="131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44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19853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057422" y="983715"/>
            <a:ext cx="7626350" cy="6096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>
                <a:solidFill>
                  <a:srgbClr val="170981"/>
                </a:solidFill>
              </a:rPr>
              <a:t> Example: Cosine Similarity</a:t>
            </a:r>
          </a:p>
        </p:txBody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28800"/>
            <a:ext cx="7924800" cy="4695800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endParaRPr lang="en-US" altLang="en-US" sz="18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>
                <a:cs typeface="Times New Roman" panose="02020603050405020304" pitchFamily="18" charset="0"/>
              </a:rPr>
              <a:t>cos(</a:t>
            </a:r>
            <a:r>
              <a:rPr lang="en-US" altLang="en-US" sz="1800" i="1" dirty="0">
                <a:cs typeface="Times New Roman" panose="02020603050405020304" pitchFamily="18" charset="0"/>
              </a:rPr>
              <a:t>d</a:t>
            </a:r>
            <a:r>
              <a:rPr lang="en-US" altLang="en-US" sz="1800" i="1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1800" i="1" dirty="0">
                <a:cs typeface="Times New Roman" panose="02020603050405020304" pitchFamily="18" charset="0"/>
              </a:rPr>
              <a:t>, d</a:t>
            </a:r>
            <a:r>
              <a:rPr lang="en-US" altLang="en-US" sz="1800" i="1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1800" dirty="0">
                <a:cs typeface="Times New Roman" panose="02020603050405020304" pitchFamily="18" charset="0"/>
              </a:rPr>
              <a:t>) =  (</a:t>
            </a:r>
            <a:r>
              <a:rPr lang="en-US" altLang="en-US" sz="1800" i="1" dirty="0">
                <a:cs typeface="Times New Roman" panose="02020603050405020304" pitchFamily="18" charset="0"/>
              </a:rPr>
              <a:t>d</a:t>
            </a:r>
            <a:r>
              <a:rPr lang="en-US" altLang="en-US" sz="1800" i="1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en-US" sz="1800" dirty="0">
                <a:cs typeface="Times New Roman" panose="02020603050405020304" pitchFamily="18" charset="0"/>
              </a:rPr>
              <a:t> </a:t>
            </a:r>
            <a:r>
              <a:rPr lang="en-US" altLang="en-US" sz="1800" i="1" dirty="0">
                <a:cs typeface="Times New Roman" panose="02020603050405020304" pitchFamily="18" charset="0"/>
              </a:rPr>
              <a:t>d</a:t>
            </a:r>
            <a:r>
              <a:rPr lang="en-US" altLang="en-US" sz="1800" i="1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1800" dirty="0">
                <a:cs typeface="Times New Roman" panose="02020603050405020304" pitchFamily="18" charset="0"/>
              </a:rPr>
              <a:t>) /||</a:t>
            </a:r>
            <a:r>
              <a:rPr lang="en-US" altLang="en-US" sz="1800" i="1" dirty="0">
                <a:cs typeface="Times New Roman" panose="02020603050405020304" pitchFamily="18" charset="0"/>
              </a:rPr>
              <a:t>d</a:t>
            </a:r>
            <a:r>
              <a:rPr lang="en-US" altLang="en-US" sz="1800" i="1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cs typeface="Times New Roman" panose="02020603050405020304" pitchFamily="18" charset="0"/>
              </a:rPr>
              <a:t>|| ||</a:t>
            </a:r>
            <a:r>
              <a:rPr lang="en-US" altLang="en-US" sz="1800" i="1" dirty="0">
                <a:cs typeface="Times New Roman" panose="02020603050405020304" pitchFamily="18" charset="0"/>
              </a:rPr>
              <a:t>d</a:t>
            </a:r>
            <a:r>
              <a:rPr lang="en-US" altLang="en-US" sz="1800" i="1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1800" dirty="0">
                <a:cs typeface="Times New Roman" panose="02020603050405020304" pitchFamily="18" charset="0"/>
              </a:rPr>
              <a:t>|| , 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   where 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en-US" sz="1800" dirty="0">
                <a:cs typeface="Times New Roman" panose="02020603050405020304" pitchFamily="18" charset="0"/>
              </a:rPr>
              <a:t> indicates vector dot product, ||</a:t>
            </a:r>
            <a:r>
              <a:rPr lang="en-US" altLang="en-US" sz="1800" i="1" dirty="0">
                <a:cs typeface="Times New Roman" panose="02020603050405020304" pitchFamily="18" charset="0"/>
              </a:rPr>
              <a:t>d</a:t>
            </a:r>
            <a:r>
              <a:rPr lang="en-US" altLang="en-US" sz="1800" dirty="0">
                <a:cs typeface="Times New Roman" panose="02020603050405020304" pitchFamily="18" charset="0"/>
              </a:rPr>
              <a:t>|: the length of vector </a:t>
            </a:r>
            <a:r>
              <a:rPr lang="en-US" altLang="en-US" sz="1800" i="1" dirty="0">
                <a:cs typeface="Times New Roman" panose="02020603050405020304" pitchFamily="18" charset="0"/>
              </a:rPr>
              <a:t>d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i="1" dirty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sz="1800" dirty="0">
                <a:cs typeface="Times New Roman" panose="02020603050405020304" pitchFamily="18" charset="0"/>
              </a:rPr>
              <a:t>Ex: Find the </a:t>
            </a:r>
            <a:r>
              <a:rPr lang="en-US" altLang="en-US" sz="1800" b="1" dirty="0">
                <a:cs typeface="Times New Roman" panose="02020603050405020304" pitchFamily="18" charset="0"/>
              </a:rPr>
              <a:t>similarity</a:t>
            </a:r>
            <a:r>
              <a:rPr lang="en-US" altLang="en-US" sz="1800" dirty="0">
                <a:cs typeface="Times New Roman" panose="02020603050405020304" pitchFamily="18" charset="0"/>
              </a:rPr>
              <a:t> between documents 1 and 2.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1800" dirty="0"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i="1" dirty="0">
                <a:cs typeface="Times New Roman" panose="02020603050405020304" pitchFamily="18" charset="0"/>
              </a:rPr>
              <a:t>d</a:t>
            </a:r>
            <a:r>
              <a:rPr lang="en-US" altLang="en-US" sz="1800" i="1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1800" i="1" dirty="0"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cs typeface="Times New Roman" panose="02020603050405020304" pitchFamily="18" charset="0"/>
              </a:rPr>
              <a:t>=  </a:t>
            </a:r>
            <a:r>
              <a:rPr lang="en-US" altLang="en-US" sz="1800" dirty="0">
                <a:cs typeface="Times New Roman" panose="02020603050405020304" pitchFamily="18" charset="0"/>
              </a:rPr>
              <a:t>(5, 0, 3, 0, 2, 0, 0, 2, 0, 0)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i="1" dirty="0">
                <a:cs typeface="Times New Roman" panose="02020603050405020304" pitchFamily="18" charset="0"/>
              </a:rPr>
              <a:t>d</a:t>
            </a:r>
            <a:r>
              <a:rPr lang="en-US" altLang="en-US" sz="1800" i="1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1800" b="1" dirty="0">
                <a:cs typeface="Times New Roman" panose="02020603050405020304" pitchFamily="18" charset="0"/>
              </a:rPr>
              <a:t> =  </a:t>
            </a:r>
            <a:r>
              <a:rPr lang="en-US" altLang="en-US" sz="1800" dirty="0">
                <a:cs typeface="Times New Roman" panose="02020603050405020304" pitchFamily="18" charset="0"/>
              </a:rPr>
              <a:t>(3, 0, 2, 0, 1, 1, 0, 1, 0, 1)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dirty="0"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i="1" dirty="0">
                <a:cs typeface="Times New Roman" panose="02020603050405020304" pitchFamily="18" charset="0"/>
              </a:rPr>
              <a:t>d</a:t>
            </a:r>
            <a:r>
              <a:rPr lang="en-US" altLang="en-US" sz="1800" i="1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en-US" sz="1800" i="1" dirty="0">
                <a:cs typeface="Times New Roman" panose="02020603050405020304" pitchFamily="18" charset="0"/>
              </a:rPr>
              <a:t>d</a:t>
            </a:r>
            <a:r>
              <a:rPr lang="en-US" altLang="en-US" sz="1800" i="1" baseline="-30000" dirty="0">
                <a:cs typeface="Times New Roman" panose="02020603050405020304" pitchFamily="18" charset="0"/>
              </a:rPr>
              <a:t>2 </a:t>
            </a:r>
            <a:r>
              <a:rPr lang="en-US" altLang="en-US" sz="1800" dirty="0">
                <a:cs typeface="Times New Roman" panose="02020603050405020304" pitchFamily="18" charset="0"/>
              </a:rPr>
              <a:t>= 5*3+0*0+3*2+0*0+2*1+0*1+0*1+2*1+0*0+0*1 = 25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||</a:t>
            </a:r>
            <a:r>
              <a:rPr lang="en-US" altLang="en-US" sz="1800" i="1" dirty="0">
                <a:cs typeface="Times New Roman" panose="02020603050405020304" pitchFamily="18" charset="0"/>
              </a:rPr>
              <a:t>d</a:t>
            </a:r>
            <a:r>
              <a:rPr lang="en-US" altLang="en-US" sz="1800" i="1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cs typeface="Times New Roman" panose="02020603050405020304" pitchFamily="18" charset="0"/>
              </a:rPr>
              <a:t>||= (5*5+0*0+3*3+0*0+2*2+0*0+0*0+2*2+0*0+0*0)</a:t>
            </a:r>
            <a:r>
              <a:rPr lang="en-US" altLang="en-US" sz="1800" b="1" baseline="30000" dirty="0">
                <a:cs typeface="Times New Roman" panose="02020603050405020304" pitchFamily="18" charset="0"/>
              </a:rPr>
              <a:t>0.5</a:t>
            </a:r>
            <a:r>
              <a:rPr lang="en-US" altLang="en-US" sz="1800" dirty="0">
                <a:cs typeface="Times New Roman" panose="02020603050405020304" pitchFamily="18" charset="0"/>
              </a:rPr>
              <a:t>=(42)</a:t>
            </a:r>
            <a:r>
              <a:rPr lang="en-US" altLang="en-US" sz="1800" b="1" baseline="30000" dirty="0">
                <a:cs typeface="Times New Roman" panose="02020603050405020304" pitchFamily="18" charset="0"/>
              </a:rPr>
              <a:t>0.5</a:t>
            </a:r>
            <a:r>
              <a:rPr lang="en-US" altLang="en-US" sz="1800" dirty="0">
                <a:cs typeface="Times New Roman" panose="02020603050405020304" pitchFamily="18" charset="0"/>
              </a:rPr>
              <a:t> = 6.481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||</a:t>
            </a:r>
            <a:r>
              <a:rPr lang="en-US" altLang="en-US" sz="1800" i="1" dirty="0">
                <a:cs typeface="Times New Roman" panose="02020603050405020304" pitchFamily="18" charset="0"/>
              </a:rPr>
              <a:t>d</a:t>
            </a:r>
            <a:r>
              <a:rPr lang="en-US" altLang="en-US" sz="1800" i="1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1800" dirty="0">
                <a:cs typeface="Times New Roman" panose="02020603050405020304" pitchFamily="18" charset="0"/>
              </a:rPr>
              <a:t>||= (3*3+0*0+2*2+0*0+1*1+1*1+0*0+1*1+0*0+1*1)</a:t>
            </a:r>
            <a:r>
              <a:rPr lang="en-US" altLang="en-US" sz="1800" b="1" baseline="30000" dirty="0">
                <a:cs typeface="Times New Roman" panose="02020603050405020304" pitchFamily="18" charset="0"/>
              </a:rPr>
              <a:t>0.5</a:t>
            </a:r>
            <a:r>
              <a:rPr lang="en-US" altLang="en-US" sz="1800" dirty="0">
                <a:cs typeface="Times New Roman" panose="02020603050405020304" pitchFamily="18" charset="0"/>
              </a:rPr>
              <a:t>=(17)</a:t>
            </a:r>
            <a:r>
              <a:rPr lang="en-US" altLang="en-US" sz="1800" b="1" baseline="30000" dirty="0">
                <a:cs typeface="Times New Roman" panose="02020603050405020304" pitchFamily="18" charset="0"/>
              </a:rPr>
              <a:t>0.5</a:t>
            </a:r>
            <a:r>
              <a:rPr lang="en-US" altLang="en-US" sz="1800" dirty="0">
                <a:cs typeface="Times New Roman" panose="02020603050405020304" pitchFamily="18" charset="0"/>
              </a:rPr>
              <a:t> = 4.12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dirty="0"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cos(</a:t>
            </a:r>
            <a:r>
              <a:rPr lang="en-US" altLang="en-US" sz="1800" i="1" dirty="0">
                <a:cs typeface="Times New Roman" panose="02020603050405020304" pitchFamily="18" charset="0"/>
              </a:rPr>
              <a:t>d</a:t>
            </a:r>
            <a:r>
              <a:rPr lang="en-US" altLang="en-US" sz="1800" i="1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1800" i="1" dirty="0">
                <a:cs typeface="Times New Roman" panose="02020603050405020304" pitchFamily="18" charset="0"/>
              </a:rPr>
              <a:t>, d</a:t>
            </a:r>
            <a:r>
              <a:rPr lang="en-US" altLang="en-US" sz="1800" i="1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1800" dirty="0">
                <a:cs typeface="Times New Roman" panose="02020603050405020304" pitchFamily="18" charset="0"/>
              </a:rPr>
              <a:t> ) = 0.94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45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443441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2348880"/>
            <a:ext cx="7753350" cy="280831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sz="6600" b="1" i="1" dirty="0">
                <a:solidFill>
                  <a:srgbClr val="CD3333"/>
                </a:solidFill>
                <a:ea typeface="+mj-ea"/>
                <a:cs typeface="B Jadid" pitchFamily="2" charset="-78"/>
              </a:rPr>
              <a:t>Data</a:t>
            </a:r>
            <a:r>
              <a:rPr lang="en-US" altLang="en-US" sz="4000" b="1" i="1" dirty="0">
                <a:solidFill>
                  <a:srgbClr val="CD3333"/>
                </a:solidFill>
                <a:ea typeface="+mj-ea"/>
                <a:cs typeface="B Jadid" pitchFamily="2" charset="-78"/>
              </a:rPr>
              <a:t> </a:t>
            </a:r>
          </a:p>
          <a:p>
            <a:pPr marL="0" indent="0" algn="ctr">
              <a:buNone/>
            </a:pPr>
            <a:r>
              <a:rPr lang="en-US" altLang="en-US" sz="6600" b="1" i="1" dirty="0">
                <a:solidFill>
                  <a:srgbClr val="CD3333"/>
                </a:solidFill>
                <a:ea typeface="+mj-ea"/>
                <a:cs typeface="B Jadid" pitchFamily="2" charset="-78"/>
              </a:rPr>
              <a:t>Visualization</a:t>
            </a:r>
            <a:endParaRPr lang="en-US" sz="6600" b="1" i="1" dirty="0">
              <a:solidFill>
                <a:srgbClr val="CD3333"/>
              </a:solidFill>
              <a:ea typeface="+mj-ea"/>
              <a:cs typeface="B Jadid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46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20581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8153400" cy="1175792"/>
          </a:xfrm>
        </p:spPr>
        <p:txBody>
          <a:bodyPr/>
          <a:lstStyle/>
          <a:p>
            <a:pPr eaLnBrk="1" hangingPunct="1"/>
            <a:r>
              <a:rPr lang="en-US" altLang="en-US" dirty="0"/>
              <a:t>Data Visualization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56792"/>
            <a:ext cx="7848600" cy="499640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1800" dirty="0"/>
              <a:t>Why data visualization?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1600" dirty="0">
                <a:solidFill>
                  <a:schemeClr val="tx2"/>
                </a:solidFill>
              </a:rPr>
              <a:t>Gain insight</a:t>
            </a:r>
            <a:r>
              <a:rPr lang="en-US" altLang="en-US" sz="1600" dirty="0"/>
              <a:t> into an information space by mapping data onto graphical primitives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1600" dirty="0">
                <a:solidFill>
                  <a:schemeClr val="tx2"/>
                </a:solidFill>
              </a:rPr>
              <a:t>Provide qualitative overview</a:t>
            </a:r>
            <a:r>
              <a:rPr lang="en-US" altLang="en-US" sz="1600" dirty="0"/>
              <a:t> of large data sets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1600" dirty="0">
                <a:solidFill>
                  <a:schemeClr val="tx2"/>
                </a:solidFill>
              </a:rPr>
              <a:t>Search</a:t>
            </a:r>
            <a:r>
              <a:rPr lang="en-US" altLang="en-US" sz="1600" dirty="0"/>
              <a:t> for patterns, trends, structure, irregularities, relationships among data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1600" dirty="0">
                <a:solidFill>
                  <a:schemeClr val="tx2"/>
                </a:solidFill>
              </a:rPr>
              <a:t>Help find interesting regions and suitable parameters</a:t>
            </a:r>
            <a:r>
              <a:rPr lang="en-US" altLang="en-US" sz="1600" dirty="0"/>
              <a:t> for further quantitative analysis</a:t>
            </a:r>
          </a:p>
          <a:p>
            <a:pPr eaLnBrk="1" hangingPunct="1">
              <a:lnSpc>
                <a:spcPct val="110000"/>
              </a:lnSpc>
            </a:pPr>
            <a:endParaRPr lang="en-US" altLang="en-US" sz="1800" dirty="0"/>
          </a:p>
          <a:p>
            <a:pPr eaLnBrk="1" hangingPunct="1">
              <a:lnSpc>
                <a:spcPct val="110000"/>
              </a:lnSpc>
            </a:pPr>
            <a:r>
              <a:rPr lang="en-US" altLang="en-US" sz="1800" dirty="0"/>
              <a:t>Categorization of visualization methods:</a:t>
            </a:r>
          </a:p>
          <a:p>
            <a:pPr marL="800100" lvl="1" indent="-342900" eaLnBrk="1" hangingPunct="1">
              <a:lnSpc>
                <a:spcPct val="110000"/>
              </a:lnSpc>
              <a:buFont typeface="+mj-lt"/>
              <a:buAutoNum type="arabicPeriod"/>
            </a:pPr>
            <a:r>
              <a:rPr lang="en-US" altLang="en-US" sz="1800" dirty="0"/>
              <a:t>Pixel-oriented</a:t>
            </a:r>
          </a:p>
          <a:p>
            <a:pPr marL="800100" lvl="1" indent="-342900" eaLnBrk="1" hangingPunct="1">
              <a:lnSpc>
                <a:spcPct val="110000"/>
              </a:lnSpc>
              <a:buFont typeface="+mj-lt"/>
              <a:buAutoNum type="arabicPeriod"/>
            </a:pPr>
            <a:r>
              <a:rPr lang="en-US" altLang="en-US" sz="1800" dirty="0"/>
              <a:t>Geometric projection </a:t>
            </a:r>
          </a:p>
          <a:p>
            <a:pPr marL="800100" lvl="1" indent="-342900" eaLnBrk="1" hangingPunct="1">
              <a:lnSpc>
                <a:spcPct val="110000"/>
              </a:lnSpc>
              <a:buFont typeface="+mj-lt"/>
              <a:buAutoNum type="arabicPeriod"/>
            </a:pPr>
            <a:r>
              <a:rPr lang="en-US" altLang="en-US" sz="1800" dirty="0"/>
              <a:t>Icon-based </a:t>
            </a:r>
          </a:p>
          <a:p>
            <a:pPr marL="800100" lvl="1" indent="-342900" eaLnBrk="1" hangingPunct="1">
              <a:lnSpc>
                <a:spcPct val="110000"/>
              </a:lnSpc>
              <a:buFont typeface="+mj-lt"/>
              <a:buAutoNum type="arabicPeriod"/>
            </a:pPr>
            <a:r>
              <a:rPr lang="en-US" altLang="en-US" sz="1800" dirty="0"/>
              <a:t>Hierarchical </a:t>
            </a:r>
          </a:p>
          <a:p>
            <a:pPr marL="800100" lvl="1" indent="-342900" eaLnBrk="1" hangingPunct="1">
              <a:lnSpc>
                <a:spcPct val="110000"/>
              </a:lnSpc>
              <a:buFont typeface="+mj-lt"/>
              <a:buAutoNum type="arabicPeriod"/>
            </a:pPr>
            <a:r>
              <a:rPr lang="en-US" altLang="en-US" sz="1800" dirty="0"/>
              <a:t>Visualizing complex data and relations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47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561271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94718F7-063A-4F8D-82AF-0D271885B2BE}" type="slidenum">
              <a:rPr lang="en-US" altLang="en-US" sz="12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756071"/>
            <a:ext cx="7541840" cy="609600"/>
          </a:xfrm>
        </p:spPr>
        <p:txBody>
          <a:bodyPr/>
          <a:lstStyle/>
          <a:p>
            <a:pPr eaLnBrk="1" hangingPunct="1"/>
            <a:r>
              <a:rPr lang="en-US" altLang="en-US" dirty="0"/>
              <a:t>1. Pixel-Oriented Visualization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9592" y="1628800"/>
            <a:ext cx="7848600" cy="1905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1600" dirty="0"/>
              <a:t>For a data set of m dimensions, create m windows on the screen, one for each dimension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1600" dirty="0"/>
              <a:t>The m dimension values of a record are mapped to m pixels at the corresponding positions in the windows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1600" dirty="0"/>
              <a:t>The colors of the pixels reflect the corresponding values</a:t>
            </a:r>
          </a:p>
        </p:txBody>
      </p:sp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45" y="3293965"/>
            <a:ext cx="7569295" cy="2151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875184" y="5517232"/>
            <a:ext cx="175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AutoNum type="alphaLcParenBoth"/>
            </a:pPr>
            <a:r>
              <a:rPr lang="en-US" altLang="en-US" sz="1800" dirty="0"/>
              <a:t>Income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2739008" y="5517232"/>
            <a:ext cx="1905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(b) Credit Limit</a:t>
            </a: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4704928" y="5517232"/>
            <a:ext cx="2819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(c) transaction volume</a:t>
            </a: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6948264" y="5517232"/>
            <a:ext cx="1905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(d) age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DD0F2-C0FB-407D-97D0-C9F1D2861F0C}" type="slidenum">
              <a:rPr lang="fa-IR" altLang="en-US" smtClean="0"/>
              <a:pPr>
                <a:defRPr/>
              </a:pPr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98417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906401D-05B4-404C-BF3F-402F33FBFCF3}" type="slidenum">
              <a:rPr lang="en-US" altLang="en-US" sz="12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05132" y="620688"/>
            <a:ext cx="7848135" cy="979516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1. Pixel-Oriented: </a:t>
            </a:r>
            <a:br>
              <a:rPr lang="en-US" altLang="en-US" sz="3600" dirty="0"/>
            </a:br>
            <a:r>
              <a:rPr lang="en-US" altLang="en-US" sz="2800" dirty="0"/>
              <a:t>Laying Out Pixels in Circle Segments</a:t>
            </a:r>
            <a:endParaRPr lang="en-US" altLang="en-US" sz="3600" dirty="0"/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1999" y="1844824"/>
            <a:ext cx="8534400" cy="838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dirty="0"/>
              <a:t>To save space and show the connections among multiple dimensions, space filling is often done in a circle segment</a:t>
            </a:r>
          </a:p>
        </p:txBody>
      </p:sp>
      <p:pic>
        <p:nvPicPr>
          <p:cNvPr id="6349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996" y="3014368"/>
            <a:ext cx="3698304" cy="30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DD0F2-C0FB-407D-97D0-C9F1D2861F0C}" type="slidenum">
              <a:rPr lang="fa-IR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9671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Data Objects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dirty="0"/>
              <a:t>Data sets are made up of data objects.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/>
              <a:t>A </a:t>
            </a:r>
            <a:r>
              <a:rPr lang="en-US" altLang="en-US" sz="2000" b="1" dirty="0"/>
              <a:t>data object</a:t>
            </a:r>
            <a:r>
              <a:rPr lang="en-US" altLang="en-US" sz="2000" dirty="0"/>
              <a:t> represents an entity.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/>
              <a:t>Examples: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/>
              <a:t>sales database:  customers, store items, sales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/>
              <a:t>medical database: patients, treatments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/>
              <a:t>university database: students, professors, courses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/>
              <a:t>Also called </a:t>
            </a:r>
            <a:r>
              <a:rPr lang="en-US" altLang="en-US" sz="1800" i="1" dirty="0"/>
              <a:t>samples</a:t>
            </a:r>
            <a:r>
              <a:rPr lang="en-US" altLang="en-US" sz="2000" i="1" dirty="0"/>
              <a:t> , examples, instances, data points, objects, tuples</a:t>
            </a:r>
            <a:r>
              <a:rPr lang="en-US" altLang="en-US" sz="2000" dirty="0"/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/>
              <a:t>Data objects are described by </a:t>
            </a:r>
            <a:r>
              <a:rPr lang="en-US" altLang="en-US" sz="2000" b="1" dirty="0"/>
              <a:t>attributes</a:t>
            </a:r>
            <a:r>
              <a:rPr lang="en-US" altLang="en-US" sz="2000" dirty="0"/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/>
              <a:t>Database rows -&gt; data objects; columns -&gt;attributes.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43608" y="6237312"/>
            <a:ext cx="1905000" cy="315888"/>
          </a:xfrm>
        </p:spPr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256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DD0F2-C0FB-407D-97D0-C9F1D2861F0C}" type="slidenum">
              <a:rPr lang="fa-IR" altLang="en-US" smtClean="0"/>
              <a:pPr>
                <a:defRPr/>
              </a:pPr>
              <a:t>50</a:t>
            </a:fld>
            <a:endParaRPr lang="en-US" altLang="en-US"/>
          </a:p>
        </p:txBody>
      </p:sp>
      <p:pic>
        <p:nvPicPr>
          <p:cNvPr id="5" name="Picture 2" descr="Image result for radar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531" y="1916832"/>
            <a:ext cx="6895885" cy="37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05132" y="875184"/>
            <a:ext cx="784813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chemeClr val="accent2"/>
                </a:solidFill>
                <a:latin typeface="+mj-lt"/>
                <a:ea typeface="+mj-ea"/>
                <a:cs typeface="B Jadid" pitchFamily="2" charset="-78"/>
              </a:defRPr>
            </a:lvl1pPr>
            <a:lvl2pPr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 b="1" i="1">
                <a:solidFill>
                  <a:schemeClr val="accent2"/>
                </a:solidFill>
                <a:latin typeface="Times New Roman" pitchFamily="18" charset="0"/>
                <a:cs typeface="B Jadid" pitchFamily="2" charset="-78"/>
              </a:defRPr>
            </a:lvl2pPr>
            <a:lvl3pPr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 b="1" i="1">
                <a:solidFill>
                  <a:schemeClr val="accent2"/>
                </a:solidFill>
                <a:latin typeface="Times New Roman" pitchFamily="18" charset="0"/>
                <a:cs typeface="B Jadid" pitchFamily="2" charset="-78"/>
              </a:defRPr>
            </a:lvl3pPr>
            <a:lvl4pPr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 b="1" i="1">
                <a:solidFill>
                  <a:schemeClr val="accent2"/>
                </a:solidFill>
                <a:latin typeface="Times New Roman" pitchFamily="18" charset="0"/>
                <a:cs typeface="B Jadid" pitchFamily="2" charset="-78"/>
              </a:defRPr>
            </a:lvl4pPr>
            <a:lvl5pPr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 b="1" i="1">
                <a:solidFill>
                  <a:schemeClr val="accent2"/>
                </a:solidFill>
                <a:latin typeface="Times New Roman" pitchFamily="18" charset="0"/>
                <a:cs typeface="B Jadid" pitchFamily="2" charset="-78"/>
              </a:defRPr>
            </a:lvl5pPr>
            <a:lvl6pPr marL="457200" algn="r" rtl="1" fontAlgn="base">
              <a:spcBef>
                <a:spcPct val="0"/>
              </a:spcBef>
              <a:spcAft>
                <a:spcPct val="0"/>
              </a:spcAft>
              <a:defRPr kumimoji="1" sz="4400" b="1" i="1">
                <a:solidFill>
                  <a:schemeClr val="accent2"/>
                </a:solidFill>
                <a:latin typeface="Times New Roman" pitchFamily="18" charset="0"/>
                <a:cs typeface="Arial" pitchFamily="34" charset="0"/>
              </a:defRPr>
            </a:lvl6pPr>
            <a:lvl7pPr marL="914400" algn="r" rtl="1" fontAlgn="base">
              <a:spcBef>
                <a:spcPct val="0"/>
              </a:spcBef>
              <a:spcAft>
                <a:spcPct val="0"/>
              </a:spcAft>
              <a:defRPr kumimoji="1" sz="4400" b="1" i="1">
                <a:solidFill>
                  <a:schemeClr val="accent2"/>
                </a:solidFill>
                <a:latin typeface="Times New Roman" pitchFamily="18" charset="0"/>
                <a:cs typeface="Arial" pitchFamily="34" charset="0"/>
              </a:defRPr>
            </a:lvl7pPr>
            <a:lvl8pPr marL="1371600" algn="r" rtl="1" fontAlgn="base">
              <a:spcBef>
                <a:spcPct val="0"/>
              </a:spcBef>
              <a:spcAft>
                <a:spcPct val="0"/>
              </a:spcAft>
              <a:defRPr kumimoji="1" sz="4400" b="1" i="1">
                <a:solidFill>
                  <a:schemeClr val="accent2"/>
                </a:solidFill>
                <a:latin typeface="Times New Roman" pitchFamily="18" charset="0"/>
                <a:cs typeface="Arial" pitchFamily="34" charset="0"/>
              </a:defRPr>
            </a:lvl8pPr>
            <a:lvl9pPr marL="1828800" algn="r" rtl="1" fontAlgn="base">
              <a:spcBef>
                <a:spcPct val="0"/>
              </a:spcBef>
              <a:spcAft>
                <a:spcPct val="0"/>
              </a:spcAft>
              <a:defRPr kumimoji="1" sz="4400" b="1" i="1">
                <a:solidFill>
                  <a:schemeClr val="accent2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3600" dirty="0"/>
              <a:t>Pixel-Oriented: </a:t>
            </a:r>
            <a:r>
              <a:rPr lang="en-US" altLang="en-US" sz="3600" kern="0" dirty="0"/>
              <a:t>Radar Diagram</a:t>
            </a:r>
          </a:p>
        </p:txBody>
      </p:sp>
    </p:spTree>
    <p:extLst>
      <p:ext uri="{BB962C8B-B14F-4D97-AF65-F5344CB8AC3E}">
        <p14:creationId xmlns:p14="http://schemas.microsoft.com/office/powerpoint/2010/main" val="25455005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41512"/>
            <a:ext cx="7901880" cy="599256"/>
          </a:xfrm>
        </p:spPr>
        <p:txBody>
          <a:bodyPr/>
          <a:lstStyle/>
          <a:p>
            <a:pPr eaLnBrk="1" hangingPunct="1"/>
            <a:r>
              <a:rPr lang="en-US" altLang="en-US" sz="3000" i="0" dirty="0">
                <a:latin typeface="+mn-lt"/>
              </a:rPr>
              <a:t>2. Geometric Projection: </a:t>
            </a:r>
            <a:r>
              <a:rPr lang="de-DE" altLang="en-US" sz="3000" i="0" dirty="0">
                <a:latin typeface="+mn-lt"/>
              </a:rPr>
              <a:t>Scatterplot Matrices</a:t>
            </a:r>
            <a:endParaRPr lang="en-US" altLang="en-US" sz="3000" i="0" dirty="0">
              <a:latin typeface="+mn-lt"/>
            </a:endParaRPr>
          </a:p>
        </p:txBody>
      </p:sp>
      <p:pic>
        <p:nvPicPr>
          <p:cNvPr id="69637" name="Picture 4" descr="scatpl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00808"/>
            <a:ext cx="5410200" cy="4393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8" name="Text Box 5"/>
          <p:cNvSpPr txBox="1">
            <a:spLocks noChangeArrowheads="1"/>
          </p:cNvSpPr>
          <p:nvPr/>
        </p:nvSpPr>
        <p:spPr bwMode="auto">
          <a:xfrm rot="16200000">
            <a:off x="-69056" y="3421856"/>
            <a:ext cx="31559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en-US" sz="800">
                <a:solidFill>
                  <a:schemeClr val="accent1"/>
                </a:solidFill>
                <a:latin typeface="Arial" panose="020B0604020202020204" pitchFamily="34" charset="0"/>
              </a:rPr>
              <a:t>Used by</a:t>
            </a:r>
            <a:r>
              <a:rPr lang="de-DE" altLang="en-US" sz="800" u="sng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de-DE" altLang="en-US" sz="800">
                <a:solidFill>
                  <a:schemeClr val="accent1"/>
                </a:solidFill>
                <a:latin typeface="Arial" panose="020B0604020202020204" pitchFamily="34" charset="0"/>
              </a:rPr>
              <a:t>ermission of M. Ward, Worcester Polytechnic</a:t>
            </a:r>
            <a:r>
              <a:rPr lang="de-DE" altLang="en-US" sz="120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de-DE" altLang="en-US" sz="800">
                <a:solidFill>
                  <a:schemeClr val="accent1"/>
                </a:solidFill>
                <a:latin typeface="Arial" panose="020B0604020202020204" pitchFamily="34" charset="0"/>
              </a:rPr>
              <a:t>Institute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51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08621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ChangeArrowheads="1"/>
          </p:cNvSpPr>
          <p:nvPr/>
        </p:nvSpPr>
        <p:spPr bwMode="auto">
          <a:xfrm>
            <a:off x="0" y="5410202"/>
            <a:ext cx="89916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1044575" indent="-158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1333500" algn="l"/>
              </a:tabLs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1333500" algn="l"/>
              </a:tabLs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13335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13335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13335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13335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13335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13335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13335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lang="de-DE" altLang="en-US" sz="2000" b="1" u="sng">
              <a:latin typeface="Arial" panose="020B0604020202020204" pitchFamily="34" charset="0"/>
            </a:endParaRPr>
          </a:p>
        </p:txBody>
      </p:sp>
      <p:pic>
        <p:nvPicPr>
          <p:cNvPr id="71685" name="Picture 4" descr="Landsca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55033"/>
            <a:ext cx="5638800" cy="432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6" name="Text Box 5"/>
          <p:cNvSpPr txBox="1">
            <a:spLocks noChangeArrowheads="1"/>
          </p:cNvSpPr>
          <p:nvPr/>
        </p:nvSpPr>
        <p:spPr bwMode="auto">
          <a:xfrm rot="16200000">
            <a:off x="-442912" y="3351214"/>
            <a:ext cx="37211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en-US" sz="1000">
                <a:solidFill>
                  <a:schemeClr val="accent1"/>
                </a:solidFill>
                <a:latin typeface="Arial" panose="020B0604020202020204" pitchFamily="34" charset="0"/>
              </a:rPr>
              <a:t>Used by permission of B. Wright, Visible Decisions Inc.</a:t>
            </a:r>
          </a:p>
        </p:txBody>
      </p:sp>
      <p:sp>
        <p:nvSpPr>
          <p:cNvPr id="7168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i="0" dirty="0"/>
              <a:t>2. Geometric Projection: </a:t>
            </a:r>
            <a:r>
              <a:rPr lang="de-DE" altLang="en-US" sz="3600" dirty="0"/>
              <a:t>Landscapes</a:t>
            </a:r>
            <a:endParaRPr lang="en-US" altLang="en-US" sz="4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52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22831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52936"/>
            <a:ext cx="6553200" cy="3384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>
          <a:xfrm>
            <a:off x="899592" y="457200"/>
            <a:ext cx="8136904" cy="1143000"/>
          </a:xfrm>
        </p:spPr>
        <p:txBody>
          <a:bodyPr/>
          <a:lstStyle/>
          <a:p>
            <a:pPr eaLnBrk="1" hangingPunct="1"/>
            <a:r>
              <a:rPr lang="en-US" altLang="en-US" sz="3200" i="0" dirty="0"/>
              <a:t>2. Geometric Projection: </a:t>
            </a:r>
            <a:r>
              <a:rPr lang="de-DE" altLang="en-US" sz="3200" dirty="0"/>
              <a:t>Parallel Coordinates</a:t>
            </a:r>
            <a:endParaRPr lang="en-US" altLang="en-US" sz="3200" dirty="0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15616" y="1503040"/>
            <a:ext cx="7776864" cy="1349896"/>
          </a:xfrm>
        </p:spPr>
        <p:txBody>
          <a:bodyPr/>
          <a:lstStyle/>
          <a:p>
            <a:pPr eaLnBrk="1" hangingPunct="1"/>
            <a:endParaRPr lang="de-DE" altLang="en-US" sz="2000" dirty="0"/>
          </a:p>
          <a:p>
            <a:pPr eaLnBrk="1" hangingPunct="1"/>
            <a:r>
              <a:rPr lang="de-DE" altLang="en-US" sz="2000" dirty="0"/>
              <a:t>The axes are scaled to the [minimum, maximum]: range of the corresponding attribute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53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140856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dirty="0">
                <a:solidFill>
                  <a:srgbClr val="C00000"/>
                </a:solidFill>
              </a:rPr>
              <a:t>3. Icon-Based Visualization</a:t>
            </a: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772400" cy="4800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de-DE" altLang="en-US" sz="2000" dirty="0"/>
              <a:t>Visualization of the data values as features of icons</a:t>
            </a:r>
          </a:p>
          <a:p>
            <a:pPr lvl="1" eaLnBrk="1" hangingPunct="1">
              <a:lnSpc>
                <a:spcPct val="110000"/>
              </a:lnSpc>
            </a:pPr>
            <a:r>
              <a:rPr lang="de-DE" altLang="en-US" dirty="0"/>
              <a:t>Chernoff Faces</a:t>
            </a:r>
          </a:p>
          <a:p>
            <a:pPr eaLnBrk="1" hangingPunct="1">
              <a:lnSpc>
                <a:spcPct val="110000"/>
              </a:lnSpc>
            </a:pPr>
            <a:endParaRPr lang="de-DE" altLang="en-US" sz="2000" dirty="0"/>
          </a:p>
          <a:p>
            <a:pPr eaLnBrk="1" hangingPunct="1">
              <a:lnSpc>
                <a:spcPct val="110000"/>
              </a:lnSpc>
            </a:pPr>
            <a:r>
              <a:rPr lang="de-DE" altLang="en-US" sz="2000" dirty="0"/>
              <a:t>General techniques</a:t>
            </a:r>
          </a:p>
          <a:p>
            <a:pPr lvl="1" eaLnBrk="1" hangingPunct="1">
              <a:lnSpc>
                <a:spcPct val="110000"/>
              </a:lnSpc>
            </a:pPr>
            <a:r>
              <a:rPr lang="de-DE" altLang="en-US" dirty="0"/>
              <a:t>Shape coding: Use shape to represent certain information encoding</a:t>
            </a:r>
          </a:p>
          <a:p>
            <a:pPr lvl="1" eaLnBrk="1" hangingPunct="1">
              <a:lnSpc>
                <a:spcPct val="110000"/>
              </a:lnSpc>
            </a:pPr>
            <a:r>
              <a:rPr lang="de-DE" altLang="en-US" dirty="0"/>
              <a:t>Color icons: Use color icons to encode more information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54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80165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dirty="0">
                <a:solidFill>
                  <a:srgbClr val="C00000"/>
                </a:solidFill>
              </a:rPr>
              <a:t>3. Icon-Based: </a:t>
            </a:r>
            <a:r>
              <a:rPr lang="en-US" altLang="en-US" dirty="0" err="1"/>
              <a:t>Chernoff</a:t>
            </a:r>
            <a:r>
              <a:rPr lang="en-US" altLang="en-US" dirty="0"/>
              <a:t> Faces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7816" y="1628800"/>
            <a:ext cx="7464624" cy="1941516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dirty="0"/>
              <a:t>A way to display variables on a two-dimensional surface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600" dirty="0"/>
              <a:t>e.g., let x be eyebrow slant, y be eye size, z be nose length, etc. </a:t>
            </a:r>
          </a:p>
          <a:p>
            <a:pPr eaLnBrk="1" hangingPunct="1">
              <a:lnSpc>
                <a:spcPct val="120000"/>
              </a:lnSpc>
            </a:pPr>
            <a:endParaRPr lang="en-US" altLang="en-US" sz="2000" dirty="0"/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/>
              <a:t>The figure shows faces produced using 10 characteristics</a:t>
            </a:r>
          </a:p>
        </p:txBody>
      </p:sp>
      <p:pic>
        <p:nvPicPr>
          <p:cNvPr id="79878" name="Picture 4" descr="ChernoffFac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645024"/>
            <a:ext cx="4855840" cy="2351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B33852-BB88-41F1-8262-A7E39E36413F}" type="slidenum">
              <a:rPr lang="fa-IR" altLang="en-US" smtClean="0"/>
              <a:pPr>
                <a:defRPr/>
              </a:pPr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6958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C00000"/>
                </a:solidFill>
              </a:rPr>
              <a:t>4. Hierarchical Visualization 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5251" y="1900461"/>
            <a:ext cx="7843098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Visualizing non-numerical data: text and social networks</a:t>
            </a:r>
          </a:p>
        </p:txBody>
      </p:sp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624058"/>
            <a:ext cx="4708282" cy="368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827584" y="2840082"/>
            <a:ext cx="3202360" cy="3253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457200" lvl="1" indent="0">
              <a:buNone/>
            </a:pPr>
            <a:r>
              <a:rPr lang="en-US" altLang="en-US" sz="1800" dirty="0"/>
              <a:t>The importance of tag is represented by font size/color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1285630" y="4268251"/>
            <a:ext cx="267677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/>
              <a:t>Newsmap</a:t>
            </a:r>
            <a:r>
              <a:rPr lang="en-US" altLang="en-US" sz="2000" dirty="0"/>
              <a:t>:</a:t>
            </a:r>
            <a:endParaRPr lang="fa-IR" altLang="en-US" sz="20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Google News Stories</a:t>
            </a:r>
            <a:endParaRPr lang="fa-IR" altLang="en-US" sz="20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in 2005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56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963207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solidFill>
                  <a:srgbClr val="CD3333"/>
                </a:solidFill>
              </a:rPr>
              <a:t>5. Visualizing Complex Data and Relations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8117" y="2279710"/>
            <a:ext cx="6977366" cy="397721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57</a:t>
            </a:fld>
            <a:endParaRPr lang="en-US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1331640" y="1780132"/>
            <a:ext cx="695853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CE9964"/>
              </a:buClr>
              <a:buSzPct val="90000"/>
              <a:buFont typeface="Wingdings" pitchFamily="10" charset="2"/>
              <a:buChar char="§"/>
            </a:pPr>
            <a:r>
              <a:rPr kumimoji="1" lang="en-US" altLang="en-US" sz="2400" kern="0" dirty="0">
                <a:solidFill>
                  <a:srgbClr val="402000"/>
                </a:solidFill>
                <a:latin typeface="Times New Roman"/>
                <a:cs typeface="B Traffic" pitchFamily="2" charset="-78"/>
              </a:rPr>
              <a:t>Visualizing popular tags using Tag cloud  </a:t>
            </a:r>
          </a:p>
        </p:txBody>
      </p:sp>
    </p:spTree>
    <p:extLst>
      <p:ext uri="{BB962C8B-B14F-4D97-AF65-F5344CB8AC3E}">
        <p14:creationId xmlns:p14="http://schemas.microsoft.com/office/powerpoint/2010/main" val="5067182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solidFill>
                  <a:srgbClr val="CD3333"/>
                </a:solidFill>
              </a:rPr>
              <a:t>5. Visualizing Complex Data and Relations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58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164901"/>
            <a:ext cx="7753349" cy="40574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90600" y="1740169"/>
            <a:ext cx="695853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CE9964"/>
              </a:buClr>
              <a:buSzPct val="90000"/>
              <a:buFont typeface="Wingdings" pitchFamily="10" charset="2"/>
              <a:buChar char="§"/>
            </a:pPr>
            <a:r>
              <a:rPr kumimoji="1" lang="en-US" altLang="en-US" sz="2400" kern="0" dirty="0">
                <a:solidFill>
                  <a:srgbClr val="402000"/>
                </a:solidFill>
                <a:latin typeface="Times New Roman"/>
                <a:cs typeface="B Traffic" pitchFamily="2" charset="-78"/>
              </a:rPr>
              <a:t>Disease influence graph</a:t>
            </a:r>
          </a:p>
        </p:txBody>
      </p:sp>
    </p:spTree>
    <p:extLst>
      <p:ext uri="{BB962C8B-B14F-4D97-AF65-F5344CB8AC3E}">
        <p14:creationId xmlns:p14="http://schemas.microsoft.com/office/powerpoint/2010/main" val="3628070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26343" y="764704"/>
            <a:ext cx="7736657" cy="609600"/>
          </a:xfrm>
        </p:spPr>
        <p:txBody>
          <a:bodyPr/>
          <a:lstStyle/>
          <a:p>
            <a:pPr eaLnBrk="1" hangingPunct="1"/>
            <a:r>
              <a:rPr lang="en-US" altLang="en-US" dirty="0"/>
              <a:t>Summary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4929"/>
            <a:ext cx="7772400" cy="4266359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dirty="0"/>
              <a:t>Data attribute types: nominal, binary, ordinal, interval-scaled, ratio-scaled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/>
              <a:t>Many types of data sets, e.g., numerical, text, graph, Web, image.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/>
              <a:t>Gain insight into the data by: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/>
              <a:t>Basic statistical data description: central tendency, dispersion,  graphical displays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Measure data similarity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Data visualization: map data onto graphical primitives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/>
              <a:t>Above steps are the beginning of data preprocessing.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/>
              <a:t>Many methods have been developed but still an active area of research.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59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0061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Attributes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600200"/>
            <a:ext cx="7875984" cy="49530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Attribute (</a:t>
            </a:r>
            <a:r>
              <a:rPr lang="en-US" altLang="en-US" dirty="0"/>
              <a:t>or</a:t>
            </a:r>
            <a:r>
              <a:rPr lang="en-US" altLang="en-US" b="1" dirty="0"/>
              <a:t> dimensions, features, variables</a:t>
            </a:r>
            <a:r>
              <a:rPr lang="en-US" altLang="en-US" dirty="0"/>
              <a:t>): a data field, representing a characteristic or feature of a data object.</a:t>
            </a:r>
          </a:p>
          <a:p>
            <a:pPr lvl="1" eaLnBrk="1" hangingPunct="1"/>
            <a:r>
              <a:rPr lang="en-US" altLang="en-US" i="1" dirty="0"/>
              <a:t>E.g., customer _ID, name, address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Types:</a:t>
            </a:r>
          </a:p>
          <a:p>
            <a:pPr lvl="1" eaLnBrk="1" hangingPunct="1"/>
            <a:r>
              <a:rPr lang="en-US" altLang="en-US" sz="2400" dirty="0"/>
              <a:t>Nominal</a:t>
            </a:r>
          </a:p>
          <a:p>
            <a:pPr lvl="1" eaLnBrk="1" hangingPunct="1"/>
            <a:r>
              <a:rPr lang="en-US" altLang="en-US" sz="2400" dirty="0"/>
              <a:t>Ordinal</a:t>
            </a:r>
          </a:p>
          <a:p>
            <a:pPr lvl="1" eaLnBrk="1" hangingPunct="1"/>
            <a:r>
              <a:rPr lang="en-US" altLang="en-US" sz="2400" dirty="0"/>
              <a:t>Binary</a:t>
            </a:r>
          </a:p>
          <a:p>
            <a:pPr lvl="1" eaLnBrk="1" hangingPunct="1"/>
            <a:r>
              <a:rPr lang="en-US" altLang="en-US" sz="2400" dirty="0"/>
              <a:t>Numeric: quantitative</a:t>
            </a:r>
          </a:p>
          <a:p>
            <a:pPr lvl="2" eaLnBrk="1" hangingPunct="1"/>
            <a:r>
              <a:rPr lang="en-US" altLang="en-US" sz="2400" dirty="0"/>
              <a:t>Interval-scaled</a:t>
            </a:r>
          </a:p>
          <a:p>
            <a:pPr lvl="2" eaLnBrk="1" hangingPunct="1"/>
            <a:r>
              <a:rPr lang="en-US" altLang="en-US" sz="2400" dirty="0"/>
              <a:t>Ratio-scaled</a:t>
            </a:r>
            <a:endParaRPr lang="en-US" altLang="en-US" sz="1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401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 descr="E:\work\my classes\IT\me\slides\question\question-mark3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856" y="1988840"/>
            <a:ext cx="3527425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469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Attribute Types</a:t>
            </a:r>
            <a:r>
              <a:rPr lang="en-US" altLang="en-US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28800"/>
            <a:ext cx="7753350" cy="4924400"/>
          </a:xfrm>
        </p:spPr>
        <p:txBody>
          <a:bodyPr/>
          <a:lstStyle/>
          <a:p>
            <a:pPr marL="292100" indent="-292100" eaLnBrk="1" hangingPunct="1">
              <a:lnSpc>
                <a:spcPct val="90000"/>
              </a:lnSpc>
            </a:pPr>
            <a:endParaRPr lang="en-US" altLang="en-US" sz="2000" b="1" dirty="0"/>
          </a:p>
          <a:p>
            <a:pPr marL="292100" indent="-292100" eaLnBrk="1" hangingPunct="1">
              <a:lnSpc>
                <a:spcPct val="90000"/>
              </a:lnSpc>
            </a:pPr>
            <a:r>
              <a:rPr lang="en-US" altLang="en-US" sz="2000" b="1" dirty="0"/>
              <a:t>Nominal:</a:t>
            </a:r>
            <a:r>
              <a:rPr lang="en-US" altLang="en-US" sz="2000" dirty="0"/>
              <a:t> categories, states, or “names of things”</a:t>
            </a:r>
          </a:p>
          <a:p>
            <a:pPr marL="749300" lvl="1" indent="-342900" eaLnBrk="1" hangingPunct="1">
              <a:lnSpc>
                <a:spcPct val="90000"/>
              </a:lnSpc>
            </a:pPr>
            <a:r>
              <a:rPr lang="en-US" altLang="en-US" i="1" dirty="0" err="1"/>
              <a:t>Hair_color</a:t>
            </a:r>
            <a:r>
              <a:rPr lang="en-US" altLang="en-US" i="1" dirty="0"/>
              <a:t> = </a:t>
            </a:r>
            <a:r>
              <a:rPr lang="en-US" altLang="en-US" dirty="0"/>
              <a:t>{</a:t>
            </a:r>
            <a:r>
              <a:rPr lang="en-US" altLang="en-US" i="1" dirty="0"/>
              <a:t>auburn, black, blond, brown, grey, red, white</a:t>
            </a:r>
            <a:r>
              <a:rPr lang="en-US" altLang="en-US" dirty="0"/>
              <a:t>}</a:t>
            </a:r>
          </a:p>
          <a:p>
            <a:pPr marL="749300" lvl="1" indent="-342900" eaLnBrk="1" hangingPunct="1">
              <a:lnSpc>
                <a:spcPct val="90000"/>
              </a:lnSpc>
            </a:pPr>
            <a:r>
              <a:rPr lang="en-US" altLang="en-US" dirty="0"/>
              <a:t>marital status, occupation, ID numbers, zip codes</a:t>
            </a:r>
          </a:p>
          <a:p>
            <a:pPr marL="292100" indent="-292100" eaLnBrk="1" hangingPunct="1">
              <a:lnSpc>
                <a:spcPct val="90000"/>
              </a:lnSpc>
            </a:pPr>
            <a:endParaRPr lang="en-US" altLang="en-US" sz="2000" b="1" dirty="0"/>
          </a:p>
          <a:p>
            <a:pPr marL="292100" indent="-292100" eaLnBrk="1" hangingPunct="1">
              <a:lnSpc>
                <a:spcPct val="90000"/>
              </a:lnSpc>
            </a:pPr>
            <a:endParaRPr lang="en-US" altLang="en-US" sz="2000" b="1" dirty="0"/>
          </a:p>
          <a:p>
            <a:pPr marL="292100" indent="-292100" eaLnBrk="1" hangingPunct="1">
              <a:lnSpc>
                <a:spcPct val="90000"/>
              </a:lnSpc>
            </a:pPr>
            <a:r>
              <a:rPr lang="en-US" altLang="en-US" sz="2000" b="1" dirty="0"/>
              <a:t>Ordinal</a:t>
            </a:r>
          </a:p>
          <a:p>
            <a:pPr marL="749300" lvl="1" indent="-342900" eaLnBrk="1" hangingPunct="1">
              <a:lnSpc>
                <a:spcPct val="90000"/>
              </a:lnSpc>
            </a:pPr>
            <a:r>
              <a:rPr lang="en-US" altLang="en-US" dirty="0"/>
              <a:t>Values have a meaningful order (ranking) but magnitude between successive values is not known.</a:t>
            </a:r>
          </a:p>
          <a:p>
            <a:pPr marL="749300" lvl="1" indent="-342900" eaLnBrk="1" hangingPunct="1">
              <a:lnSpc>
                <a:spcPct val="90000"/>
              </a:lnSpc>
            </a:pPr>
            <a:r>
              <a:rPr lang="en-US" altLang="en-US" i="1" dirty="0"/>
              <a:t>Size = </a:t>
            </a:r>
            <a:r>
              <a:rPr lang="en-US" altLang="en-US" dirty="0"/>
              <a:t>{</a:t>
            </a:r>
            <a:r>
              <a:rPr lang="en-US" altLang="en-US" i="1" dirty="0"/>
              <a:t>small, medium, large</a:t>
            </a:r>
            <a:r>
              <a:rPr lang="en-US" altLang="en-US" dirty="0"/>
              <a:t>}</a:t>
            </a:r>
            <a:r>
              <a:rPr lang="en-US" altLang="en-US" i="1" dirty="0"/>
              <a:t>,</a:t>
            </a:r>
            <a:r>
              <a:rPr lang="en-US" altLang="en-US" dirty="0"/>
              <a:t> grades, army rankings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567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Attribute Types</a:t>
            </a:r>
            <a:r>
              <a:rPr lang="en-US" altLang="en-US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28800"/>
            <a:ext cx="7753350" cy="4924400"/>
          </a:xfrm>
        </p:spPr>
        <p:txBody>
          <a:bodyPr/>
          <a:lstStyle/>
          <a:p>
            <a:pPr marL="292100" indent="-292100" eaLnBrk="1" hangingPunct="1">
              <a:lnSpc>
                <a:spcPct val="90000"/>
              </a:lnSpc>
            </a:pPr>
            <a:endParaRPr lang="en-US" altLang="en-US" sz="2000" b="1" dirty="0"/>
          </a:p>
          <a:p>
            <a:pPr marL="292100" indent="-292100" eaLnBrk="1" hangingPunct="1">
              <a:lnSpc>
                <a:spcPct val="90000"/>
              </a:lnSpc>
            </a:pPr>
            <a:r>
              <a:rPr lang="en-US" altLang="en-US" sz="2000" b="1" dirty="0"/>
              <a:t>Binary</a:t>
            </a:r>
          </a:p>
          <a:p>
            <a:pPr marL="749300" lvl="1" indent="-342900" eaLnBrk="1" hangingPunct="1">
              <a:lnSpc>
                <a:spcPct val="90000"/>
              </a:lnSpc>
            </a:pPr>
            <a:r>
              <a:rPr lang="en-US" altLang="en-US" dirty="0"/>
              <a:t>Nominal attribute with only 2 states (0 and 1)</a:t>
            </a:r>
          </a:p>
          <a:p>
            <a:pPr marL="749300" lvl="1" indent="-342900" eaLnBrk="1" hangingPunct="1">
              <a:lnSpc>
                <a:spcPct val="90000"/>
              </a:lnSpc>
            </a:pPr>
            <a:r>
              <a:rPr lang="en-US" altLang="en-US" u="sng" dirty="0"/>
              <a:t>Symmetric binary</a:t>
            </a:r>
            <a:r>
              <a:rPr lang="en-US" altLang="en-US" dirty="0"/>
              <a:t>: both outcomes equally important</a:t>
            </a:r>
          </a:p>
          <a:p>
            <a:pPr marL="1257300" lvl="2" indent="-393700" eaLnBrk="1" hangingPunct="1">
              <a:lnSpc>
                <a:spcPct val="90000"/>
              </a:lnSpc>
            </a:pPr>
            <a:r>
              <a:rPr lang="en-US" altLang="en-US" sz="2000" dirty="0"/>
              <a:t>e.g., gender</a:t>
            </a:r>
          </a:p>
          <a:p>
            <a:pPr marL="749300" lvl="1" indent="-342900" eaLnBrk="1" hangingPunct="1">
              <a:lnSpc>
                <a:spcPct val="90000"/>
              </a:lnSpc>
            </a:pPr>
            <a:endParaRPr lang="en-US" altLang="en-US" u="sng" dirty="0"/>
          </a:p>
          <a:p>
            <a:pPr marL="749300" lvl="1" indent="-342900" eaLnBrk="1" hangingPunct="1">
              <a:lnSpc>
                <a:spcPct val="90000"/>
              </a:lnSpc>
            </a:pPr>
            <a:r>
              <a:rPr lang="en-US" altLang="en-US" u="sng" dirty="0"/>
              <a:t>Asymmetric binary</a:t>
            </a:r>
            <a:r>
              <a:rPr lang="en-US" altLang="en-US" dirty="0"/>
              <a:t>: outcomes not equally important.  </a:t>
            </a:r>
          </a:p>
          <a:p>
            <a:pPr marL="1257300" lvl="2" indent="-393700" eaLnBrk="1" hangingPunct="1">
              <a:lnSpc>
                <a:spcPct val="90000"/>
              </a:lnSpc>
            </a:pPr>
            <a:r>
              <a:rPr lang="en-US" altLang="en-US" sz="2000" dirty="0"/>
              <a:t>e.g., medical test (positive vs. negative)</a:t>
            </a:r>
          </a:p>
          <a:p>
            <a:pPr marL="1257300" lvl="2" indent="-393700" eaLnBrk="1" hangingPunct="1">
              <a:lnSpc>
                <a:spcPct val="90000"/>
              </a:lnSpc>
            </a:pPr>
            <a:r>
              <a:rPr lang="en-US" altLang="en-US" sz="2000" dirty="0"/>
              <a:t>Convention: assign 1 to most important outcome </a:t>
            </a:r>
          </a:p>
          <a:p>
            <a:pPr marL="1257300" lvl="2" indent="-393700" eaLnBrk="1" hangingPunct="1">
              <a:lnSpc>
                <a:spcPct val="90000"/>
              </a:lnSpc>
            </a:pPr>
            <a:r>
              <a:rPr lang="en-US" altLang="en-US" sz="2000" dirty="0"/>
              <a:t>e.g., HIV positive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8178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Numeric Attribute Types</a:t>
            </a:r>
            <a:r>
              <a:rPr lang="en-US" altLang="en-US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696200" cy="4953000"/>
          </a:xfrm>
        </p:spPr>
        <p:txBody>
          <a:bodyPr/>
          <a:lstStyle/>
          <a:p>
            <a:pPr marL="292100" indent="-292100" eaLnBrk="1" hangingPunct="1">
              <a:lnSpc>
                <a:spcPct val="90000"/>
              </a:lnSpc>
            </a:pPr>
            <a:r>
              <a:rPr lang="en-US" altLang="en-US" dirty="0"/>
              <a:t>Quantity (integer or real-valued)</a:t>
            </a:r>
          </a:p>
          <a:p>
            <a:pPr marL="292100" indent="-292100" eaLnBrk="1" hangingPunct="1">
              <a:lnSpc>
                <a:spcPct val="90000"/>
              </a:lnSpc>
            </a:pPr>
            <a:endParaRPr lang="en-US" altLang="en-US" b="1" dirty="0"/>
          </a:p>
          <a:p>
            <a:pPr marL="292100" indent="-292100" eaLnBrk="1" hangingPunct="1">
              <a:lnSpc>
                <a:spcPct val="90000"/>
              </a:lnSpc>
            </a:pPr>
            <a:r>
              <a:rPr lang="en-US" altLang="en-US" b="1" dirty="0"/>
              <a:t>Interval</a:t>
            </a:r>
          </a:p>
          <a:p>
            <a:pPr marL="1257300" lvl="2" indent="-393700" eaLnBrk="1" hangingPunct="1">
              <a:lnSpc>
                <a:spcPct val="90000"/>
              </a:lnSpc>
            </a:pPr>
            <a:r>
              <a:rPr lang="en-US" altLang="en-US" dirty="0"/>
              <a:t>Measured on a scale of </a:t>
            </a:r>
            <a:r>
              <a:rPr lang="en-US" altLang="en-US" b="1" dirty="0"/>
              <a:t>equal-sized units</a:t>
            </a:r>
          </a:p>
          <a:p>
            <a:pPr marL="1257300" lvl="2" indent="-393700" eaLnBrk="1" hangingPunct="1">
              <a:lnSpc>
                <a:spcPct val="90000"/>
              </a:lnSpc>
            </a:pPr>
            <a:r>
              <a:rPr lang="en-US" altLang="en-US" dirty="0"/>
              <a:t>Values have order</a:t>
            </a:r>
          </a:p>
          <a:p>
            <a:pPr marL="1714500" lvl="3" indent="-393700" eaLnBrk="1" hangingPunct="1">
              <a:lnSpc>
                <a:spcPct val="90000"/>
              </a:lnSpc>
            </a:pPr>
            <a:r>
              <a:rPr lang="en-US" altLang="en-US" sz="2400" dirty="0"/>
              <a:t>E.g., </a:t>
            </a:r>
            <a:r>
              <a:rPr lang="en-US" altLang="en-US" sz="2400" i="1" dirty="0"/>
              <a:t>temperature in </a:t>
            </a:r>
            <a:r>
              <a:rPr lang="en-US" altLang="en-US" sz="2400" i="1" dirty="0" err="1"/>
              <a:t>C</a:t>
            </a:r>
            <a:r>
              <a:rPr lang="en-US" altLang="en-US" sz="2400" i="1" dirty="0" err="1">
                <a:cs typeface="Tahoma" panose="020B0604030504040204" pitchFamily="34" charset="0"/>
              </a:rPr>
              <a:t>˚</a:t>
            </a:r>
            <a:r>
              <a:rPr lang="en-US" altLang="en-US" sz="2400" i="1" dirty="0" err="1"/>
              <a:t>or</a:t>
            </a:r>
            <a:r>
              <a:rPr lang="en-US" altLang="en-US" sz="2400" i="1" dirty="0"/>
              <a:t> F</a:t>
            </a:r>
            <a:r>
              <a:rPr lang="en-US" altLang="en-US" sz="2400" i="1" dirty="0">
                <a:cs typeface="Tahoma" panose="020B0604030504040204" pitchFamily="34" charset="0"/>
              </a:rPr>
              <a:t>˚</a:t>
            </a:r>
            <a:r>
              <a:rPr lang="en-US" altLang="en-US" sz="2400" i="1" dirty="0"/>
              <a:t>, calendar dates</a:t>
            </a:r>
          </a:p>
          <a:p>
            <a:pPr marL="1257300" lvl="2" indent="-393700" eaLnBrk="1" hangingPunct="1">
              <a:lnSpc>
                <a:spcPct val="90000"/>
              </a:lnSpc>
            </a:pPr>
            <a:r>
              <a:rPr lang="en-US" altLang="en-US" dirty="0"/>
              <a:t>No true zero-point</a:t>
            </a:r>
          </a:p>
          <a:p>
            <a:pPr marL="292100" indent="-292100" eaLnBrk="1" hangingPunct="1">
              <a:lnSpc>
                <a:spcPct val="90000"/>
              </a:lnSpc>
            </a:pPr>
            <a:r>
              <a:rPr lang="en-US" altLang="en-US" b="1" dirty="0"/>
              <a:t>Ratio</a:t>
            </a:r>
          </a:p>
          <a:p>
            <a:pPr marL="1257300" lvl="2" indent="-393700" eaLnBrk="1" hangingPunct="1">
              <a:lnSpc>
                <a:spcPct val="90000"/>
              </a:lnSpc>
            </a:pPr>
            <a:r>
              <a:rPr lang="en-US" altLang="en-US" dirty="0"/>
              <a:t>Inherent </a:t>
            </a:r>
            <a:r>
              <a:rPr lang="en-US" altLang="en-US" b="1" dirty="0"/>
              <a:t>zero-point</a:t>
            </a:r>
          </a:p>
          <a:p>
            <a:pPr marL="1257300" lvl="2" indent="-393700" eaLnBrk="1" hangingPunct="1">
              <a:lnSpc>
                <a:spcPct val="90000"/>
              </a:lnSpc>
            </a:pPr>
            <a:r>
              <a:rPr lang="en-US" altLang="en-US" dirty="0"/>
              <a:t>We can speak of values as being an order of magnitude larger than the unit of measurement (10 K</a:t>
            </a:r>
            <a:r>
              <a:rPr lang="en-US" altLang="en-US" dirty="0">
                <a:cs typeface="Tahoma" panose="020B0604030504040204" pitchFamily="34" charset="0"/>
              </a:rPr>
              <a:t>˚</a:t>
            </a:r>
            <a:r>
              <a:rPr lang="en-US" altLang="en-US" dirty="0"/>
              <a:t> is twice as high as 5 K</a:t>
            </a:r>
            <a:r>
              <a:rPr lang="en-US" altLang="en-US" dirty="0">
                <a:cs typeface="Tahoma" panose="020B0604030504040204" pitchFamily="34" charset="0"/>
              </a:rPr>
              <a:t>˚</a:t>
            </a:r>
            <a:r>
              <a:rPr lang="en-US" altLang="en-US" dirty="0"/>
              <a:t>).</a:t>
            </a:r>
          </a:p>
          <a:p>
            <a:pPr marL="1714500" lvl="3" indent="-393700" eaLnBrk="1" hangingPunct="1">
              <a:lnSpc>
                <a:spcPct val="90000"/>
              </a:lnSpc>
            </a:pPr>
            <a:r>
              <a:rPr lang="en-US" altLang="en-US" sz="2400" dirty="0"/>
              <a:t>e.g., </a:t>
            </a:r>
            <a:r>
              <a:rPr lang="en-US" altLang="en-US" sz="2400" i="1" dirty="0"/>
              <a:t>temperature in Kelvin, length, counts</a:t>
            </a:r>
            <a:endParaRPr lang="en-US" altLang="en-US" sz="1800" i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2939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tebook">
  <a:themeElements>
    <a:clrScheme name="Notebook 1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51A00"/>
      </a:accent4>
      <a:accent5>
        <a:srgbClr val="E3CAB8"/>
      </a:accent5>
      <a:accent6>
        <a:srgbClr val="BA2D2D"/>
      </a:accent6>
      <a:hlink>
        <a:srgbClr val="9A7F32"/>
      </a:hlink>
      <a:folHlink>
        <a:srgbClr val="ECA07A"/>
      </a:folHlink>
    </a:clrScheme>
    <a:fontScheme name="Notebook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B Nazanin" pitchFamily="2" charset="-7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B Nazanin" pitchFamily="2" charset="-78"/>
          </a:defRPr>
        </a:defPPr>
      </a:lstStyle>
    </a:lnDef>
  </a:objectDefaults>
  <a:extraClrSchemeLst>
    <a:extraClrScheme>
      <a:clrScheme name="Notebook 1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4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A8A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11375</TotalTime>
  <Words>2692</Words>
  <Application>Microsoft Office PowerPoint</Application>
  <PresentationFormat>On-screen Show (4:3)</PresentationFormat>
  <Paragraphs>587</Paragraphs>
  <Slides>60</Slides>
  <Notes>48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7</vt:i4>
      </vt:variant>
      <vt:variant>
        <vt:lpstr>Slide Titles</vt:lpstr>
      </vt:variant>
      <vt:variant>
        <vt:i4>60</vt:i4>
      </vt:variant>
    </vt:vector>
  </HeadingPairs>
  <TitlesOfParts>
    <vt:vector size="78" baseType="lpstr">
      <vt:lpstr>Arial</vt:lpstr>
      <vt:lpstr>B Homa</vt:lpstr>
      <vt:lpstr>B Jadid</vt:lpstr>
      <vt:lpstr>B Nazanin</vt:lpstr>
      <vt:lpstr>B Titr</vt:lpstr>
      <vt:lpstr>B Traffic</vt:lpstr>
      <vt:lpstr>Symbol</vt:lpstr>
      <vt:lpstr>Tahoma</vt:lpstr>
      <vt:lpstr>Times New Roman</vt:lpstr>
      <vt:lpstr>Wingdings</vt:lpstr>
      <vt:lpstr>Notebook</vt:lpstr>
      <vt:lpstr>Visio</vt:lpstr>
      <vt:lpstr>Document</vt:lpstr>
      <vt:lpstr>Microsoft Equation 3.0</vt:lpstr>
      <vt:lpstr>Equation</vt:lpstr>
      <vt:lpstr>Chart</vt:lpstr>
      <vt:lpstr>Worksheet</vt:lpstr>
      <vt:lpstr>SmartDraw</vt:lpstr>
      <vt:lpstr>PowerPoint Presentation</vt:lpstr>
      <vt:lpstr>Know Your Data</vt:lpstr>
      <vt:lpstr>Types of Data Sets </vt:lpstr>
      <vt:lpstr>Important Characteristics of Structured Data</vt:lpstr>
      <vt:lpstr>Data Objects</vt:lpstr>
      <vt:lpstr>Attributes</vt:lpstr>
      <vt:lpstr>Attribute Types </vt:lpstr>
      <vt:lpstr>Attribute Types </vt:lpstr>
      <vt:lpstr>Numeric Attribute Types </vt:lpstr>
      <vt:lpstr>Discrete vs. Continuous Attributes </vt:lpstr>
      <vt:lpstr>PowerPoint Presentation</vt:lpstr>
      <vt:lpstr>Basic Statistical Descriptions of Data</vt:lpstr>
      <vt:lpstr>Measuring the Central Tendency</vt:lpstr>
      <vt:lpstr>Measuring the Central Tendency</vt:lpstr>
      <vt:lpstr>Example:</vt:lpstr>
      <vt:lpstr> Symmetric vs. Skewed Data</vt:lpstr>
      <vt:lpstr>Measuring the Dispersion of Data</vt:lpstr>
      <vt:lpstr>Properties of Normal Distribution Curve</vt:lpstr>
      <vt:lpstr>Measuring the Dispersion of Data</vt:lpstr>
      <vt:lpstr>Quartile and Percentile </vt:lpstr>
      <vt:lpstr>Boxplot</vt:lpstr>
      <vt:lpstr>Boxplot …</vt:lpstr>
      <vt:lpstr>Graphic Displays of Basic Statistical Descriptions</vt:lpstr>
      <vt:lpstr>1. 3-D Boxplots</vt:lpstr>
      <vt:lpstr>2. Histogram Analysis</vt:lpstr>
      <vt:lpstr>3. Quantile Plot</vt:lpstr>
      <vt:lpstr>4. Quantile-Quantile (Q-Q) Plot</vt:lpstr>
      <vt:lpstr>5. Scatter plot</vt:lpstr>
      <vt:lpstr>Positively and Negatively Correlated Data</vt:lpstr>
      <vt:lpstr> Uncorrelated Data</vt:lpstr>
      <vt:lpstr>Measuring Data Similarity and Dissimilarity </vt:lpstr>
      <vt:lpstr>Similarity and Dissimilarity</vt:lpstr>
      <vt:lpstr>Data Matrix and Dissimilarity Matrix</vt:lpstr>
      <vt:lpstr>1.Nominal Attributes</vt:lpstr>
      <vt:lpstr>2. Binary Attributes</vt:lpstr>
      <vt:lpstr>Dissimilarity between Binary Variables</vt:lpstr>
      <vt:lpstr>3. Ordinal Attributes </vt:lpstr>
      <vt:lpstr>PowerPoint Presentation</vt:lpstr>
      <vt:lpstr>Special Cases of Minkowski Distance</vt:lpstr>
      <vt:lpstr>Example: Minkowski Distance</vt:lpstr>
      <vt:lpstr>Attributes of Mixed Type</vt:lpstr>
      <vt:lpstr>Standardizing Numeric Data</vt:lpstr>
      <vt:lpstr>Example</vt:lpstr>
      <vt:lpstr> Cosine Similarity</vt:lpstr>
      <vt:lpstr> Example: Cosine Similarity</vt:lpstr>
      <vt:lpstr>PowerPoint Presentation</vt:lpstr>
      <vt:lpstr>Data Visualization</vt:lpstr>
      <vt:lpstr>1. Pixel-Oriented Visualization</vt:lpstr>
      <vt:lpstr>1. Pixel-Oriented:  Laying Out Pixels in Circle Segments</vt:lpstr>
      <vt:lpstr>PowerPoint Presentation</vt:lpstr>
      <vt:lpstr>2. Geometric Projection: Scatterplot Matrices</vt:lpstr>
      <vt:lpstr>2. Geometric Projection: Landscapes</vt:lpstr>
      <vt:lpstr>2. Geometric Projection: Parallel Coordinates</vt:lpstr>
      <vt:lpstr>3. Icon-Based Visualization</vt:lpstr>
      <vt:lpstr>3. Icon-Based: Chernoff Faces</vt:lpstr>
      <vt:lpstr>4. Hierarchical Visualization </vt:lpstr>
      <vt:lpstr>5. Visualizing Complex Data and Relations</vt:lpstr>
      <vt:lpstr>5. Visualizing Complex Data and Relations</vt:lpstr>
      <vt:lpstr>Summary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Behshid</dc:creator>
  <cp:lastModifiedBy>Behkamal</cp:lastModifiedBy>
  <cp:revision>945</cp:revision>
  <dcterms:created xsi:type="dcterms:W3CDTF">2007-01-21T15:22:56Z</dcterms:created>
  <dcterms:modified xsi:type="dcterms:W3CDTF">2020-09-22T15:41:08Z</dcterms:modified>
</cp:coreProperties>
</file>