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6" r:id="rId1"/>
  </p:sldMasterIdLst>
  <p:notesMasterIdLst>
    <p:notesMasterId r:id="rId40"/>
  </p:notesMasterIdLst>
  <p:handoutMasterIdLst>
    <p:handoutMasterId r:id="rId41"/>
  </p:handoutMasterIdLst>
  <p:sldIdLst>
    <p:sldId id="265" r:id="rId2"/>
    <p:sldId id="1216" r:id="rId3"/>
    <p:sldId id="1380" r:id="rId4"/>
    <p:sldId id="1379" r:id="rId5"/>
    <p:sldId id="1397" r:id="rId6"/>
    <p:sldId id="1416" r:id="rId7"/>
    <p:sldId id="1364" r:id="rId8"/>
    <p:sldId id="1365" r:id="rId9"/>
    <p:sldId id="1366" r:id="rId10"/>
    <p:sldId id="1367" r:id="rId11"/>
    <p:sldId id="1368" r:id="rId12"/>
    <p:sldId id="1417" r:id="rId13"/>
    <p:sldId id="1369" r:id="rId14"/>
    <p:sldId id="1370" r:id="rId15"/>
    <p:sldId id="1371" r:id="rId16"/>
    <p:sldId id="1372" r:id="rId17"/>
    <p:sldId id="1373" r:id="rId18"/>
    <p:sldId id="1374" r:id="rId19"/>
    <p:sldId id="1375" r:id="rId20"/>
    <p:sldId id="1376" r:id="rId21"/>
    <p:sldId id="1377" r:id="rId22"/>
    <p:sldId id="1378" r:id="rId23"/>
    <p:sldId id="1394" r:id="rId24"/>
    <p:sldId id="1358" r:id="rId25"/>
    <p:sldId id="1323" r:id="rId26"/>
    <p:sldId id="1354" r:id="rId27"/>
    <p:sldId id="1356" r:id="rId28"/>
    <p:sldId id="1357" r:id="rId29"/>
    <p:sldId id="1382" r:id="rId30"/>
    <p:sldId id="1409" r:id="rId31"/>
    <p:sldId id="1319" r:id="rId32"/>
    <p:sldId id="1320" r:id="rId33"/>
    <p:sldId id="1321" r:id="rId34"/>
    <p:sldId id="1322" r:id="rId35"/>
    <p:sldId id="1411" r:id="rId36"/>
    <p:sldId id="1413" r:id="rId37"/>
    <p:sldId id="1415" r:id="rId38"/>
    <p:sldId id="1306" r:id="rId39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4D9"/>
    <a:srgbClr val="C1EAFF"/>
    <a:srgbClr val="FF0066"/>
    <a:srgbClr val="E9EEF3"/>
    <a:srgbClr val="B8C6D6"/>
    <a:srgbClr val="CCECFF"/>
    <a:srgbClr val="008000"/>
    <a:srgbClr val="B7B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7" autoAdjust="0"/>
    <p:restoredTop sz="94630" autoAdjust="0"/>
  </p:normalViewPr>
  <p:slideViewPr>
    <p:cSldViewPr>
      <p:cViewPr varScale="1">
        <p:scale>
          <a:sx n="65" d="100"/>
          <a:sy n="65" d="100"/>
        </p:scale>
        <p:origin x="162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2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t" anchorCtr="0" compatLnSpc="1">
            <a:prstTxWarp prst="textNoShape">
              <a:avLst/>
            </a:prstTxWarp>
          </a:bodyPr>
          <a:lstStyle>
            <a:lvl1pPr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377" y="0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t" anchorCtr="0" compatLnSpc="1">
            <a:prstTxWarp prst="textNoShape">
              <a:avLst/>
            </a:prstTxWarp>
          </a:bodyPr>
          <a:lstStyle>
            <a:lvl1pPr algn="r"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009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b" anchorCtr="0" compatLnSpc="1">
            <a:prstTxWarp prst="textNoShape">
              <a:avLst/>
            </a:prstTxWarp>
          </a:bodyPr>
          <a:lstStyle>
            <a:lvl1pPr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377" y="6742009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b" anchorCtr="0" compatLnSpc="1">
            <a:prstTxWarp prst="textNoShape">
              <a:avLst/>
            </a:prstTxWarp>
          </a:bodyPr>
          <a:lstStyle>
            <a:lvl1pPr algn="r"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D213741-037D-4F3B-9BA5-B11E7370D2A7}" type="slidenum">
              <a:rPr lang="fa-IR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21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t" anchorCtr="0" compatLnSpc="1">
            <a:prstTxWarp prst="textNoShape">
              <a:avLst/>
            </a:prstTxWarp>
          </a:bodyPr>
          <a:lstStyle>
            <a:lvl1pPr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377" y="0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t" anchorCtr="0" compatLnSpc="1">
            <a:prstTxWarp prst="textNoShape">
              <a:avLst/>
            </a:prstTxWarp>
          </a:bodyPr>
          <a:lstStyle>
            <a:lvl1pPr algn="r"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971" y="3371835"/>
            <a:ext cx="8188672" cy="3195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009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b" anchorCtr="0" compatLnSpc="1">
            <a:prstTxWarp prst="textNoShape">
              <a:avLst/>
            </a:prstTxWarp>
          </a:bodyPr>
          <a:lstStyle>
            <a:lvl1pPr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377" y="6742009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b" anchorCtr="0" compatLnSpc="1">
            <a:prstTxWarp prst="textNoShape">
              <a:avLst/>
            </a:prstTxWarp>
          </a:bodyPr>
          <a:lstStyle>
            <a:lvl1pPr algn="r"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63908A9-C6E6-4DD4-9FB3-916D69F34785}" type="slidenum">
              <a:rPr lang="fa-IR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697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6</a:t>
            </a:r>
            <a:endParaRPr lang="fa-IR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68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6E32085-9351-48E1-8856-19EE0D04F3FE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249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CEAEE5D-6E75-4412-A697-F74DBC5F5869}" type="slidenum">
              <a:rPr lang="en-US" altLang="en-US" sz="1200">
                <a:latin typeface="Times New Roman" panose="02020603050405020304" pitchFamily="18" charset="0"/>
              </a:rPr>
              <a:pPr/>
              <a:t>35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28756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CEAEE5D-6E75-4412-A697-F74DBC5F5869}" type="slidenum">
              <a:rPr lang="en-US" altLang="en-US" sz="1200">
                <a:latin typeface="Times New Roman" panose="02020603050405020304" pitchFamily="18" charset="0"/>
              </a:rPr>
              <a:pPr/>
              <a:t>36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51330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6E32085-9351-48E1-8856-19EE0D04F3FE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307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0"/>
            <a:ext cx="8872538" cy="6858000"/>
            <a:chOff x="0" y="0"/>
            <a:chExt cx="5589" cy="4320"/>
          </a:xfrm>
        </p:grpSpPr>
        <p:sp>
          <p:nvSpPr>
            <p:cNvPr id="5" name="Rectangle 3" descr="Stationery"/>
            <p:cNvSpPr>
              <a:spLocks noChangeArrowheads="1"/>
            </p:cNvSpPr>
            <p:nvPr/>
          </p:nvSpPr>
          <p:spPr bwMode="white">
            <a:xfrm>
              <a:off x="336" y="150"/>
              <a:ext cx="5253" cy="402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a-IR">
                <a:latin typeface="Arial" pitchFamily="34" charset="0"/>
              </a:endParaRPr>
            </a:p>
          </p:txBody>
        </p:sp>
        <p:pic>
          <p:nvPicPr>
            <p:cNvPr id="6" name="Picture 4" descr="minispi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9536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62025" y="1925638"/>
            <a:ext cx="7772400" cy="1143000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US" altLang="ar-SA" dirty="0"/>
              <a:t>Click to edit Master title style</a:t>
            </a:r>
          </a:p>
        </p:txBody>
      </p:sp>
      <p:sp>
        <p:nvSpPr>
          <p:cNvPr id="129536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738563"/>
            <a:ext cx="6400800" cy="1752600"/>
          </a:xfrm>
        </p:spPr>
        <p:txBody>
          <a:bodyPr/>
          <a:lstStyle>
            <a:lvl1pPr marL="0" indent="0" algn="ctr" rtl="0">
              <a:buFont typeface="Wingding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ar-SA" dirty="0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9620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400425" y="6100763"/>
            <a:ext cx="28956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294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pPr>
              <a:defRPr/>
            </a:pPr>
            <a:fld id="{FF1C7564-6933-41CB-90CF-A7FE1F361897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 sz="4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B. Behkamal</a:t>
            </a: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19BFF-EF63-4F80-AC36-F844C057A372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4572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B. Behkamal</a:t>
            </a: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76223-1062-4131-99F8-B706F11D4077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1143000"/>
          </a:xfrm>
        </p:spPr>
        <p:txBody>
          <a:bodyPr/>
          <a:lstStyle>
            <a:lvl1pPr algn="l" rtl="0">
              <a:defRPr sz="4000"/>
            </a:lvl1pPr>
          </a:lstStyle>
          <a:p>
            <a:r>
              <a:rPr lang="en-US" dirty="0"/>
              <a:t>Click to edit Master title style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00808"/>
            <a:ext cx="7753350" cy="4114800"/>
          </a:xfrm>
        </p:spPr>
        <p:txBody>
          <a:bodyPr/>
          <a:lstStyle>
            <a:lvl1pPr algn="l" rtl="0">
              <a:defRPr sz="2400" b="0"/>
            </a:lvl1pPr>
            <a:lvl2pPr algn="l" rtl="0"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 algn="l" rtl="0"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 algn="l" rtl="0">
              <a:defRPr sz="1600">
                <a:solidFill>
                  <a:schemeClr val="bg1">
                    <a:lumMod val="25000"/>
                  </a:schemeClr>
                </a:solidFill>
              </a:defRPr>
            </a:lvl4pPr>
            <a:lvl5pPr algn="l" rtl="0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a-IR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37312"/>
            <a:ext cx="1905000" cy="3158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37312"/>
            <a:ext cx="2895600" cy="3158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37312"/>
            <a:ext cx="1905000" cy="315888"/>
          </a:xfrm>
          <a:ln/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B. Behkamal</a:t>
            </a: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59331-8D20-4AA7-A750-81BA330F941D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 sz="4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>
            <a:lvl1pPr algn="l"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a-IR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B. Behkamal</a:t>
            </a: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33852-BB88-41F1-8262-A7E39E36413F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1143000"/>
          </a:xfrm>
        </p:spPr>
        <p:txBody>
          <a:bodyPr/>
          <a:lstStyle>
            <a:lvl1pPr algn="l" rtl="0">
              <a:defRPr sz="4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535113"/>
            <a:ext cx="3506788" cy="639762"/>
          </a:xfrm>
        </p:spPr>
        <p:txBody>
          <a:bodyPr anchor="b"/>
          <a:lstStyle>
            <a:lvl1pPr marL="0" indent="0" algn="l" rtl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174875"/>
            <a:ext cx="3506788" cy="3951288"/>
          </a:xfrm>
        </p:spPr>
        <p:txBody>
          <a:bodyPr/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a-I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 algn="l" rtl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a-IR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B. Behkamal</a:t>
            </a:r>
            <a:endParaRPr lang="en-US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FEFCB-54E4-4288-B562-77153936B9B8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 sz="4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B. Behkamal</a:t>
            </a:r>
            <a:endParaRPr lang="en-US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4DC1D-FCB3-49E0-9C84-4B7D808DC030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B. Behkamal</a:t>
            </a:r>
            <a:endParaRPr lang="en-US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DD0F2-C0FB-407D-97D0-C9F1D2861F0C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2474914" cy="1355750"/>
          </a:xfrm>
        </p:spPr>
        <p:txBody>
          <a:bodyPr anchor="b"/>
          <a:lstStyle>
            <a:lvl1pPr algn="l" rtl="0">
              <a:defRPr sz="1800" b="1"/>
            </a:lvl1pPr>
          </a:lstStyle>
          <a:p>
            <a:r>
              <a:rPr lang="en-US" dirty="0"/>
              <a:t>Click to edit Master title style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28800"/>
            <a:ext cx="5111750" cy="4497365"/>
          </a:xfrm>
        </p:spPr>
        <p:txBody>
          <a:bodyPr/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1800"/>
            </a:lvl4pPr>
            <a:lvl5pPr algn="l" rtl="0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a-I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2132856"/>
            <a:ext cx="2474914" cy="3993309"/>
          </a:xfrm>
        </p:spPr>
        <p:txBody>
          <a:bodyPr/>
          <a:lstStyle>
            <a:lvl1pPr marL="0" indent="0" algn="l" rtl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B. Behkamal</a:t>
            </a: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52963-1FFB-42ED-8AC6-3F63BD14A6CD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rtl="0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fa-I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74766"/>
            <a:ext cx="5486400" cy="41528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a-I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algn="l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B. Behkamal</a:t>
            </a: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70FE0-0291-4505-ABED-912BDA414392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8C735A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" y="0"/>
            <a:ext cx="8872538" cy="6858000"/>
            <a:chOff x="0" y="0"/>
            <a:chExt cx="5589" cy="4320"/>
          </a:xfrm>
        </p:grpSpPr>
        <p:sp>
          <p:nvSpPr>
            <p:cNvPr id="1294339" name="Rectangle 3"/>
            <p:cNvSpPr>
              <a:spLocks noChangeArrowheads="1"/>
            </p:cNvSpPr>
            <p:nvPr/>
          </p:nvSpPr>
          <p:spPr bwMode="ltGray">
            <a:xfrm>
              <a:off x="336" y="150"/>
              <a:ext cx="5253" cy="402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a-IR">
                <a:latin typeface="Arial" pitchFamily="34" charset="0"/>
              </a:endParaRPr>
            </a:p>
          </p:txBody>
        </p:sp>
        <p:pic>
          <p:nvPicPr>
            <p:cNvPr id="1033" name="Picture 4" descr="minispir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94341" name="Line 5"/>
            <p:cNvSpPr>
              <a:spLocks noChangeShapeType="1"/>
            </p:cNvSpPr>
            <p:nvPr/>
          </p:nvSpPr>
          <p:spPr bwMode="ltGray">
            <a:xfrm>
              <a:off x="640" y="1008"/>
              <a:ext cx="488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a-IR">
                <a:latin typeface="Arial" pitchFamily="34" charset="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SA" dirty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844675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SA"/>
              <a:t>Click to edit Master text styles</a:t>
            </a:r>
          </a:p>
          <a:p>
            <a:pPr lvl="1"/>
            <a:r>
              <a:rPr lang="en-US" altLang="ar-SA"/>
              <a:t>Second level</a:t>
            </a:r>
          </a:p>
          <a:p>
            <a:pPr lvl="2"/>
            <a:r>
              <a:rPr lang="en-US" altLang="ar-SA"/>
              <a:t>Third level</a:t>
            </a:r>
          </a:p>
          <a:p>
            <a:pPr lvl="3"/>
            <a:r>
              <a:rPr lang="en-US" altLang="ar-SA"/>
              <a:t>Fourth level</a:t>
            </a:r>
          </a:p>
          <a:p>
            <a:pPr lvl="4"/>
            <a:r>
              <a:rPr lang="en-US" altLang="ar-SA"/>
              <a:t>Fifth level</a:t>
            </a:r>
          </a:p>
        </p:txBody>
      </p:sp>
      <p:sp>
        <p:nvSpPr>
          <p:cNvPr id="129434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1" sz="14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 smtClean="0"/>
              <a:t>B. Behkamal</a:t>
            </a:r>
            <a:endParaRPr lang="en-US" altLang="en-US"/>
          </a:p>
        </p:txBody>
      </p:sp>
      <p:sp>
        <p:nvSpPr>
          <p:cNvPr id="129434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096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1" sz="14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129434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kumimoji="1" sz="14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F51A71-9F88-44AD-9F98-BBAEBE052A29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 i="1">
          <a:solidFill>
            <a:schemeClr val="accent2"/>
          </a:solidFill>
          <a:latin typeface="+mj-lt"/>
          <a:ea typeface="+mj-ea"/>
          <a:cs typeface="B Jadid" pitchFamily="2" charset="-78"/>
        </a:defRPr>
      </a:lvl1pPr>
      <a:lvl2pPr algn="r" rtl="1" eaLnBrk="0" fontAlgn="base" hangingPunct="0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B Jadid" pitchFamily="2" charset="-78"/>
        </a:defRPr>
      </a:lvl2pPr>
      <a:lvl3pPr algn="r" rtl="1" eaLnBrk="0" fontAlgn="base" hangingPunct="0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B Jadid" pitchFamily="2" charset="-78"/>
        </a:defRPr>
      </a:lvl3pPr>
      <a:lvl4pPr algn="r" rtl="1" eaLnBrk="0" fontAlgn="base" hangingPunct="0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B Jadid" pitchFamily="2" charset="-78"/>
        </a:defRPr>
      </a:lvl4pPr>
      <a:lvl5pPr algn="r" rtl="1" eaLnBrk="0" fontAlgn="base" hangingPunct="0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B Jadid" pitchFamily="2" charset="-78"/>
        </a:defRPr>
      </a:lvl5pPr>
      <a:lvl6pPr marL="457200" algn="r" rtl="1" fontAlgn="base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Arial" pitchFamily="34" charset="0"/>
        </a:defRPr>
      </a:lvl6pPr>
      <a:lvl7pPr marL="914400" algn="r" rtl="1" fontAlgn="base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Arial" pitchFamily="34" charset="0"/>
        </a:defRPr>
      </a:lvl7pPr>
      <a:lvl8pPr marL="1371600" algn="r" rtl="1" fontAlgn="base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Arial" pitchFamily="34" charset="0"/>
        </a:defRPr>
      </a:lvl8pPr>
      <a:lvl9pPr marL="1828800" algn="r" rtl="1" fontAlgn="base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pitchFamily="10" charset="2"/>
        <a:buChar char="§"/>
        <a:defRPr kumimoji="1" sz="3600" b="1">
          <a:solidFill>
            <a:schemeClr val="tx1"/>
          </a:solidFill>
          <a:latin typeface="+mn-lt"/>
          <a:ea typeface="+mn-ea"/>
          <a:cs typeface="B Traffic" pitchFamily="2" charset="-7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400">
          <a:solidFill>
            <a:schemeClr val="folHlink"/>
          </a:solidFill>
          <a:latin typeface="+mn-lt"/>
          <a:cs typeface="B Traffic" pitchFamily="2" charset="-7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cs typeface="B Traffic" pitchFamily="2" charset="-7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1800">
          <a:solidFill>
            <a:schemeClr val="tx1"/>
          </a:solidFill>
          <a:latin typeface="+mn-lt"/>
          <a:cs typeface="B Traffic" pitchFamily="2" charset="-7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1800">
          <a:solidFill>
            <a:schemeClr val="tx1"/>
          </a:solidFill>
          <a:latin typeface="+mn-lt"/>
          <a:cs typeface="B Traffic" pitchFamily="2" charset="-78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3219" y="5162289"/>
            <a:ext cx="6400800" cy="670910"/>
          </a:xfrm>
        </p:spPr>
        <p:txBody>
          <a:bodyPr/>
          <a:lstStyle/>
          <a:p>
            <a:r>
              <a:rPr lang="fa-IR" sz="3200" dirty="0">
                <a:cs typeface="B Titr" panose="00000700000000000000" pitchFamily="2" charset="-78"/>
              </a:rPr>
              <a:t>بهشیـد بهکمـال</a:t>
            </a: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3075" name="WordArt 7"/>
          <p:cNvSpPr>
            <a:spLocks noChangeArrowheads="1" noChangeShapeType="1" noTextEdit="1"/>
          </p:cNvSpPr>
          <p:nvPr/>
        </p:nvSpPr>
        <p:spPr bwMode="auto">
          <a:xfrm>
            <a:off x="2484599" y="2636914"/>
            <a:ext cx="4463728" cy="94473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19"/>
              </a:avLst>
            </a:prstTxWarp>
          </a:bodyPr>
          <a:lstStyle/>
          <a:p>
            <a:pPr algn="ctr" rtl="1"/>
            <a:r>
              <a:rPr lang="fa-IR" sz="3200" b="1" i="1" kern="10" dirty="0" smtClean="0">
                <a:ln w="19050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cs typeface="B Homa"/>
              </a:rPr>
              <a:t>مبانی داده کاوی</a:t>
            </a:r>
            <a:endParaRPr lang="en-US" sz="3200" b="1" i="1" kern="10" dirty="0">
              <a:ln w="19050">
                <a:solidFill>
                  <a:schemeClr val="bg2"/>
                </a:solidFill>
                <a:round/>
                <a:headEnd/>
                <a:tailEnd/>
              </a:ln>
              <a:solidFill>
                <a:schemeClr val="bg2"/>
              </a:solidFill>
              <a:effectLst>
                <a:outerShdw dist="35921" dir="2700000" algn="ctr" rotWithShape="0">
                  <a:srgbClr val="990000"/>
                </a:outerShdw>
              </a:effectLst>
              <a:cs typeface="B Homa"/>
            </a:endParaRP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1" y="2653784"/>
            <a:ext cx="184731" cy="36933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a-IR"/>
          </a:p>
        </p:txBody>
      </p:sp>
      <p:sp>
        <p:nvSpPr>
          <p:cNvPr id="79907" name="Text Box 35"/>
          <p:cNvSpPr txBox="1">
            <a:spLocks noChangeArrowheads="1"/>
          </p:cNvSpPr>
          <p:nvPr/>
        </p:nvSpPr>
        <p:spPr bwMode="auto">
          <a:xfrm>
            <a:off x="3779912" y="5833199"/>
            <a:ext cx="3024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a-IR" sz="2000" b="1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نیمسال </a:t>
            </a:r>
            <a:r>
              <a:rPr lang="fa-IR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اول 1400-1399 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80" name="Picture 8" descr="ferdows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638" y="333375"/>
            <a:ext cx="1223962" cy="1582738"/>
          </a:xfrm>
          <a:prstGeom prst="rect">
            <a:avLst/>
          </a:prstGeom>
          <a:noFill/>
        </p:spPr>
      </p:pic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2699792" y="3933056"/>
            <a:ext cx="40687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rtl="1"/>
            <a:r>
              <a:rPr lang="fa-IR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B Homa" panose="00000400000000000000" pitchFamily="2" charset="-78"/>
              </a:rPr>
              <a:t>کیفیت داده و پاکسازی داده ها</a:t>
            </a:r>
            <a:endParaRPr lang="en-US" sz="2800" b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B Homa" panose="00000400000000000000" pitchFamily="2" charset="-78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4. Creditability (validity)</a:t>
            </a:r>
            <a:endParaRPr lang="en-US" alt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b="1" dirty="0"/>
              <a:t>Validity </a:t>
            </a:r>
            <a:r>
              <a:rPr lang="en-US" altLang="en-US" sz="1800" dirty="0"/>
              <a:t>is a weakened but more readily measured form of accuracy. 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Attribute values may be valid without being correct, but not </a:t>
            </a:r>
            <a:r>
              <a:rPr lang="en-US" altLang="en-US" sz="1800" i="1" dirty="0"/>
              <a:t>vice versa</a:t>
            </a:r>
            <a:r>
              <a:rPr lang="en-US" altLang="en-US" sz="1800" dirty="0"/>
              <a:t>.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An attribute value is </a:t>
            </a:r>
            <a:r>
              <a:rPr lang="en-US" altLang="en-US" sz="1800" i="1" dirty="0"/>
              <a:t>valid </a:t>
            </a:r>
            <a:r>
              <a:rPr lang="en-US" altLang="en-US" sz="1800" dirty="0"/>
              <a:t>if it falls in some external sources defined and domain-knowledge dependent set of values.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Validity can range from 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Mechanical (Example:18/19/2002 is not a well-formed and not a valid date)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Logical (Example: -5 is not a valid age)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Domain-derived (Example: 1234 pounds is not a valid weight for a person)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Task dependent: 16:12 may be a valid time in one database but not in another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446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5. Currentness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438400"/>
            <a:ext cx="7772400" cy="1981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600"/>
              <a:t>The degree to which data has attributes that are of the right age in a specific context of use.</a:t>
            </a:r>
          </a:p>
          <a:p>
            <a:pPr>
              <a:lnSpc>
                <a:spcPct val="80000"/>
              </a:lnSpc>
            </a:pPr>
            <a:endParaRPr lang="en-US" altLang="en-US" sz="1600"/>
          </a:p>
          <a:p>
            <a:pPr>
              <a:lnSpc>
                <a:spcPct val="80000"/>
              </a:lnSpc>
            </a:pPr>
            <a:r>
              <a:rPr lang="en-US" altLang="en-US" sz="1600"/>
              <a:t>EXAMPLE The timetable of a railway station must be updated with the frequency required to allow passengers to take a train even if the scheduled time or platform change.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3883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cs typeface="B Titr" panose="00000700000000000000" pitchFamily="2" charset="-78"/>
            </a:endParaRPr>
          </a:p>
          <a:p>
            <a:pPr marL="0" indent="0" algn="ctr">
              <a:buNone/>
            </a:pPr>
            <a:endParaRPr lang="en-US" dirty="0">
              <a:cs typeface="B Titr" panose="00000700000000000000" pitchFamily="2" charset="-78"/>
            </a:endParaRPr>
          </a:p>
          <a:p>
            <a:pPr marL="0" indent="0" algn="ctr">
              <a:buNone/>
            </a:pPr>
            <a:endParaRPr lang="en-US" dirty="0" smtClean="0">
              <a:cs typeface="B Titr" panose="00000700000000000000" pitchFamily="2" charset="-78"/>
            </a:endParaRPr>
          </a:p>
          <a:p>
            <a:pPr marL="0" indent="0" algn="ctr">
              <a:buNone/>
            </a:pPr>
            <a:r>
              <a:rPr lang="fa-IR" sz="4000" dirty="0" smtClean="0">
                <a:cs typeface="B Titr" panose="00000700000000000000" pitchFamily="2" charset="-78"/>
              </a:rPr>
              <a:t>از اسلاید 13 تا 22 برای مطالعه بیشتر </a:t>
            </a:r>
            <a:endParaRPr lang="en-US" sz="4000" dirty="0" smtClean="0">
              <a:cs typeface="B Titr" panose="00000700000000000000" pitchFamily="2" charset="-78"/>
            </a:endParaRPr>
          </a:p>
          <a:p>
            <a:pPr marL="0" indent="0" algn="ctr">
              <a:buNone/>
            </a:pP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8215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6. Accessibility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82296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The degree to which data can be accessed in a specific context of use, particularly by people who need supporting technology or special configuration because of some disability.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EXAMPLE Data that should be managed by a screen reader cannot be stored as an image.</a:t>
            </a:r>
          </a:p>
          <a:p>
            <a:pPr>
              <a:lnSpc>
                <a:spcPct val="80000"/>
              </a:lnSpc>
            </a:pPr>
            <a:endParaRPr lang="en-US" altLang="en-US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32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7. Compliance</a:t>
            </a:r>
            <a:endParaRPr lang="en-US" alt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dirty="0"/>
              <a:t>The degree to which data has attributes that adhere to standards, conventions or regulations in force and similar rules relating to data quality in a specific context of use.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EXAMPLE: Credit risk data of a bank must comply with specific laws and standards.</a:t>
            </a:r>
          </a:p>
          <a:p>
            <a:pPr>
              <a:lnSpc>
                <a:spcPct val="80000"/>
              </a:lnSpc>
            </a:pPr>
            <a:endParaRPr lang="en-US" altLang="en-US" sz="1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029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8. Confidentiality</a:t>
            </a:r>
            <a:endParaRPr lang="en-US" alt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dirty="0"/>
              <a:t>Ensure that it is only accessible and interpretable by authorized users in a specific context of use.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Confidentiality is an aspect of information security (together with availability, integrity) as defined </a:t>
            </a:r>
            <a:r>
              <a:rPr lang="en-US" altLang="en-US" sz="1800" dirty="0" smtClean="0"/>
              <a:t>in ISO/IEC </a:t>
            </a:r>
            <a:r>
              <a:rPr lang="en-US" altLang="en-US" sz="1800" dirty="0"/>
              <a:t>13335-1:2004.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EXAMPLE: Data that refers to personal or confidential information like health or profit must be accessed only by authorized users or should be written in secret code.</a:t>
            </a:r>
          </a:p>
          <a:p>
            <a:pPr>
              <a:lnSpc>
                <a:spcPct val="80000"/>
              </a:lnSpc>
            </a:pPr>
            <a:endParaRPr lang="en-US" altLang="en-US" sz="1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9125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9. Efficiency</a:t>
            </a:r>
            <a:endParaRPr lang="en-US" alt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The degree to which data has attributes that can be processed and provide the expected levels of performance by using the appropriate amounts and types of resources in a specific context of use.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EXAMPLE: Using more space than necessary to store data can cause waste of storage, memory and time</a:t>
            </a:r>
            <a:r>
              <a:rPr lang="en-US" altLang="en-US" sz="2000" dirty="0" smtClean="0"/>
              <a:t>.</a:t>
            </a:r>
            <a:endParaRPr lang="en-US" alt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0816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10. Precision</a:t>
            </a:r>
            <a:endParaRPr lang="en-US" alt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1800" dirty="0"/>
              <a:t>The degree to which data has attributes that are exact or that provide discrimination in a specific context of use.</a:t>
            </a:r>
          </a:p>
          <a:p>
            <a:pPr algn="just">
              <a:lnSpc>
                <a:spcPct val="80000"/>
              </a:lnSpc>
            </a:pPr>
            <a:endParaRPr lang="en-US" altLang="en-US" sz="1800" dirty="0"/>
          </a:p>
          <a:p>
            <a:pPr algn="just">
              <a:lnSpc>
                <a:spcPct val="80000"/>
              </a:lnSpc>
            </a:pPr>
            <a:r>
              <a:rPr lang="en-US" altLang="en-US" sz="1800" dirty="0"/>
              <a:t>Look for rounding errors. Exp. precision of 5 decimal places allows different functionalities rather than a precision of 2 decimal places</a:t>
            </a:r>
          </a:p>
          <a:p>
            <a:pPr algn="just">
              <a:lnSpc>
                <a:spcPct val="80000"/>
              </a:lnSpc>
            </a:pPr>
            <a:endParaRPr lang="en-US" altLang="en-US" sz="1800" dirty="0"/>
          </a:p>
          <a:p>
            <a:pPr algn="just">
              <a:lnSpc>
                <a:spcPct val="80000"/>
              </a:lnSpc>
            </a:pPr>
            <a:r>
              <a:rPr lang="en-US" altLang="en-US" sz="1800" dirty="0"/>
              <a:t>Precision in location latitude and longitude declarations: must contain seconds in the Degree/Minute/Second system. </a:t>
            </a:r>
          </a:p>
          <a:p>
            <a:pPr>
              <a:lnSpc>
                <a:spcPct val="80000"/>
              </a:lnSpc>
            </a:pPr>
            <a:endParaRPr lang="en-US" altLang="en-US" sz="1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7096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11. Traceability</a:t>
            </a:r>
            <a:endParaRPr lang="en-US" alt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dirty="0"/>
              <a:t>Provide an audit trail of access to the data and of any changes made to the data in a specific context of use.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EXAMPLE: Public administrations must keep information about the access executed by users for investigating who read/wrote confidential data</a:t>
            </a:r>
            <a:r>
              <a:rPr lang="en-US" altLang="en-US" sz="1800" dirty="0" smtClean="0"/>
              <a:t>.</a:t>
            </a:r>
            <a:endParaRPr lang="en-US" alt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5095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12. Understand ability</a:t>
            </a:r>
            <a:endParaRPr lang="en-US" alt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600" dirty="0"/>
              <a:t>Enable data it to be read and interpreted by users, and are expressed in appropriate languages, symbols and units in a specific context of use.</a:t>
            </a:r>
          </a:p>
          <a:p>
            <a:pPr>
              <a:lnSpc>
                <a:spcPct val="80000"/>
              </a:lnSpc>
            </a:pP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/>
              <a:t>Some information about data understandability are provided by metadata.</a:t>
            </a:r>
          </a:p>
          <a:p>
            <a:pPr>
              <a:lnSpc>
                <a:spcPct val="80000"/>
              </a:lnSpc>
            </a:pP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/>
              <a:t>EXAMPLE: To represent a State (within a country), the standard acronym is more understandable than a numeric code</a:t>
            </a:r>
            <a:r>
              <a:rPr lang="en-US" altLang="en-US" sz="1600" dirty="0" smtClean="0"/>
              <a:t>.</a:t>
            </a:r>
            <a:endParaRPr lang="en-US" altLang="en-US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139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20688"/>
            <a:ext cx="7772400" cy="864096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Data Quality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17621"/>
            <a:ext cx="7234808" cy="4619691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200000"/>
              </a:lnSpc>
            </a:pPr>
            <a:r>
              <a:rPr lang="en-US" altLang="en-US" dirty="0"/>
              <a:t>What is Data Quality?</a:t>
            </a:r>
          </a:p>
          <a:p>
            <a:pPr marL="1200150" lvl="3" indent="-342900" eaLnBrk="1" hangingPunct="1">
              <a:lnSpc>
                <a:spcPct val="200000"/>
              </a:lnSpc>
              <a:buSzPct val="90000"/>
              <a:buFont typeface="Wingdings" pitchFamily="10" charset="2"/>
              <a:buChar char="§"/>
            </a:pPr>
            <a:r>
              <a:rPr lang="en-US" altLang="en-US" sz="1400" dirty="0"/>
              <a:t>Data Quality Dimensions &amp; Models</a:t>
            </a:r>
          </a:p>
          <a:p>
            <a:pPr marL="342900" lvl="1" indent="-342900" eaLnBrk="1" hangingPunct="1">
              <a:lnSpc>
                <a:spcPct val="200000"/>
              </a:lnSpc>
              <a:buSzPct val="90000"/>
              <a:buFont typeface="Wingdings" pitchFamily="10" charset="2"/>
              <a:buChar char="§"/>
            </a:pPr>
            <a:r>
              <a:rPr lang="en-US" sz="2400" dirty="0">
                <a:solidFill>
                  <a:schemeClr val="tx1"/>
                </a:solidFill>
                <a:ea typeface="+mn-ea"/>
              </a:rPr>
              <a:t>Where do problems come from</a:t>
            </a:r>
          </a:p>
          <a:p>
            <a:pPr marL="1200150" lvl="3" indent="-342900" eaLnBrk="1" hangingPunct="1">
              <a:lnSpc>
                <a:spcPct val="200000"/>
              </a:lnSpc>
              <a:buSzPct val="90000"/>
              <a:buFont typeface="Wingdings" pitchFamily="10" charset="2"/>
              <a:buChar char="§"/>
            </a:pPr>
            <a:r>
              <a:rPr lang="en-US" altLang="en-US" sz="1400" dirty="0"/>
              <a:t>Types of Data Quality Problems</a:t>
            </a:r>
          </a:p>
          <a:p>
            <a:pPr eaLnBrk="1" hangingPunct="1">
              <a:lnSpc>
                <a:spcPct val="200000"/>
              </a:lnSpc>
            </a:pPr>
            <a:r>
              <a:rPr lang="en-US" dirty="0"/>
              <a:t>How can they be resolved	</a:t>
            </a:r>
          </a:p>
          <a:p>
            <a:pPr marL="1200150" lvl="3" indent="-342900" eaLnBrk="1" hangingPunct="1">
              <a:lnSpc>
                <a:spcPct val="200000"/>
              </a:lnSpc>
              <a:buSzPct val="90000"/>
              <a:buFont typeface="Wingdings" pitchFamily="10" charset="2"/>
              <a:buChar char="§"/>
            </a:pPr>
            <a:r>
              <a:rPr lang="en-US" altLang="en-US" sz="1400" dirty="0"/>
              <a:t>Data Cleaning Methods</a:t>
            </a:r>
          </a:p>
          <a:p>
            <a:pPr marL="342900" lvl="4" indent="-342900" eaLnBrk="1" hangingPunct="1">
              <a:lnSpc>
                <a:spcPct val="200000"/>
              </a:lnSpc>
              <a:buSzPct val="90000"/>
              <a:buFont typeface="Wingdings" pitchFamily="10" charset="2"/>
              <a:buChar char="§"/>
            </a:pPr>
            <a:r>
              <a:rPr lang="en-US" altLang="en-US" sz="2400" dirty="0">
                <a:ea typeface="+mn-ea"/>
              </a:rPr>
              <a:t>Summary</a:t>
            </a:r>
          </a:p>
          <a:p>
            <a:pPr eaLnBrk="1" hangingPunct="1">
              <a:lnSpc>
                <a:spcPct val="200000"/>
              </a:lnSpc>
            </a:pPr>
            <a:endParaRPr lang="en-US" altLang="en-US" dirty="0"/>
          </a:p>
          <a:p>
            <a:pPr eaLnBrk="1" hangingPunct="1">
              <a:lnSpc>
                <a:spcPct val="200000"/>
              </a:lnSpc>
            </a:pP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7710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13. Availability</a:t>
            </a:r>
            <a:endParaRPr lang="en-US" alt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dirty="0"/>
              <a:t>Enable data to be retrieved by authorized users and/or applications in a specific context of use.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A particular case of availability is concurrent access (both to read or to update data) by more than one user and/or application.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Another case of availability is the capability of data to be available for a specific period of time.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SYSTEM DEPENDENT </a:t>
            </a:r>
            <a:r>
              <a:rPr lang="en-US" altLang="en-US" sz="1800" i="1" dirty="0"/>
              <a:t>Data Quality Measure for </a:t>
            </a:r>
            <a:r>
              <a:rPr lang="en-US" altLang="en-US" sz="1800" dirty="0"/>
              <a:t>Data items availability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• </a:t>
            </a:r>
            <a:r>
              <a:rPr lang="en-US" altLang="en-US" sz="1800" i="1" dirty="0"/>
              <a:t>Measurement Function </a:t>
            </a:r>
            <a:r>
              <a:rPr lang="en-US" altLang="en-US" sz="1800" dirty="0"/>
              <a:t>A/B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A=Number of data items available during backup/restore activities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B=Number of data items of backup/restore procedures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1482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14. Portability</a:t>
            </a:r>
            <a:endParaRPr lang="en-US" alt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438400"/>
            <a:ext cx="7772400" cy="3810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Enable data to be installed, replaced or moved from one system to another preserving the existing quality in a specific context of use.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SYSTEM DEPENDENT </a:t>
            </a:r>
            <a:r>
              <a:rPr lang="en-US" altLang="en-US" sz="2000" i="1" dirty="0"/>
              <a:t>Data Quality Measure for </a:t>
            </a:r>
            <a:r>
              <a:rPr lang="en-US" altLang="en-US" sz="2000" dirty="0"/>
              <a:t>Data portability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• </a:t>
            </a:r>
            <a:r>
              <a:rPr lang="en-US" altLang="en-US" sz="2000" i="1" dirty="0"/>
              <a:t>Measurement Function </a:t>
            </a:r>
            <a:r>
              <a:rPr lang="en-US" altLang="en-US" sz="2000" dirty="0"/>
              <a:t>A/B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A=number of data that preserved the existing quality attribute after the migration to a different computer system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B=number of data migrated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0362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15. Recoverability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dirty="0"/>
              <a:t>Enable data to maintain and preserve a specified level of operations and quality, even in the event of failure, in a specific context of use.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Recoverability can be provided by features like </a:t>
            </a:r>
            <a:r>
              <a:rPr lang="en-US" altLang="en-US" sz="1800" b="1" dirty="0"/>
              <a:t>commit/synch point</a:t>
            </a:r>
            <a:r>
              <a:rPr lang="en-US" altLang="en-US" sz="1800" dirty="0"/>
              <a:t>, rollback (fault-tolerance capability) or by </a:t>
            </a:r>
            <a:r>
              <a:rPr lang="en-US" altLang="en-US" sz="1800" b="1" dirty="0"/>
              <a:t>backup-recovery mechanisms</a:t>
            </a:r>
            <a:r>
              <a:rPr lang="en-US" altLang="en-US" sz="1800" dirty="0"/>
              <a:t>.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EXAMPLE: When a media device has a failure, data stored in that device should be recoverable.</a:t>
            </a:r>
          </a:p>
          <a:p>
            <a:pPr>
              <a:lnSpc>
                <a:spcPct val="80000"/>
              </a:lnSpc>
            </a:pP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/>
              <a:t>SYSTEM DEPENDENT </a:t>
            </a:r>
            <a:r>
              <a:rPr lang="en-US" altLang="en-US" sz="1600" i="1" dirty="0"/>
              <a:t>Data Quality Measure for </a:t>
            </a:r>
            <a:r>
              <a:rPr lang="en-US" altLang="en-US" sz="1600" dirty="0"/>
              <a:t>Recoverability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• 	</a:t>
            </a:r>
            <a:r>
              <a:rPr lang="en-US" altLang="en-US" sz="1600" i="1" dirty="0"/>
              <a:t>Measurement Function </a:t>
            </a:r>
            <a:r>
              <a:rPr lang="en-US" altLang="en-US" sz="1600" dirty="0"/>
              <a:t>A/B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A= number of data items successfully backed up/restored during backup /restore operation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B= number of data items of backup/restore procedures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7832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25012 Quality Model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29188"/>
            <a:ext cx="6616003" cy="4608124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3605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WordArt 2"/>
          <p:cNvSpPr>
            <a:spLocks noChangeArrowheads="1" noChangeShapeType="1" noTextEdit="1"/>
          </p:cNvSpPr>
          <p:nvPr/>
        </p:nvSpPr>
        <p:spPr bwMode="auto">
          <a:xfrm>
            <a:off x="1547664" y="2348880"/>
            <a:ext cx="6200800" cy="199871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b="1" kern="10" dirty="0">
                <a:solidFill>
                  <a:srgbClr val="C0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</a:t>
            </a:r>
          </a:p>
          <a:p>
            <a:pPr algn="ctr"/>
            <a:r>
              <a:rPr lang="en-US" sz="5400" b="1" kern="10" dirty="0">
                <a:solidFill>
                  <a:srgbClr val="C0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074063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319660" y="2015728"/>
            <a:ext cx="3429000" cy="447675"/>
          </a:xfrm>
          <a:prstGeom prst="rect">
            <a:avLst/>
          </a:prstGeom>
          <a:gradFill rotWithShape="1">
            <a:gsLst>
              <a:gs pos="0">
                <a:srgbClr val="E2E9FE"/>
              </a:gs>
              <a:gs pos="100000">
                <a:srgbClr val="E2E9FE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E2E9FE"/>
            </a:extrusionClr>
            <a:contourClr>
              <a:srgbClr val="E2E9FE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rtl="1"/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Problem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659" name="AutoShape 3"/>
          <p:cNvCxnSpPr>
            <a:cxnSpLocks noChangeShapeType="1"/>
            <a:stCxn id="70664" idx="0"/>
            <a:endCxn id="70658" idx="2"/>
          </p:cNvCxnSpPr>
          <p:nvPr/>
        </p:nvCxnSpPr>
        <p:spPr bwMode="auto">
          <a:xfrm flipV="1">
            <a:off x="2737048" y="2463403"/>
            <a:ext cx="2297112" cy="475853"/>
          </a:xfrm>
          <a:prstGeom prst="straightConnector1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60" name="AutoShape 4"/>
          <p:cNvCxnSpPr>
            <a:cxnSpLocks noChangeShapeType="1"/>
            <a:stCxn id="70664" idx="2"/>
            <a:endCxn id="70668" idx="0"/>
          </p:cNvCxnSpPr>
          <p:nvPr/>
        </p:nvCxnSpPr>
        <p:spPr bwMode="auto">
          <a:xfrm rot="5400000">
            <a:off x="1937742" y="3282950"/>
            <a:ext cx="703262" cy="895350"/>
          </a:xfrm>
          <a:prstGeom prst="bentConnector3">
            <a:avLst>
              <a:gd name="adj1" fmla="val 49889"/>
            </a:avLst>
          </a:prstGeom>
          <a:noFill/>
          <a:ln w="1905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61" name="AutoShape 5"/>
          <p:cNvCxnSpPr>
            <a:cxnSpLocks noChangeShapeType="1"/>
            <a:stCxn id="70664" idx="2"/>
          </p:cNvCxnSpPr>
          <p:nvPr/>
        </p:nvCxnSpPr>
        <p:spPr bwMode="auto">
          <a:xfrm rot="16200000" flipH="1">
            <a:off x="2823567" y="3292475"/>
            <a:ext cx="703262" cy="876300"/>
          </a:xfrm>
          <a:prstGeom prst="bentConnector3">
            <a:avLst>
              <a:gd name="adj1" fmla="val 49889"/>
            </a:avLst>
          </a:prstGeom>
          <a:noFill/>
          <a:ln w="1905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62" name="AutoShape 6"/>
          <p:cNvCxnSpPr>
            <a:cxnSpLocks noChangeShapeType="1"/>
            <a:stCxn id="70658" idx="2"/>
            <a:endCxn id="70663" idx="0"/>
          </p:cNvCxnSpPr>
          <p:nvPr/>
        </p:nvCxnSpPr>
        <p:spPr bwMode="auto">
          <a:xfrm>
            <a:off x="5034160" y="2463403"/>
            <a:ext cx="2008188" cy="475853"/>
          </a:xfrm>
          <a:prstGeom prst="straightConnector1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6166048" y="2939256"/>
            <a:ext cx="1752600" cy="439738"/>
          </a:xfrm>
          <a:prstGeom prst="rect">
            <a:avLst/>
          </a:prstGeom>
          <a:gradFill rotWithShape="1">
            <a:gsLst>
              <a:gs pos="0">
                <a:srgbClr val="E9EEF3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E9EEF3"/>
            </a:extrusionClr>
            <a:contourClr>
              <a:srgbClr val="E9EEF3"/>
            </a:contourClr>
          </a:sp3d>
          <a:extLst>
            <a:ext uri="{91240B29-F687-4F45-9708-019B960494DF}">
              <a14:hiddenLine xmlns:a14="http://schemas.microsoft.com/office/drawing/2010/main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lvl="1" algn="r">
              <a:spcBef>
                <a:spcPct val="20000"/>
              </a:spcBef>
              <a:buClr>
                <a:schemeClr val="accent2"/>
              </a:buClr>
            </a:pPr>
            <a:r>
              <a:rPr lang="en-GB" altLang="en-US" sz="1200" b="1">
                <a:solidFill>
                  <a:srgbClr val="000066"/>
                </a:solidFill>
                <a:latin typeface="Garamond" panose="02020404030301010803" pitchFamily="18" charset="0"/>
                <a:cs typeface="Koodak" panose="00000700000000000000" pitchFamily="2" charset="-78"/>
              </a:rPr>
              <a:t>Single Source Problem</a:t>
            </a:r>
            <a:endParaRPr lang="en-US" altLang="en-US" sz="1200" b="1">
              <a:solidFill>
                <a:srgbClr val="000066"/>
              </a:solidFill>
              <a:latin typeface="Garamond" panose="02020404030301010803" pitchFamily="18" charset="0"/>
              <a:cs typeface="Koodak" panose="00000700000000000000" pitchFamily="2" charset="-78"/>
            </a:endParaRP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1898848" y="2939256"/>
            <a:ext cx="1676400" cy="439738"/>
          </a:xfrm>
          <a:prstGeom prst="rect">
            <a:avLst/>
          </a:prstGeom>
          <a:gradFill rotWithShape="1">
            <a:gsLst>
              <a:gs pos="0">
                <a:srgbClr val="E9EEF3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E9EEF3"/>
            </a:extrusionClr>
            <a:contourClr>
              <a:srgbClr val="E9EEF3"/>
            </a:contourClr>
          </a:sp3d>
          <a:extLst>
            <a:ext uri="{91240B29-F687-4F45-9708-019B960494DF}">
              <a14:hiddenLine xmlns:a14="http://schemas.microsoft.com/office/drawing/2010/main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GB" altLang="en-US" sz="1200" b="1">
                <a:solidFill>
                  <a:srgbClr val="000066"/>
                </a:solidFill>
                <a:latin typeface="Garamond" panose="02020404030301010803" pitchFamily="18" charset="0"/>
                <a:cs typeface="Koodak" panose="00000700000000000000" pitchFamily="2" charset="-78"/>
              </a:rPr>
              <a:t>Multi Source Problem</a:t>
            </a:r>
            <a:endParaRPr lang="en-US" altLang="en-US" sz="1200" b="1">
              <a:solidFill>
                <a:srgbClr val="000066"/>
              </a:solidFill>
              <a:latin typeface="Garamond" panose="02020404030301010803" pitchFamily="18" charset="0"/>
              <a:cs typeface="Koodak" panose="00000700000000000000" pitchFamily="2" charset="-78"/>
            </a:endParaRPr>
          </a:p>
        </p:txBody>
      </p:sp>
      <p:cxnSp>
        <p:nvCxnSpPr>
          <p:cNvPr id="70666" name="AutoShape 10"/>
          <p:cNvCxnSpPr>
            <a:cxnSpLocks noChangeShapeType="1"/>
            <a:stCxn id="70663" idx="2"/>
          </p:cNvCxnSpPr>
          <p:nvPr/>
        </p:nvCxnSpPr>
        <p:spPr bwMode="auto">
          <a:xfrm rot="5400000">
            <a:off x="6290667" y="3330575"/>
            <a:ext cx="703262" cy="800100"/>
          </a:xfrm>
          <a:prstGeom prst="bentConnector3">
            <a:avLst>
              <a:gd name="adj1" fmla="val 49889"/>
            </a:avLst>
          </a:prstGeom>
          <a:noFill/>
          <a:ln w="1905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1174948" y="4082256"/>
            <a:ext cx="1333500" cy="439738"/>
          </a:xfrm>
          <a:prstGeom prst="rect">
            <a:avLst/>
          </a:prstGeom>
          <a:gradFill rotWithShape="1">
            <a:gsLst>
              <a:gs pos="0">
                <a:srgbClr val="C7D5FD"/>
              </a:gs>
              <a:gs pos="50000">
                <a:schemeClr val="bg1"/>
              </a:gs>
              <a:gs pos="100000">
                <a:srgbClr val="C7D5FD"/>
              </a:gs>
            </a:gsLst>
            <a:lin ang="5400000" scaled="1"/>
          </a:gradFill>
          <a:ln>
            <a:noFill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rtl="1"/>
            <a:r>
              <a:rPr lang="en-GB" altLang="en-US" sz="1200">
                <a:solidFill>
                  <a:srgbClr val="000066"/>
                </a:solidFill>
                <a:cs typeface="Nazanin" panose="00000400000000000000" pitchFamily="2" charset="-78"/>
              </a:rPr>
              <a:t>Schema Related</a:t>
            </a:r>
            <a:endParaRPr lang="en-US" altLang="en-US" sz="1200">
              <a:solidFill>
                <a:srgbClr val="000066"/>
              </a:solidFill>
              <a:cs typeface="Nazanin" panose="00000400000000000000" pitchFamily="2" charset="-78"/>
            </a:endParaRPr>
          </a:p>
        </p:txBody>
      </p:sp>
      <p:cxnSp>
        <p:nvCxnSpPr>
          <p:cNvPr id="70671" name="AutoShape 15"/>
          <p:cNvCxnSpPr>
            <a:cxnSpLocks noChangeShapeType="1"/>
            <a:stCxn id="70663" idx="2"/>
          </p:cNvCxnSpPr>
          <p:nvPr/>
        </p:nvCxnSpPr>
        <p:spPr bwMode="auto">
          <a:xfrm rot="16200000" flipH="1">
            <a:off x="7147917" y="3273425"/>
            <a:ext cx="703262" cy="914400"/>
          </a:xfrm>
          <a:prstGeom prst="bentConnector3">
            <a:avLst>
              <a:gd name="adj1" fmla="val 49889"/>
            </a:avLst>
          </a:prstGeom>
          <a:noFill/>
          <a:ln w="1905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672" name="Rectangle 16"/>
          <p:cNvSpPr>
            <a:spLocks noChangeArrowheads="1"/>
          </p:cNvSpPr>
          <p:nvPr/>
        </p:nvSpPr>
        <p:spPr bwMode="auto">
          <a:xfrm>
            <a:off x="899592" y="4700240"/>
            <a:ext cx="2128442" cy="1537072"/>
          </a:xfrm>
          <a:prstGeom prst="rect">
            <a:avLst/>
          </a:prstGeom>
          <a:gradFill rotWithShape="1">
            <a:gsLst>
              <a:gs pos="0">
                <a:srgbClr val="E2E9FE"/>
              </a:gs>
              <a:gs pos="100000">
                <a:srgbClr val="E4CADB"/>
              </a:gs>
            </a:gsLst>
            <a:lin ang="5400000" scaled="1"/>
          </a:gradFill>
          <a:ln>
            <a:noFill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E2E9FE"/>
            </a:extrusionClr>
            <a:contourClr>
              <a:srgbClr val="E2E9FE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en-GB" altLang="en-US" sz="1200" i="1" dirty="0">
                <a:solidFill>
                  <a:srgbClr val="000066"/>
                </a:solidFill>
                <a:cs typeface="Nazanin" panose="00000400000000000000" pitchFamily="2" charset="-78"/>
              </a:rPr>
              <a:t>(Lack of Integrity Constraints,</a:t>
            </a:r>
          </a:p>
          <a:p>
            <a:r>
              <a:rPr lang="en-GB" altLang="en-US" sz="1200" i="1" dirty="0">
                <a:solidFill>
                  <a:srgbClr val="000066"/>
                </a:solidFill>
                <a:cs typeface="Nazanin" panose="00000400000000000000" pitchFamily="2" charset="-78"/>
              </a:rPr>
              <a:t>Poor Schema Design</a:t>
            </a:r>
            <a:r>
              <a:rPr lang="en-GB" altLang="en-US" sz="1500" i="1" dirty="0">
                <a:solidFill>
                  <a:srgbClr val="000066"/>
                </a:solidFill>
                <a:cs typeface="Nazanin" panose="00000400000000000000" pitchFamily="2" charset="-78"/>
              </a:rPr>
              <a:t>)</a:t>
            </a:r>
          </a:p>
          <a:p>
            <a:pPr>
              <a:buFontTx/>
              <a:buChar char="•"/>
            </a:pPr>
            <a:endParaRPr lang="en-GB" altLang="en-US" sz="1500" i="1" dirty="0">
              <a:solidFill>
                <a:srgbClr val="000066"/>
              </a:solidFill>
              <a:cs typeface="Nazanin" panose="00000400000000000000" pitchFamily="2" charset="-78"/>
            </a:endParaRPr>
          </a:p>
          <a:p>
            <a:r>
              <a:rPr lang="en-GB" altLang="en-US" sz="1200" i="1" dirty="0">
                <a:solidFill>
                  <a:srgbClr val="000066"/>
                </a:solidFill>
                <a:cs typeface="Nazanin" panose="00000400000000000000" pitchFamily="2" charset="-78"/>
              </a:rPr>
              <a:t>- Uniqueness </a:t>
            </a:r>
          </a:p>
          <a:p>
            <a:r>
              <a:rPr lang="en-GB" altLang="en-US" sz="1200" i="1" dirty="0">
                <a:solidFill>
                  <a:srgbClr val="000066"/>
                </a:solidFill>
                <a:cs typeface="Nazanin" panose="00000400000000000000" pitchFamily="2" charset="-78"/>
              </a:rPr>
              <a:t>- Referential Integrity</a:t>
            </a:r>
          </a:p>
          <a:p>
            <a:r>
              <a:rPr lang="en-GB" altLang="en-US" sz="1500" i="1" dirty="0">
                <a:solidFill>
                  <a:srgbClr val="000066"/>
                </a:solidFill>
                <a:cs typeface="Nazanin" panose="00000400000000000000" pitchFamily="2" charset="-78"/>
              </a:rPr>
              <a:t>…..</a:t>
            </a:r>
            <a:endParaRPr lang="en-US" altLang="en-US" sz="1500" i="1" dirty="0">
              <a:solidFill>
                <a:srgbClr val="000066"/>
              </a:solidFill>
              <a:cs typeface="Nazanin" panose="00000400000000000000" pitchFamily="2" charset="-78"/>
            </a:endParaRPr>
          </a:p>
        </p:txBody>
      </p:sp>
      <p:sp>
        <p:nvSpPr>
          <p:cNvPr id="70673" name="Rectangle 17"/>
          <p:cNvSpPr>
            <a:spLocks noChangeArrowheads="1"/>
          </p:cNvSpPr>
          <p:nvPr/>
        </p:nvSpPr>
        <p:spPr bwMode="auto">
          <a:xfrm>
            <a:off x="3110707" y="4691856"/>
            <a:ext cx="1649934" cy="1617464"/>
          </a:xfrm>
          <a:prstGeom prst="rect">
            <a:avLst/>
          </a:prstGeom>
          <a:gradFill rotWithShape="1">
            <a:gsLst>
              <a:gs pos="0">
                <a:srgbClr val="E2E9FE"/>
              </a:gs>
              <a:gs pos="100000">
                <a:srgbClr val="E4CADB"/>
              </a:gs>
            </a:gsLst>
            <a:lin ang="5400000" scaled="1"/>
          </a:gradFill>
          <a:ln>
            <a:noFill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E2E9FE"/>
            </a:extrusionClr>
            <a:contourClr>
              <a:srgbClr val="E2E9FE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en-GB" altLang="en-US" sz="1500" i="1" dirty="0">
                <a:solidFill>
                  <a:srgbClr val="000066"/>
                </a:solidFill>
                <a:cs typeface="Nazanin" panose="00000400000000000000" pitchFamily="2" charset="-78"/>
              </a:rPr>
              <a:t>(Data Entry Error)</a:t>
            </a:r>
          </a:p>
          <a:p>
            <a:pPr>
              <a:buFontTx/>
              <a:buChar char="•"/>
            </a:pPr>
            <a:endParaRPr lang="en-GB" altLang="en-US" sz="1500" i="1" dirty="0">
              <a:solidFill>
                <a:srgbClr val="000066"/>
              </a:solidFill>
              <a:cs typeface="Nazanin" panose="00000400000000000000" pitchFamily="2" charset="-78"/>
            </a:endParaRPr>
          </a:p>
          <a:p>
            <a:endParaRPr lang="en-GB" altLang="en-US" sz="1500" i="1" dirty="0">
              <a:solidFill>
                <a:srgbClr val="000066"/>
              </a:solidFill>
              <a:cs typeface="Nazanin" panose="00000400000000000000" pitchFamily="2" charset="-78"/>
            </a:endParaRPr>
          </a:p>
          <a:p>
            <a:r>
              <a:rPr lang="en-GB" altLang="en-US" sz="1200" i="1" dirty="0">
                <a:solidFill>
                  <a:srgbClr val="000066"/>
                </a:solidFill>
                <a:cs typeface="Nazanin" panose="00000400000000000000" pitchFamily="2" charset="-78"/>
              </a:rPr>
              <a:t>- Misspelling </a:t>
            </a:r>
          </a:p>
          <a:p>
            <a:r>
              <a:rPr lang="en-GB" altLang="en-US" sz="1200" i="1" dirty="0">
                <a:solidFill>
                  <a:srgbClr val="000066"/>
                </a:solidFill>
                <a:cs typeface="Nazanin" panose="00000400000000000000" pitchFamily="2" charset="-78"/>
              </a:rPr>
              <a:t>- Redundancy</a:t>
            </a:r>
          </a:p>
          <a:p>
            <a:r>
              <a:rPr lang="en-GB" altLang="en-US" sz="1200" i="1" dirty="0">
                <a:solidFill>
                  <a:srgbClr val="000066"/>
                </a:solidFill>
                <a:cs typeface="Nazanin" panose="00000400000000000000" pitchFamily="2" charset="-78"/>
              </a:rPr>
              <a:t>- Contradictory Value</a:t>
            </a:r>
          </a:p>
          <a:p>
            <a:r>
              <a:rPr lang="en-GB" altLang="en-US" sz="1500" i="1" dirty="0">
                <a:solidFill>
                  <a:srgbClr val="000066"/>
                </a:solidFill>
                <a:cs typeface="Nazanin" panose="00000400000000000000" pitchFamily="2" charset="-78"/>
              </a:rPr>
              <a:t>….</a:t>
            </a:r>
          </a:p>
        </p:txBody>
      </p:sp>
      <p:sp>
        <p:nvSpPr>
          <p:cNvPr id="70674" name="Rectangle 18"/>
          <p:cNvSpPr>
            <a:spLocks noChangeArrowheads="1"/>
          </p:cNvSpPr>
          <p:nvPr/>
        </p:nvSpPr>
        <p:spPr bwMode="auto">
          <a:xfrm>
            <a:off x="5076056" y="4712597"/>
            <a:ext cx="1800200" cy="1609080"/>
          </a:xfrm>
          <a:prstGeom prst="rect">
            <a:avLst/>
          </a:prstGeom>
          <a:gradFill rotWithShape="1">
            <a:gsLst>
              <a:gs pos="0">
                <a:srgbClr val="E2E9FE"/>
              </a:gs>
              <a:gs pos="100000">
                <a:srgbClr val="E4CADB"/>
              </a:gs>
            </a:gsLst>
            <a:lin ang="5400000" scaled="1"/>
          </a:gradFill>
          <a:ln>
            <a:noFill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E2E9FE"/>
            </a:extrusionClr>
            <a:contourClr>
              <a:srgbClr val="E2E9FE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en-GB" altLang="en-US" sz="1500" i="1" dirty="0">
                <a:solidFill>
                  <a:srgbClr val="000066"/>
                </a:solidFill>
                <a:cs typeface="Nazanin" panose="00000400000000000000" pitchFamily="2" charset="-78"/>
              </a:rPr>
              <a:t>(Heterogeneous</a:t>
            </a:r>
          </a:p>
          <a:p>
            <a:r>
              <a:rPr lang="en-GB" altLang="en-US" sz="1500" i="1" dirty="0">
                <a:solidFill>
                  <a:srgbClr val="000066"/>
                </a:solidFill>
                <a:cs typeface="Nazanin" panose="00000400000000000000" pitchFamily="2" charset="-78"/>
              </a:rPr>
              <a:t>Data Models &amp;</a:t>
            </a:r>
          </a:p>
          <a:p>
            <a:r>
              <a:rPr lang="en-GB" altLang="en-US" sz="1500" i="1" dirty="0">
                <a:solidFill>
                  <a:srgbClr val="000066"/>
                </a:solidFill>
                <a:cs typeface="Nazanin" panose="00000400000000000000" pitchFamily="2" charset="-78"/>
              </a:rPr>
              <a:t>Schema Design) </a:t>
            </a:r>
          </a:p>
          <a:p>
            <a:endParaRPr lang="en-GB" altLang="en-US" sz="1500" i="1" dirty="0">
              <a:solidFill>
                <a:srgbClr val="000066"/>
              </a:solidFill>
              <a:cs typeface="Nazanin" panose="00000400000000000000" pitchFamily="2" charset="-78"/>
            </a:endParaRPr>
          </a:p>
          <a:p>
            <a:r>
              <a:rPr lang="en-GB" altLang="en-US" sz="1500" i="1" dirty="0">
                <a:solidFill>
                  <a:srgbClr val="000066"/>
                </a:solidFill>
                <a:cs typeface="Nazanin" panose="00000400000000000000" pitchFamily="2" charset="-78"/>
              </a:rPr>
              <a:t>- </a:t>
            </a:r>
            <a:r>
              <a:rPr lang="en-GB" altLang="en-US" sz="1200" i="1" dirty="0">
                <a:solidFill>
                  <a:srgbClr val="000066"/>
                </a:solidFill>
                <a:cs typeface="Nazanin" panose="00000400000000000000" pitchFamily="2" charset="-78"/>
              </a:rPr>
              <a:t>Naming Conflicts</a:t>
            </a:r>
          </a:p>
          <a:p>
            <a:r>
              <a:rPr lang="en-GB" altLang="en-US" sz="1200" i="1" dirty="0">
                <a:solidFill>
                  <a:srgbClr val="000066"/>
                </a:solidFill>
                <a:cs typeface="Nazanin" panose="00000400000000000000" pitchFamily="2" charset="-78"/>
              </a:rPr>
              <a:t>- Structural Conflicts</a:t>
            </a:r>
          </a:p>
          <a:p>
            <a:r>
              <a:rPr lang="en-GB" altLang="en-US" sz="1500" i="1" dirty="0">
                <a:solidFill>
                  <a:srgbClr val="000066"/>
                </a:solidFill>
                <a:cs typeface="Nazanin" panose="00000400000000000000" pitchFamily="2" charset="-78"/>
              </a:rPr>
              <a:t>..... </a:t>
            </a:r>
            <a:endParaRPr lang="en-US" altLang="en-US" sz="1500" i="1" dirty="0">
              <a:solidFill>
                <a:srgbClr val="000066"/>
              </a:solidFill>
              <a:cs typeface="Nazanin" panose="00000400000000000000" pitchFamily="2" charset="-78"/>
            </a:endParaRPr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7020272" y="4688690"/>
            <a:ext cx="1800200" cy="1681088"/>
          </a:xfrm>
          <a:prstGeom prst="rect">
            <a:avLst/>
          </a:prstGeom>
          <a:gradFill rotWithShape="1">
            <a:gsLst>
              <a:gs pos="0">
                <a:srgbClr val="E2E9FE"/>
              </a:gs>
              <a:gs pos="100000">
                <a:srgbClr val="E4CADB"/>
              </a:gs>
            </a:gsLst>
            <a:lin ang="5400000" scaled="1"/>
          </a:gradFill>
          <a:ln>
            <a:noFill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E2E9FE"/>
            </a:extrusionClr>
            <a:contourClr>
              <a:srgbClr val="E2E9FE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en-GB" altLang="en-US" sz="1500" i="1" dirty="0">
                <a:solidFill>
                  <a:srgbClr val="000066"/>
                </a:solidFill>
                <a:cs typeface="Nazanin" panose="00000400000000000000" pitchFamily="2" charset="-78"/>
              </a:rPr>
              <a:t>(Overlapping </a:t>
            </a:r>
          </a:p>
          <a:p>
            <a:r>
              <a:rPr lang="en-GB" altLang="en-US" sz="1500" i="1" dirty="0">
                <a:solidFill>
                  <a:srgbClr val="000066"/>
                </a:solidFill>
                <a:cs typeface="Nazanin" panose="00000400000000000000" pitchFamily="2" charset="-78"/>
              </a:rPr>
              <a:t>Contradictory</a:t>
            </a:r>
          </a:p>
          <a:p>
            <a:r>
              <a:rPr lang="en-GB" altLang="en-US" sz="1500" i="1" dirty="0">
                <a:solidFill>
                  <a:srgbClr val="000066"/>
                </a:solidFill>
                <a:cs typeface="Nazanin" panose="00000400000000000000" pitchFamily="2" charset="-78"/>
              </a:rPr>
              <a:t>&amp; inconsistent Data)</a:t>
            </a:r>
          </a:p>
          <a:p>
            <a:pPr>
              <a:buFontTx/>
              <a:buChar char="•"/>
            </a:pPr>
            <a:endParaRPr lang="en-GB" altLang="en-US" sz="1500" i="1" dirty="0">
              <a:solidFill>
                <a:srgbClr val="000066"/>
              </a:solidFill>
              <a:cs typeface="Nazanin" panose="00000400000000000000" pitchFamily="2" charset="-78"/>
            </a:endParaRPr>
          </a:p>
          <a:p>
            <a:r>
              <a:rPr lang="en-GB" altLang="en-US" sz="1200" i="1" dirty="0">
                <a:solidFill>
                  <a:srgbClr val="000066"/>
                </a:solidFill>
                <a:cs typeface="Nazanin" panose="00000400000000000000" pitchFamily="2" charset="-78"/>
              </a:rPr>
              <a:t>- Inconsistent Aggregation </a:t>
            </a:r>
          </a:p>
          <a:p>
            <a:pPr marL="171450" indent="-171450">
              <a:buFontTx/>
              <a:buChar char="-"/>
            </a:pPr>
            <a:r>
              <a:rPr lang="en-GB" altLang="en-US" sz="1200" i="1" dirty="0">
                <a:solidFill>
                  <a:srgbClr val="000066"/>
                </a:solidFill>
                <a:cs typeface="Nazanin" panose="00000400000000000000" pitchFamily="2" charset="-78"/>
              </a:rPr>
              <a:t>Inconsistent Timing</a:t>
            </a:r>
          </a:p>
          <a:p>
            <a:r>
              <a:rPr lang="en-GB" altLang="en-US" sz="1200" i="1" dirty="0">
                <a:solidFill>
                  <a:srgbClr val="000066"/>
                </a:solidFill>
                <a:cs typeface="Nazanin" panose="00000400000000000000" pitchFamily="2" charset="-78"/>
              </a:rPr>
              <a:t>….</a:t>
            </a:r>
            <a:endParaRPr lang="en-US" altLang="en-US" sz="1200" i="1" dirty="0">
              <a:solidFill>
                <a:srgbClr val="000066"/>
              </a:solidFill>
              <a:cs typeface="Nazanin" panose="00000400000000000000" pitchFamily="2" charset="-78"/>
            </a:endParaRPr>
          </a:p>
        </p:txBody>
      </p:sp>
      <p:sp>
        <p:nvSpPr>
          <p:cNvPr id="70676" name="Rectangle 20"/>
          <p:cNvSpPr>
            <a:spLocks noChangeArrowheads="1"/>
          </p:cNvSpPr>
          <p:nvPr/>
        </p:nvSpPr>
        <p:spPr bwMode="auto">
          <a:xfrm>
            <a:off x="5785048" y="2939256"/>
            <a:ext cx="2590800" cy="439738"/>
          </a:xfrm>
          <a:prstGeom prst="rect">
            <a:avLst/>
          </a:prstGeom>
          <a:gradFill rotWithShape="1">
            <a:gsLst>
              <a:gs pos="0">
                <a:srgbClr val="E9EEF3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E9EEF3"/>
            </a:extrusionClr>
            <a:contourClr>
              <a:srgbClr val="E9EEF3"/>
            </a:contourClr>
          </a:sp3d>
          <a:extLst>
            <a:ext uri="{91240B29-F687-4F45-9708-019B960494DF}">
              <a14:hiddenLine xmlns:a14="http://schemas.microsoft.com/office/drawing/2010/main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lvl="1" algn="r">
              <a:spcBef>
                <a:spcPct val="20000"/>
              </a:spcBef>
              <a:buClr>
                <a:schemeClr val="accent2"/>
              </a:buClr>
            </a:pPr>
            <a:r>
              <a:rPr lang="en-GB" altLang="en-US" b="1" dirty="0">
                <a:solidFill>
                  <a:srgbClr val="000066"/>
                </a:solidFill>
                <a:latin typeface="Garamond" panose="02020404030301010803" pitchFamily="18" charset="0"/>
                <a:cs typeface="Koodak" panose="00000700000000000000" pitchFamily="2" charset="-78"/>
              </a:rPr>
              <a:t>Multi Source Problems</a:t>
            </a:r>
            <a:endParaRPr lang="en-US" altLang="en-US" b="1" dirty="0">
              <a:solidFill>
                <a:srgbClr val="000066"/>
              </a:solidFill>
              <a:latin typeface="Garamond" panose="02020404030301010803" pitchFamily="18" charset="0"/>
              <a:cs typeface="Koodak" panose="00000700000000000000" pitchFamily="2" charset="-78"/>
            </a:endParaRPr>
          </a:p>
        </p:txBody>
      </p:sp>
      <p:sp>
        <p:nvSpPr>
          <p:cNvPr id="70677" name="Rectangle 21"/>
          <p:cNvSpPr>
            <a:spLocks noChangeArrowheads="1"/>
          </p:cNvSpPr>
          <p:nvPr/>
        </p:nvSpPr>
        <p:spPr bwMode="auto">
          <a:xfrm>
            <a:off x="1533723" y="2939256"/>
            <a:ext cx="2479675" cy="439738"/>
          </a:xfrm>
          <a:prstGeom prst="rect">
            <a:avLst/>
          </a:prstGeom>
          <a:gradFill rotWithShape="1">
            <a:gsLst>
              <a:gs pos="0">
                <a:srgbClr val="E9EEF3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E9EEF3"/>
            </a:extrusionClr>
            <a:contourClr>
              <a:srgbClr val="E9EEF3"/>
            </a:contourClr>
          </a:sp3d>
          <a:extLst>
            <a:ext uri="{91240B29-F687-4F45-9708-019B960494DF}">
              <a14:hiddenLine xmlns:a14="http://schemas.microsoft.com/office/drawing/2010/main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GB" altLang="en-US" b="1" dirty="0">
                <a:solidFill>
                  <a:srgbClr val="000066"/>
                </a:solidFill>
                <a:latin typeface="Garamond" panose="02020404030301010803" pitchFamily="18" charset="0"/>
                <a:cs typeface="Koodak" panose="00000700000000000000" pitchFamily="2" charset="-78"/>
              </a:rPr>
              <a:t>Single Source Problems</a:t>
            </a:r>
            <a:endParaRPr lang="en-US" altLang="en-US" b="1" dirty="0">
              <a:solidFill>
                <a:srgbClr val="000066"/>
              </a:solidFill>
              <a:latin typeface="Garamond" panose="02020404030301010803" pitchFamily="18" charset="0"/>
              <a:cs typeface="Koodak" panose="00000700000000000000" pitchFamily="2" charset="-78"/>
            </a:endParaRPr>
          </a:p>
        </p:txBody>
      </p:sp>
      <p:sp>
        <p:nvSpPr>
          <p:cNvPr id="70679" name="Rectangle 23"/>
          <p:cNvSpPr>
            <a:spLocks noChangeArrowheads="1"/>
          </p:cNvSpPr>
          <p:nvPr/>
        </p:nvSpPr>
        <p:spPr bwMode="auto">
          <a:xfrm>
            <a:off x="1213048" y="4082256"/>
            <a:ext cx="1333500" cy="439738"/>
          </a:xfrm>
          <a:prstGeom prst="rect">
            <a:avLst/>
          </a:prstGeom>
          <a:gradFill rotWithShape="1">
            <a:gsLst>
              <a:gs pos="0">
                <a:srgbClr val="C7D5FD"/>
              </a:gs>
              <a:gs pos="50000">
                <a:schemeClr val="bg1"/>
              </a:gs>
              <a:gs pos="100000">
                <a:srgbClr val="C7D5FD"/>
              </a:gs>
            </a:gsLst>
            <a:lin ang="5400000" scaled="1"/>
          </a:gradFill>
          <a:ln>
            <a:noFill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rtl="1"/>
            <a:r>
              <a:rPr lang="en-GB" altLang="en-US" sz="1200">
                <a:solidFill>
                  <a:srgbClr val="000066"/>
                </a:solidFill>
                <a:cs typeface="Nazanin" panose="00000400000000000000" pitchFamily="2" charset="-78"/>
              </a:rPr>
              <a:t>Schema Related</a:t>
            </a:r>
            <a:endParaRPr lang="en-US" altLang="en-US" sz="1200">
              <a:solidFill>
                <a:srgbClr val="000066"/>
              </a:solidFill>
              <a:cs typeface="Nazanin" panose="00000400000000000000" pitchFamily="2" charset="-78"/>
            </a:endParaRPr>
          </a:p>
        </p:txBody>
      </p:sp>
      <p:sp>
        <p:nvSpPr>
          <p:cNvPr id="70682" name="Rectangle 26"/>
          <p:cNvSpPr>
            <a:spLocks noChangeArrowheads="1"/>
          </p:cNvSpPr>
          <p:nvPr/>
        </p:nvSpPr>
        <p:spPr bwMode="auto">
          <a:xfrm>
            <a:off x="1213048" y="4082256"/>
            <a:ext cx="1333500" cy="439738"/>
          </a:xfrm>
          <a:prstGeom prst="rect">
            <a:avLst/>
          </a:prstGeom>
          <a:gradFill rotWithShape="1">
            <a:gsLst>
              <a:gs pos="0">
                <a:srgbClr val="C7D5FD"/>
              </a:gs>
              <a:gs pos="50000">
                <a:schemeClr val="bg1"/>
              </a:gs>
              <a:gs pos="100000">
                <a:srgbClr val="C7D5FD"/>
              </a:gs>
            </a:gsLst>
            <a:lin ang="5400000" scaled="1"/>
          </a:gradFill>
          <a:ln>
            <a:noFill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rtl="1"/>
            <a:r>
              <a:rPr lang="en-GB" altLang="en-US" sz="1200">
                <a:solidFill>
                  <a:srgbClr val="000066"/>
                </a:solidFill>
                <a:cs typeface="Nazanin" panose="00000400000000000000" pitchFamily="2" charset="-78"/>
              </a:rPr>
              <a:t>Schema Related</a:t>
            </a:r>
            <a:endParaRPr lang="en-US" altLang="en-US" sz="1200">
              <a:solidFill>
                <a:srgbClr val="000066"/>
              </a:solidFill>
              <a:cs typeface="Nazanin" panose="00000400000000000000" pitchFamily="2" charset="-78"/>
            </a:endParaRPr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7309048" y="4082256"/>
            <a:ext cx="1295400" cy="400050"/>
          </a:xfrm>
          <a:prstGeom prst="rect">
            <a:avLst/>
          </a:prstGeom>
          <a:gradFill rotWithShape="1">
            <a:gsLst>
              <a:gs pos="0">
                <a:srgbClr val="C7D5FD"/>
              </a:gs>
              <a:gs pos="50000">
                <a:schemeClr val="bg1"/>
              </a:gs>
              <a:gs pos="100000">
                <a:srgbClr val="C7D5FD"/>
              </a:gs>
            </a:gsLst>
            <a:lin ang="5400000" scaled="1"/>
          </a:gradFill>
          <a:ln>
            <a:noFill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rtl="1"/>
            <a:r>
              <a:rPr lang="en-GB" altLang="en-US" sz="1200" b="1" dirty="0">
                <a:solidFill>
                  <a:srgbClr val="000066"/>
                </a:solidFill>
                <a:cs typeface="Nazanin" panose="00000400000000000000" pitchFamily="2" charset="-78"/>
              </a:rPr>
              <a:t>Instant Level</a:t>
            </a:r>
            <a:endParaRPr lang="en-US" altLang="en-US" sz="1200" b="1" dirty="0">
              <a:solidFill>
                <a:srgbClr val="000066"/>
              </a:solidFill>
              <a:cs typeface="Nazanin" panose="00000400000000000000" pitchFamily="2" charset="-78"/>
            </a:endParaRPr>
          </a:p>
        </p:txBody>
      </p:sp>
      <p:sp>
        <p:nvSpPr>
          <p:cNvPr id="70684" name="Rectangle 28"/>
          <p:cNvSpPr>
            <a:spLocks noChangeArrowheads="1"/>
          </p:cNvSpPr>
          <p:nvPr/>
        </p:nvSpPr>
        <p:spPr bwMode="auto">
          <a:xfrm>
            <a:off x="5432648" y="4088089"/>
            <a:ext cx="1371600" cy="439738"/>
          </a:xfrm>
          <a:prstGeom prst="rect">
            <a:avLst/>
          </a:prstGeom>
          <a:gradFill rotWithShape="1">
            <a:gsLst>
              <a:gs pos="0">
                <a:srgbClr val="C7D5FD"/>
              </a:gs>
              <a:gs pos="50000">
                <a:schemeClr val="bg1"/>
              </a:gs>
              <a:gs pos="100000">
                <a:srgbClr val="C7D5FD"/>
              </a:gs>
            </a:gsLst>
            <a:lin ang="5400000" scaled="1"/>
          </a:gradFill>
          <a:ln>
            <a:noFill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rtl="1"/>
            <a:r>
              <a:rPr lang="en-GB" altLang="en-US" sz="1200" b="1" dirty="0">
                <a:solidFill>
                  <a:srgbClr val="000066"/>
                </a:solidFill>
                <a:cs typeface="Nazanin" panose="00000400000000000000" pitchFamily="2" charset="-78"/>
              </a:rPr>
              <a:t>Schema Level</a:t>
            </a:r>
            <a:endParaRPr lang="en-US" altLang="en-US" sz="1200" b="1" dirty="0">
              <a:solidFill>
                <a:srgbClr val="000066"/>
              </a:solidFill>
              <a:cs typeface="Nazanin" panose="00000400000000000000" pitchFamily="2" charset="-78"/>
            </a:endParaRPr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3203848" y="4082256"/>
            <a:ext cx="1295400" cy="439738"/>
          </a:xfrm>
          <a:prstGeom prst="rect">
            <a:avLst/>
          </a:prstGeom>
          <a:gradFill rotWithShape="1">
            <a:gsLst>
              <a:gs pos="0">
                <a:srgbClr val="C7D5FD"/>
              </a:gs>
              <a:gs pos="50000">
                <a:schemeClr val="bg1"/>
              </a:gs>
              <a:gs pos="100000">
                <a:srgbClr val="C7D5FD"/>
              </a:gs>
            </a:gsLst>
            <a:lin ang="5400000" scaled="1"/>
          </a:gradFill>
          <a:ln>
            <a:noFill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rtl="1"/>
            <a:r>
              <a:rPr lang="en-GB" altLang="en-US" sz="1200" b="1" dirty="0">
                <a:solidFill>
                  <a:srgbClr val="000066"/>
                </a:solidFill>
                <a:cs typeface="Nazanin" panose="00000400000000000000" pitchFamily="2" charset="-78"/>
              </a:rPr>
              <a:t>Instant Level</a:t>
            </a:r>
            <a:endParaRPr lang="en-US" altLang="en-US" sz="1200" b="1" dirty="0">
              <a:solidFill>
                <a:srgbClr val="000066"/>
              </a:solidFill>
              <a:cs typeface="Nazanin" panose="00000400000000000000" pitchFamily="2" charset="-78"/>
            </a:endParaRPr>
          </a:p>
        </p:txBody>
      </p:sp>
      <p:sp>
        <p:nvSpPr>
          <p:cNvPr id="70686" name="Rectangle 30"/>
          <p:cNvSpPr>
            <a:spLocks noChangeArrowheads="1"/>
          </p:cNvSpPr>
          <p:nvPr/>
        </p:nvSpPr>
        <p:spPr bwMode="auto">
          <a:xfrm>
            <a:off x="1213048" y="4082256"/>
            <a:ext cx="1333500" cy="439738"/>
          </a:xfrm>
          <a:prstGeom prst="rect">
            <a:avLst/>
          </a:prstGeom>
          <a:gradFill rotWithShape="1">
            <a:gsLst>
              <a:gs pos="0">
                <a:srgbClr val="C7D5FD"/>
              </a:gs>
              <a:gs pos="50000">
                <a:schemeClr val="bg1"/>
              </a:gs>
              <a:gs pos="100000">
                <a:srgbClr val="C7D5FD"/>
              </a:gs>
            </a:gsLst>
            <a:lin ang="5400000" scaled="1"/>
          </a:gradFill>
          <a:ln>
            <a:noFill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  <a:extLst>
            <a:ext uri="{91240B29-F687-4F45-9708-019B960494DF}">
              <a14:hiddenLine xmlns:a14="http://schemas.microsoft.com/office/drawing/2010/main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rtl="1"/>
            <a:r>
              <a:rPr lang="en-GB" altLang="en-US" sz="1200" b="1" dirty="0">
                <a:solidFill>
                  <a:srgbClr val="000066"/>
                </a:solidFill>
                <a:cs typeface="Nazanin" panose="00000400000000000000" pitchFamily="2" charset="-78"/>
              </a:rPr>
              <a:t>Schema Level</a:t>
            </a:r>
            <a:endParaRPr lang="en-US" altLang="en-US" sz="1200" b="1" dirty="0">
              <a:solidFill>
                <a:srgbClr val="000066"/>
              </a:solidFill>
              <a:cs typeface="Nazanin" panose="00000400000000000000" pitchFamily="2" charset="-78"/>
            </a:endParaRPr>
          </a:p>
        </p:txBody>
      </p:sp>
      <p:sp>
        <p:nvSpPr>
          <p:cNvPr id="70689" name="Rectangle 33"/>
          <p:cNvSpPr>
            <a:spLocks noChangeArrowheads="1"/>
          </p:cNvSpPr>
          <p:nvPr/>
        </p:nvSpPr>
        <p:spPr bwMode="auto">
          <a:xfrm>
            <a:off x="1003498" y="980728"/>
            <a:ext cx="68884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kumimoji="1" lang="en-GB" altLang="en-US" sz="3200" b="1" i="1" dirty="0">
                <a:solidFill>
                  <a:schemeClr val="accent2"/>
                </a:solidFill>
                <a:latin typeface="+mj-lt"/>
                <a:ea typeface="+mj-ea"/>
                <a:cs typeface="B Jadid" pitchFamily="2" charset="-78"/>
              </a:rPr>
              <a:t>Classification of Data Quality problems</a:t>
            </a:r>
            <a:endParaRPr kumimoji="1" lang="fa-IR" altLang="en-US" sz="3200" b="1" i="1" dirty="0">
              <a:solidFill>
                <a:schemeClr val="accent2"/>
              </a:solidFill>
              <a:latin typeface="+mj-lt"/>
              <a:ea typeface="+mj-ea"/>
              <a:cs typeface="B Jadid" pitchFamily="2" charset="-7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443899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0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0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0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0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nimBg="1"/>
      <p:bldP spid="70663" grpId="0" animBg="1"/>
      <p:bldP spid="70664" grpId="0" animBg="1"/>
      <p:bldP spid="70668" grpId="0" animBg="1"/>
      <p:bldP spid="70672" grpId="0" animBg="1"/>
      <p:bldP spid="70673" grpId="0" animBg="1"/>
      <p:bldP spid="70674" grpId="0" animBg="1"/>
      <p:bldP spid="70675" grpId="0" animBg="1"/>
      <p:bldP spid="70676" grpId="0" animBg="1"/>
      <p:bldP spid="70677" grpId="0" animBg="1"/>
      <p:bldP spid="70679" grpId="0" animBg="1"/>
      <p:bldP spid="70682" grpId="0" animBg="1"/>
      <p:bldP spid="70683" grpId="0" animBg="1"/>
      <p:bldP spid="70684" grpId="0" animBg="1"/>
      <p:bldP spid="70685" grpId="0" animBg="1"/>
      <p:bldP spid="7068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52736"/>
            <a:ext cx="7772400" cy="545976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3200" b="1" i="1" kern="1200" dirty="0">
                <a:solidFill>
                  <a:schemeClr val="accent2"/>
                </a:solidFill>
                <a:latin typeface="+mj-lt"/>
                <a:ea typeface="+mj-ea"/>
                <a:cs typeface="B Jadid" pitchFamily="2" charset="-78"/>
              </a:rPr>
              <a:t>Single Source Problem - Schema Level</a:t>
            </a:r>
            <a:endParaRPr lang="fa-IR" altLang="en-US" sz="3200" b="1" i="1" kern="1200" dirty="0">
              <a:solidFill>
                <a:schemeClr val="accent2"/>
              </a:solidFill>
              <a:latin typeface="+mj-lt"/>
              <a:ea typeface="+mj-ea"/>
              <a:cs typeface="B Jadid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47" y="2564904"/>
            <a:ext cx="7901880" cy="187220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145617"/>
      </p:ext>
    </p:extLst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80728"/>
            <a:ext cx="7772400" cy="61947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chemeClr val="accent1"/>
              </a:buClr>
              <a:buSzPct val="90000"/>
              <a:buFont typeface="Wingdings" panose="05000000000000000000" pitchFamily="2" charset="2"/>
              <a:buNone/>
            </a:pPr>
            <a:r>
              <a:rPr lang="en-GB" altLang="en-US" sz="3200" kern="1200" dirty="0"/>
              <a:t>Single Source Problem – Instance Level</a:t>
            </a:r>
            <a:endParaRPr lang="en-US" sz="3200" kern="1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916832"/>
            <a:ext cx="8064896" cy="388843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6598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34480"/>
            <a:ext cx="7916366" cy="4042792"/>
          </a:xfrm>
          <a:prstGeom prst="rect">
            <a:avLst/>
          </a:prstGeom>
        </p:spPr>
      </p:pic>
      <p:sp>
        <p:nvSpPr>
          <p:cNvPr id="8" name="AutoShape 2"/>
          <p:cNvSpPr txBox="1">
            <a:spLocks noChangeArrowheads="1"/>
          </p:cNvSpPr>
          <p:nvPr/>
        </p:nvSpPr>
        <p:spPr bwMode="auto">
          <a:xfrm>
            <a:off x="914400" y="980728"/>
            <a:ext cx="7924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chemeClr val="accent2"/>
                </a:solidFill>
                <a:latin typeface="+mj-lt"/>
                <a:ea typeface="+mj-ea"/>
                <a:cs typeface="B Jadid" pitchFamily="2" charset="-78"/>
              </a:defRPr>
            </a:lvl1pPr>
            <a:lvl2pPr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B Jadid" pitchFamily="2" charset="-78"/>
              </a:defRPr>
            </a:lvl2pPr>
            <a:lvl3pPr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B Jadid" pitchFamily="2" charset="-78"/>
              </a:defRPr>
            </a:lvl3pPr>
            <a:lvl4pPr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B Jadid" pitchFamily="2" charset="-78"/>
              </a:defRPr>
            </a:lvl4pPr>
            <a:lvl5pPr algn="r" rtl="1" eaLnBrk="0" fontAlgn="base" hangingPunct="0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B Jadid" pitchFamily="2" charset="-78"/>
              </a:defRPr>
            </a:lvl5pPr>
            <a:lvl6pPr marL="457200" algn="r" rtl="1" fontAlgn="base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Arial" pitchFamily="34" charset="0"/>
              </a:defRPr>
            </a:lvl6pPr>
            <a:lvl7pPr marL="914400" algn="r" rtl="1" fontAlgn="base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Arial" pitchFamily="34" charset="0"/>
              </a:defRPr>
            </a:lvl7pPr>
            <a:lvl8pPr marL="1371600" algn="r" rtl="1" fontAlgn="base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Arial" pitchFamily="34" charset="0"/>
              </a:defRPr>
            </a:lvl8pPr>
            <a:lvl9pPr marL="1828800" algn="r" rtl="1" fontAlgn="base">
              <a:spcBef>
                <a:spcPct val="0"/>
              </a:spcBef>
              <a:spcAft>
                <a:spcPct val="0"/>
              </a:spcAft>
              <a:defRPr kumimoji="1" sz="4400" b="1" i="1">
                <a:solidFill>
                  <a:schemeClr val="accent2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marL="342900" indent="-342900">
              <a:buClr>
                <a:schemeClr val="accent1"/>
              </a:buClr>
              <a:buSzPct val="90000"/>
            </a:pPr>
            <a:r>
              <a:rPr lang="en-GB" altLang="en-US" sz="2800" kern="1200" dirty="0"/>
              <a:t>Multi Source Problem – Schema &amp; Instance Level</a:t>
            </a:r>
            <a:endParaRPr lang="en-US" altLang="en-US" sz="2800" kern="1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5756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Randomness of data errors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827237"/>
            <a:ext cx="7829872" cy="4181475"/>
          </a:xfrm>
        </p:spPr>
        <p:txBody>
          <a:bodyPr/>
          <a:lstStyle/>
          <a:p>
            <a:r>
              <a:rPr lang="en-US" sz="2200" dirty="0"/>
              <a:t>All three cases would report the </a:t>
            </a:r>
            <a:r>
              <a:rPr lang="en-US" sz="2200" b="1" i="1" dirty="0"/>
              <a:t>same accuracy percentage </a:t>
            </a:r>
            <a:r>
              <a:rPr lang="en-US" sz="2200" dirty="0"/>
              <a:t>but represent significantly </a:t>
            </a:r>
            <a:r>
              <a:rPr lang="en-US" sz="2200" b="1" i="1" dirty="0"/>
              <a:t>different degrees of quality.</a:t>
            </a:r>
          </a:p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900" y="2924944"/>
            <a:ext cx="7543799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700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Definitions</a:t>
            </a:r>
            <a:endParaRPr lang="en-US" alt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quality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</a:t>
            </a:r>
          </a:p>
          <a:p>
            <a:pPr lvl="1">
              <a:lnSpc>
                <a:spcPct val="80000"/>
              </a:lnSpc>
            </a:pPr>
            <a:r>
              <a:rPr lang="en-US" sz="1800" b="1" dirty="0"/>
              <a:t>Data quality</a:t>
            </a:r>
            <a:r>
              <a:rPr lang="en-US" sz="1800" dirty="0"/>
              <a:t> refers to the level of </a:t>
            </a:r>
            <a:r>
              <a:rPr lang="en-US" sz="1800" b="1" dirty="0"/>
              <a:t>quality</a:t>
            </a:r>
            <a:r>
              <a:rPr lang="en-US" sz="1800" dirty="0"/>
              <a:t> of </a:t>
            </a:r>
            <a:r>
              <a:rPr lang="en-US" sz="1800" b="1" dirty="0"/>
              <a:t>data</a:t>
            </a:r>
            <a:r>
              <a:rPr lang="en-US" sz="1800" dirty="0"/>
              <a:t>. 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There are many definitions of </a:t>
            </a:r>
            <a:r>
              <a:rPr lang="en-US" sz="1800" b="1" dirty="0"/>
              <a:t>data quality</a:t>
            </a:r>
            <a:r>
              <a:rPr lang="en-US" sz="1800" dirty="0"/>
              <a:t> but </a:t>
            </a:r>
            <a:r>
              <a:rPr lang="en-US" sz="1800" b="1" dirty="0"/>
              <a:t>data</a:t>
            </a:r>
            <a:r>
              <a:rPr lang="en-US" sz="1800" dirty="0"/>
              <a:t> are generally considered high </a:t>
            </a:r>
            <a:r>
              <a:rPr lang="en-US" sz="1800" b="1" dirty="0"/>
              <a:t>quality</a:t>
            </a:r>
            <a:r>
              <a:rPr lang="en-US" sz="1800" dirty="0"/>
              <a:t> if "they are fit for their intended uses in operations, decision making and planning.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The Quality of a Data Product may be understood as the degree to which data satisfy the requirements defined by the product-owner organization. </a:t>
            </a:r>
          </a:p>
          <a:p>
            <a:pPr lvl="1">
              <a:lnSpc>
                <a:spcPct val="80000"/>
              </a:lnSpc>
            </a:pPr>
            <a:endParaRPr lang="en-US" sz="1600" dirty="0"/>
          </a:p>
          <a:p>
            <a:pPr marL="457200" lvl="1" indent="0">
              <a:lnSpc>
                <a:spcPct val="80000"/>
              </a:lnSpc>
              <a:buNone/>
            </a:pPr>
            <a:endParaRPr lang="en-US" sz="1600" dirty="0"/>
          </a:p>
          <a:p>
            <a:pPr lvl="1"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endParaRPr lang="en-US" altLang="en-US" sz="1600" b="1" dirty="0"/>
          </a:p>
          <a:p>
            <a:pPr>
              <a:lnSpc>
                <a:spcPct val="80000"/>
              </a:lnSpc>
            </a:pPr>
            <a:endParaRPr lang="en-US" altLang="en-US" sz="1600" b="1" dirty="0"/>
          </a:p>
          <a:p>
            <a:pPr>
              <a:lnSpc>
                <a:spcPct val="80000"/>
              </a:lnSpc>
            </a:pPr>
            <a:endParaRPr lang="en-US" altLang="en-US" sz="16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8605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WordArt 2"/>
          <p:cNvSpPr>
            <a:spLocks noChangeArrowheads="1" noChangeShapeType="1" noTextEdit="1"/>
          </p:cNvSpPr>
          <p:nvPr/>
        </p:nvSpPr>
        <p:spPr bwMode="auto">
          <a:xfrm>
            <a:off x="1547664" y="2492896"/>
            <a:ext cx="6200800" cy="163867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b="1" kern="10" dirty="0">
                <a:solidFill>
                  <a:srgbClr val="C0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</p:txBody>
      </p:sp>
    </p:spTree>
    <p:extLst>
      <p:ext uri="{BB962C8B-B14F-4D97-AF65-F5344CB8AC3E}">
        <p14:creationId xmlns:p14="http://schemas.microsoft.com/office/powerpoint/2010/main" val="2626260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15616" y="404664"/>
            <a:ext cx="6705600" cy="11430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altLang="en-US" dirty="0"/>
              <a:t>Data </a:t>
            </a:r>
            <a:r>
              <a:rPr lang="en-US" altLang="en-US" dirty="0" smtClean="0"/>
              <a:t>Cleaning tasks</a:t>
            </a:r>
            <a:endParaRPr lang="en-US" altLang="en-US" dirty="0"/>
          </a:p>
        </p:txBody>
      </p:sp>
      <p:sp>
        <p:nvSpPr>
          <p:cNvPr id="9543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71600" y="1676400"/>
            <a:ext cx="7704856" cy="48006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lvl="1">
              <a:lnSpc>
                <a:spcPct val="140000"/>
              </a:lnSpc>
            </a:pPr>
            <a:r>
              <a:rPr lang="en-US" altLang="en-US" sz="2800" b="1" dirty="0" smtClean="0"/>
              <a:t>Fill </a:t>
            </a:r>
            <a:r>
              <a:rPr lang="en-US" altLang="en-US" sz="2800" b="1" dirty="0"/>
              <a:t>in missing </a:t>
            </a:r>
            <a:r>
              <a:rPr lang="en-US" altLang="en-US" sz="2800" b="1" dirty="0" smtClean="0"/>
              <a:t>values</a:t>
            </a:r>
          </a:p>
          <a:p>
            <a:pPr lvl="1">
              <a:lnSpc>
                <a:spcPct val="140000"/>
              </a:lnSpc>
            </a:pPr>
            <a:endParaRPr lang="en-US" altLang="en-US" sz="2800" b="1" dirty="0"/>
          </a:p>
          <a:p>
            <a:pPr lvl="1">
              <a:lnSpc>
                <a:spcPct val="140000"/>
              </a:lnSpc>
            </a:pPr>
            <a:r>
              <a:rPr lang="en-US" altLang="en-US" sz="2800" b="1" dirty="0"/>
              <a:t>Identify outliers and smooth out noisy data </a:t>
            </a:r>
          </a:p>
          <a:p>
            <a:pPr lvl="1">
              <a:lnSpc>
                <a:spcPct val="140000"/>
              </a:lnSpc>
            </a:pPr>
            <a:endParaRPr lang="en-US" altLang="en-US" sz="2800" b="1" dirty="0" smtClean="0"/>
          </a:p>
          <a:p>
            <a:pPr lvl="1">
              <a:lnSpc>
                <a:spcPct val="140000"/>
              </a:lnSpc>
            </a:pPr>
            <a:r>
              <a:rPr lang="en-US" altLang="en-US" sz="2800" b="1" dirty="0" smtClean="0"/>
              <a:t>Correct </a:t>
            </a:r>
            <a:r>
              <a:rPr lang="en-US" altLang="en-US" sz="2800" b="1" dirty="0"/>
              <a:t>inconsistent data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7273613"/>
      </p:ext>
    </p:extLst>
  </p:cSld>
  <p:clrMapOvr>
    <a:masterClrMapping/>
  </p:clrMapOvr>
  <p:transition>
    <p:checke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620688"/>
            <a:ext cx="4038600" cy="914400"/>
          </a:xfrm>
        </p:spPr>
        <p:txBody>
          <a:bodyPr/>
          <a:lstStyle/>
          <a:p>
            <a:r>
              <a:rPr lang="en-US" altLang="en-US" dirty="0"/>
              <a:t>Missing Data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95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Data is not always available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E.g., many tuples have no recorded value for several attributes, such as customer income in sales data</a:t>
            </a:r>
          </a:p>
          <a:p>
            <a:pPr>
              <a:lnSpc>
                <a:spcPct val="120000"/>
              </a:lnSpc>
            </a:pPr>
            <a:endParaRPr lang="en-US" altLang="en-US" sz="2400" dirty="0" smtClean="0"/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Missing </a:t>
            </a:r>
            <a:r>
              <a:rPr lang="en-US" altLang="en-US" sz="2400" dirty="0"/>
              <a:t>data may be due to 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equipment malfunction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inconsistent with other recorded data and thus deleted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data not entered due to misunderstanding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certain data may not be considered important at the time of </a:t>
            </a:r>
            <a:r>
              <a:rPr lang="en-US" altLang="en-US" sz="2000" dirty="0" smtClean="0"/>
              <a:t>entry</a:t>
            </a:r>
            <a:endParaRPr lang="en-US" alt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4924590"/>
      </p:ext>
    </p:extLst>
  </p:cSld>
  <p:clrMapOvr>
    <a:masterClrMapping/>
  </p:clrMapOvr>
  <p:transition>
    <p:checker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570384"/>
            <a:ext cx="7652320" cy="914400"/>
          </a:xfrm>
        </p:spPr>
        <p:txBody>
          <a:bodyPr/>
          <a:lstStyle/>
          <a:p>
            <a:r>
              <a:rPr lang="en-US" altLang="en-US" dirty="0"/>
              <a:t>How to Handle Missing Data?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524000"/>
            <a:ext cx="7719392" cy="5029200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en-US" sz="2000" b="1" dirty="0" smtClean="0"/>
              <a:t>1. Ignore </a:t>
            </a:r>
            <a:r>
              <a:rPr lang="en-US" altLang="en-US" sz="2000" b="1" dirty="0"/>
              <a:t>the </a:t>
            </a:r>
            <a:r>
              <a:rPr lang="en-US" altLang="en-US" sz="2000" b="1" dirty="0" smtClean="0"/>
              <a:t>tuple</a:t>
            </a:r>
            <a:r>
              <a:rPr lang="en-US" altLang="en-US" sz="2000" dirty="0" smtClean="0"/>
              <a:t> </a:t>
            </a:r>
          </a:p>
          <a:p>
            <a:pPr lvl="1">
              <a:lnSpc>
                <a:spcPct val="140000"/>
              </a:lnSpc>
            </a:pPr>
            <a:r>
              <a:rPr lang="en-US" altLang="en-US" sz="1600" dirty="0" smtClean="0"/>
              <a:t>usually </a:t>
            </a:r>
            <a:r>
              <a:rPr lang="en-US" altLang="en-US" sz="1600" dirty="0"/>
              <a:t>done when class label is missing (assuming the tasks in classification—not effective when the percentage of missing values per attribute varies considerably)</a:t>
            </a:r>
          </a:p>
          <a:p>
            <a:pPr>
              <a:lnSpc>
                <a:spcPct val="140000"/>
              </a:lnSpc>
            </a:pPr>
            <a:endParaRPr lang="en-US" altLang="en-US" sz="1400" b="1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en-US" altLang="en-US" sz="2000" b="1" dirty="0" smtClean="0"/>
              <a:t>2. Fill </a:t>
            </a:r>
            <a:r>
              <a:rPr lang="en-US" altLang="en-US" sz="2000" b="1" dirty="0"/>
              <a:t>in the missing value manually: </a:t>
            </a:r>
            <a:r>
              <a:rPr lang="en-US" altLang="en-US" sz="1600" dirty="0" smtClean="0"/>
              <a:t>tedious </a:t>
            </a:r>
            <a:r>
              <a:rPr lang="en-US" altLang="en-US" sz="1600" dirty="0"/>
              <a:t>+ </a:t>
            </a:r>
            <a:r>
              <a:rPr lang="en-US" altLang="en-US" sz="1600" dirty="0" smtClean="0"/>
              <a:t>infeasible?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en-US" sz="2000" b="1" dirty="0"/>
              <a:t>3. Fill in the missing value a</a:t>
            </a:r>
            <a:r>
              <a:rPr lang="en-US" altLang="en-US" sz="2000" b="1" dirty="0" smtClean="0"/>
              <a:t>utomatically: </a:t>
            </a:r>
            <a:endParaRPr lang="en-US" altLang="en-US" sz="2000" b="1" dirty="0"/>
          </a:p>
          <a:p>
            <a:pPr lvl="1">
              <a:lnSpc>
                <a:spcPct val="140000"/>
              </a:lnSpc>
            </a:pPr>
            <a:r>
              <a:rPr lang="en-US" altLang="en-US" sz="1600" b="1" dirty="0"/>
              <a:t> Use a global constant: </a:t>
            </a:r>
            <a:r>
              <a:rPr lang="en-US" altLang="en-US" sz="1600" dirty="0"/>
              <a:t>e.g., “unknown”, “NA” a new class?! </a:t>
            </a:r>
          </a:p>
          <a:p>
            <a:pPr lvl="1">
              <a:lnSpc>
                <a:spcPct val="140000"/>
              </a:lnSpc>
            </a:pPr>
            <a:r>
              <a:rPr lang="en-US" altLang="en-US" sz="1600" b="1" dirty="0"/>
              <a:t>Use the attribute </a:t>
            </a:r>
            <a:r>
              <a:rPr lang="en-US" altLang="en-US" sz="1600" b="1" dirty="0" smtClean="0"/>
              <a:t>mean: </a:t>
            </a:r>
            <a:r>
              <a:rPr lang="en-US" altLang="en-US" sz="1600" dirty="0" smtClean="0"/>
              <a:t>for </a:t>
            </a:r>
            <a:r>
              <a:rPr lang="en-US" altLang="en-US" sz="1600" dirty="0"/>
              <a:t>all samples belonging to the same class: smarter</a:t>
            </a:r>
          </a:p>
          <a:p>
            <a:pPr lvl="1">
              <a:lnSpc>
                <a:spcPct val="140000"/>
              </a:lnSpc>
            </a:pPr>
            <a:r>
              <a:rPr lang="en-US" altLang="en-US" sz="1600" b="1" dirty="0" smtClean="0"/>
              <a:t>Use </a:t>
            </a:r>
            <a:r>
              <a:rPr lang="en-US" altLang="en-US" sz="1600" b="1" dirty="0"/>
              <a:t>the most probable </a:t>
            </a:r>
            <a:r>
              <a:rPr lang="en-US" altLang="en-US" sz="1600" b="1" dirty="0" smtClean="0"/>
              <a:t>value</a:t>
            </a:r>
            <a:r>
              <a:rPr lang="en-US" altLang="en-US" sz="1600" dirty="0" smtClean="0"/>
              <a:t>: </a:t>
            </a:r>
            <a:r>
              <a:rPr lang="en-US" altLang="en-US" sz="1600" dirty="0"/>
              <a:t>inference-based such as Bayesian formula or decision tree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3980836"/>
      </p:ext>
    </p:extLst>
  </p:cSld>
  <p:clrMapOvr>
    <a:masterClrMapping/>
  </p:clrMapOvr>
  <p:transition>
    <p:checke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718592"/>
            <a:ext cx="3429000" cy="838200"/>
          </a:xfrm>
        </p:spPr>
        <p:txBody>
          <a:bodyPr/>
          <a:lstStyle/>
          <a:p>
            <a:r>
              <a:rPr lang="en-US" altLang="en-US" dirty="0"/>
              <a:t>Noisy Data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676400"/>
            <a:ext cx="7715200" cy="4800600"/>
          </a:xfrm>
        </p:spPr>
        <p:txBody>
          <a:bodyPr/>
          <a:lstStyle/>
          <a:p>
            <a:r>
              <a: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Noise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en-US" sz="2000" dirty="0"/>
              <a:t>random error or variance in a measured variable</a:t>
            </a:r>
          </a:p>
          <a:p>
            <a:r>
              <a: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Incorrect attribute values </a:t>
            </a:r>
            <a:r>
              <a:rPr lang="en-US" altLang="en-US" sz="2000" dirty="0"/>
              <a:t>may due to</a:t>
            </a:r>
          </a:p>
          <a:p>
            <a:pPr lvl="1"/>
            <a:r>
              <a:rPr lang="en-US" altLang="en-US" sz="2000" dirty="0"/>
              <a:t>faulty data collection instruments</a:t>
            </a:r>
          </a:p>
          <a:p>
            <a:pPr lvl="1"/>
            <a:r>
              <a:rPr lang="en-US" altLang="en-US" sz="2000" dirty="0"/>
              <a:t>data entry problems</a:t>
            </a:r>
          </a:p>
          <a:p>
            <a:pPr lvl="1"/>
            <a:r>
              <a:rPr lang="en-US" altLang="en-US" sz="2000" dirty="0"/>
              <a:t>data transmission problems</a:t>
            </a:r>
          </a:p>
          <a:p>
            <a:pPr lvl="1"/>
            <a:r>
              <a:rPr lang="en-US" altLang="en-US" sz="2000" dirty="0"/>
              <a:t>technology limitation</a:t>
            </a:r>
          </a:p>
          <a:p>
            <a:pPr lvl="1"/>
            <a:r>
              <a:rPr lang="en-US" altLang="en-US" sz="2000" dirty="0"/>
              <a:t>inconsistency in naming convention </a:t>
            </a:r>
          </a:p>
          <a:p>
            <a:r>
              <a: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data problems </a:t>
            </a:r>
            <a:r>
              <a:rPr lang="en-US" altLang="en-US" sz="2000" dirty="0"/>
              <a:t>which requires data cleaning</a:t>
            </a:r>
          </a:p>
          <a:p>
            <a:pPr lvl="1"/>
            <a:r>
              <a:rPr lang="en-US" altLang="en-US" sz="2000" dirty="0"/>
              <a:t>duplicate records</a:t>
            </a:r>
          </a:p>
          <a:p>
            <a:pPr lvl="1"/>
            <a:r>
              <a:rPr lang="en-US" altLang="en-US" sz="2000" dirty="0"/>
              <a:t>incomplete data</a:t>
            </a:r>
          </a:p>
          <a:p>
            <a:pPr lvl="1"/>
            <a:r>
              <a:rPr lang="en-US" altLang="en-US" sz="2000" dirty="0"/>
              <a:t>inconsistent data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4313492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4704"/>
            <a:ext cx="8591550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How to Handle Noisy Data?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28800"/>
            <a:ext cx="7696200" cy="5040560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Binning  (e.g., 4, 8, 9, 15, 21, 21, 24, 25, 26, 28, 29, 34)</a:t>
            </a:r>
          </a:p>
          <a:p>
            <a:pPr lvl="1" eaLnBrk="1" hangingPunct="1"/>
            <a:r>
              <a:rPr lang="en-US" altLang="en-US" sz="2400" dirty="0" smtClean="0"/>
              <a:t>First sort data and partition into (equal-frequency) bins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de-DE" altLang="en-US" sz="1600" dirty="0" smtClean="0">
                <a:solidFill>
                  <a:schemeClr val="hlink"/>
                </a:solidFill>
              </a:rPr>
              <a:t>4</a:t>
            </a:r>
            <a:r>
              <a:rPr lang="de-DE" altLang="en-US" sz="1600" dirty="0">
                <a:solidFill>
                  <a:schemeClr val="hlink"/>
                </a:solidFill>
              </a:rPr>
              <a:t>, 8, 9, </a:t>
            </a:r>
            <a:r>
              <a:rPr lang="de-DE" altLang="en-US" sz="1600" dirty="0" smtClean="0">
                <a:solidFill>
                  <a:schemeClr val="hlink"/>
                </a:solidFill>
              </a:rPr>
              <a:t>15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de-DE" altLang="en-US" sz="1600" dirty="0" smtClean="0">
                <a:solidFill>
                  <a:schemeClr val="hlink"/>
                </a:solidFill>
              </a:rPr>
              <a:t>21</a:t>
            </a:r>
            <a:r>
              <a:rPr lang="de-DE" altLang="en-US" sz="1600" dirty="0">
                <a:solidFill>
                  <a:schemeClr val="hlink"/>
                </a:solidFill>
              </a:rPr>
              <a:t>, 21, 24, </a:t>
            </a:r>
            <a:r>
              <a:rPr lang="de-DE" altLang="en-US" sz="1600" dirty="0" smtClean="0">
                <a:solidFill>
                  <a:schemeClr val="hlink"/>
                </a:solidFill>
              </a:rPr>
              <a:t>25 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de-DE" altLang="en-US" sz="1600" dirty="0" smtClean="0">
                <a:solidFill>
                  <a:schemeClr val="hlink"/>
                </a:solidFill>
              </a:rPr>
              <a:t>26</a:t>
            </a:r>
            <a:r>
              <a:rPr lang="de-DE" altLang="en-US" sz="1600" dirty="0">
                <a:solidFill>
                  <a:schemeClr val="hlink"/>
                </a:solidFill>
              </a:rPr>
              <a:t>, 28, 29, 34</a:t>
            </a:r>
            <a:endParaRPr lang="en-US" altLang="en-US" sz="1600" dirty="0">
              <a:solidFill>
                <a:schemeClr val="hlink"/>
              </a:solidFill>
            </a:endParaRPr>
          </a:p>
          <a:p>
            <a:pPr lvl="1" eaLnBrk="1" hangingPunct="1"/>
            <a:r>
              <a:rPr lang="en-US" altLang="en-US" sz="2400" dirty="0" smtClean="0"/>
              <a:t>Then</a:t>
            </a:r>
          </a:p>
          <a:p>
            <a:pPr lvl="1"/>
            <a:r>
              <a:rPr lang="en-US" altLang="en-US" sz="2800" dirty="0">
                <a:solidFill>
                  <a:schemeClr val="hlink"/>
                </a:solidFill>
              </a:rPr>
              <a:t>smooth by bin </a:t>
            </a:r>
            <a:r>
              <a:rPr lang="en-US" altLang="en-US" sz="2800" dirty="0" smtClean="0">
                <a:solidFill>
                  <a:schemeClr val="hlink"/>
                </a:solidFill>
              </a:rPr>
              <a:t>means</a:t>
            </a:r>
            <a:r>
              <a:rPr lang="en-US" altLang="en-US" sz="2800" dirty="0">
                <a:solidFill>
                  <a:schemeClr val="hlink"/>
                </a:solidFill>
              </a:rPr>
              <a:t>: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de-DE" sz="1600" dirty="0" smtClean="0">
                <a:solidFill>
                  <a:schemeClr val="hlink"/>
                </a:solidFill>
              </a:rPr>
              <a:t>9</a:t>
            </a:r>
            <a:r>
              <a:rPr lang="de-DE" sz="1600" dirty="0">
                <a:solidFill>
                  <a:schemeClr val="hlink"/>
                </a:solidFill>
              </a:rPr>
              <a:t>, 9, 9, 9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de-DE" sz="1600" dirty="0" smtClean="0">
                <a:solidFill>
                  <a:schemeClr val="hlink"/>
                </a:solidFill>
              </a:rPr>
              <a:t>23</a:t>
            </a:r>
            <a:r>
              <a:rPr lang="de-DE" sz="1600" dirty="0">
                <a:solidFill>
                  <a:schemeClr val="hlink"/>
                </a:solidFill>
              </a:rPr>
              <a:t>, 23, 23, 23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de-DE" sz="1600" dirty="0" smtClean="0">
                <a:solidFill>
                  <a:schemeClr val="hlink"/>
                </a:solidFill>
              </a:rPr>
              <a:t>29</a:t>
            </a:r>
            <a:r>
              <a:rPr lang="de-DE" sz="1600" dirty="0">
                <a:solidFill>
                  <a:schemeClr val="hlink"/>
                </a:solidFill>
              </a:rPr>
              <a:t>, 29, 29, 29</a:t>
            </a:r>
          </a:p>
          <a:p>
            <a:pPr lvl="1"/>
            <a:r>
              <a:rPr lang="en-US" altLang="en-US" sz="2800" dirty="0" smtClean="0">
                <a:solidFill>
                  <a:schemeClr val="hlink"/>
                </a:solidFill>
              </a:rPr>
              <a:t>smooth by bin boundaries: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de-DE" sz="1600" dirty="0" smtClean="0">
                <a:solidFill>
                  <a:schemeClr val="hlink"/>
                </a:solidFill>
              </a:rPr>
              <a:t>4</a:t>
            </a:r>
            <a:r>
              <a:rPr lang="de-DE" sz="1600" dirty="0">
                <a:solidFill>
                  <a:schemeClr val="hlink"/>
                </a:solidFill>
              </a:rPr>
              <a:t>, 4, 4, 15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de-DE" sz="1600" dirty="0" smtClean="0">
                <a:solidFill>
                  <a:schemeClr val="hlink"/>
                </a:solidFill>
              </a:rPr>
              <a:t>21</a:t>
            </a:r>
            <a:r>
              <a:rPr lang="de-DE" sz="1600" dirty="0">
                <a:solidFill>
                  <a:schemeClr val="hlink"/>
                </a:solidFill>
              </a:rPr>
              <a:t>, 21, 25, 25</a:t>
            </a:r>
          </a:p>
          <a:p>
            <a:pPr marL="1371600" lvl="2" indent="-457200" eaLnBrk="1" hangingPunct="1">
              <a:buFont typeface="+mj-lt"/>
              <a:buAutoNum type="arabicPeriod"/>
            </a:pPr>
            <a:r>
              <a:rPr lang="de-DE" sz="1600" dirty="0" smtClean="0">
                <a:solidFill>
                  <a:schemeClr val="hlink"/>
                </a:solidFill>
              </a:rPr>
              <a:t>26</a:t>
            </a:r>
            <a:r>
              <a:rPr lang="de-DE" sz="1600" dirty="0">
                <a:solidFill>
                  <a:schemeClr val="hlink"/>
                </a:solidFill>
              </a:rPr>
              <a:t>, 26, 26, 34</a:t>
            </a:r>
            <a:endParaRPr lang="en-US" altLang="en-US" sz="1600" dirty="0">
              <a:solidFill>
                <a:schemeClr val="hlink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572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4704"/>
            <a:ext cx="8591550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How to Handle Noisy Data? 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28800"/>
            <a:ext cx="7696200" cy="4772000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</a:p>
          <a:p>
            <a:pPr lvl="1" eaLnBrk="1" hangingPunct="1"/>
            <a:r>
              <a:rPr lang="en-US" altLang="en-US" sz="2400" dirty="0" smtClean="0"/>
              <a:t>smooth by fitting the data into regression functions</a:t>
            </a:r>
          </a:p>
          <a:p>
            <a:pPr eaLnBrk="1" hangingPunct="1"/>
            <a:endParaRPr lang="en-US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hangingPunct="1"/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  <a:p>
            <a:pPr lvl="1" eaLnBrk="1" hangingPunct="1"/>
            <a:r>
              <a:rPr lang="en-US" altLang="en-US" sz="2400" dirty="0" smtClean="0"/>
              <a:t>detect and remove outliers</a:t>
            </a:r>
          </a:p>
          <a:p>
            <a:pPr eaLnBrk="1" hangingPunct="1"/>
            <a:endParaRPr lang="en-US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hangingPunct="1"/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Combined computer and human inspection</a:t>
            </a:r>
          </a:p>
          <a:p>
            <a:pPr lvl="1" eaLnBrk="1" hangingPunct="1"/>
            <a:r>
              <a:rPr lang="en-US" altLang="en-US" sz="2400" dirty="0" smtClean="0"/>
              <a:t>detect suspicious values and check by human (e.g., deal with possible outliers)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671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20688"/>
            <a:ext cx="7772400" cy="864096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Summery</a:t>
            </a:r>
            <a:endParaRPr lang="en-US" altLang="en-US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624969"/>
            <a:ext cx="7910083" cy="4612343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lvl="1" indent="-342900" eaLnBrk="1" hangingPunct="1">
              <a:lnSpc>
                <a:spcPct val="200000"/>
              </a:lnSpc>
              <a:buSzPct val="90000"/>
              <a:buFont typeface="Wingdings" pitchFamily="10" charset="2"/>
              <a:buChar char="§"/>
            </a:pPr>
            <a:r>
              <a:rPr lang="en-US" altLang="en-US" sz="2400" dirty="0">
                <a:solidFill>
                  <a:schemeClr val="tx1"/>
                </a:solidFill>
                <a:ea typeface="+mn-ea"/>
              </a:rPr>
              <a:t>Data Quality Dimensions &amp; Models</a:t>
            </a:r>
          </a:p>
          <a:p>
            <a:pPr marL="0" indent="-400050" eaLnBrk="1" hangingPunct="1">
              <a:lnSpc>
                <a:spcPct val="200000"/>
              </a:lnSpc>
            </a:pPr>
            <a:r>
              <a:rPr lang="en-US" altLang="en-US" dirty="0" smtClean="0"/>
              <a:t>Data </a:t>
            </a:r>
            <a:r>
              <a:rPr lang="en-US" altLang="en-US" dirty="0"/>
              <a:t>Quality </a:t>
            </a:r>
            <a:r>
              <a:rPr lang="en-US" altLang="en-US" dirty="0" smtClean="0"/>
              <a:t>Problems</a:t>
            </a:r>
          </a:p>
          <a:p>
            <a:pPr marL="1257300" lvl="3" indent="-400050" eaLnBrk="1" hangingPunct="1"/>
            <a:r>
              <a:rPr lang="en-US" altLang="en-US" sz="1800" dirty="0"/>
              <a:t>Instance/ Schema Level</a:t>
            </a:r>
          </a:p>
          <a:p>
            <a:pPr marL="1257300" lvl="3" indent="-400050" eaLnBrk="1" hangingPunct="1"/>
            <a:r>
              <a:rPr lang="en-US" altLang="en-US" sz="1800" dirty="0"/>
              <a:t>Singe/ Multi Source</a:t>
            </a:r>
          </a:p>
          <a:p>
            <a:pPr marL="1257300" lvl="3" indent="-400050" eaLnBrk="1" hangingPunct="1"/>
            <a:r>
              <a:rPr lang="en-US" altLang="en-US" sz="1800" dirty="0"/>
              <a:t>Attribute/ Record/ Record Type/ Source</a:t>
            </a:r>
          </a:p>
          <a:p>
            <a:pPr marL="0" indent="-400050" eaLnBrk="1" hangingPunct="1">
              <a:lnSpc>
                <a:spcPct val="200000"/>
              </a:lnSpc>
            </a:pPr>
            <a:r>
              <a:rPr lang="en-US" altLang="en-US" dirty="0" smtClean="0"/>
              <a:t>Data Cleaning Tasks</a:t>
            </a:r>
          </a:p>
          <a:p>
            <a:pPr marL="1257300" lvl="3" indent="-400050" eaLnBrk="1" hangingPunct="1"/>
            <a:r>
              <a:rPr lang="en-US" altLang="en-US" sz="1800" dirty="0"/>
              <a:t>Fill in missing values</a:t>
            </a:r>
          </a:p>
          <a:p>
            <a:pPr marL="1257300" lvl="3" indent="-400050" eaLnBrk="1" hangingPunct="1"/>
            <a:r>
              <a:rPr lang="en-US" altLang="en-US" sz="1800" dirty="0"/>
              <a:t>Identify outliers and smooth out noisy data </a:t>
            </a:r>
          </a:p>
          <a:p>
            <a:pPr marL="1257300" lvl="3" indent="-400050" eaLnBrk="1" hangingPunct="1"/>
            <a:r>
              <a:rPr lang="en-US" altLang="en-US" sz="1800" dirty="0"/>
              <a:t>Correct inconsistent data</a:t>
            </a:r>
          </a:p>
          <a:p>
            <a:pPr marL="1257300" lvl="3" indent="-400050" eaLnBrk="1" hangingPunct="1"/>
            <a:endParaRPr lang="en-US" altLang="en-US" dirty="0"/>
          </a:p>
          <a:p>
            <a:pPr lvl="1">
              <a:lnSpc>
                <a:spcPct val="140000"/>
              </a:lnSpc>
            </a:pPr>
            <a:endParaRPr lang="en-US" altLang="en-US" sz="2800" b="1" dirty="0"/>
          </a:p>
          <a:p>
            <a:pPr marL="0" indent="-400050" eaLnBrk="1" hangingPunct="1">
              <a:lnSpc>
                <a:spcPct val="200000"/>
              </a:lnSpc>
            </a:pPr>
            <a:endParaRPr lang="en-US" altLang="en-US" dirty="0" smtClean="0"/>
          </a:p>
          <a:p>
            <a:pPr marL="0" indent="-400050" eaLnBrk="1" hangingPunct="1">
              <a:lnSpc>
                <a:spcPct val="200000"/>
              </a:lnSpc>
            </a:pPr>
            <a:endParaRPr lang="en-US" altLang="en-US" dirty="0"/>
          </a:p>
          <a:p>
            <a:pPr marL="0" indent="0" eaLnBrk="1" hangingPunct="1">
              <a:lnSpc>
                <a:spcPct val="200000"/>
              </a:lnSpc>
              <a:buNone/>
            </a:pPr>
            <a:endParaRPr lang="en-US" altLang="en-US" dirty="0"/>
          </a:p>
          <a:p>
            <a:pPr eaLnBrk="1" hangingPunct="1">
              <a:lnSpc>
                <a:spcPct val="200000"/>
              </a:lnSpc>
            </a:pP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4836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 descr="E:\work\my classes\IT\me\slides\question\question-mark3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856" y="1988840"/>
            <a:ext cx="3527425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70FE0-0291-4505-ABED-912BDA414392}" type="slidenum">
              <a:rPr lang="fa-IR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69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WordArt 2"/>
          <p:cNvSpPr>
            <a:spLocks noChangeArrowheads="1" noChangeShapeType="1" noTextEdit="1"/>
          </p:cNvSpPr>
          <p:nvPr/>
        </p:nvSpPr>
        <p:spPr bwMode="auto">
          <a:xfrm>
            <a:off x="1547664" y="2348880"/>
            <a:ext cx="6200800" cy="199871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b="1" kern="10" dirty="0">
                <a:solidFill>
                  <a:srgbClr val="C0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</a:t>
            </a:r>
            <a:br>
              <a:rPr lang="en-US" sz="5400" b="1" kern="10" dirty="0">
                <a:solidFill>
                  <a:srgbClr val="C0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kern="10" dirty="0">
                <a:solidFill>
                  <a:srgbClr val="C0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Dimensions</a:t>
            </a:r>
          </a:p>
        </p:txBody>
      </p:sp>
    </p:spTree>
    <p:extLst>
      <p:ext uri="{BB962C8B-B14F-4D97-AF65-F5344CB8AC3E}">
        <p14:creationId xmlns:p14="http://schemas.microsoft.com/office/powerpoint/2010/main" val="353831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2"/>
          <p:cNvSpPr>
            <a:spLocks noGrp="1" noChangeArrowheads="1"/>
          </p:cNvSpPr>
          <p:nvPr>
            <p:ph type="title"/>
          </p:nvPr>
        </p:nvSpPr>
        <p:spPr>
          <a:xfrm>
            <a:off x="895672" y="764704"/>
            <a:ext cx="7924800" cy="914400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r>
              <a:rPr lang="en-US" altLang="en-US" sz="2500" i="1" dirty="0"/>
              <a:t>ISO/IEC 25012 Data Quality Model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44824"/>
            <a:ext cx="7693025" cy="4343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    The ISO/IEC-25012 data quality model defined quality attributes into </a:t>
            </a:r>
            <a:r>
              <a:rPr lang="en-US" altLang="en-US" sz="2000" b="1" dirty="0">
                <a:solidFill>
                  <a:srgbClr val="FF09FF"/>
                </a:solidFill>
              </a:rPr>
              <a:t>fifteen </a:t>
            </a:r>
            <a:r>
              <a:rPr lang="en-US" altLang="en-US" sz="2000" dirty="0"/>
              <a:t>characteristics considered by two points of view: </a:t>
            </a:r>
          </a:p>
          <a:p>
            <a:pPr lvl="1"/>
            <a:r>
              <a:rPr lang="en-US" altLang="en-US" b="1" i="1" dirty="0"/>
              <a:t>Inherent</a:t>
            </a:r>
            <a:r>
              <a:rPr lang="en-US" altLang="en-US" dirty="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	       data quality refers to data itself, in particular to:</a:t>
            </a:r>
          </a:p>
          <a:p>
            <a:pPr lvl="3">
              <a:buFontTx/>
              <a:buChar char="-"/>
            </a:pPr>
            <a:r>
              <a:rPr lang="en-US" altLang="en-US" sz="1600" dirty="0"/>
              <a:t>data domain values and possible restrictions </a:t>
            </a:r>
          </a:p>
          <a:p>
            <a:pPr lvl="3">
              <a:buFontTx/>
              <a:buChar char="-"/>
            </a:pPr>
            <a:r>
              <a:rPr lang="en-US" altLang="en-US" sz="1600" dirty="0"/>
              <a:t>relationships of data values </a:t>
            </a:r>
          </a:p>
          <a:p>
            <a:pPr lvl="3">
              <a:buFontTx/>
              <a:buChar char="-"/>
            </a:pPr>
            <a:r>
              <a:rPr lang="en-US" altLang="en-US" sz="1600" dirty="0"/>
              <a:t>Metadata</a:t>
            </a:r>
          </a:p>
          <a:p>
            <a:pPr lvl="3">
              <a:buFontTx/>
              <a:buChar char="-"/>
            </a:pPr>
            <a:endParaRPr lang="en-US" altLang="en-US" sz="1600" dirty="0"/>
          </a:p>
          <a:p>
            <a:pPr lvl="1"/>
            <a:r>
              <a:rPr lang="en-US" altLang="en-US" b="1" i="1" dirty="0"/>
              <a:t>system dependent</a:t>
            </a:r>
          </a:p>
          <a:p>
            <a:pPr lvl="1">
              <a:buFontTx/>
              <a:buNone/>
            </a:pPr>
            <a:r>
              <a:rPr lang="en-US" altLang="en-US" sz="1600" dirty="0"/>
              <a:t>	data quality depends on the technological domain in which data are used:</a:t>
            </a:r>
          </a:p>
          <a:p>
            <a:pPr lvl="3">
              <a:buFontTx/>
              <a:buNone/>
            </a:pPr>
            <a:r>
              <a:rPr lang="en-US" altLang="en-US" sz="1400" dirty="0"/>
              <a:t>- computer systems' components such as: hardware devices (precision)</a:t>
            </a:r>
          </a:p>
          <a:p>
            <a:pPr lvl="3">
              <a:buFontTx/>
              <a:buNone/>
            </a:pPr>
            <a:r>
              <a:rPr lang="en-US" altLang="en-US" sz="1400" dirty="0"/>
              <a:t>- computer system software (recoverability)</a:t>
            </a:r>
          </a:p>
          <a:p>
            <a:pPr lvl="3">
              <a:buFontTx/>
              <a:buNone/>
            </a:pPr>
            <a:r>
              <a:rPr lang="en-US" altLang="en-US" sz="1400" dirty="0"/>
              <a:t>- other software (portability)</a:t>
            </a:r>
            <a:endParaRPr lang="en-US" altLang="en-US" sz="1200" b="1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562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32656"/>
            <a:ext cx="7772399" cy="5954677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1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Accuracy 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6096"/>
            <a:ext cx="7772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cs typeface="Tahoma" panose="020B0604030504040204" pitchFamily="34" charset="0"/>
              </a:rPr>
              <a:t>The degree to which data has attributes that correctly represent the true value of the intended attribute of a concept or event in a specific context of use. </a:t>
            </a:r>
          </a:p>
          <a:p>
            <a:pPr lvl="1">
              <a:lnSpc>
                <a:spcPct val="90000"/>
              </a:lnSpc>
            </a:pPr>
            <a:endParaRPr lang="en-US" altLang="en-US" sz="1600" dirty="0">
              <a:cs typeface="Tahoma" panose="020B060403050404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cs typeface="Tahoma" panose="020B0604030504040204" pitchFamily="34" charset="0"/>
              </a:rPr>
              <a:t>Syntactic accuracy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cs typeface="Tahoma" panose="020B0604030504040204" pitchFamily="34" charset="0"/>
              </a:rPr>
              <a:t>Semantic accuracy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cs typeface="Tahoma" panose="020B0604030504040204" pitchFamily="34" charset="0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GB" altLang="en-US" sz="1600" b="1" dirty="0"/>
              <a:t>Measurement Function</a:t>
            </a:r>
            <a:r>
              <a:rPr lang="en-US" altLang="en-US" sz="1600" b="1" dirty="0"/>
              <a:t> A/B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A: records in which </a:t>
            </a:r>
            <a:r>
              <a:rPr lang="en-US" altLang="en-US" sz="1600" i="1" dirty="0"/>
              <a:t>all </a:t>
            </a:r>
            <a:r>
              <a:rPr lang="en-US" altLang="en-US" sz="1600" dirty="0"/>
              <a:t>attributes are accurate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B: Total records in a dataset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	</a:t>
            </a:r>
            <a:endParaRPr lang="en-GB" altLang="en-US" sz="1600" dirty="0"/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1600" dirty="0"/>
              <a:t>A=number of records with the specified field syntactically accurate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1600" dirty="0"/>
              <a:t>B=number of records</a:t>
            </a:r>
            <a:endParaRPr lang="en-US" altLang="en-US" sz="1600" dirty="0"/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A: attribute values that are accurate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B: records × attributes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305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Completeness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153400" cy="37242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600"/>
              <a:t>The degree to which subject data associated with an entity has values for all expected attributes and related entity instances in a specific context of use.</a:t>
            </a:r>
          </a:p>
          <a:p>
            <a:pPr>
              <a:lnSpc>
                <a:spcPct val="80000"/>
              </a:lnSpc>
            </a:pPr>
            <a:endParaRPr lang="en-US" altLang="en-US" sz="1600"/>
          </a:p>
          <a:p>
            <a:pPr>
              <a:lnSpc>
                <a:spcPct val="80000"/>
              </a:lnSpc>
            </a:pPr>
            <a:r>
              <a:rPr lang="en-GB" altLang="en-US" sz="1600" b="1" i="1"/>
              <a:t>Measurement Function A/B </a:t>
            </a:r>
          </a:p>
          <a:p>
            <a:pPr lvl="1">
              <a:lnSpc>
                <a:spcPct val="80000"/>
              </a:lnSpc>
            </a:pPr>
            <a:r>
              <a:rPr lang="en-GB" altLang="en-US" sz="1600"/>
              <a:t>A: records with no missing attribute</a:t>
            </a:r>
          </a:p>
          <a:p>
            <a:pPr lvl="1">
              <a:lnSpc>
                <a:spcPct val="80000"/>
              </a:lnSpc>
            </a:pPr>
            <a:r>
              <a:rPr lang="en-GB" altLang="en-US" sz="1600"/>
              <a:t>B: Total records in a dataset</a:t>
            </a:r>
          </a:p>
          <a:p>
            <a:pPr lvl="1">
              <a:lnSpc>
                <a:spcPct val="80000"/>
              </a:lnSpc>
            </a:pPr>
            <a:endParaRPr lang="en-GB" altLang="en-US" sz="1600"/>
          </a:p>
          <a:p>
            <a:pPr lvl="1">
              <a:lnSpc>
                <a:spcPct val="80000"/>
              </a:lnSpc>
            </a:pPr>
            <a:r>
              <a:rPr lang="en-GB" altLang="en-US" sz="1600"/>
              <a:t>A: number of data required for the particular context in the data file</a:t>
            </a:r>
          </a:p>
          <a:p>
            <a:pPr lvl="1">
              <a:lnSpc>
                <a:spcPct val="80000"/>
              </a:lnSpc>
            </a:pPr>
            <a:r>
              <a:rPr lang="en-GB" altLang="en-US" sz="1600"/>
              <a:t>B: number of data in the specified particular context of intended use</a:t>
            </a:r>
          </a:p>
          <a:p>
            <a:pPr lvl="1">
              <a:lnSpc>
                <a:spcPct val="80000"/>
              </a:lnSpc>
            </a:pPr>
            <a:endParaRPr lang="en-GB" altLang="en-US" sz="1600"/>
          </a:p>
          <a:p>
            <a:pPr lvl="1">
              <a:lnSpc>
                <a:spcPct val="80000"/>
              </a:lnSpc>
            </a:pPr>
            <a:r>
              <a:rPr lang="en-GB" altLang="en-US" sz="1600"/>
              <a:t>A: attribute fields containing values </a:t>
            </a:r>
          </a:p>
          <a:p>
            <a:pPr lvl="1">
              <a:lnSpc>
                <a:spcPct val="80000"/>
              </a:lnSpc>
            </a:pPr>
            <a:r>
              <a:rPr lang="en-GB" altLang="en-US" sz="1600"/>
              <a:t>B: records × attributes</a:t>
            </a:r>
            <a:endParaRPr lang="en-US" altLang="en-US" sz="16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011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Consistency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438400"/>
            <a:ext cx="7772400" cy="3581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Free from contradiction and are coherent with other data in a specific context of use.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EXAMPLE An employee's birth date cannot be later than his “recruitment date”.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1526010"/>
      </p:ext>
    </p:extLst>
  </p:cSld>
  <p:clrMapOvr>
    <a:masterClrMapping/>
  </p:clrMapOvr>
</p:sld>
</file>

<file path=ppt/theme/theme1.xml><?xml version="1.0" encoding="utf-8"?>
<a:theme xmlns:a="http://schemas.openxmlformats.org/drawingml/2006/main" name="Notebook">
  <a:themeElements>
    <a:clrScheme name="Notebook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Notebook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B Nazanin" pitchFamily="2" charset="-7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B Nazanin" pitchFamily="2" charset="-78"/>
          </a:defRPr>
        </a:defPPr>
      </a:lstStyle>
    </a:lnDef>
  </a:objectDefaults>
  <a:extraClrSchemeLst>
    <a:extraClrScheme>
      <a:clrScheme name="Notebook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11966</TotalTime>
  <Words>1773</Words>
  <Application>Microsoft Office PowerPoint</Application>
  <PresentationFormat>On-screen Show (4:3)</PresentationFormat>
  <Paragraphs>383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Arial</vt:lpstr>
      <vt:lpstr>B Homa</vt:lpstr>
      <vt:lpstr>B Jadid</vt:lpstr>
      <vt:lpstr>B Nazanin</vt:lpstr>
      <vt:lpstr>B Titr</vt:lpstr>
      <vt:lpstr>B Traffic</vt:lpstr>
      <vt:lpstr>Garamond</vt:lpstr>
      <vt:lpstr>Koodak</vt:lpstr>
      <vt:lpstr>Nazanin</vt:lpstr>
      <vt:lpstr>Tahoma</vt:lpstr>
      <vt:lpstr>Times New Roman</vt:lpstr>
      <vt:lpstr>Wingdings</vt:lpstr>
      <vt:lpstr>Notebook</vt:lpstr>
      <vt:lpstr>PowerPoint Presentation</vt:lpstr>
      <vt:lpstr>Data Quality</vt:lpstr>
      <vt:lpstr>Definitions</vt:lpstr>
      <vt:lpstr>PowerPoint Presentation</vt:lpstr>
      <vt:lpstr>ISO/IEC 25012 Data Quality Model</vt:lpstr>
      <vt:lpstr>PowerPoint Presentation</vt:lpstr>
      <vt:lpstr>1. Accuracy </vt:lpstr>
      <vt:lpstr>2. Completeness</vt:lpstr>
      <vt:lpstr>3. Consistency</vt:lpstr>
      <vt:lpstr>4. Creditability (validity)</vt:lpstr>
      <vt:lpstr>5. Currentness</vt:lpstr>
      <vt:lpstr>PowerPoint Presentation</vt:lpstr>
      <vt:lpstr>6. Accessibility</vt:lpstr>
      <vt:lpstr>7. Compliance</vt:lpstr>
      <vt:lpstr>8. Confidentiality</vt:lpstr>
      <vt:lpstr>9. Efficiency</vt:lpstr>
      <vt:lpstr>10. Precision</vt:lpstr>
      <vt:lpstr>11. Traceability</vt:lpstr>
      <vt:lpstr>12. Understand ability</vt:lpstr>
      <vt:lpstr>13. Availability</vt:lpstr>
      <vt:lpstr>14. Portability</vt:lpstr>
      <vt:lpstr>15. Recoverability</vt:lpstr>
      <vt:lpstr>ISO 25012 Quality Model</vt:lpstr>
      <vt:lpstr>PowerPoint Presentation</vt:lpstr>
      <vt:lpstr>PowerPoint Presentation</vt:lpstr>
      <vt:lpstr>PowerPoint Presentation</vt:lpstr>
      <vt:lpstr>Single Source Problem – Instance Level</vt:lpstr>
      <vt:lpstr>PowerPoint Presentation</vt:lpstr>
      <vt:lpstr>Randomness of data errors</vt:lpstr>
      <vt:lpstr>PowerPoint Presentation</vt:lpstr>
      <vt:lpstr>Data Cleaning tasks</vt:lpstr>
      <vt:lpstr>Missing Data</vt:lpstr>
      <vt:lpstr>How to Handle Missing Data?</vt:lpstr>
      <vt:lpstr>Noisy Data</vt:lpstr>
      <vt:lpstr>How to Handle Noisy Data?</vt:lpstr>
      <vt:lpstr>How to Handle Noisy Data? </vt:lpstr>
      <vt:lpstr>Summery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Behshid</dc:creator>
  <cp:lastModifiedBy>Behkamal</cp:lastModifiedBy>
  <cp:revision>973</cp:revision>
  <dcterms:created xsi:type="dcterms:W3CDTF">2007-01-21T15:22:56Z</dcterms:created>
  <dcterms:modified xsi:type="dcterms:W3CDTF">2020-09-22T15:35:37Z</dcterms:modified>
</cp:coreProperties>
</file>