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6" r:id="rId1"/>
  </p:sldMasterIdLst>
  <p:notesMasterIdLst>
    <p:notesMasterId r:id="rId49"/>
  </p:notesMasterIdLst>
  <p:handoutMasterIdLst>
    <p:handoutMasterId r:id="rId50"/>
  </p:handoutMasterIdLst>
  <p:sldIdLst>
    <p:sldId id="265" r:id="rId2"/>
    <p:sldId id="1416" r:id="rId3"/>
    <p:sldId id="1468" r:id="rId4"/>
    <p:sldId id="1476" r:id="rId5"/>
    <p:sldId id="1417" r:id="rId6"/>
    <p:sldId id="1469" r:id="rId7"/>
    <p:sldId id="1418" r:id="rId8"/>
    <p:sldId id="1419" r:id="rId9"/>
    <p:sldId id="1470" r:id="rId10"/>
    <p:sldId id="1420" r:id="rId11"/>
    <p:sldId id="1471" r:id="rId12"/>
    <p:sldId id="1421" r:id="rId13"/>
    <p:sldId id="1473" r:id="rId14"/>
    <p:sldId id="1472" r:id="rId15"/>
    <p:sldId id="1422" r:id="rId16"/>
    <p:sldId id="1424" r:id="rId17"/>
    <p:sldId id="1425" r:id="rId18"/>
    <p:sldId id="1481" r:id="rId19"/>
    <p:sldId id="1480" r:id="rId20"/>
    <p:sldId id="1475" r:id="rId21"/>
    <p:sldId id="1427" r:id="rId22"/>
    <p:sldId id="1428" r:id="rId23"/>
    <p:sldId id="1429" r:id="rId24"/>
    <p:sldId id="1483" r:id="rId25"/>
    <p:sldId id="1435" r:id="rId26"/>
    <p:sldId id="1436" r:id="rId27"/>
    <p:sldId id="1437" r:id="rId28"/>
    <p:sldId id="1438" r:id="rId29"/>
    <p:sldId id="1487" r:id="rId30"/>
    <p:sldId id="1439" r:id="rId31"/>
    <p:sldId id="1440" r:id="rId32"/>
    <p:sldId id="1442" r:id="rId33"/>
    <p:sldId id="1444" r:id="rId34"/>
    <p:sldId id="1445" r:id="rId35"/>
    <p:sldId id="1446" r:id="rId36"/>
    <p:sldId id="1447" r:id="rId37"/>
    <p:sldId id="1448" r:id="rId38"/>
    <p:sldId id="1449" r:id="rId39"/>
    <p:sldId id="1478" r:id="rId40"/>
    <p:sldId id="1454" r:id="rId41"/>
    <p:sldId id="1455" r:id="rId42"/>
    <p:sldId id="1489" r:id="rId43"/>
    <p:sldId id="1457" r:id="rId44"/>
    <p:sldId id="1462" r:id="rId45"/>
    <p:sldId id="1464" r:id="rId46"/>
    <p:sldId id="1466" r:id="rId47"/>
    <p:sldId id="1306" r:id="rId48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D4D9"/>
    <a:srgbClr val="C1EAFF"/>
    <a:srgbClr val="FF0066"/>
    <a:srgbClr val="E9EEF3"/>
    <a:srgbClr val="B8C6D6"/>
    <a:srgbClr val="CCECFF"/>
    <a:srgbClr val="008000"/>
    <a:srgbClr val="B7B2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4630" autoAdjust="0"/>
  </p:normalViewPr>
  <p:slideViewPr>
    <p:cSldViewPr>
      <p:cViewPr varScale="1">
        <p:scale>
          <a:sx n="65" d="100"/>
          <a:sy n="65" d="100"/>
        </p:scale>
        <p:origin x="162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2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t" anchorCtr="0" compatLnSpc="1">
            <a:prstTxWarp prst="textNoShape">
              <a:avLst/>
            </a:prstTxWarp>
          </a:bodyPr>
          <a:lstStyle>
            <a:lvl1pPr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377" y="0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t" anchorCtr="0" compatLnSpc="1">
            <a:prstTxWarp prst="textNoShape">
              <a:avLst/>
            </a:prstTxWarp>
          </a:bodyPr>
          <a:lstStyle>
            <a:lvl1pPr algn="r"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009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b" anchorCtr="0" compatLnSpc="1">
            <a:prstTxWarp prst="textNoShape">
              <a:avLst/>
            </a:prstTxWarp>
          </a:bodyPr>
          <a:lstStyle>
            <a:lvl1pPr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377" y="6742009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b" anchorCtr="0" compatLnSpc="1">
            <a:prstTxWarp prst="textNoShape">
              <a:avLst/>
            </a:prstTxWarp>
          </a:bodyPr>
          <a:lstStyle>
            <a:lvl1pPr algn="r"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D213741-037D-4F3B-9BA5-B11E7370D2A7}" type="slidenum">
              <a:rPr lang="fa-IR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21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t" anchorCtr="0" compatLnSpc="1">
            <a:prstTxWarp prst="textNoShape">
              <a:avLst/>
            </a:prstTxWarp>
          </a:bodyPr>
          <a:lstStyle>
            <a:lvl1pPr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377" y="0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t" anchorCtr="0" compatLnSpc="1">
            <a:prstTxWarp prst="textNoShape">
              <a:avLst/>
            </a:prstTxWarp>
          </a:bodyPr>
          <a:lstStyle>
            <a:lvl1pPr algn="r"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2971" y="3371835"/>
            <a:ext cx="8188672" cy="3195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009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b" anchorCtr="0" compatLnSpc="1">
            <a:prstTxWarp prst="textNoShape">
              <a:avLst/>
            </a:prstTxWarp>
          </a:bodyPr>
          <a:lstStyle>
            <a:lvl1pPr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377" y="6742009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b" anchorCtr="0" compatLnSpc="1">
            <a:prstTxWarp prst="textNoShape">
              <a:avLst/>
            </a:prstTxWarp>
          </a:bodyPr>
          <a:lstStyle>
            <a:lvl1pPr algn="r"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63908A9-C6E6-4DD4-9FB3-916D69F34785}" type="slidenum">
              <a:rPr lang="fa-IR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697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a-IR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681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98167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1217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62504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0088"/>
            <a:ext cx="4598987" cy="3449637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87850"/>
            <a:ext cx="5141913" cy="415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65390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57348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2FA29CC-B099-4352-877A-84327536B7C6}" type="slidenum">
              <a:rPr lang="en-US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650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11510C5-4794-4848-985F-45A6C05400A2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78835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11510C5-4794-4848-985F-45A6C05400A2}" type="slidenum">
              <a:rPr lang="en-US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9342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a-IR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545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14AE5AC-A821-4CF1-8798-C0AA20B6456A}" type="slidenum">
              <a:rPr lang="en-US" altLang="en-US" sz="1200"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729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0F77767-B549-4EE2-83E8-40E2219C59ED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7895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C0A9F922-3971-4E46-8731-5834099F4755}" type="slidenum">
              <a:rPr lang="en-US" altLang="en-US" sz="1200">
                <a:latin typeface="Times New Roman" panose="02020603050405020304" pitchFamily="18" charset="0"/>
              </a:rPr>
              <a:pPr algn="r"/>
              <a:t>22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1" smtClean="0"/>
          </a:p>
        </p:txBody>
      </p:sp>
    </p:spTree>
    <p:extLst>
      <p:ext uri="{BB962C8B-B14F-4D97-AF65-F5344CB8AC3E}">
        <p14:creationId xmlns:p14="http://schemas.microsoft.com/office/powerpoint/2010/main" val="13743200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1531D3D6-166F-4BA7-9DCD-522CFB4EDE31}" type="slidenum">
              <a:rPr lang="en-US" altLang="en-US" sz="1200">
                <a:latin typeface="Times New Roman" panose="02020603050405020304" pitchFamily="18" charset="0"/>
              </a:rPr>
              <a:pPr algn="r"/>
              <a:t>23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693738"/>
            <a:ext cx="4616450" cy="3462337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702465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945B814-C5B1-4063-BD7A-1E88431D96D1}" type="slidenum">
              <a:rPr lang="en-US" altLang="en-US" sz="1200">
                <a:latin typeface="Times New Roman" panose="02020603050405020304" pitchFamily="18" charset="0"/>
              </a:rPr>
              <a:pPr/>
              <a:t>25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916671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50B3455-495D-41F2-A8F6-D05A9B5FE416}" type="slidenum">
              <a:rPr lang="en-US" altLang="en-US" sz="1200">
                <a:latin typeface="Times New Roman" panose="02020603050405020304" pitchFamily="18" charset="0"/>
              </a:rPr>
              <a:pPr/>
              <a:t>26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783776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5EA189F-EF30-4A18-9CAA-7F57DEF39AEF}" type="slidenum">
              <a:rPr lang="en-US" altLang="en-US" sz="1200">
                <a:latin typeface="Times New Roman" panose="02020603050405020304" pitchFamily="18" charset="0"/>
              </a:rPr>
              <a:pPr/>
              <a:t>27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693738"/>
            <a:ext cx="4616450" cy="3462337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658673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37E349A-C233-4ACC-ABCC-55023A2E30B9}" type="slidenum">
              <a:rPr lang="en-US" altLang="en-US" sz="1200">
                <a:latin typeface="Times New Roman" panose="02020603050405020304" pitchFamily="18" charset="0"/>
              </a:rPr>
              <a:pPr/>
              <a:t>28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346885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41DC3619-0AA5-4867-95E2-8F5C42E692DD}" type="slidenum">
              <a:rPr lang="en-US" altLang="en-US" sz="1200">
                <a:latin typeface="Times New Roman" panose="02020603050405020304" pitchFamily="18" charset="0"/>
              </a:rPr>
              <a:pPr algn="r"/>
              <a:t>30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0088"/>
            <a:ext cx="4598987" cy="3449637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87850"/>
            <a:ext cx="5141913" cy="415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762094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65C2D49-5909-445D-A4F8-10F6CB0E5D74}" type="slidenum">
              <a:rPr lang="en-US" altLang="en-US" sz="1200">
                <a:latin typeface="Times New Roman" panose="02020603050405020304" pitchFamily="18" charset="0"/>
              </a:rPr>
              <a:pPr/>
              <a:t>31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382842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0E94D3F-AE3F-4848-909A-79182DFB0EBB}" type="slidenum">
              <a:rPr lang="en-US" altLang="en-US" sz="1200">
                <a:latin typeface="Times New Roman" panose="02020603050405020304" pitchFamily="18" charset="0"/>
              </a:rPr>
              <a:pPr/>
              <a:t>32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60573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40A6F33-A9D9-46B5-8AC9-38C9BDDC9FE1}" type="slidenum">
              <a:rPr lang="en-US" altLang="en-US" sz="1200">
                <a:latin typeface="Times New Roman" panose="02020603050405020304" pitchFamily="18" charset="0"/>
              </a:rPr>
              <a:pPr/>
              <a:t>33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65009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a-IR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6529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9BC7672-A34D-41EB-8945-219A3480C886}" type="slidenum">
              <a:rPr lang="en-US" altLang="en-US" sz="1200">
                <a:latin typeface="Times New Roman" panose="02020603050405020304" pitchFamily="18" charset="0"/>
              </a:rPr>
              <a:pPr/>
              <a:t>34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883623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55870E3-D825-4783-9811-C90CC0692A19}" type="slidenum">
              <a:rPr lang="en-US" altLang="en-US" sz="1200">
                <a:latin typeface="Times New Roman" panose="02020603050405020304" pitchFamily="18" charset="0"/>
              </a:rPr>
              <a:pPr/>
              <a:t>35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105163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A4053FF-2B60-4137-99F7-026711775285}" type="slidenum">
              <a:rPr lang="en-US" altLang="en-US" sz="1200">
                <a:latin typeface="Times New Roman" panose="02020603050405020304" pitchFamily="18" charset="0"/>
              </a:rPr>
              <a:pPr/>
              <a:t>36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079712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8201ECF-5FC7-4E31-A403-B7AED7B32D7A}" type="slidenum">
              <a:rPr lang="en-US" altLang="en-US" sz="1200">
                <a:latin typeface="Times New Roman" panose="02020603050405020304" pitchFamily="18" charset="0"/>
              </a:rPr>
              <a:pPr/>
              <a:t>37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951832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62EA119-CB95-49D0-9EB8-D438A8473F13}" type="slidenum">
              <a:rPr lang="en-US" altLang="en-US" sz="1200">
                <a:latin typeface="Times New Roman" panose="02020603050405020304" pitchFamily="18" charset="0"/>
              </a:rPr>
              <a:pPr/>
              <a:t>38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284923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a-IR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9308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6D1A04D3-447F-420A-84C3-715306F64CEF}" type="slidenum">
              <a:rPr lang="en-US" altLang="en-US" sz="1200">
                <a:latin typeface="Times New Roman" panose="02020603050405020304" pitchFamily="18" charset="0"/>
              </a:rPr>
              <a:pPr algn="r"/>
              <a:t>40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396295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049256D-5994-4866-94CB-45B90AFE4D71}" type="slidenum">
              <a:rPr lang="en-US" altLang="en-US" sz="1200">
                <a:latin typeface="Times New Roman" panose="02020603050405020304" pitchFamily="18" charset="0"/>
              </a:rPr>
              <a:pPr/>
              <a:t>41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384226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7BAC7750-4FE0-436D-B9E1-71D68D803FD0}" type="slidenum">
              <a:rPr lang="en-US" altLang="en-US" sz="1200">
                <a:latin typeface="Times New Roman" panose="02020603050405020304" pitchFamily="18" charset="0"/>
              </a:rPr>
              <a:pPr algn="r"/>
              <a:t>43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200996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C79458B-F0CB-4A6D-ABBB-74BD0D8CE159}" type="slidenum">
              <a:rPr lang="en-US" altLang="en-US" sz="1200">
                <a:latin typeface="Times New Roman" panose="02020603050405020304" pitchFamily="18" charset="0"/>
              </a:rPr>
              <a:pPr/>
              <a:t>44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3042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11510C5-4794-4848-985F-45A6C05400A2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980331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70F316E-7E3C-4F87-B9E5-3D185ED6343D}" type="slidenum">
              <a:rPr lang="en-US" altLang="en-US" sz="1200">
                <a:latin typeface="Times New Roman" panose="02020603050405020304" pitchFamily="18" charset="0"/>
              </a:rPr>
              <a:pPr/>
              <a:t>45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006596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BFFA6E7-FAA0-4AC2-8BA4-FADEE1C2DE43}" type="slidenum">
              <a:rPr lang="en-US" altLang="en-US" sz="1200">
                <a:latin typeface="Times New Roman" panose="02020603050405020304" pitchFamily="18" charset="0"/>
              </a:rPr>
              <a:pPr/>
              <a:t>46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95837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11510C5-4794-4848-985F-45A6C05400A2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00511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148C5C7-0BC1-4424-B623-BC422279F0F9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12901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93341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2429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8630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0"/>
            <a:ext cx="8872538" cy="6858000"/>
            <a:chOff x="0" y="0"/>
            <a:chExt cx="5589" cy="4320"/>
          </a:xfrm>
        </p:grpSpPr>
        <p:sp>
          <p:nvSpPr>
            <p:cNvPr id="5" name="Rectangle 3" descr="Stationery"/>
            <p:cNvSpPr>
              <a:spLocks noChangeArrowheads="1"/>
            </p:cNvSpPr>
            <p:nvPr/>
          </p:nvSpPr>
          <p:spPr bwMode="white">
            <a:xfrm>
              <a:off x="336" y="150"/>
              <a:ext cx="5253" cy="402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a-IR">
                <a:latin typeface="Arial" pitchFamily="34" charset="0"/>
              </a:endParaRPr>
            </a:p>
          </p:txBody>
        </p:sp>
        <p:pic>
          <p:nvPicPr>
            <p:cNvPr id="6" name="Picture 4" descr="minispi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9536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62025" y="1925638"/>
            <a:ext cx="7772400" cy="1143000"/>
          </a:xfrm>
        </p:spPr>
        <p:txBody>
          <a:bodyPr/>
          <a:lstStyle>
            <a:lvl1pPr algn="l" rtl="0">
              <a:defRPr/>
            </a:lvl1pPr>
          </a:lstStyle>
          <a:p>
            <a:r>
              <a:rPr lang="en-US" altLang="ar-SA" dirty="0"/>
              <a:t>Click to edit Master title style</a:t>
            </a:r>
          </a:p>
        </p:txBody>
      </p:sp>
      <p:sp>
        <p:nvSpPr>
          <p:cNvPr id="129536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738563"/>
            <a:ext cx="6400800" cy="1752600"/>
          </a:xfrm>
        </p:spPr>
        <p:txBody>
          <a:bodyPr/>
          <a:lstStyle>
            <a:lvl1pPr marL="0" indent="0" algn="ctr" rtl="0">
              <a:buFont typeface="Wingding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ar-SA" dirty="0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9620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400425" y="6100763"/>
            <a:ext cx="28956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294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pPr>
              <a:defRPr/>
            </a:pPr>
            <a:fld id="{FF1C7564-6933-41CB-90CF-A7FE1F361897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 sz="4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B. Behkamal</a:t>
            </a: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19BFF-EF63-4F80-AC36-F844C057A372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4572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B. Behkamal</a:t>
            </a: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76223-1062-4131-99F8-B706F11D4077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B. Behkamal</a:t>
            </a:r>
            <a:endParaRPr lang="en-US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Data Mining </a:t>
            </a:r>
            <a:endParaRPr lang="en-US"/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3FF3C3-0A0E-4373-8D15-9C8A5A8BB4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6306218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1143000"/>
          </a:xfrm>
        </p:spPr>
        <p:txBody>
          <a:bodyPr/>
          <a:lstStyle>
            <a:lvl1pPr algn="l" rtl="0">
              <a:defRPr sz="4000"/>
            </a:lvl1pPr>
          </a:lstStyle>
          <a:p>
            <a:r>
              <a:rPr lang="en-US" dirty="0"/>
              <a:t>Click to edit Master title style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00808"/>
            <a:ext cx="7753350" cy="4114800"/>
          </a:xfrm>
        </p:spPr>
        <p:txBody>
          <a:bodyPr/>
          <a:lstStyle>
            <a:lvl1pPr algn="l" rtl="0">
              <a:defRPr sz="2400" b="0"/>
            </a:lvl1pPr>
            <a:lvl2pPr algn="l" rtl="0">
              <a:defRPr sz="2000">
                <a:solidFill>
                  <a:schemeClr val="bg2">
                    <a:lumMod val="50000"/>
                  </a:schemeClr>
                </a:solidFill>
              </a:defRPr>
            </a:lvl2pPr>
            <a:lvl3pPr algn="l" rtl="0">
              <a:defRPr sz="1800">
                <a:solidFill>
                  <a:schemeClr val="accent1">
                    <a:lumMod val="75000"/>
                  </a:schemeClr>
                </a:solidFill>
              </a:defRPr>
            </a:lvl3pPr>
            <a:lvl4pPr algn="l" rtl="0">
              <a:defRPr sz="1600">
                <a:solidFill>
                  <a:schemeClr val="bg1">
                    <a:lumMod val="25000"/>
                  </a:schemeClr>
                </a:solidFill>
              </a:defRPr>
            </a:lvl4pPr>
            <a:lvl5pPr algn="l" rtl="0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a-IR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37312"/>
            <a:ext cx="1905000" cy="3158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37312"/>
            <a:ext cx="2895600" cy="3158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37312"/>
            <a:ext cx="1905000" cy="315888"/>
          </a:xfrm>
          <a:ln/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B. Behkamal</a:t>
            </a: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59331-8D20-4AA7-A750-81BA330F941D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 sz="4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810000" cy="4114800"/>
          </a:xfrm>
        </p:spPr>
        <p:txBody>
          <a:bodyPr/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114800"/>
          </a:xfrm>
        </p:spPr>
        <p:txBody>
          <a:bodyPr/>
          <a:lstStyle>
            <a:lvl1pPr algn="l"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a-IR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B. Behkamal</a:t>
            </a: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33852-BB88-41F1-8262-A7E39E36413F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1143000"/>
          </a:xfrm>
        </p:spPr>
        <p:txBody>
          <a:bodyPr/>
          <a:lstStyle>
            <a:lvl1pPr algn="l" rtl="0">
              <a:defRPr sz="4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535113"/>
            <a:ext cx="3506788" cy="639762"/>
          </a:xfrm>
        </p:spPr>
        <p:txBody>
          <a:bodyPr anchor="b"/>
          <a:lstStyle>
            <a:lvl1pPr marL="0" indent="0" algn="l" rtl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2174875"/>
            <a:ext cx="3506788" cy="3951288"/>
          </a:xfrm>
        </p:spPr>
        <p:txBody>
          <a:bodyPr/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a-I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 algn="l" rtl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a-IR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B. Behkamal</a:t>
            </a:r>
            <a:endParaRPr lang="en-US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FEFCB-54E4-4288-B562-77153936B9B8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 sz="4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B. Behkamal</a:t>
            </a:r>
            <a:endParaRPr lang="en-US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4DC1D-FCB3-49E0-9C84-4B7D808DC030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B. Behkamal</a:t>
            </a:r>
            <a:endParaRPr lang="en-US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DD0F2-C0FB-407D-97D0-C9F1D2861F0C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2474914" cy="1355750"/>
          </a:xfrm>
        </p:spPr>
        <p:txBody>
          <a:bodyPr anchor="b"/>
          <a:lstStyle>
            <a:lvl1pPr algn="l" rtl="0">
              <a:defRPr sz="1800" b="1"/>
            </a:lvl1pPr>
          </a:lstStyle>
          <a:p>
            <a:r>
              <a:rPr lang="en-US" dirty="0"/>
              <a:t>Click to edit Master title style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28800"/>
            <a:ext cx="5111750" cy="4497365"/>
          </a:xfrm>
        </p:spPr>
        <p:txBody>
          <a:bodyPr/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1800"/>
            </a:lvl4pPr>
            <a:lvl5pPr algn="l" rtl="0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a-I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2132856"/>
            <a:ext cx="2474914" cy="3993309"/>
          </a:xfrm>
        </p:spPr>
        <p:txBody>
          <a:bodyPr/>
          <a:lstStyle>
            <a:lvl1pPr marL="0" indent="0" algn="l" rtl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B. Behkamal</a:t>
            </a: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52963-1FFB-42ED-8AC6-3F63BD14A6CD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rtl="0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fa-I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74766"/>
            <a:ext cx="5486400" cy="415280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a-I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algn="l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B. Behkamal</a:t>
            </a: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70FE0-0291-4505-ABED-912BDA414392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8C735A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" y="0"/>
            <a:ext cx="8872538" cy="6858000"/>
            <a:chOff x="0" y="0"/>
            <a:chExt cx="5589" cy="4320"/>
          </a:xfrm>
        </p:grpSpPr>
        <p:sp>
          <p:nvSpPr>
            <p:cNvPr id="1294339" name="Rectangle 3"/>
            <p:cNvSpPr>
              <a:spLocks noChangeArrowheads="1"/>
            </p:cNvSpPr>
            <p:nvPr/>
          </p:nvSpPr>
          <p:spPr bwMode="ltGray">
            <a:xfrm>
              <a:off x="336" y="150"/>
              <a:ext cx="5253" cy="402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a-IR">
                <a:latin typeface="Arial" pitchFamily="34" charset="0"/>
              </a:endParaRPr>
            </a:p>
          </p:txBody>
        </p:sp>
        <p:pic>
          <p:nvPicPr>
            <p:cNvPr id="1033" name="Picture 4" descr="minispir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94341" name="Line 5"/>
            <p:cNvSpPr>
              <a:spLocks noChangeShapeType="1"/>
            </p:cNvSpPr>
            <p:nvPr/>
          </p:nvSpPr>
          <p:spPr bwMode="ltGray">
            <a:xfrm>
              <a:off x="640" y="1008"/>
              <a:ext cx="488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a-IR">
                <a:latin typeface="Arial" pitchFamily="34" charset="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SA" dirty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844675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SA"/>
              <a:t>Click to edit Master text styles</a:t>
            </a:r>
          </a:p>
          <a:p>
            <a:pPr lvl="1"/>
            <a:r>
              <a:rPr lang="en-US" altLang="ar-SA"/>
              <a:t>Second level</a:t>
            </a:r>
          </a:p>
          <a:p>
            <a:pPr lvl="2"/>
            <a:r>
              <a:rPr lang="en-US" altLang="ar-SA"/>
              <a:t>Third level</a:t>
            </a:r>
          </a:p>
          <a:p>
            <a:pPr lvl="3"/>
            <a:r>
              <a:rPr lang="en-US" altLang="ar-SA"/>
              <a:t>Fourth level</a:t>
            </a:r>
          </a:p>
          <a:p>
            <a:pPr lvl="4"/>
            <a:r>
              <a:rPr lang="en-US" altLang="ar-SA"/>
              <a:t>Fifth level</a:t>
            </a:r>
          </a:p>
        </p:txBody>
      </p:sp>
      <p:sp>
        <p:nvSpPr>
          <p:cNvPr id="129434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kumimoji="1" sz="14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en-US" smtClean="0"/>
              <a:t>B. Behkamal</a:t>
            </a:r>
            <a:endParaRPr lang="en-US" altLang="en-US"/>
          </a:p>
        </p:txBody>
      </p:sp>
      <p:sp>
        <p:nvSpPr>
          <p:cNvPr id="129434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096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kumimoji="1" sz="14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129434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kumimoji="1" sz="14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F51A71-9F88-44AD-9F98-BBAEBE052A29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2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 i="1">
          <a:solidFill>
            <a:schemeClr val="accent2"/>
          </a:solidFill>
          <a:latin typeface="+mj-lt"/>
          <a:ea typeface="+mj-ea"/>
          <a:cs typeface="B Jadid" pitchFamily="2" charset="-78"/>
        </a:defRPr>
      </a:lvl1pPr>
      <a:lvl2pPr algn="r" rtl="1" eaLnBrk="0" fontAlgn="base" hangingPunct="0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B Jadid" pitchFamily="2" charset="-78"/>
        </a:defRPr>
      </a:lvl2pPr>
      <a:lvl3pPr algn="r" rtl="1" eaLnBrk="0" fontAlgn="base" hangingPunct="0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B Jadid" pitchFamily="2" charset="-78"/>
        </a:defRPr>
      </a:lvl3pPr>
      <a:lvl4pPr algn="r" rtl="1" eaLnBrk="0" fontAlgn="base" hangingPunct="0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B Jadid" pitchFamily="2" charset="-78"/>
        </a:defRPr>
      </a:lvl4pPr>
      <a:lvl5pPr algn="r" rtl="1" eaLnBrk="0" fontAlgn="base" hangingPunct="0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B Jadid" pitchFamily="2" charset="-78"/>
        </a:defRPr>
      </a:lvl5pPr>
      <a:lvl6pPr marL="457200" algn="r" rtl="1" fontAlgn="base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Arial" pitchFamily="34" charset="0"/>
        </a:defRPr>
      </a:lvl6pPr>
      <a:lvl7pPr marL="914400" algn="r" rtl="1" fontAlgn="base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Arial" pitchFamily="34" charset="0"/>
        </a:defRPr>
      </a:lvl7pPr>
      <a:lvl8pPr marL="1371600" algn="r" rtl="1" fontAlgn="base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Arial" pitchFamily="34" charset="0"/>
        </a:defRPr>
      </a:lvl8pPr>
      <a:lvl9pPr marL="1828800" algn="r" rtl="1" fontAlgn="base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pitchFamily="10" charset="2"/>
        <a:buChar char="§"/>
        <a:defRPr kumimoji="1" sz="3600" b="1">
          <a:solidFill>
            <a:schemeClr val="tx1"/>
          </a:solidFill>
          <a:latin typeface="+mn-lt"/>
          <a:ea typeface="+mn-ea"/>
          <a:cs typeface="B Traffic" pitchFamily="2" charset="-7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400">
          <a:solidFill>
            <a:schemeClr val="folHlink"/>
          </a:solidFill>
          <a:latin typeface="+mn-lt"/>
          <a:cs typeface="B Traffic" pitchFamily="2" charset="-7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cs typeface="B Traffic" pitchFamily="2" charset="-7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1800">
          <a:solidFill>
            <a:schemeClr val="tx1"/>
          </a:solidFill>
          <a:latin typeface="+mn-lt"/>
          <a:cs typeface="B Traffic" pitchFamily="2" charset="-7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1800">
          <a:solidFill>
            <a:schemeClr val="tx1"/>
          </a:solidFill>
          <a:latin typeface="+mn-lt"/>
          <a:cs typeface="B Traffic" pitchFamily="2" charset="-78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1.wmf"/><Relationship Id="rId10" Type="http://schemas.openxmlformats.org/officeDocument/2006/relationships/image" Target="../media/image14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pnQd6jnCWk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32.wmf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13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3219" y="5162289"/>
            <a:ext cx="6400800" cy="670910"/>
          </a:xfrm>
        </p:spPr>
        <p:txBody>
          <a:bodyPr/>
          <a:lstStyle/>
          <a:p>
            <a:r>
              <a:rPr lang="fa-IR" sz="3200" dirty="0">
                <a:cs typeface="B Titr" panose="00000700000000000000" pitchFamily="2" charset="-78"/>
              </a:rPr>
              <a:t>بهشیـد بهکمـال</a:t>
            </a:r>
            <a:endParaRPr lang="en-US" sz="3200" dirty="0">
              <a:cs typeface="B Titr" panose="00000700000000000000" pitchFamily="2" charset="-78"/>
            </a:endParaRPr>
          </a:p>
        </p:txBody>
      </p:sp>
      <p:sp>
        <p:nvSpPr>
          <p:cNvPr id="3075" name="WordArt 7"/>
          <p:cNvSpPr>
            <a:spLocks noChangeArrowheads="1" noChangeShapeType="1" noTextEdit="1"/>
          </p:cNvSpPr>
          <p:nvPr/>
        </p:nvSpPr>
        <p:spPr bwMode="auto">
          <a:xfrm>
            <a:off x="2484599" y="2636914"/>
            <a:ext cx="4463728" cy="94473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19"/>
              </a:avLst>
            </a:prstTxWarp>
          </a:bodyPr>
          <a:lstStyle/>
          <a:p>
            <a:pPr algn="ctr" rtl="1"/>
            <a:r>
              <a:rPr lang="en-US" sz="3200" b="1" i="1" kern="10" dirty="0">
                <a:ln w="19050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cs typeface="B Homa"/>
              </a:rPr>
              <a:t>Data Mining</a:t>
            </a: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1" y="2653784"/>
            <a:ext cx="184731" cy="36933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a-IR"/>
          </a:p>
        </p:txBody>
      </p:sp>
      <p:sp>
        <p:nvSpPr>
          <p:cNvPr id="79907" name="Text Box 35"/>
          <p:cNvSpPr txBox="1">
            <a:spLocks noChangeArrowheads="1"/>
          </p:cNvSpPr>
          <p:nvPr/>
        </p:nvSpPr>
        <p:spPr bwMode="auto">
          <a:xfrm>
            <a:off x="3779912" y="5833199"/>
            <a:ext cx="3024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a-IR" sz="2000" b="1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نیمسال </a:t>
            </a:r>
            <a:r>
              <a:rPr lang="fa-IR" sz="2000" b="1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اول </a:t>
            </a:r>
            <a:r>
              <a:rPr lang="fa-IR" sz="2000" b="1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1400-1399 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80" name="Picture 8" descr="ferdows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638" y="333375"/>
            <a:ext cx="1223962" cy="1582738"/>
          </a:xfrm>
          <a:prstGeom prst="rect">
            <a:avLst/>
          </a:prstGeom>
          <a:noFill/>
        </p:spPr>
      </p:pic>
      <p:sp>
        <p:nvSpPr>
          <p:cNvPr id="7" name="Text Box 35"/>
          <p:cNvSpPr txBox="1">
            <a:spLocks noChangeArrowheads="1"/>
          </p:cNvSpPr>
          <p:nvPr/>
        </p:nvSpPr>
        <p:spPr bwMode="auto">
          <a:xfrm>
            <a:off x="2699792" y="3933056"/>
            <a:ext cx="40687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rtl="1"/>
            <a:r>
              <a:rPr lang="fa-IR" sz="2800" b="1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B Homa" panose="00000400000000000000" pitchFamily="2" charset="-78"/>
              </a:rPr>
              <a:t>پیش پردازش داده </a:t>
            </a:r>
            <a:r>
              <a:rPr lang="fa-IR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B Homa" panose="00000400000000000000" pitchFamily="2" charset="-78"/>
              </a:rPr>
              <a:t>ها</a:t>
            </a:r>
            <a:endParaRPr lang="en-US" sz="2800" b="1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B Homa" panose="00000400000000000000" pitchFamily="2" charset="-78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6162" y="762000"/>
            <a:ext cx="7488238" cy="609600"/>
          </a:xfrm>
        </p:spPr>
        <p:txBody>
          <a:bodyPr/>
          <a:lstStyle/>
          <a:p>
            <a:r>
              <a:rPr lang="en-US" altLang="en-US" sz="3200" dirty="0" smtClean="0"/>
              <a:t>Chi-Square Calculation: An Example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99592" y="3789040"/>
            <a:ext cx="7933514" cy="252028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en-US" altLang="en-US" sz="2000" dirty="0" smtClean="0"/>
          </a:p>
          <a:p>
            <a:pPr>
              <a:lnSpc>
                <a:spcPct val="110000"/>
              </a:lnSpc>
            </a:pPr>
            <a:endParaRPr lang="en-US" altLang="en-US" sz="2000" dirty="0" smtClean="0"/>
          </a:p>
          <a:p>
            <a:pPr>
              <a:lnSpc>
                <a:spcPct val="110000"/>
              </a:lnSpc>
            </a:pPr>
            <a:endParaRPr lang="en-US" altLang="en-US" sz="2000" dirty="0" smtClean="0"/>
          </a:p>
          <a:p>
            <a:pPr>
              <a:lnSpc>
                <a:spcPct val="110000"/>
              </a:lnSpc>
            </a:pPr>
            <a:endParaRPr lang="en-US" altLang="en-US" sz="2000" dirty="0"/>
          </a:p>
          <a:p>
            <a:pPr>
              <a:lnSpc>
                <a:spcPct val="110000"/>
              </a:lnSpc>
            </a:pPr>
            <a:endParaRPr lang="en-US" altLang="en-US" sz="2000" dirty="0" smtClean="0"/>
          </a:p>
          <a:p>
            <a:pPr>
              <a:lnSpc>
                <a:spcPct val="110000"/>
              </a:lnSpc>
            </a:pPr>
            <a:r>
              <a:rPr lang="en-US" altLang="en-US" sz="1600" dirty="0" smtClean="0"/>
              <a:t>Thus</a:t>
            </a:r>
            <a:r>
              <a:rPr lang="en-US" altLang="en-US" sz="1600" dirty="0" smtClean="0">
                <a:solidFill>
                  <a:schemeClr val="tx2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2"/>
                </a:solidFill>
              </a:rPr>
              <a:t>Like_fiction</a:t>
            </a:r>
            <a:r>
              <a:rPr lang="en-US" altLang="en-US" sz="1600" dirty="0" smtClean="0"/>
              <a:t> and </a:t>
            </a:r>
            <a:r>
              <a:rPr lang="en-US" altLang="en-US" sz="1600" dirty="0" smtClean="0">
                <a:solidFill>
                  <a:schemeClr val="tx2"/>
                </a:solidFill>
              </a:rPr>
              <a:t>Gender</a:t>
            </a:r>
            <a:r>
              <a:rPr lang="en-US" altLang="en-US" sz="1600" dirty="0" smtClean="0"/>
              <a:t> are strongly correlated for the given group of people.</a:t>
            </a:r>
          </a:p>
        </p:txBody>
      </p:sp>
      <p:graphicFrame>
        <p:nvGraphicFramePr>
          <p:cNvPr id="20485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37641365"/>
              </p:ext>
            </p:extLst>
          </p:nvPr>
        </p:nvGraphicFramePr>
        <p:xfrm>
          <a:off x="1289917" y="4247868"/>
          <a:ext cx="6306419" cy="575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4" imgW="4381500" imgH="419100" progId="Equation.3">
                  <p:embed/>
                </p:oleObj>
              </mc:Choice>
              <mc:Fallback>
                <p:oleObj name="Equation" r:id="rId4" imgW="4381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917" y="4247868"/>
                        <a:ext cx="6306419" cy="575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6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82461"/>
              </p:ext>
            </p:extLst>
          </p:nvPr>
        </p:nvGraphicFramePr>
        <p:xfrm>
          <a:off x="1530924" y="2110269"/>
          <a:ext cx="6096000" cy="1378176"/>
        </p:xfrm>
        <a:graphic>
          <a:graphicData uri="http://schemas.openxmlformats.org/drawingml/2006/table">
            <a:tbl>
              <a:tblPr/>
              <a:tblGrid>
                <a:gridCol w="221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5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Female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 (row)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Like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250(90)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200(360)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6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 like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50(210)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1000(840)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Sum(col.)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74323" y="1662865"/>
            <a:ext cx="2909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/>
                </a:solidFill>
              </a:rPr>
              <a:t>Contingency table: </a:t>
            </a:r>
            <a:endParaRPr lang="en-US" sz="2000" b="1" dirty="0">
              <a:solidFill>
                <a:schemeClr val="tx2"/>
              </a:solidFill>
            </a:endParaRPr>
          </a:p>
        </p:txBody>
      </p:sp>
      <p:graphicFrame>
        <p:nvGraphicFramePr>
          <p:cNvPr id="8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833445691"/>
              </p:ext>
            </p:extLst>
          </p:nvPr>
        </p:nvGraphicFramePr>
        <p:xfrm>
          <a:off x="1301427" y="3772505"/>
          <a:ext cx="3488854" cy="466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6" imgW="2057400" imgH="444500" progId="Equation.3">
                  <p:embed/>
                </p:oleObj>
              </mc:Choice>
              <mc:Fallback>
                <p:oleObj name="Equation" r:id="rId6" imgW="2057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427" y="3772505"/>
                        <a:ext cx="3488854" cy="46665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4535" y="5200227"/>
            <a:ext cx="7261728" cy="47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05504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836712"/>
            <a:ext cx="7613848" cy="609600"/>
          </a:xfrm>
        </p:spPr>
        <p:txBody>
          <a:bodyPr/>
          <a:lstStyle/>
          <a:p>
            <a:r>
              <a:rPr lang="en-US" sz="3600" dirty="0"/>
              <a:t>Chi-Square Distribution </a:t>
            </a:r>
            <a:r>
              <a:rPr lang="en-US" sz="3600" dirty="0" smtClean="0"/>
              <a:t>Table:</a:t>
            </a:r>
            <a:endParaRPr lang="en-US" sz="3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64" y="1776583"/>
            <a:ext cx="7555592" cy="431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7618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827088"/>
            <a:ext cx="7848600" cy="609600"/>
          </a:xfrm>
        </p:spPr>
        <p:txBody>
          <a:bodyPr/>
          <a:lstStyle/>
          <a:p>
            <a:r>
              <a:rPr lang="en-US" altLang="en-US" sz="3200" dirty="0" smtClean="0"/>
              <a:t>Correlation Analysis (Numeric Data)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1600" y="1628800"/>
            <a:ext cx="7867600" cy="4848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200" b="1" dirty="0" smtClean="0"/>
              <a:t>Pearson’s </a:t>
            </a:r>
            <a:r>
              <a:rPr lang="en-US" sz="3200" b="1" dirty="0"/>
              <a:t>correlation coefficient</a:t>
            </a:r>
            <a:r>
              <a:rPr lang="en-US" sz="3200" dirty="0"/>
              <a:t> </a:t>
            </a:r>
            <a:endParaRPr lang="en-US" sz="3200" dirty="0" smtClean="0"/>
          </a:p>
          <a:p>
            <a:pPr lvl="1">
              <a:lnSpc>
                <a:spcPct val="1100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Measures </a:t>
            </a:r>
            <a:r>
              <a:rPr lang="en-US" sz="2000" dirty="0">
                <a:solidFill>
                  <a:schemeClr val="tx2"/>
                </a:solidFill>
              </a:rPr>
              <a:t>the statistical relationship, or association, between two continuous variables.  </a:t>
            </a:r>
            <a:endParaRPr lang="en-US" sz="2000" dirty="0" smtClean="0">
              <a:solidFill>
                <a:schemeClr val="tx2"/>
              </a:solidFill>
            </a:endParaRPr>
          </a:p>
          <a:p>
            <a:pPr lvl="1">
              <a:lnSpc>
                <a:spcPct val="110000"/>
              </a:lnSpc>
            </a:pPr>
            <a:endParaRPr lang="en-US" sz="2000" dirty="0" smtClean="0">
              <a:solidFill>
                <a:schemeClr val="tx2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Known </a:t>
            </a:r>
            <a:r>
              <a:rPr lang="en-US" sz="2000" dirty="0">
                <a:solidFill>
                  <a:schemeClr val="tx2"/>
                </a:solidFill>
              </a:rPr>
              <a:t>as the best method of measuring the association between variables of interest because it is based on the method of covariance.  </a:t>
            </a:r>
            <a:endParaRPr lang="en-US" sz="2000" dirty="0" smtClean="0">
              <a:solidFill>
                <a:schemeClr val="tx2"/>
              </a:solidFill>
            </a:endParaRPr>
          </a:p>
          <a:p>
            <a:pPr lvl="1">
              <a:lnSpc>
                <a:spcPct val="110000"/>
              </a:lnSpc>
            </a:pPr>
            <a:endParaRPr lang="en-US" sz="2000" dirty="0" smtClean="0">
              <a:solidFill>
                <a:schemeClr val="tx2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It </a:t>
            </a:r>
            <a:r>
              <a:rPr lang="en-US" sz="2000" dirty="0">
                <a:solidFill>
                  <a:schemeClr val="tx2"/>
                </a:solidFill>
              </a:rPr>
              <a:t>gives information about the magnitude of the association, or correlation, as well as the direction of the relationship</a:t>
            </a:r>
            <a:r>
              <a:rPr lang="en-US" sz="2000" dirty="0" smtClean="0">
                <a:solidFill>
                  <a:schemeClr val="tx2"/>
                </a:solidFill>
              </a:rPr>
              <a:t>.</a:t>
            </a:r>
          </a:p>
          <a:p>
            <a:pPr lvl="1">
              <a:lnSpc>
                <a:spcPct val="110000"/>
              </a:lnSpc>
            </a:pPr>
            <a:endParaRPr lang="en-US" sz="1400" dirty="0" smtClean="0">
              <a:solidFill>
                <a:schemeClr val="tx2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1400" dirty="0" smtClean="0">
                <a:solidFill>
                  <a:schemeClr val="tx2"/>
                </a:solidFill>
              </a:rPr>
              <a:t>E.g.: Is </a:t>
            </a:r>
            <a:r>
              <a:rPr lang="en-US" sz="1400" dirty="0">
                <a:solidFill>
                  <a:schemeClr val="tx2"/>
                </a:solidFill>
              </a:rPr>
              <a:t>there a statistical association between </a:t>
            </a:r>
            <a:r>
              <a:rPr lang="en-US" sz="1800" b="1" i="1" dirty="0">
                <a:solidFill>
                  <a:schemeClr val="tx2"/>
                </a:solidFill>
              </a:rPr>
              <a:t>IQ scores </a:t>
            </a:r>
            <a:r>
              <a:rPr lang="en-US" sz="1400" dirty="0">
                <a:solidFill>
                  <a:schemeClr val="tx2"/>
                </a:solidFill>
              </a:rPr>
              <a:t>and </a:t>
            </a:r>
            <a:r>
              <a:rPr lang="en-US" sz="1800" b="1" i="1" dirty="0">
                <a:solidFill>
                  <a:schemeClr val="tx2"/>
                </a:solidFill>
              </a:rPr>
              <a:t>depression</a:t>
            </a:r>
            <a:r>
              <a:rPr lang="en-US" sz="1400" dirty="0">
                <a:solidFill>
                  <a:schemeClr val="tx2"/>
                </a:solidFill>
              </a:rPr>
              <a:t>?</a:t>
            </a:r>
            <a:r>
              <a:rPr lang="en-US" sz="2000" dirty="0">
                <a:solidFill>
                  <a:schemeClr val="tx2"/>
                </a:solidFill>
              </a:rPr>
              <a:t/>
            </a:r>
            <a:br>
              <a:rPr lang="en-US" sz="2000" dirty="0">
                <a:solidFill>
                  <a:schemeClr val="tx2"/>
                </a:solidFill>
              </a:rPr>
            </a:br>
            <a:endParaRPr lang="en-US" altLang="en-US" sz="2000" dirty="0" smtClean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400" dirty="0" smtClean="0"/>
          </a:p>
          <a:p>
            <a:pPr>
              <a:lnSpc>
                <a:spcPct val="110000"/>
              </a:lnSpc>
            </a:pPr>
            <a:endParaRPr lang="en-US" altLang="en-US" sz="2400" dirty="0" smtClean="0"/>
          </a:p>
          <a:p>
            <a:pPr lvl="1">
              <a:lnSpc>
                <a:spcPct val="110000"/>
              </a:lnSpc>
              <a:buFontTx/>
              <a:buChar char="-"/>
            </a:pPr>
            <a:endParaRPr lang="en-US" altLang="en-US" sz="2000" b="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97842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827088"/>
            <a:ext cx="7848600" cy="609600"/>
          </a:xfrm>
        </p:spPr>
        <p:txBody>
          <a:bodyPr/>
          <a:lstStyle/>
          <a:p>
            <a:r>
              <a:rPr lang="en-US" altLang="en-US" sz="3200" dirty="0" smtClean="0"/>
              <a:t>Correlation Analysis (Numeric Data) …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7584" y="1628800"/>
            <a:ext cx="8011616" cy="4848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 b="1" dirty="0" smtClean="0"/>
              <a:t>Pearson’s </a:t>
            </a:r>
            <a:r>
              <a:rPr lang="en-US" sz="2800" b="1" dirty="0"/>
              <a:t>correlation coefficient</a:t>
            </a:r>
            <a:r>
              <a:rPr lang="en-US" sz="2800" dirty="0"/>
              <a:t> </a:t>
            </a:r>
            <a:r>
              <a:rPr lang="en-US" sz="2800" dirty="0" smtClean="0"/>
              <a:t>properties</a:t>
            </a:r>
          </a:p>
          <a:p>
            <a:pPr>
              <a:lnSpc>
                <a:spcPct val="110000"/>
              </a:lnSpc>
            </a:pPr>
            <a:endParaRPr lang="en-US" sz="2800" dirty="0" smtClean="0"/>
          </a:p>
          <a:p>
            <a:pPr lvl="1">
              <a:lnSpc>
                <a:spcPct val="11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Limit</a:t>
            </a:r>
            <a:r>
              <a:rPr lang="en-US" sz="2000" dirty="0">
                <a:solidFill>
                  <a:schemeClr val="tx1"/>
                </a:solidFill>
              </a:rPr>
              <a:t>: Coefficient values can range from +1 to -</a:t>
            </a:r>
            <a:r>
              <a:rPr lang="en-US" sz="2000" dirty="0" smtClean="0">
                <a:solidFill>
                  <a:schemeClr val="tx1"/>
                </a:solidFill>
              </a:rPr>
              <a:t>1</a:t>
            </a:r>
          </a:p>
          <a:p>
            <a:pPr lvl="2">
              <a:lnSpc>
                <a:spcPct val="110000"/>
              </a:lnSpc>
            </a:pPr>
            <a:r>
              <a:rPr lang="en-US" sz="1600" dirty="0" smtClean="0">
                <a:solidFill>
                  <a:schemeClr val="tx2"/>
                </a:solidFill>
              </a:rPr>
              <a:t>+</a:t>
            </a:r>
            <a:r>
              <a:rPr lang="en-US" sz="1600" dirty="0">
                <a:solidFill>
                  <a:schemeClr val="tx2"/>
                </a:solidFill>
              </a:rPr>
              <a:t>1 indicates a perfect positive relationship, -1 indicates a perfect </a:t>
            </a:r>
            <a:r>
              <a:rPr lang="en-US" sz="1600" dirty="0" smtClean="0">
                <a:solidFill>
                  <a:schemeClr val="tx2"/>
                </a:solidFill>
              </a:rPr>
              <a:t>negative</a:t>
            </a:r>
          </a:p>
          <a:p>
            <a:pPr lvl="2">
              <a:lnSpc>
                <a:spcPct val="110000"/>
              </a:lnSpc>
            </a:pPr>
            <a:endParaRPr lang="en-US" sz="2000" dirty="0" smtClean="0">
              <a:solidFill>
                <a:schemeClr val="tx2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Pure </a:t>
            </a:r>
            <a:r>
              <a:rPr lang="en-US" sz="2000" dirty="0">
                <a:solidFill>
                  <a:schemeClr val="tx1"/>
                </a:solidFill>
              </a:rPr>
              <a:t>number: It is independent of the unit of </a:t>
            </a:r>
            <a:r>
              <a:rPr lang="en-US" sz="2000" dirty="0" smtClean="0">
                <a:solidFill>
                  <a:schemeClr val="tx1"/>
                </a:solidFill>
              </a:rPr>
              <a:t>measurement</a:t>
            </a:r>
          </a:p>
          <a:p>
            <a:pPr lvl="2">
              <a:lnSpc>
                <a:spcPct val="110000"/>
              </a:lnSpc>
            </a:pPr>
            <a:r>
              <a:rPr lang="en-US" sz="1600" dirty="0" smtClean="0">
                <a:solidFill>
                  <a:schemeClr val="tx2"/>
                </a:solidFill>
              </a:rPr>
              <a:t>E.g., if one </a:t>
            </a:r>
            <a:r>
              <a:rPr lang="en-US" sz="1600" dirty="0">
                <a:solidFill>
                  <a:schemeClr val="tx2"/>
                </a:solidFill>
              </a:rPr>
              <a:t>variable’s unit of measurement is in inches and the second variable is in quintals, even then, Pearson’s correlation coefficient value does not change.</a:t>
            </a:r>
          </a:p>
          <a:p>
            <a:pPr lvl="1">
              <a:lnSpc>
                <a:spcPct val="110000"/>
              </a:lnSpc>
            </a:pPr>
            <a:endParaRPr lang="en-US" sz="2000" dirty="0" smtClean="0">
              <a:solidFill>
                <a:schemeClr val="tx2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Symmetric </a:t>
            </a:r>
          </a:p>
          <a:p>
            <a:pPr lvl="2">
              <a:lnSpc>
                <a:spcPct val="110000"/>
              </a:lnSpc>
            </a:pPr>
            <a:r>
              <a:rPr lang="en-US" sz="1600" dirty="0" smtClean="0">
                <a:solidFill>
                  <a:schemeClr val="tx2"/>
                </a:solidFill>
              </a:rPr>
              <a:t>This means between X and Y or Y and X, the coefficient value of will remain the same.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/>
            </a:r>
            <a:br>
              <a:rPr lang="en-US" sz="2000" dirty="0" smtClean="0">
                <a:solidFill>
                  <a:schemeClr val="tx2"/>
                </a:solidFill>
              </a:rPr>
            </a:br>
            <a:endParaRPr lang="en-US" altLang="en-US" sz="2000" dirty="0" smtClean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400" dirty="0" smtClean="0"/>
          </a:p>
          <a:p>
            <a:pPr>
              <a:lnSpc>
                <a:spcPct val="110000"/>
              </a:lnSpc>
            </a:pPr>
            <a:endParaRPr lang="en-US" altLang="en-US" sz="2400" dirty="0" smtClean="0"/>
          </a:p>
          <a:p>
            <a:pPr lvl="1">
              <a:lnSpc>
                <a:spcPct val="110000"/>
              </a:lnSpc>
              <a:buFontTx/>
              <a:buChar char="-"/>
            </a:pPr>
            <a:endParaRPr lang="en-US" altLang="en-US" sz="2000" b="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14455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827088"/>
            <a:ext cx="7848600" cy="609600"/>
          </a:xfrm>
        </p:spPr>
        <p:txBody>
          <a:bodyPr/>
          <a:lstStyle/>
          <a:p>
            <a:r>
              <a:rPr lang="en-US" altLang="en-US" sz="3200" dirty="0" smtClean="0"/>
              <a:t>Correlation Analysis (Numeric Data)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1600" y="1628800"/>
            <a:ext cx="7867600" cy="4848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Pearson’s Correlation </a:t>
            </a:r>
            <a:r>
              <a:rPr lang="en-US" altLang="en-US" sz="2400" dirty="0" smtClean="0"/>
              <a:t>coefficient </a:t>
            </a:r>
          </a:p>
          <a:p>
            <a:pPr>
              <a:lnSpc>
                <a:spcPct val="110000"/>
              </a:lnSpc>
            </a:pPr>
            <a:endParaRPr lang="en-US" altLang="en-US" sz="2400" dirty="0" smtClean="0"/>
          </a:p>
          <a:p>
            <a:pPr>
              <a:lnSpc>
                <a:spcPct val="110000"/>
              </a:lnSpc>
            </a:pPr>
            <a:endParaRPr lang="en-US" altLang="en-US" sz="2400" dirty="0" smtClean="0"/>
          </a:p>
          <a:p>
            <a:pPr>
              <a:lnSpc>
                <a:spcPct val="110000"/>
              </a:lnSpc>
            </a:pPr>
            <a:endParaRPr lang="en-US" altLang="en-US" sz="2400" dirty="0" smtClean="0"/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en-US" altLang="en-US" sz="1600" dirty="0" smtClean="0">
                <a:solidFill>
                  <a:schemeClr val="accent4"/>
                </a:solidFill>
              </a:rPr>
              <a:t>n : number </a:t>
            </a:r>
            <a:r>
              <a:rPr lang="en-US" altLang="en-US" sz="1600" dirty="0">
                <a:solidFill>
                  <a:schemeClr val="accent4"/>
                </a:solidFill>
              </a:rPr>
              <a:t>of </a:t>
            </a:r>
            <a:r>
              <a:rPr lang="en-US" altLang="en-US" sz="1600" dirty="0" smtClean="0">
                <a:solidFill>
                  <a:schemeClr val="accent4"/>
                </a:solidFill>
              </a:rPr>
              <a:t>tuples</a:t>
            </a:r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en-US" altLang="en-US" sz="1600" dirty="0" smtClean="0">
                <a:solidFill>
                  <a:schemeClr val="accent4"/>
                </a:solidFill>
              </a:rPr>
              <a:t>   </a:t>
            </a:r>
            <a:r>
              <a:rPr lang="en-US" altLang="en-US" sz="1600" dirty="0">
                <a:solidFill>
                  <a:schemeClr val="accent4"/>
                </a:solidFill>
              </a:rPr>
              <a:t>and     </a:t>
            </a:r>
            <a:r>
              <a:rPr lang="en-US" altLang="en-US" sz="1600" dirty="0" smtClean="0">
                <a:solidFill>
                  <a:schemeClr val="accent4"/>
                </a:solidFill>
              </a:rPr>
              <a:t>: means </a:t>
            </a:r>
            <a:r>
              <a:rPr lang="en-US" altLang="en-US" sz="1600" dirty="0">
                <a:solidFill>
                  <a:schemeClr val="accent4"/>
                </a:solidFill>
              </a:rPr>
              <a:t>of A and B, </a:t>
            </a:r>
            <a:endParaRPr lang="en-US" altLang="en-US" sz="1600" dirty="0" smtClean="0">
              <a:solidFill>
                <a:schemeClr val="accent4"/>
              </a:solidFill>
            </a:endParaRPr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el-GR" altLang="en-US" sz="1600" dirty="0" smtClean="0">
                <a:solidFill>
                  <a:schemeClr val="accent4"/>
                </a:solidFill>
              </a:rPr>
              <a:t>σ</a:t>
            </a:r>
            <a:r>
              <a:rPr lang="en-US" altLang="en-US" sz="1600" dirty="0">
                <a:solidFill>
                  <a:schemeClr val="accent4"/>
                </a:solidFill>
              </a:rPr>
              <a:t>A and </a:t>
            </a:r>
            <a:r>
              <a:rPr lang="el-GR" altLang="en-US" sz="1600" dirty="0">
                <a:solidFill>
                  <a:schemeClr val="accent4"/>
                </a:solidFill>
              </a:rPr>
              <a:t>σ</a:t>
            </a:r>
            <a:r>
              <a:rPr lang="en-US" altLang="en-US" sz="1600" dirty="0" smtClean="0">
                <a:solidFill>
                  <a:schemeClr val="accent4"/>
                </a:solidFill>
              </a:rPr>
              <a:t>B: standard </a:t>
            </a:r>
            <a:r>
              <a:rPr lang="en-US" altLang="en-US" sz="1600" dirty="0">
                <a:solidFill>
                  <a:schemeClr val="accent4"/>
                </a:solidFill>
              </a:rPr>
              <a:t>deviation of A and B, </a:t>
            </a:r>
            <a:endParaRPr lang="en-US" altLang="en-US" sz="1600" dirty="0" smtClean="0">
              <a:solidFill>
                <a:schemeClr val="accent4"/>
              </a:solidFill>
            </a:endParaRPr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el-GR" altLang="en-US" sz="1600" dirty="0" smtClean="0">
                <a:solidFill>
                  <a:schemeClr val="accent4"/>
                </a:solidFill>
              </a:rPr>
              <a:t>Σ</a:t>
            </a:r>
            <a:r>
              <a:rPr lang="en-US" altLang="en-US" sz="1600" dirty="0">
                <a:solidFill>
                  <a:schemeClr val="accent4"/>
                </a:solidFill>
              </a:rPr>
              <a:t>(</a:t>
            </a:r>
            <a:r>
              <a:rPr lang="en-US" altLang="en-US" sz="1600" dirty="0" err="1">
                <a:solidFill>
                  <a:schemeClr val="accent4"/>
                </a:solidFill>
              </a:rPr>
              <a:t>aibi</a:t>
            </a:r>
            <a:r>
              <a:rPr lang="en-US" altLang="en-US" sz="1600" dirty="0" smtClean="0">
                <a:solidFill>
                  <a:schemeClr val="accent4"/>
                </a:solidFill>
              </a:rPr>
              <a:t>): </a:t>
            </a:r>
            <a:r>
              <a:rPr lang="en-US" altLang="en-US" sz="1600" dirty="0">
                <a:solidFill>
                  <a:schemeClr val="accent4"/>
                </a:solidFill>
              </a:rPr>
              <a:t>sum of the AB cross-product</a:t>
            </a:r>
            <a:r>
              <a:rPr lang="en-US" altLang="en-US" sz="1400" dirty="0" smtClean="0">
                <a:solidFill>
                  <a:schemeClr val="accent4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en-US" sz="1600" b="0" dirty="0" smtClean="0">
              <a:solidFill>
                <a:schemeClr val="accent4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en-US" sz="2000" b="0" dirty="0" err="1" smtClean="0">
                <a:solidFill>
                  <a:schemeClr val="tx2"/>
                </a:solidFill>
              </a:rPr>
              <a:t>r</a:t>
            </a:r>
            <a:r>
              <a:rPr lang="en-US" altLang="en-US" sz="2000" b="0" baseline="-25000" dirty="0" err="1" smtClean="0">
                <a:solidFill>
                  <a:schemeClr val="tx2"/>
                </a:solidFill>
              </a:rPr>
              <a:t>A,B</a:t>
            </a:r>
            <a:r>
              <a:rPr lang="en-US" altLang="en-US" sz="2000" b="0" dirty="0" smtClean="0">
                <a:solidFill>
                  <a:schemeClr val="tx2"/>
                </a:solidFill>
              </a:rPr>
              <a:t> &gt; 0: positively correlated</a:t>
            </a:r>
          </a:p>
          <a:p>
            <a:pPr>
              <a:lnSpc>
                <a:spcPct val="110000"/>
              </a:lnSpc>
            </a:pPr>
            <a:r>
              <a:rPr lang="en-US" altLang="en-US" sz="2000" b="0" dirty="0" err="1" smtClean="0">
                <a:solidFill>
                  <a:schemeClr val="tx2"/>
                </a:solidFill>
              </a:rPr>
              <a:t>r</a:t>
            </a:r>
            <a:r>
              <a:rPr lang="en-US" altLang="en-US" sz="2000" b="0" baseline="-25000" dirty="0" err="1" smtClean="0">
                <a:solidFill>
                  <a:schemeClr val="tx2"/>
                </a:solidFill>
              </a:rPr>
              <a:t>A,B</a:t>
            </a:r>
            <a:r>
              <a:rPr lang="en-US" altLang="en-US" sz="2000" b="0" dirty="0" smtClean="0">
                <a:solidFill>
                  <a:schemeClr val="tx2"/>
                </a:solidFill>
              </a:rPr>
              <a:t> = 0: independent</a:t>
            </a:r>
          </a:p>
          <a:p>
            <a:pPr>
              <a:lnSpc>
                <a:spcPct val="110000"/>
              </a:lnSpc>
            </a:pPr>
            <a:r>
              <a:rPr lang="en-US" altLang="en-US" sz="2000" b="0" dirty="0" err="1" smtClean="0">
                <a:solidFill>
                  <a:schemeClr val="tx2"/>
                </a:solidFill>
              </a:rPr>
              <a:t>r</a:t>
            </a:r>
            <a:r>
              <a:rPr lang="en-US" altLang="en-US" sz="2000" b="0" baseline="-25000" dirty="0" err="1" smtClean="0">
                <a:solidFill>
                  <a:schemeClr val="tx2"/>
                </a:solidFill>
              </a:rPr>
              <a:t>AB</a:t>
            </a:r>
            <a:r>
              <a:rPr lang="en-US" altLang="en-US" sz="2000" b="0" dirty="0" smtClean="0">
                <a:solidFill>
                  <a:schemeClr val="tx2"/>
                </a:solidFill>
              </a:rPr>
              <a:t> &lt; 0: negatively correlated</a:t>
            </a:r>
          </a:p>
        </p:txBody>
      </p:sp>
      <p:graphicFrame>
        <p:nvGraphicFramePr>
          <p:cNvPr id="21509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300300081"/>
              </p:ext>
            </p:extLst>
          </p:nvPr>
        </p:nvGraphicFramePr>
        <p:xfrm>
          <a:off x="1949690" y="2301274"/>
          <a:ext cx="5081588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Equation" r:id="rId4" imgW="2870200" imgH="508000" progId="Equation.3">
                  <p:embed/>
                </p:oleObj>
              </mc:Choice>
              <mc:Fallback>
                <p:oleObj name="Equation" r:id="rId4" imgW="28702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690" y="2301274"/>
                        <a:ext cx="5081588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766111" y="3789040"/>
          <a:ext cx="183579" cy="245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Equation" r:id="rId6" imgW="152268" imgH="203024" progId="Equation.3">
                  <p:embed/>
                </p:oleObj>
              </mc:Choice>
              <mc:Fallback>
                <p:oleObj name="Equation" r:id="rId6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111" y="3789040"/>
                        <a:ext cx="183579" cy="245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6"/>
          <p:cNvGraphicFramePr>
            <a:graphicFrameLocks noChangeAspect="1"/>
          </p:cNvGraphicFramePr>
          <p:nvPr/>
        </p:nvGraphicFramePr>
        <p:xfrm>
          <a:off x="2296345" y="3757141"/>
          <a:ext cx="216899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Equation" r:id="rId8" imgW="152268" imgH="203024" progId="Equation.3">
                  <p:embed/>
                </p:oleObj>
              </mc:Choice>
              <mc:Fallback>
                <p:oleObj name="Equation" r:id="rId8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6345" y="3757141"/>
                        <a:ext cx="216899" cy="288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16016" y="5269731"/>
            <a:ext cx="3712786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1582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764704"/>
            <a:ext cx="7344816" cy="552450"/>
          </a:xfrm>
        </p:spPr>
        <p:txBody>
          <a:bodyPr/>
          <a:lstStyle/>
          <a:p>
            <a:r>
              <a:rPr lang="en-US" altLang="en-US" sz="3200" dirty="0" smtClean="0"/>
              <a:t>Visually Evaluating Correlation</a:t>
            </a:r>
          </a:p>
        </p:txBody>
      </p:sp>
      <p:graphicFrame>
        <p:nvGraphicFramePr>
          <p:cNvPr id="2253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339215"/>
              </p:ext>
            </p:extLst>
          </p:nvPr>
        </p:nvGraphicFramePr>
        <p:xfrm>
          <a:off x="1117082" y="1695651"/>
          <a:ext cx="6983309" cy="4544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Bitmap Image" r:id="rId4" imgW="6035563" imgH="5784081" progId="Paint.Picture">
                  <p:embed/>
                </p:oleObj>
              </mc:Choice>
              <mc:Fallback>
                <p:oleObj name="Bitmap Image" r:id="rId4" imgW="6035563" imgH="57840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7918"/>
                      <a:stretch>
                        <a:fillRect/>
                      </a:stretch>
                    </p:blipFill>
                    <p:spPr bwMode="auto">
                      <a:xfrm>
                        <a:off x="1117082" y="1695651"/>
                        <a:ext cx="6983309" cy="45445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469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113089"/>
            <a:ext cx="2447925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556" y="1907879"/>
            <a:ext cx="7233444" cy="675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61480"/>
            <a:ext cx="5025752" cy="609600"/>
          </a:xfrm>
        </p:spPr>
        <p:txBody>
          <a:bodyPr/>
          <a:lstStyle/>
          <a:p>
            <a:r>
              <a:rPr lang="en-US" altLang="en-US" sz="3200" dirty="0" smtClean="0"/>
              <a:t>Covariance (Numeric Data)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28800"/>
            <a:ext cx="7776864" cy="468052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1800" dirty="0" smtClean="0"/>
              <a:t>Covariance is similar to correlation</a:t>
            </a:r>
          </a:p>
          <a:p>
            <a:pPr>
              <a:lnSpc>
                <a:spcPct val="110000"/>
              </a:lnSpc>
            </a:pPr>
            <a:endParaRPr lang="en-US" altLang="en-US" sz="1200" dirty="0" smtClean="0"/>
          </a:p>
          <a:p>
            <a:pPr>
              <a:lnSpc>
                <a:spcPct val="110000"/>
              </a:lnSpc>
            </a:pPr>
            <a:endParaRPr lang="en-US" altLang="en-US" sz="1600" dirty="0" smtClean="0"/>
          </a:p>
          <a:p>
            <a:pPr>
              <a:lnSpc>
                <a:spcPct val="110000"/>
              </a:lnSpc>
            </a:pPr>
            <a:endParaRPr lang="en-US" altLang="en-US" sz="1600" dirty="0" smtClean="0"/>
          </a:p>
          <a:p>
            <a:pPr>
              <a:lnSpc>
                <a:spcPct val="110000"/>
              </a:lnSpc>
            </a:pPr>
            <a:endParaRPr lang="en-US" altLang="en-US" sz="1600" dirty="0" smtClean="0"/>
          </a:p>
          <a:p>
            <a:pPr>
              <a:lnSpc>
                <a:spcPct val="110000"/>
              </a:lnSpc>
            </a:pPr>
            <a:endParaRPr lang="en-US" altLang="en-US" sz="1600" dirty="0" smtClean="0"/>
          </a:p>
          <a:p>
            <a:pPr>
              <a:lnSpc>
                <a:spcPct val="110000"/>
              </a:lnSpc>
            </a:pPr>
            <a:endParaRPr lang="en-US" altLang="en-US" sz="1800" b="1" dirty="0" smtClean="0"/>
          </a:p>
          <a:p>
            <a:pPr>
              <a:lnSpc>
                <a:spcPct val="110000"/>
              </a:lnSpc>
            </a:pPr>
            <a:r>
              <a:rPr lang="en-US" altLang="en-US" sz="1800" b="1" dirty="0" smtClean="0"/>
              <a:t>Positive covariance</a:t>
            </a:r>
            <a:r>
              <a:rPr lang="en-US" altLang="en-US" sz="1800" dirty="0" smtClean="0"/>
              <a:t>: If </a:t>
            </a:r>
            <a:r>
              <a:rPr lang="en-US" altLang="en-US" sz="1800" dirty="0" err="1" smtClean="0"/>
              <a:t>Cov</a:t>
            </a:r>
            <a:r>
              <a:rPr lang="en-US" altLang="en-US" sz="1800" baseline="-25000" dirty="0" err="1" smtClean="0"/>
              <a:t>A,B</a:t>
            </a:r>
            <a:r>
              <a:rPr lang="en-US" altLang="en-US" sz="1800" baseline="-25000" dirty="0" smtClean="0"/>
              <a:t> </a:t>
            </a:r>
            <a:r>
              <a:rPr lang="en-US" altLang="en-US" sz="1800" dirty="0" smtClean="0"/>
              <a:t>&gt; 0 </a:t>
            </a:r>
          </a:p>
          <a:p>
            <a:pPr>
              <a:lnSpc>
                <a:spcPct val="110000"/>
              </a:lnSpc>
            </a:pPr>
            <a:r>
              <a:rPr lang="en-US" altLang="en-US" sz="1800" b="1" dirty="0" smtClean="0"/>
              <a:t>Negative covariance</a:t>
            </a:r>
            <a:r>
              <a:rPr lang="en-US" altLang="en-US" sz="1800" dirty="0" smtClean="0"/>
              <a:t>: If </a:t>
            </a:r>
            <a:r>
              <a:rPr lang="en-US" altLang="en-US" sz="1800" dirty="0" err="1" smtClean="0"/>
              <a:t>Cov</a:t>
            </a:r>
            <a:r>
              <a:rPr lang="en-US" altLang="en-US" sz="1800" baseline="-25000" dirty="0" err="1" smtClean="0"/>
              <a:t>A,B</a:t>
            </a:r>
            <a:r>
              <a:rPr lang="en-US" altLang="en-US" sz="1800" baseline="-25000" dirty="0" smtClean="0"/>
              <a:t> </a:t>
            </a:r>
            <a:r>
              <a:rPr lang="en-US" altLang="en-US" sz="1800" dirty="0" smtClean="0"/>
              <a:t>&lt; 0 </a:t>
            </a:r>
          </a:p>
          <a:p>
            <a:pPr>
              <a:lnSpc>
                <a:spcPct val="110000"/>
              </a:lnSpc>
            </a:pPr>
            <a:r>
              <a:rPr lang="en-US" altLang="en-US" sz="1800" b="1" dirty="0" smtClean="0"/>
              <a:t>Independence</a:t>
            </a:r>
            <a:r>
              <a:rPr lang="en-US" altLang="en-US" sz="1800" dirty="0" smtClean="0"/>
              <a:t>: </a:t>
            </a:r>
            <a:r>
              <a:rPr lang="en-US" altLang="en-US" sz="1800" dirty="0" err="1" smtClean="0"/>
              <a:t>Cov</a:t>
            </a:r>
            <a:r>
              <a:rPr lang="en-US" altLang="en-US" sz="1800" baseline="-25000" dirty="0" err="1" smtClean="0"/>
              <a:t>A,B</a:t>
            </a:r>
            <a:r>
              <a:rPr lang="en-US" altLang="en-US" sz="1800" dirty="0" smtClean="0"/>
              <a:t> = 0 </a:t>
            </a:r>
            <a:r>
              <a:rPr lang="en-US" altLang="en-US" sz="1800" dirty="0" smtClean="0">
                <a:solidFill>
                  <a:schemeClr val="accent2"/>
                </a:solidFill>
              </a:rPr>
              <a:t>but the converse is not true</a:t>
            </a:r>
          </a:p>
          <a:p>
            <a:pPr lvl="1"/>
            <a:endParaRPr lang="en-US" altLang="en-US" sz="1600" dirty="0" smtClean="0"/>
          </a:p>
          <a:p>
            <a:pPr lvl="1"/>
            <a:r>
              <a:rPr lang="en-US" altLang="en-US" sz="1600" dirty="0" smtClean="0">
                <a:solidFill>
                  <a:schemeClr val="tx2"/>
                </a:solidFill>
              </a:rPr>
              <a:t>Some pairs of random variables may have a covariance of 0 but are not independent. Only under some additional assumptions (e.g., the data follow multivariate normal distributions) does a covariance of 0 imply independence</a:t>
            </a:r>
          </a:p>
        </p:txBody>
      </p:sp>
      <p:sp>
        <p:nvSpPr>
          <p:cNvPr id="24585" name="TextBox 2"/>
          <p:cNvSpPr txBox="1">
            <a:spLocks noChangeArrowheads="1"/>
          </p:cNvSpPr>
          <p:nvPr/>
        </p:nvSpPr>
        <p:spPr bwMode="auto">
          <a:xfrm>
            <a:off x="1157204" y="2784487"/>
            <a:ext cx="2746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dirty="0"/>
              <a:t>Correlation coefficient:</a:t>
            </a:r>
          </a:p>
        </p:txBody>
      </p:sp>
    </p:spTree>
    <p:extLst>
      <p:ext uri="{BB962C8B-B14F-4D97-AF65-F5344CB8AC3E}">
        <p14:creationId xmlns:p14="http://schemas.microsoft.com/office/powerpoint/2010/main" val="347299625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23319"/>
            <a:ext cx="67056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itle 1"/>
          <p:cNvSpPr>
            <a:spLocks noGrp="1"/>
          </p:cNvSpPr>
          <p:nvPr>
            <p:ph type="title"/>
          </p:nvPr>
        </p:nvSpPr>
        <p:spPr>
          <a:xfrm>
            <a:off x="1115616" y="722983"/>
            <a:ext cx="8763000" cy="609600"/>
          </a:xfrm>
        </p:spPr>
        <p:txBody>
          <a:bodyPr/>
          <a:lstStyle/>
          <a:p>
            <a:r>
              <a:rPr lang="en-US" altLang="en-US" dirty="0" smtClean="0"/>
              <a:t>Co-Variance: An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5616" y="1628800"/>
            <a:ext cx="7632848" cy="54864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1600" dirty="0" smtClean="0"/>
              <a:t>It can be simplified in computation as</a:t>
            </a:r>
          </a:p>
          <a:p>
            <a:pPr>
              <a:lnSpc>
                <a:spcPct val="150000"/>
              </a:lnSpc>
              <a:defRPr/>
            </a:pPr>
            <a:endParaRPr lang="en-US" sz="1600" dirty="0" smtClean="0"/>
          </a:p>
          <a:p>
            <a:pPr>
              <a:lnSpc>
                <a:spcPct val="150000"/>
              </a:lnSpc>
              <a:defRPr/>
            </a:pPr>
            <a:endParaRPr lang="en-US" sz="1600" dirty="0" smtClean="0"/>
          </a:p>
          <a:p>
            <a:pPr>
              <a:lnSpc>
                <a:spcPct val="150000"/>
              </a:lnSpc>
              <a:defRPr/>
            </a:pPr>
            <a:endParaRPr lang="en-US" sz="1600" dirty="0"/>
          </a:p>
          <a:p>
            <a:pPr>
              <a:lnSpc>
                <a:spcPct val="150000"/>
              </a:lnSpc>
              <a:defRPr/>
            </a:pPr>
            <a:r>
              <a:rPr lang="en-US" sz="1600" dirty="0" smtClean="0"/>
              <a:t>Suppose two stocks A and B have the following values in one week:  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1600" dirty="0" smtClean="0"/>
              <a:t>       (2, 5), (3, 8), (5, 10), (4, 11), (6, 14)</a:t>
            </a:r>
          </a:p>
          <a:p>
            <a:pPr>
              <a:lnSpc>
                <a:spcPct val="150000"/>
              </a:lnSpc>
              <a:defRPr/>
            </a:pPr>
            <a:r>
              <a:rPr lang="en-US" sz="1600" dirty="0" smtClean="0"/>
              <a:t>Question:  If the stocks are affected by the same industry trends, will their prices rise or fall together?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600" b="1" dirty="0" smtClean="0">
                <a:solidFill>
                  <a:schemeClr val="tx2"/>
                </a:solidFill>
                <a:ea typeface="+mn-ea"/>
                <a:cs typeface="+mn-cs"/>
              </a:rPr>
              <a:t>E(A) = (2 + 3 + 5 + 4 + 6)</a:t>
            </a:r>
            <a:r>
              <a:rPr lang="en-US" sz="1600" b="1" dirty="0" smtClean="0">
                <a:solidFill>
                  <a:schemeClr val="tx2"/>
                </a:solidFill>
              </a:rPr>
              <a:t>/ </a:t>
            </a:r>
            <a:r>
              <a:rPr lang="en-US" sz="1600" b="1" dirty="0" smtClean="0">
                <a:solidFill>
                  <a:schemeClr val="tx2"/>
                </a:solidFill>
                <a:ea typeface="+mn-ea"/>
                <a:cs typeface="+mn-cs"/>
              </a:rPr>
              <a:t>5</a:t>
            </a:r>
            <a:r>
              <a:rPr lang="en-US" sz="1600" b="1" dirty="0" smtClean="0">
                <a:solidFill>
                  <a:schemeClr val="tx2"/>
                </a:solidFill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ea typeface="+mn-ea"/>
                <a:cs typeface="+mn-cs"/>
              </a:rPr>
              <a:t>=</a:t>
            </a:r>
            <a:r>
              <a:rPr lang="en-US" sz="1600" b="1" dirty="0" smtClean="0">
                <a:solidFill>
                  <a:schemeClr val="tx2"/>
                </a:solidFill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ea typeface="+mn-ea"/>
                <a:cs typeface="+mn-cs"/>
              </a:rPr>
              <a:t>20</a:t>
            </a:r>
            <a:r>
              <a:rPr lang="en-US" sz="1600" b="1" dirty="0" smtClean="0">
                <a:solidFill>
                  <a:schemeClr val="tx2"/>
                </a:solidFill>
              </a:rPr>
              <a:t>/</a:t>
            </a:r>
            <a:r>
              <a:rPr lang="en-US" sz="1600" b="1" dirty="0" smtClean="0">
                <a:solidFill>
                  <a:schemeClr val="tx2"/>
                </a:solidFill>
                <a:ea typeface="+mn-ea"/>
                <a:cs typeface="+mn-cs"/>
              </a:rPr>
              <a:t>5</a:t>
            </a:r>
            <a:r>
              <a:rPr lang="en-US" sz="1600" b="1" dirty="0" smtClean="0">
                <a:solidFill>
                  <a:schemeClr val="tx2"/>
                </a:solidFill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ea typeface="+mn-ea"/>
                <a:cs typeface="+mn-cs"/>
              </a:rPr>
              <a:t>= 4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600" b="1" dirty="0" smtClean="0">
                <a:solidFill>
                  <a:schemeClr val="tx2"/>
                </a:solidFill>
                <a:ea typeface="+mn-ea"/>
                <a:cs typeface="+mn-cs"/>
              </a:rPr>
              <a:t>E(B) = (5 + 8 + 10 + 11 + 14) /5 =</a:t>
            </a:r>
            <a:r>
              <a:rPr lang="en-US" sz="1600" b="1" dirty="0" smtClean="0">
                <a:solidFill>
                  <a:schemeClr val="tx2"/>
                </a:solidFill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ea typeface="+mn-ea"/>
                <a:cs typeface="+mn-cs"/>
              </a:rPr>
              <a:t>48/5 =</a:t>
            </a:r>
            <a:r>
              <a:rPr lang="en-US" sz="1600" b="1" dirty="0" smtClean="0">
                <a:solidFill>
                  <a:schemeClr val="tx2"/>
                </a:solidFill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ea typeface="+mn-ea"/>
                <a:cs typeface="+mn-cs"/>
              </a:rPr>
              <a:t>9.6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600" b="1" dirty="0" err="1" smtClean="0">
                <a:solidFill>
                  <a:schemeClr val="tx2"/>
                </a:solidFill>
                <a:ea typeface="+mn-ea"/>
                <a:cs typeface="+mn-cs"/>
              </a:rPr>
              <a:t>Cov</a:t>
            </a:r>
            <a:r>
              <a:rPr lang="en-US" sz="1600" b="1" dirty="0" smtClean="0">
                <a:solidFill>
                  <a:schemeClr val="tx2"/>
                </a:solidFill>
                <a:ea typeface="+mn-ea"/>
                <a:cs typeface="+mn-cs"/>
              </a:rPr>
              <a:t>(A,B) = (2×5+3×8+5×10+4×11+6×14)/5 − 4 × 9.6 = 4</a:t>
            </a:r>
          </a:p>
          <a:p>
            <a:pPr>
              <a:lnSpc>
                <a:spcPct val="150000"/>
              </a:lnSpc>
              <a:defRPr/>
            </a:pPr>
            <a:r>
              <a:rPr lang="en-US" sz="1600" dirty="0" smtClean="0"/>
              <a:t>Thus, A and B rise together since </a:t>
            </a:r>
            <a:r>
              <a:rPr lang="en-US" sz="1600" dirty="0" err="1" smtClean="0"/>
              <a:t>Cov</a:t>
            </a:r>
            <a:r>
              <a:rPr lang="en-US" sz="1600" dirty="0" smtClean="0"/>
              <a:t>(A, B) &gt; 0.</a:t>
            </a:r>
            <a:endParaRPr lang="en-US" sz="1600" dirty="0"/>
          </a:p>
        </p:txBody>
      </p:sp>
      <p:pic>
        <p:nvPicPr>
          <p:cNvPr id="2560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601988"/>
            <a:ext cx="3384376" cy="363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3742528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636F254F-44D9-41E0-B2E0-00D20B74D848}" type="slidenum">
              <a:rPr lang="en-US" altLang="en-US" sz="1200">
                <a:solidFill>
                  <a:srgbClr val="402000"/>
                </a:solidFill>
              </a:rPr>
              <a:pPr algn="r" eaLnBrk="1" hangingPunct="1"/>
              <a:t>18</a:t>
            </a:fld>
            <a:endParaRPr lang="en-US" altLang="en-US" sz="1200">
              <a:solidFill>
                <a:srgbClr val="402000"/>
              </a:solidFill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6843" y="764704"/>
            <a:ext cx="6683375" cy="609600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solidFill>
                  <a:schemeClr val="accent6"/>
                </a:solidFill>
              </a:rPr>
              <a:t>3</a:t>
            </a:r>
            <a:r>
              <a:rPr lang="en-US" altLang="en-US" sz="3200" dirty="0">
                <a:solidFill>
                  <a:schemeClr val="accent6"/>
                </a:solidFill>
              </a:rPr>
              <a:t>. Tuple </a:t>
            </a:r>
            <a:r>
              <a:rPr lang="en-US" altLang="en-US" sz="3200" dirty="0" smtClean="0">
                <a:solidFill>
                  <a:schemeClr val="accent6"/>
                </a:solidFill>
              </a:rPr>
              <a:t>duplication</a:t>
            </a:r>
            <a:endParaRPr lang="en-US" altLang="en-US" sz="3200" dirty="0">
              <a:solidFill>
                <a:schemeClr val="accent6"/>
              </a:solidFill>
            </a:endParaRP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628800"/>
            <a:ext cx="8064896" cy="4848200"/>
          </a:xfrm>
        </p:spPr>
        <p:txBody>
          <a:bodyPr/>
          <a:lstStyle/>
          <a:p>
            <a:r>
              <a:rPr lang="en-US" dirty="0" smtClean="0"/>
              <a:t>Two or more identical tuples for a given unique case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use of </a:t>
            </a:r>
            <a:r>
              <a:rPr lang="en-US" dirty="0" smtClean="0"/>
              <a:t>deformalized </a:t>
            </a:r>
            <a:r>
              <a:rPr lang="en-US" dirty="0"/>
              <a:t>tables (often done to improve </a:t>
            </a:r>
            <a:r>
              <a:rPr lang="en-US" dirty="0" smtClean="0"/>
              <a:t>performance by </a:t>
            </a:r>
            <a:r>
              <a:rPr lang="en-US" dirty="0"/>
              <a:t>avoiding </a:t>
            </a:r>
            <a:r>
              <a:rPr lang="en-US" sz="2000" dirty="0"/>
              <a:t>join</a:t>
            </a:r>
            <a:r>
              <a:rPr lang="en-US" dirty="0"/>
              <a:t>s) is </a:t>
            </a:r>
            <a:r>
              <a:rPr lang="en-US" dirty="0" smtClean="0"/>
              <a:t>a source </a:t>
            </a:r>
            <a:r>
              <a:rPr lang="en-US" dirty="0"/>
              <a:t>of data </a:t>
            </a:r>
            <a:r>
              <a:rPr lang="en-US" dirty="0" smtClean="0"/>
              <a:t>redundancy.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Inconsistencies often arise between various duplicates, due to </a:t>
            </a:r>
            <a:r>
              <a:rPr lang="en-US" b="1" i="1" dirty="0" smtClean="0"/>
              <a:t>inaccurate data entry </a:t>
            </a:r>
            <a:r>
              <a:rPr lang="en-US" dirty="0" smtClean="0"/>
              <a:t>or </a:t>
            </a:r>
            <a:r>
              <a:rPr lang="en-US" b="1" i="1" dirty="0" smtClean="0"/>
              <a:t>updating some </a:t>
            </a:r>
            <a:r>
              <a:rPr lang="en-US" dirty="0" smtClean="0"/>
              <a:t>but not all </a:t>
            </a:r>
            <a:r>
              <a:rPr lang="en-US" dirty="0"/>
              <a:t>data occurrences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e.g., in purchase </a:t>
            </a:r>
            <a:r>
              <a:rPr lang="en-US" dirty="0"/>
              <a:t>order </a:t>
            </a:r>
            <a:r>
              <a:rPr lang="en-US" dirty="0" smtClean="0"/>
              <a:t>database: </a:t>
            </a:r>
            <a:r>
              <a:rPr lang="en-US" altLang="en-US" b="1" i="1" dirty="0" smtClean="0"/>
              <a:t>purchaser’s </a:t>
            </a:r>
            <a:r>
              <a:rPr lang="en-US" altLang="en-US" b="1" i="1" dirty="0"/>
              <a:t>name and address </a:t>
            </a:r>
            <a:r>
              <a:rPr lang="en-US" altLang="en-US" b="1" i="1" dirty="0" smtClean="0"/>
              <a:t>is key. </a:t>
            </a:r>
            <a:r>
              <a:rPr lang="en-US" altLang="en-US" dirty="0" smtClean="0"/>
              <a:t>Then the same </a:t>
            </a:r>
            <a:r>
              <a:rPr lang="en-US" altLang="en-US" dirty="0"/>
              <a:t>purchaser’s name appearing </a:t>
            </a:r>
            <a:r>
              <a:rPr lang="en-US" altLang="en-US" dirty="0" smtClean="0"/>
              <a:t>with different </a:t>
            </a:r>
            <a:r>
              <a:rPr lang="en-US" altLang="en-US" dirty="0"/>
              <a:t>addresses within the purchase order database.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endParaRPr lang="en-US" sz="1600" dirty="0" smtClean="0"/>
          </a:p>
          <a:p>
            <a:endParaRPr lang="en-US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77141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636F254F-44D9-41E0-B2E0-00D20B74D848}" type="slidenum">
              <a:rPr lang="en-US" altLang="en-US" sz="1200"/>
              <a:pPr algn="r" eaLnBrk="1" hangingPunct="1"/>
              <a:t>19</a:t>
            </a:fld>
            <a:endParaRPr lang="en-US" altLang="en-US" sz="12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659160"/>
            <a:ext cx="7920880" cy="753616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4. Data value conflict detection and resolution </a:t>
            </a:r>
            <a:endParaRPr lang="en-US" altLang="en-US" sz="3200" dirty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628800"/>
            <a:ext cx="7992888" cy="48482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b="1" i="1" dirty="0" smtClean="0"/>
              <a:t>Differences </a:t>
            </a:r>
            <a:r>
              <a:rPr lang="en-US" b="1" i="1" dirty="0"/>
              <a:t>in representation, scaling, or </a:t>
            </a:r>
            <a:r>
              <a:rPr lang="en-US" b="1" i="1" dirty="0" smtClean="0"/>
              <a:t>encoding</a:t>
            </a:r>
            <a:endParaRPr lang="en-US" b="1" i="1" dirty="0"/>
          </a:p>
          <a:p>
            <a:pPr lvl="1"/>
            <a:r>
              <a:rPr lang="en-US" sz="1800" dirty="0" smtClean="0"/>
              <a:t>One </a:t>
            </a:r>
            <a:r>
              <a:rPr lang="en-US" sz="1800" dirty="0"/>
              <a:t>university may adopt a </a:t>
            </a:r>
            <a:r>
              <a:rPr lang="en-US" sz="1800" b="1" dirty="0"/>
              <a:t>quarter </a:t>
            </a:r>
            <a:r>
              <a:rPr lang="en-US" sz="1800" b="1" dirty="0" smtClean="0"/>
              <a:t>system</a:t>
            </a:r>
            <a:r>
              <a:rPr lang="en-US" sz="1800" dirty="0"/>
              <a:t>, </a:t>
            </a:r>
            <a:r>
              <a:rPr lang="en-US" sz="1800" dirty="0" smtClean="0"/>
              <a:t>offer </a:t>
            </a:r>
            <a:r>
              <a:rPr lang="en-US" sz="1800" b="1" dirty="0" smtClean="0"/>
              <a:t>three </a:t>
            </a:r>
            <a:r>
              <a:rPr lang="en-US" sz="1800" b="1" dirty="0"/>
              <a:t>courses on database systems</a:t>
            </a:r>
            <a:r>
              <a:rPr lang="en-US" sz="1800" dirty="0"/>
              <a:t>, and assign grades from </a:t>
            </a:r>
            <a:r>
              <a:rPr lang="en-US" sz="1800" b="1" dirty="0" smtClean="0"/>
              <a:t>A </a:t>
            </a:r>
            <a:r>
              <a:rPr lang="en-US" sz="1800" b="1" dirty="0"/>
              <a:t>to F</a:t>
            </a:r>
            <a:r>
              <a:rPr lang="en-US" sz="1800" dirty="0"/>
              <a:t>, </a:t>
            </a:r>
            <a:endParaRPr lang="en-US" sz="1800" dirty="0" smtClean="0"/>
          </a:p>
          <a:p>
            <a:pPr lvl="1"/>
            <a:r>
              <a:rPr lang="en-US" sz="1800" dirty="0" smtClean="0"/>
              <a:t>whereas another may adopt a </a:t>
            </a:r>
            <a:r>
              <a:rPr lang="en-US" sz="1800" b="1" dirty="0" smtClean="0"/>
              <a:t>semester system</a:t>
            </a:r>
            <a:r>
              <a:rPr lang="en-US" sz="1800" dirty="0" smtClean="0"/>
              <a:t>, </a:t>
            </a:r>
            <a:r>
              <a:rPr lang="en-US" sz="1800" dirty="0"/>
              <a:t>offer </a:t>
            </a:r>
            <a:r>
              <a:rPr lang="en-US" sz="1800" b="1" dirty="0"/>
              <a:t>two courses on databases</a:t>
            </a:r>
            <a:r>
              <a:rPr lang="en-US" sz="1800" dirty="0"/>
              <a:t>, and assign grades from </a:t>
            </a:r>
            <a:r>
              <a:rPr lang="en-US" sz="1800" b="1" dirty="0" smtClean="0"/>
              <a:t>1 to </a:t>
            </a:r>
            <a:r>
              <a:rPr lang="en-US" sz="1800" b="1" dirty="0"/>
              <a:t>10. </a:t>
            </a:r>
            <a:endParaRPr lang="en-US" sz="1800" b="1" dirty="0" smtClean="0"/>
          </a:p>
          <a:p>
            <a:pPr marL="342900" lvl="1" indent="-342900">
              <a:buSzPct val="90000"/>
              <a:buFont typeface="Wingdings" pitchFamily="10" charset="2"/>
              <a:buChar char="§"/>
            </a:pPr>
            <a:endParaRPr lang="en-US" sz="2400" b="1" i="1" dirty="0" smtClean="0">
              <a:solidFill>
                <a:schemeClr val="tx1"/>
              </a:solidFill>
              <a:ea typeface="+mn-ea"/>
            </a:endParaRPr>
          </a:p>
          <a:p>
            <a:pPr marL="342900" lvl="1" indent="-342900">
              <a:buSzPct val="90000"/>
              <a:buFont typeface="Wingdings" pitchFamily="10" charset="2"/>
              <a:buChar char="§"/>
            </a:pPr>
            <a:endParaRPr lang="en-US" sz="2400" b="1" i="1" dirty="0">
              <a:solidFill>
                <a:schemeClr val="tx1"/>
              </a:solidFill>
              <a:ea typeface="+mn-ea"/>
            </a:endParaRPr>
          </a:p>
          <a:p>
            <a:pPr marL="342900" lvl="1" indent="-342900">
              <a:buSzPct val="90000"/>
              <a:buFont typeface="Wingdings" pitchFamily="10" charset="2"/>
              <a:buChar char="§"/>
            </a:pPr>
            <a:r>
              <a:rPr lang="en-US" sz="2400" b="1" i="1" dirty="0" smtClean="0">
                <a:solidFill>
                  <a:schemeClr val="tx1"/>
                </a:solidFill>
                <a:ea typeface="+mn-ea"/>
              </a:rPr>
              <a:t>Differ </a:t>
            </a:r>
            <a:r>
              <a:rPr lang="en-US" sz="2400" b="1" i="1" dirty="0">
                <a:solidFill>
                  <a:schemeClr val="tx1"/>
                </a:solidFill>
                <a:ea typeface="+mn-ea"/>
              </a:rPr>
              <a:t>on the abstraction level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total sales in one database may refer to one branch of All </a:t>
            </a:r>
            <a:r>
              <a:rPr lang="en-US" sz="1800" dirty="0" smtClean="0"/>
              <a:t>Electronics, while </a:t>
            </a:r>
            <a:r>
              <a:rPr lang="en-US" sz="1800" dirty="0"/>
              <a:t>an </a:t>
            </a:r>
            <a:r>
              <a:rPr lang="en-US" sz="1800" b="1" dirty="0"/>
              <a:t>attribute of the same name </a:t>
            </a:r>
            <a:r>
              <a:rPr lang="en-US" sz="1800" dirty="0"/>
              <a:t>in another database may refer to the total </a:t>
            </a:r>
            <a:r>
              <a:rPr lang="en-US" sz="1800" dirty="0" smtClean="0"/>
              <a:t>sales for </a:t>
            </a:r>
            <a:r>
              <a:rPr lang="en-US" sz="1800" dirty="0"/>
              <a:t>All Electronics stores in a given </a:t>
            </a:r>
            <a:r>
              <a:rPr lang="en-US" sz="1800" dirty="0" smtClean="0"/>
              <a:t>region.</a:t>
            </a:r>
            <a:endParaRPr lang="en-US" sz="1800" dirty="0"/>
          </a:p>
          <a:p>
            <a:endParaRPr lang="en-US" sz="1600" dirty="0" smtClean="0"/>
          </a:p>
          <a:p>
            <a:endParaRPr lang="en-US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59375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 smtClean="0"/>
              <a:t>Data Preprocessing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15616" y="1570427"/>
            <a:ext cx="7647384" cy="4738893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Data Preprocessing: An Overview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Major Tasks in Data Preprocessing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 smtClean="0"/>
              <a:t>Data Cleaning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 smtClean="0"/>
              <a:t>Data Integration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 smtClean="0"/>
              <a:t>Data Reduction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 smtClean="0"/>
              <a:t>Data Transformation and Data Discretization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96281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WordArt 7"/>
          <p:cNvSpPr>
            <a:spLocks noChangeArrowheads="1" noChangeShapeType="1" noTextEdit="1"/>
          </p:cNvSpPr>
          <p:nvPr/>
        </p:nvSpPr>
        <p:spPr bwMode="auto">
          <a:xfrm>
            <a:off x="1547664" y="2556273"/>
            <a:ext cx="6840760" cy="1304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19"/>
              </a:avLst>
            </a:prstTxWarp>
          </a:bodyPr>
          <a:lstStyle/>
          <a:p>
            <a:pPr algn="ctr" rtl="1"/>
            <a:r>
              <a:rPr lang="en-US" sz="3200" b="1" i="1" kern="10" dirty="0">
                <a:ln w="19050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cs typeface="B Homa"/>
              </a:rPr>
              <a:t>Data </a:t>
            </a:r>
            <a:r>
              <a:rPr lang="en-US" sz="3200" b="1" i="1" kern="10" dirty="0" smtClean="0">
                <a:ln w="19050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cs typeface="B Homa"/>
              </a:rPr>
              <a:t>Reduction </a:t>
            </a:r>
            <a:endParaRPr lang="en-US" sz="3200" b="1" i="1" kern="10" dirty="0">
              <a:ln w="19050">
                <a:solidFill>
                  <a:schemeClr val="bg2"/>
                </a:solidFill>
                <a:round/>
                <a:headEnd/>
                <a:tailEnd/>
              </a:ln>
              <a:solidFill>
                <a:schemeClr val="bg2"/>
              </a:solidFill>
              <a:effectLst>
                <a:outerShdw dist="35921" dir="2700000" algn="ctr" rotWithShape="0">
                  <a:srgbClr val="990000"/>
                </a:outerShdw>
              </a:effectLst>
              <a:cs typeface="B Homa"/>
            </a:endParaRP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1" y="2653784"/>
            <a:ext cx="184731" cy="36933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1019222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784920"/>
            <a:ext cx="6248400" cy="6858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What is Data Reduction?</a:t>
            </a:r>
            <a:endParaRPr lang="en-US" altLang="en-US" dirty="0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28800"/>
            <a:ext cx="7829872" cy="468052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b="1" dirty="0" smtClean="0"/>
              <a:t>Definition</a:t>
            </a:r>
            <a:r>
              <a:rPr lang="en-US" altLang="en-US" sz="1800" dirty="0" smtClean="0"/>
              <a:t>: Obtain a reduced representation of the data set that is much smaller in volume but yet produces the same (or almost the same) analytical results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1800" b="1" dirty="0" smtClean="0"/>
              <a:t>Why data reduction?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tx1"/>
                </a:solidFill>
                <a:ea typeface="+mn-ea"/>
              </a:rPr>
              <a:t>A database/data warehouse may store terabytes of data.  Complex data analysis may take a very long time to run on the complete data set.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1800" b="1" dirty="0" smtClean="0"/>
              <a:t>Data reduction strategies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>
                <a:solidFill>
                  <a:schemeClr val="hlink"/>
                </a:solidFill>
              </a:rPr>
              <a:t>Dimensionality reduction</a:t>
            </a:r>
            <a:r>
              <a:rPr lang="en-US" altLang="en-US" sz="1800" dirty="0" smtClean="0">
                <a:solidFill>
                  <a:schemeClr val="folHlink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ea typeface="+mn-ea"/>
              </a:rPr>
              <a:t>e.g., remove unimportant attributes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>
                <a:solidFill>
                  <a:schemeClr val="hlink"/>
                </a:solidFill>
              </a:rPr>
              <a:t>Numerosity reduction</a:t>
            </a:r>
            <a:r>
              <a:rPr lang="en-US" altLang="en-US" sz="1800" dirty="0" smtClean="0">
                <a:solidFill>
                  <a:schemeClr val="folHlink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ea typeface="+mn-ea"/>
              </a:rPr>
              <a:t>(some simply call it: Data Reduction)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>
                <a:solidFill>
                  <a:schemeClr val="hlink"/>
                </a:solidFill>
              </a:rPr>
              <a:t>Data compression ()</a:t>
            </a:r>
          </a:p>
        </p:txBody>
      </p:sp>
    </p:spTree>
    <p:extLst>
      <p:ext uri="{BB962C8B-B14F-4D97-AF65-F5344CB8AC3E}">
        <p14:creationId xmlns:p14="http://schemas.microsoft.com/office/powerpoint/2010/main" val="159023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6416" y="747823"/>
            <a:ext cx="7996064" cy="6096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Data Reduction 1: Dimensionality Reduction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3608" y="1628800"/>
            <a:ext cx="7848872" cy="4924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When dimensionality increases, data becomes increasingly sparse</a:t>
            </a:r>
          </a:p>
          <a:p>
            <a:pPr eaLnBrk="1" hangingPunct="1">
              <a:lnSpc>
                <a:spcPct val="110000"/>
              </a:lnSpc>
            </a:pPr>
            <a:endParaRPr lang="en-US" altLang="en-US" sz="16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1600" dirty="0" smtClean="0">
                <a:solidFill>
                  <a:schemeClr val="tx2"/>
                </a:solidFill>
              </a:rPr>
              <a:t>Dimensionality </a:t>
            </a:r>
            <a:r>
              <a:rPr lang="en-US" altLang="en-US" sz="1600" dirty="0">
                <a:solidFill>
                  <a:schemeClr val="tx2"/>
                </a:solidFill>
              </a:rPr>
              <a:t>reduction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600" dirty="0" smtClean="0">
                <a:solidFill>
                  <a:schemeClr val="tx1"/>
                </a:solidFill>
              </a:rPr>
              <a:t>Avoid the curse of dimensionality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600" dirty="0" smtClean="0">
                <a:solidFill>
                  <a:schemeClr val="tx1"/>
                </a:solidFill>
              </a:rPr>
              <a:t>Help </a:t>
            </a:r>
            <a:r>
              <a:rPr lang="en-US" altLang="en-US" sz="1600" b="1" i="1" dirty="0" smtClean="0">
                <a:solidFill>
                  <a:schemeClr val="tx1"/>
                </a:solidFill>
              </a:rPr>
              <a:t>eliminate irrelevant features </a:t>
            </a:r>
            <a:r>
              <a:rPr lang="en-US" altLang="en-US" sz="1600" dirty="0" smtClean="0">
                <a:solidFill>
                  <a:schemeClr val="tx1"/>
                </a:solidFill>
              </a:rPr>
              <a:t>and </a:t>
            </a:r>
            <a:r>
              <a:rPr lang="en-US" altLang="en-US" sz="1600" b="1" i="1" dirty="0" smtClean="0">
                <a:solidFill>
                  <a:schemeClr val="tx1"/>
                </a:solidFill>
              </a:rPr>
              <a:t>reduce noise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600" dirty="0" smtClean="0">
                <a:solidFill>
                  <a:schemeClr val="tx1"/>
                </a:solidFill>
              </a:rPr>
              <a:t>Reduce </a:t>
            </a:r>
            <a:r>
              <a:rPr lang="en-US" altLang="en-US" sz="1600" b="1" i="1" dirty="0" smtClean="0">
                <a:solidFill>
                  <a:schemeClr val="tx1"/>
                </a:solidFill>
              </a:rPr>
              <a:t>time and space </a:t>
            </a:r>
            <a:r>
              <a:rPr lang="en-US" altLang="en-US" sz="1600" dirty="0" smtClean="0">
                <a:solidFill>
                  <a:schemeClr val="tx1"/>
                </a:solidFill>
              </a:rPr>
              <a:t>required in data mining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600" dirty="0" smtClean="0">
                <a:solidFill>
                  <a:schemeClr val="tx1"/>
                </a:solidFill>
              </a:rPr>
              <a:t>Allow easier </a:t>
            </a:r>
            <a:r>
              <a:rPr lang="en-US" altLang="en-US" sz="1600" b="1" i="1" dirty="0" smtClean="0">
                <a:solidFill>
                  <a:schemeClr val="tx1"/>
                </a:solidFill>
              </a:rPr>
              <a:t>visualization</a:t>
            </a:r>
          </a:p>
          <a:p>
            <a:pPr eaLnBrk="1" hangingPunct="1">
              <a:lnSpc>
                <a:spcPct val="110000"/>
              </a:lnSpc>
            </a:pPr>
            <a:endParaRPr lang="en-US" altLang="en-US" sz="16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1600" dirty="0" smtClean="0">
                <a:solidFill>
                  <a:schemeClr val="tx2"/>
                </a:solidFill>
              </a:rPr>
              <a:t>Dimensionality </a:t>
            </a:r>
            <a:r>
              <a:rPr lang="en-US" altLang="en-US" sz="1600" dirty="0">
                <a:solidFill>
                  <a:schemeClr val="tx2"/>
                </a:solidFill>
              </a:rPr>
              <a:t>reduction techniques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600" dirty="0" smtClean="0">
                <a:solidFill>
                  <a:schemeClr val="tx1"/>
                </a:solidFill>
              </a:rPr>
              <a:t>Wavelet transforms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600" dirty="0" smtClean="0">
                <a:solidFill>
                  <a:schemeClr val="tx1"/>
                </a:solidFill>
              </a:rPr>
              <a:t>Principal Component Analysis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600" dirty="0" smtClean="0">
                <a:solidFill>
                  <a:schemeClr val="tx1"/>
                </a:solidFill>
              </a:rPr>
              <a:t>Feature selection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Feature Generation</a:t>
            </a:r>
            <a:endParaRPr lang="en-US" altLang="en-US" sz="1600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8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600" y="862512"/>
            <a:ext cx="6696744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Fourier transform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865776"/>
            <a:ext cx="5060185" cy="408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7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834332"/>
            <a:ext cx="6501395" cy="3546996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chemeClr val="accent2"/>
                </a:solidFill>
                <a:latin typeface="+mj-lt"/>
                <a:ea typeface="+mj-ea"/>
                <a:cs typeface="B Jadid" pitchFamily="2" charset="-78"/>
              </a:defRPr>
            </a:lvl1pPr>
            <a:lvl2pPr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B Jadid" pitchFamily="2" charset="-78"/>
              </a:defRPr>
            </a:lvl2pPr>
            <a:lvl3pPr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B Jadid" pitchFamily="2" charset="-78"/>
              </a:defRPr>
            </a:lvl3pPr>
            <a:lvl4pPr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B Jadid" pitchFamily="2" charset="-78"/>
              </a:defRPr>
            </a:lvl4pPr>
            <a:lvl5pPr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B Jadid" pitchFamily="2" charset="-78"/>
              </a:defRPr>
            </a:lvl5pPr>
            <a:lvl6pPr marL="457200" algn="r" rtl="1" fontAlgn="base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Arial" pitchFamily="34" charset="0"/>
              </a:defRPr>
            </a:lvl6pPr>
            <a:lvl7pPr marL="914400" algn="r" rtl="1" fontAlgn="base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Arial" pitchFamily="34" charset="0"/>
              </a:defRPr>
            </a:lvl7pPr>
            <a:lvl8pPr marL="1371600" algn="r" rtl="1" fontAlgn="base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Arial" pitchFamily="34" charset="0"/>
              </a:defRPr>
            </a:lvl8pPr>
            <a:lvl9pPr marL="1828800" algn="r" rtl="1" fontAlgn="base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600" kern="0" dirty="0" smtClean="0"/>
              <a:t>1. Wavelet Transform</a:t>
            </a:r>
          </a:p>
        </p:txBody>
      </p:sp>
      <p:sp>
        <p:nvSpPr>
          <p:cNvPr id="5" name="Rectangle 4"/>
          <p:cNvSpPr/>
          <p:nvPr/>
        </p:nvSpPr>
        <p:spPr>
          <a:xfrm>
            <a:off x="1053108" y="1600200"/>
            <a:ext cx="7647384" cy="744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dirty="0">
                <a:latin typeface="+mj-lt"/>
                <a:cs typeface="Tahoma" panose="020B0604030504040204" pitchFamily="34" charset="0"/>
              </a:rPr>
              <a:t>Data are transformed to preserve relative distance between objects at different levels of resolution</a:t>
            </a:r>
          </a:p>
        </p:txBody>
      </p:sp>
    </p:spTree>
    <p:extLst>
      <p:ext uri="{BB962C8B-B14F-4D97-AF65-F5344CB8AC3E}">
        <p14:creationId xmlns:p14="http://schemas.microsoft.com/office/powerpoint/2010/main" val="2251575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0"/>
          <p:cNvSpPr>
            <a:spLocks noGrp="1" noChangeArrowheads="1"/>
          </p:cNvSpPr>
          <p:nvPr>
            <p:ph type="title"/>
          </p:nvPr>
        </p:nvSpPr>
        <p:spPr>
          <a:xfrm>
            <a:off x="1044368" y="618836"/>
            <a:ext cx="7560080" cy="8382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2. Principal Component Analysis (PCA)</a:t>
            </a:r>
          </a:p>
        </p:txBody>
      </p:sp>
      <p:sp>
        <p:nvSpPr>
          <p:cNvPr id="35845" name="Rectangle 41"/>
          <p:cNvSpPr>
            <a:spLocks noGrp="1" noChangeArrowheads="1"/>
          </p:cNvSpPr>
          <p:nvPr>
            <p:ph type="body" idx="1"/>
          </p:nvPr>
        </p:nvSpPr>
        <p:spPr>
          <a:xfrm>
            <a:off x="691194" y="1585202"/>
            <a:ext cx="8057270" cy="1090461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dirty="0" smtClean="0"/>
              <a:t>Find a projection that captures the largest amount of variation in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 smtClean="0"/>
              <a:t>The original data are projected onto a much smaller space </a:t>
            </a:r>
          </a:p>
        </p:txBody>
      </p:sp>
      <p:sp>
        <p:nvSpPr>
          <p:cNvPr id="2" name="Rectangle 1"/>
          <p:cNvSpPr/>
          <p:nvPr/>
        </p:nvSpPr>
        <p:spPr>
          <a:xfrm>
            <a:off x="1403648" y="5661248"/>
            <a:ext cx="53091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dirty="0">
                <a:hlinkClick r:id="rId3"/>
              </a:rPr>
              <a:t>link</a:t>
            </a:r>
            <a:endParaRPr lang="en-US" altLang="en-US" dirty="0"/>
          </a:p>
        </p:txBody>
      </p:sp>
      <p:pic>
        <p:nvPicPr>
          <p:cNvPr id="13314" name="Picture 2" descr="Image result for pc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36912"/>
            <a:ext cx="7056784" cy="298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72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592" y="1577189"/>
            <a:ext cx="7920880" cy="494815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dirty="0" smtClean="0"/>
              <a:t>Given </a:t>
            </a:r>
            <a:r>
              <a:rPr lang="en-US" altLang="en-US" sz="2000" i="1" dirty="0" smtClean="0"/>
              <a:t>N</a:t>
            </a:r>
            <a:r>
              <a:rPr lang="en-US" altLang="en-US" sz="2000" dirty="0" smtClean="0"/>
              <a:t> data vectors from </a:t>
            </a:r>
            <a:r>
              <a:rPr lang="en-US" altLang="en-US" sz="2000" i="1" dirty="0" smtClean="0"/>
              <a:t>n</a:t>
            </a:r>
            <a:r>
              <a:rPr lang="en-US" altLang="en-US" sz="2000" dirty="0" smtClean="0"/>
              <a:t>-dimensions, find </a:t>
            </a:r>
            <a:r>
              <a:rPr lang="en-US" altLang="en-US" sz="2000" i="1" dirty="0" smtClean="0"/>
              <a:t>k</a:t>
            </a:r>
            <a:r>
              <a:rPr lang="en-US" altLang="en-US" sz="2000" dirty="0" smtClean="0"/>
              <a:t> ≤ </a:t>
            </a:r>
            <a:r>
              <a:rPr lang="en-US" altLang="en-US" sz="2000" i="1" dirty="0" smtClean="0"/>
              <a:t>n </a:t>
            </a:r>
            <a:r>
              <a:rPr lang="en-US" altLang="en-US" sz="2000" dirty="0" smtClean="0"/>
              <a:t>orthogonal vectors (</a:t>
            </a:r>
            <a:r>
              <a:rPr lang="en-US" altLang="en-US" sz="2000" i="1" dirty="0" smtClean="0"/>
              <a:t>principal components</a:t>
            </a:r>
            <a:r>
              <a:rPr lang="en-US" altLang="en-US" sz="2000" dirty="0" smtClean="0"/>
              <a:t>) that can be best used to represent data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 dirty="0" smtClean="0"/>
              <a:t>Normalize input data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 dirty="0" smtClean="0"/>
              <a:t>Compute </a:t>
            </a:r>
            <a:r>
              <a:rPr lang="en-US" altLang="en-US" sz="1800" i="1" dirty="0" smtClean="0"/>
              <a:t>k</a:t>
            </a:r>
            <a:r>
              <a:rPr lang="en-US" altLang="en-US" sz="1800" dirty="0" smtClean="0"/>
              <a:t> orthonormal (unit) vectors, i.e., </a:t>
            </a:r>
            <a:r>
              <a:rPr lang="en-US" altLang="en-US" sz="1800" i="1" dirty="0" smtClean="0"/>
              <a:t>principal components</a:t>
            </a:r>
            <a:endParaRPr lang="en-US" altLang="en-US" sz="1800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 dirty="0" smtClean="0"/>
              <a:t>Each input data (vector) is a linear combination of the </a:t>
            </a:r>
            <a:r>
              <a:rPr lang="en-US" altLang="en-US" sz="1800" i="1" dirty="0" smtClean="0"/>
              <a:t>k</a:t>
            </a:r>
            <a:r>
              <a:rPr lang="en-US" altLang="en-US" sz="1800" dirty="0" smtClean="0"/>
              <a:t> principal component vectors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 dirty="0" smtClean="0">
                <a:sym typeface="Symbol" panose="05050102010706020507" pitchFamily="18" charset="2"/>
              </a:rPr>
              <a:t>The principal components are sorted in order of decreasing “significance” or strength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 dirty="0" smtClean="0">
                <a:sym typeface="Symbol" panose="05050102010706020507" pitchFamily="18" charset="2"/>
              </a:rPr>
              <a:t>the size of the data can be reduced by eliminating the </a:t>
            </a:r>
            <a:r>
              <a:rPr lang="en-US" altLang="en-US" sz="1800" i="1" dirty="0" smtClean="0">
                <a:sym typeface="Symbol" panose="05050102010706020507" pitchFamily="18" charset="2"/>
              </a:rPr>
              <a:t>weak components</a:t>
            </a:r>
            <a:r>
              <a:rPr lang="en-US" altLang="en-US" sz="1800" dirty="0" smtClean="0">
                <a:sym typeface="Symbol" panose="05050102010706020507" pitchFamily="18" charset="2"/>
              </a:rPr>
              <a:t>, i.e., those with low variance 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11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Works for numeric data only</a:t>
            </a:r>
          </a:p>
        </p:txBody>
      </p:sp>
      <p:sp>
        <p:nvSpPr>
          <p:cNvPr id="36868" name="Text Box 3"/>
          <p:cNvSpPr>
            <a:spLocks noGrp="1" noChangeArrowheads="1"/>
          </p:cNvSpPr>
          <p:nvPr>
            <p:ph type="title"/>
          </p:nvPr>
        </p:nvSpPr>
        <p:spPr>
          <a:xfrm>
            <a:off x="899592" y="381000"/>
            <a:ext cx="7920880" cy="990600"/>
          </a:xfrm>
          <a:noFill/>
        </p:spPr>
        <p:txBody>
          <a:bodyPr anchor="ctr"/>
          <a:lstStyle/>
          <a:p>
            <a:r>
              <a:rPr lang="en-US" altLang="en-US" sz="3600" dirty="0" smtClean="0"/>
              <a:t>Principal Component Analysis (Steps)</a:t>
            </a:r>
          </a:p>
        </p:txBody>
      </p:sp>
    </p:spTree>
    <p:extLst>
      <p:ext uri="{BB962C8B-B14F-4D97-AF65-F5344CB8AC3E}">
        <p14:creationId xmlns:p14="http://schemas.microsoft.com/office/powerpoint/2010/main" val="78535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3. Attribute Subset Selection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628800"/>
            <a:ext cx="7973888" cy="496855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800" dirty="0" smtClean="0"/>
              <a:t>Another way to reduce dimensionality of data</a:t>
            </a:r>
          </a:p>
          <a:p>
            <a:pPr eaLnBrk="1" hangingPunct="1">
              <a:lnSpc>
                <a:spcPct val="110000"/>
              </a:lnSpc>
            </a:pPr>
            <a:endParaRPr lang="en-US" altLang="en-US" sz="2400" b="1" dirty="0" smtClean="0"/>
          </a:p>
          <a:p>
            <a:pPr eaLnBrk="1" hangingPunct="1">
              <a:lnSpc>
                <a:spcPct val="110000"/>
              </a:lnSpc>
            </a:pPr>
            <a:r>
              <a:rPr lang="en-US" altLang="en-US" sz="2400" b="1" dirty="0" smtClean="0"/>
              <a:t>Redundant attributes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e.g., purchase price of a product and the amount of sales tax paid</a:t>
            </a:r>
          </a:p>
          <a:p>
            <a:pPr lvl="1" eaLnBrk="1" hangingPunct="1">
              <a:lnSpc>
                <a:spcPct val="110000"/>
              </a:lnSpc>
            </a:pPr>
            <a:endParaRPr lang="en-US" altLang="en-US" dirty="0" smtClean="0"/>
          </a:p>
          <a:p>
            <a:pPr eaLnBrk="1" hangingPunct="1">
              <a:lnSpc>
                <a:spcPct val="110000"/>
              </a:lnSpc>
            </a:pPr>
            <a:r>
              <a:rPr lang="en-US" altLang="en-US" sz="2400" b="1" dirty="0" smtClean="0"/>
              <a:t>Irrelevant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 smtClean="0"/>
              <a:t>e.g., students' ID is often irrelevant to the task of predicting students' GPA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67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Heuristic Search in Attribute Selection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235" y="1653389"/>
            <a:ext cx="7777765" cy="436789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There are </a:t>
            </a:r>
            <a:r>
              <a:rPr lang="en-US" altLang="en-US" i="1" dirty="0" smtClean="0"/>
              <a:t>2</a:t>
            </a:r>
            <a:r>
              <a:rPr lang="en-US" altLang="en-US" i="1" baseline="30000" dirty="0" smtClean="0"/>
              <a:t>d</a:t>
            </a:r>
            <a:r>
              <a:rPr lang="en-US" altLang="en-US" dirty="0" smtClean="0"/>
              <a:t> possible attribute combinations of </a:t>
            </a:r>
            <a:r>
              <a:rPr lang="en-US" altLang="en-US" i="1" dirty="0" smtClean="0"/>
              <a:t>d</a:t>
            </a:r>
            <a:r>
              <a:rPr lang="en-US" altLang="en-US" dirty="0" smtClean="0"/>
              <a:t>  attributes</a:t>
            </a:r>
          </a:p>
          <a:p>
            <a:pPr eaLnBrk="1" hangingPunct="1"/>
            <a:r>
              <a:rPr lang="en-US" altLang="en-US" dirty="0" smtClean="0"/>
              <a:t>Best single attribute under the attribute independence assumption: choose by significance tests</a:t>
            </a:r>
          </a:p>
          <a:p>
            <a:pPr eaLnBrk="1" hangingPunct="1"/>
            <a:r>
              <a:rPr lang="en-US" dirty="0"/>
              <a:t>Methods are typically </a:t>
            </a:r>
            <a:r>
              <a:rPr lang="en-US" b="1" dirty="0"/>
              <a:t>greedy</a:t>
            </a:r>
            <a:endParaRPr lang="en-US" altLang="en-US" b="1" dirty="0"/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altLang="en-US" dirty="0"/>
              <a:t>Typical heuristic </a:t>
            </a:r>
            <a:r>
              <a:rPr lang="en-US" altLang="en-US" dirty="0" smtClean="0"/>
              <a:t>methods:</a:t>
            </a:r>
            <a:endParaRPr lang="en-US" altLang="en-US" dirty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en-US" dirty="0" smtClean="0"/>
              <a:t>step-wise forward selection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en-US" dirty="0" smtClean="0"/>
              <a:t>Step-wise backward elimination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en-US" dirty="0" smtClean="0"/>
              <a:t>Combination of </a:t>
            </a:r>
            <a:r>
              <a:rPr lang="en-US" altLang="en-US" dirty="0"/>
              <a:t>forward selection </a:t>
            </a:r>
            <a:r>
              <a:rPr lang="en-US" altLang="en-US" dirty="0" smtClean="0"/>
              <a:t>and </a:t>
            </a:r>
            <a:r>
              <a:rPr lang="en-US" altLang="en-US" dirty="0"/>
              <a:t>backward elimination</a:t>
            </a:r>
            <a:endParaRPr lang="en-US" altLang="en-US" dirty="0" smtClean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en-US" dirty="0" smtClean="0"/>
              <a:t>Decision tree induction</a:t>
            </a:r>
          </a:p>
        </p:txBody>
      </p:sp>
    </p:spTree>
    <p:extLst>
      <p:ext uri="{BB962C8B-B14F-4D97-AF65-F5344CB8AC3E}">
        <p14:creationId xmlns:p14="http://schemas.microsoft.com/office/powerpoint/2010/main" val="139146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selection: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904" y="1916832"/>
            <a:ext cx="7753350" cy="411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4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Tasks in Data </a:t>
            </a:r>
            <a:r>
              <a:rPr lang="en-US" dirty="0" smtClean="0"/>
              <a:t>Preprocessing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95599" y="1648238"/>
            <a:ext cx="333258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6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061"/>
          <p:cNvSpPr txBox="1">
            <a:spLocks noGrp="1" noChangeArrowheads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D8DAF62F-B67F-490E-9C2C-01056AF0B5F6}" type="slidenum">
              <a:rPr lang="en-US" altLang="en-US" sz="1200"/>
              <a:pPr algn="r" eaLnBrk="1" hangingPunct="1"/>
              <a:t>30</a:t>
            </a:fld>
            <a:endParaRPr lang="en-US" altLang="en-US" sz="12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4. Attribute Creation (Feature Generation)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60929" y="1700808"/>
            <a:ext cx="7772400" cy="4968552"/>
          </a:xfrm>
        </p:spPr>
        <p:txBody>
          <a:bodyPr/>
          <a:lstStyle/>
          <a:p>
            <a:pPr eaLnBrk="1" hangingPunct="1"/>
            <a:endParaRPr lang="en-US" altLang="en-US" sz="2000" b="0" dirty="0" smtClean="0"/>
          </a:p>
          <a:p>
            <a:pPr eaLnBrk="1" hangingPunct="1"/>
            <a:r>
              <a:rPr lang="en-US" altLang="en-US" sz="2000" b="0" dirty="0" smtClean="0"/>
              <a:t>Create new attributes (features) that can capture the important information in a data set more effectively than the original ones</a:t>
            </a:r>
          </a:p>
          <a:p>
            <a:pPr eaLnBrk="1" hangingPunct="1"/>
            <a:endParaRPr lang="en-US" altLang="en-US" sz="2000" b="0" dirty="0" smtClean="0"/>
          </a:p>
          <a:p>
            <a:pPr lvl="1" eaLnBrk="1" hangingPunct="1"/>
            <a:r>
              <a:rPr lang="en-US" altLang="en-US" sz="2000" dirty="0" smtClean="0">
                <a:solidFill>
                  <a:schemeClr val="tx2"/>
                </a:solidFill>
              </a:rPr>
              <a:t>e.g. Adding area attribute based on height and width </a:t>
            </a:r>
          </a:p>
        </p:txBody>
      </p:sp>
    </p:spTree>
    <p:extLst>
      <p:ext uri="{BB962C8B-B14F-4D97-AF65-F5344CB8AC3E}">
        <p14:creationId xmlns:p14="http://schemas.microsoft.com/office/powerpoint/2010/main" val="119640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878023" y="533400"/>
            <a:ext cx="8014457" cy="8382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Data Reduction 2: Numerosity Reduction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338" y="1676400"/>
            <a:ext cx="8229600" cy="51816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Reduce data volume by choosing alternative, </a:t>
            </a:r>
            <a:r>
              <a:rPr lang="en-US" altLang="en-US" sz="2400" i="1" dirty="0" smtClean="0"/>
              <a:t>smaller forms</a:t>
            </a:r>
            <a:r>
              <a:rPr lang="en-US" altLang="en-US" sz="2400" dirty="0" smtClean="0"/>
              <a:t> of data representation</a:t>
            </a:r>
          </a:p>
          <a:p>
            <a:pPr eaLnBrk="1" hangingPunct="1"/>
            <a:r>
              <a:rPr lang="en-US" altLang="en-US" sz="2400" b="1" dirty="0" smtClean="0"/>
              <a:t>Parametric methods</a:t>
            </a:r>
            <a:r>
              <a:rPr lang="en-US" altLang="en-US" sz="2400" dirty="0" smtClean="0"/>
              <a:t> (e.g., regression)</a:t>
            </a:r>
          </a:p>
          <a:p>
            <a:pPr lvl="1" eaLnBrk="1" hangingPunct="1"/>
            <a:r>
              <a:rPr lang="en-US" altLang="en-US" sz="2400" dirty="0" smtClean="0"/>
              <a:t>Assume the data fits some model, estimate model parameters, store only the parameters, and discard the data (except possible outliers)</a:t>
            </a:r>
            <a:endParaRPr lang="en-US" altLang="en-US" sz="2400" dirty="0" smtClean="0">
              <a:sym typeface="Symbol" panose="05050102010706020507" pitchFamily="18" charset="2"/>
            </a:endParaRPr>
          </a:p>
          <a:p>
            <a:pPr eaLnBrk="1" hangingPunct="1"/>
            <a:endParaRPr lang="en-US" altLang="en-US" sz="2400" b="1" dirty="0" smtClean="0"/>
          </a:p>
          <a:p>
            <a:pPr eaLnBrk="1" hangingPunct="1"/>
            <a:r>
              <a:rPr lang="en-US" altLang="en-US" sz="2400" b="1" dirty="0" smtClean="0"/>
              <a:t>Non-parametric</a:t>
            </a:r>
            <a:r>
              <a:rPr lang="en-US" altLang="en-US" sz="2400" dirty="0" smtClean="0"/>
              <a:t> </a:t>
            </a:r>
            <a:r>
              <a:rPr lang="en-US" altLang="en-US" sz="2400" b="1" dirty="0" smtClean="0"/>
              <a:t>methods</a:t>
            </a:r>
            <a:r>
              <a:rPr lang="en-US" altLang="en-US" sz="2400" b="1" dirty="0" smtClean="0">
                <a:sym typeface="Symbol" panose="05050102010706020507" pitchFamily="18" charset="2"/>
              </a:rPr>
              <a:t> </a:t>
            </a:r>
          </a:p>
          <a:p>
            <a:pPr lvl="1" eaLnBrk="1" hangingPunct="1"/>
            <a:r>
              <a:rPr lang="en-US" altLang="en-US" sz="2400" dirty="0" smtClean="0">
                <a:sym typeface="Symbol" panose="05050102010706020507" pitchFamily="18" charset="2"/>
              </a:rPr>
              <a:t>Do not assume models</a:t>
            </a:r>
          </a:p>
          <a:p>
            <a:pPr lvl="1" eaLnBrk="1" hangingPunct="1"/>
            <a:r>
              <a:rPr lang="en-US" altLang="en-US" sz="2400" dirty="0" smtClean="0">
                <a:sym typeface="Symbol" panose="05050102010706020507" pitchFamily="18" charset="2"/>
              </a:rPr>
              <a:t>Major families: histograms, clustering, sampling, … </a:t>
            </a:r>
          </a:p>
        </p:txBody>
      </p:sp>
    </p:spTree>
    <p:extLst>
      <p:ext uri="{BB962C8B-B14F-4D97-AF65-F5344CB8AC3E}">
        <p14:creationId xmlns:p14="http://schemas.microsoft.com/office/powerpoint/2010/main" val="144320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934354" y="609600"/>
            <a:ext cx="6248400" cy="60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1. Regression Analysis</a:t>
            </a:r>
          </a:p>
        </p:txBody>
      </p:sp>
      <p:sp>
        <p:nvSpPr>
          <p:cNvPr id="43012" name="Rectangle 28"/>
          <p:cNvSpPr>
            <a:spLocks noGrp="1" noChangeArrowheads="1"/>
          </p:cNvSpPr>
          <p:nvPr>
            <p:ph type="body" sz="half" idx="1"/>
          </p:nvPr>
        </p:nvSpPr>
        <p:spPr>
          <a:xfrm>
            <a:off x="934354" y="1614488"/>
            <a:ext cx="7814110" cy="4862512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000" b="0" dirty="0" smtClean="0"/>
              <a:t>The parameters are estimated so as to give a "best fit" of the data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b="0" dirty="0" smtClean="0"/>
              <a:t>Most commonly the best fit is evaluated by using the </a:t>
            </a:r>
            <a:r>
              <a:rPr lang="en-US" altLang="en-US" sz="2000" b="0" i="1" dirty="0" smtClean="0"/>
              <a:t>least squares method</a:t>
            </a:r>
            <a:r>
              <a:rPr lang="en-US" altLang="en-US" sz="2000" b="0" dirty="0" smtClean="0"/>
              <a:t>, but other criteria have also been used</a:t>
            </a:r>
          </a:p>
        </p:txBody>
      </p:sp>
      <p:sp>
        <p:nvSpPr>
          <p:cNvPr id="43014" name="Text Box 20"/>
          <p:cNvSpPr txBox="1">
            <a:spLocks noChangeArrowheads="1"/>
          </p:cNvSpPr>
          <p:nvPr/>
        </p:nvSpPr>
        <p:spPr bwMode="auto">
          <a:xfrm>
            <a:off x="5791200" y="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068960"/>
            <a:ext cx="550545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29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998623" y="577044"/>
            <a:ext cx="7924800" cy="83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2. Histogram Analysis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080" y="1628800"/>
            <a:ext cx="7577360" cy="4467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dirty="0" smtClean="0"/>
              <a:t>Divide data into buckets and store average (sum) for each bucket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 smtClean="0"/>
              <a:t>Partitioning rules: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 i="1" dirty="0" smtClean="0"/>
              <a:t>Equal-width: equal bucket range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 i="1" dirty="0" smtClean="0"/>
              <a:t>Equal-frequency (or equal-depth)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dirty="0" smtClean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98623" y="3465489"/>
            <a:ext cx="3300869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023" y="3489412"/>
            <a:ext cx="3727648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6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1023257" y="685800"/>
            <a:ext cx="7437175" cy="609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accent6"/>
                </a:solidFill>
              </a:rPr>
              <a:t>3. Clustering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257" y="1654629"/>
            <a:ext cx="8229600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Partition data set into clusters based on similarity, and store cluster representation</a:t>
            </a:r>
          </a:p>
        </p:txBody>
      </p:sp>
      <p:pic>
        <p:nvPicPr>
          <p:cNvPr id="12290" name="Picture 2" descr="Image result for clustering centro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08920"/>
            <a:ext cx="6120680" cy="370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87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959587" y="609600"/>
            <a:ext cx="9525000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4. Sampling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28800"/>
            <a:ext cx="7848600" cy="4924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dirty="0" smtClean="0"/>
              <a:t>Sampling: obtaining a small sample </a:t>
            </a:r>
            <a:r>
              <a:rPr lang="en-US" altLang="en-US" sz="2000" i="1" dirty="0" smtClean="0"/>
              <a:t>s</a:t>
            </a:r>
            <a:r>
              <a:rPr lang="en-US" altLang="en-US" sz="2000" dirty="0" smtClean="0"/>
              <a:t> to represent the whole data set </a:t>
            </a:r>
            <a:r>
              <a:rPr lang="en-US" altLang="en-US" sz="2000" i="1" dirty="0" smtClean="0"/>
              <a:t>N</a:t>
            </a:r>
          </a:p>
          <a:p>
            <a:pPr eaLnBrk="1" hangingPunct="1">
              <a:lnSpc>
                <a:spcPct val="12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 smtClean="0"/>
              <a:t>Key principle: Choose a </a:t>
            </a:r>
            <a:r>
              <a:rPr lang="en-US" altLang="en-US" sz="2000" dirty="0" smtClean="0">
                <a:solidFill>
                  <a:schemeClr val="hlink"/>
                </a:solidFill>
              </a:rPr>
              <a:t>representative</a:t>
            </a:r>
            <a:r>
              <a:rPr lang="en-US" altLang="en-US" sz="2000" dirty="0" smtClean="0"/>
              <a:t> subset of the data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Simple random sampling may have very poor performance in the presence of skew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Develop adaptive sampling methods, e.g., stratified sampling</a:t>
            </a:r>
          </a:p>
          <a:p>
            <a:pPr eaLnBrk="1" hangingPunct="1">
              <a:lnSpc>
                <a:spcPct val="120000"/>
              </a:lnSpc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5092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518" y="685800"/>
            <a:ext cx="7822682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Types of Sampling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518" y="1628800"/>
            <a:ext cx="7822682" cy="49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Simple random sampling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There is an equal probability of selecting any particular item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smtClean="0"/>
              <a:t>Sampling without replacement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smtClean="0"/>
              <a:t>Sampling with replacement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b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Stratified sampling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Partition the data set, and draw samples from each partition (proportionally, i.e., approximately the same percentage of the data)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Used in conjunction with skewed data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8391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1001960" y="860193"/>
            <a:ext cx="861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3200" dirty="0">
                <a:solidFill>
                  <a:schemeClr val="tx2"/>
                </a:solidFill>
              </a:rPr>
              <a:t>Sampling: With or without Replacement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 rot="-1013563">
            <a:off x="3733800" y="2819400"/>
            <a:ext cx="220503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</a:rPr>
              <a:t>SRSWOR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(simple random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 sample without 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replacement)</a:t>
            </a:r>
          </a:p>
        </p:txBody>
      </p:sp>
      <p:grpSp>
        <p:nvGrpSpPr>
          <p:cNvPr id="49157" name="Group 4"/>
          <p:cNvGrpSpPr>
            <a:grpSpLocks/>
          </p:cNvGrpSpPr>
          <p:nvPr/>
        </p:nvGrpSpPr>
        <p:grpSpPr bwMode="auto">
          <a:xfrm>
            <a:off x="5695950" y="1771650"/>
            <a:ext cx="2438400" cy="1676400"/>
            <a:chOff x="3588" y="1116"/>
            <a:chExt cx="1536" cy="1056"/>
          </a:xfrm>
        </p:grpSpPr>
        <p:sp>
          <p:nvSpPr>
            <p:cNvPr id="49178" name="AutoShape 5"/>
            <p:cNvSpPr>
              <a:spLocks noChangeArrowheads="1"/>
            </p:cNvSpPr>
            <p:nvPr/>
          </p:nvSpPr>
          <p:spPr bwMode="auto">
            <a:xfrm>
              <a:off x="3588" y="1116"/>
              <a:ext cx="1536" cy="105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9" name="Oval 6"/>
            <p:cNvSpPr>
              <a:spLocks noChangeArrowheads="1"/>
            </p:cNvSpPr>
            <p:nvPr/>
          </p:nvSpPr>
          <p:spPr bwMode="auto">
            <a:xfrm>
              <a:off x="4092" y="1788"/>
              <a:ext cx="540" cy="3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80" name="Oval 7"/>
            <p:cNvSpPr>
              <a:spLocks noChangeArrowheads="1"/>
            </p:cNvSpPr>
            <p:nvPr/>
          </p:nvSpPr>
          <p:spPr bwMode="auto">
            <a:xfrm>
              <a:off x="4632" y="1632"/>
              <a:ext cx="492" cy="3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81" name="Oval 8"/>
            <p:cNvSpPr>
              <a:spLocks noChangeArrowheads="1"/>
            </p:cNvSpPr>
            <p:nvPr/>
          </p:nvSpPr>
          <p:spPr bwMode="auto">
            <a:xfrm>
              <a:off x="3588" y="1668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9158" name="Text Box 9"/>
          <p:cNvSpPr txBox="1">
            <a:spLocks noChangeArrowheads="1"/>
          </p:cNvSpPr>
          <p:nvPr/>
        </p:nvSpPr>
        <p:spPr bwMode="auto">
          <a:xfrm rot="848056">
            <a:off x="3962400" y="5105400"/>
            <a:ext cx="1217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SRSWR</a:t>
            </a:r>
          </a:p>
        </p:txBody>
      </p:sp>
      <p:grpSp>
        <p:nvGrpSpPr>
          <p:cNvPr id="49159" name="Group 10"/>
          <p:cNvGrpSpPr>
            <a:grpSpLocks/>
          </p:cNvGrpSpPr>
          <p:nvPr/>
        </p:nvGrpSpPr>
        <p:grpSpPr bwMode="auto">
          <a:xfrm>
            <a:off x="5772150" y="4457700"/>
            <a:ext cx="2438400" cy="1676400"/>
            <a:chOff x="3636" y="2808"/>
            <a:chExt cx="1536" cy="1056"/>
          </a:xfrm>
        </p:grpSpPr>
        <p:sp>
          <p:nvSpPr>
            <p:cNvPr id="49174" name="AutoShape 11"/>
            <p:cNvSpPr>
              <a:spLocks noChangeArrowheads="1"/>
            </p:cNvSpPr>
            <p:nvPr/>
          </p:nvSpPr>
          <p:spPr bwMode="auto">
            <a:xfrm>
              <a:off x="3636" y="2808"/>
              <a:ext cx="1536" cy="105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5" name="Oval 12"/>
            <p:cNvSpPr>
              <a:spLocks noChangeArrowheads="1"/>
            </p:cNvSpPr>
            <p:nvPr/>
          </p:nvSpPr>
          <p:spPr bwMode="auto">
            <a:xfrm>
              <a:off x="3648" y="3372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6" name="Oval 13"/>
            <p:cNvSpPr>
              <a:spLocks noChangeArrowheads="1"/>
            </p:cNvSpPr>
            <p:nvPr/>
          </p:nvSpPr>
          <p:spPr bwMode="auto">
            <a:xfrm>
              <a:off x="4188" y="3480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7" name="Oval 14"/>
            <p:cNvSpPr>
              <a:spLocks noChangeArrowheads="1"/>
            </p:cNvSpPr>
            <p:nvPr/>
          </p:nvSpPr>
          <p:spPr bwMode="auto">
            <a:xfrm>
              <a:off x="4656" y="3288"/>
              <a:ext cx="516" cy="396"/>
            </a:xfrm>
            <a:prstGeom prst="ellipse">
              <a:avLst/>
            </a:prstGeom>
            <a:solidFill>
              <a:srgbClr val="FAE2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9160" name="Group 15"/>
          <p:cNvGrpSpPr>
            <a:grpSpLocks/>
          </p:cNvGrpSpPr>
          <p:nvPr/>
        </p:nvGrpSpPr>
        <p:grpSpPr bwMode="auto">
          <a:xfrm>
            <a:off x="876300" y="1905000"/>
            <a:ext cx="2724150" cy="4556125"/>
            <a:chOff x="564" y="1284"/>
            <a:chExt cx="1716" cy="2870"/>
          </a:xfrm>
        </p:grpSpPr>
        <p:sp>
          <p:nvSpPr>
            <p:cNvPr id="49163" name="AutoShape 16"/>
            <p:cNvSpPr>
              <a:spLocks noChangeArrowheads="1"/>
            </p:cNvSpPr>
            <p:nvPr/>
          </p:nvSpPr>
          <p:spPr bwMode="auto">
            <a:xfrm>
              <a:off x="564" y="1284"/>
              <a:ext cx="1716" cy="2616"/>
            </a:xfrm>
            <a:prstGeom prst="can">
              <a:avLst>
                <a:gd name="adj" fmla="val 3811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4" name="Oval 17"/>
            <p:cNvSpPr>
              <a:spLocks noChangeArrowheads="1"/>
            </p:cNvSpPr>
            <p:nvPr/>
          </p:nvSpPr>
          <p:spPr bwMode="auto">
            <a:xfrm>
              <a:off x="672" y="3336"/>
              <a:ext cx="516" cy="396"/>
            </a:xfrm>
            <a:prstGeom prst="ellipse">
              <a:avLst/>
            </a:prstGeom>
            <a:solidFill>
              <a:srgbClr val="FAE2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5" name="Oval 18"/>
            <p:cNvSpPr>
              <a:spLocks noChangeArrowheads="1"/>
            </p:cNvSpPr>
            <p:nvPr/>
          </p:nvSpPr>
          <p:spPr bwMode="auto">
            <a:xfrm>
              <a:off x="660" y="2916"/>
              <a:ext cx="540" cy="360"/>
            </a:xfrm>
            <a:prstGeom prst="ellipse">
              <a:avLst/>
            </a:prstGeom>
            <a:solidFill>
              <a:srgbClr val="006666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6" name="Oval 19"/>
            <p:cNvSpPr>
              <a:spLocks noChangeArrowheads="1"/>
            </p:cNvSpPr>
            <p:nvPr/>
          </p:nvSpPr>
          <p:spPr bwMode="auto">
            <a:xfrm>
              <a:off x="1236" y="3468"/>
              <a:ext cx="564" cy="396"/>
            </a:xfrm>
            <a:prstGeom prst="ellipse">
              <a:avLst/>
            </a:prstGeom>
            <a:solidFill>
              <a:srgbClr val="12132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7" name="Oval 20"/>
            <p:cNvSpPr>
              <a:spLocks noChangeArrowheads="1"/>
            </p:cNvSpPr>
            <p:nvPr/>
          </p:nvSpPr>
          <p:spPr bwMode="auto">
            <a:xfrm>
              <a:off x="1764" y="3240"/>
              <a:ext cx="492" cy="3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8" name="Oval 21"/>
            <p:cNvSpPr>
              <a:spLocks noChangeArrowheads="1"/>
            </p:cNvSpPr>
            <p:nvPr/>
          </p:nvSpPr>
          <p:spPr bwMode="auto">
            <a:xfrm>
              <a:off x="1236" y="3084"/>
              <a:ext cx="468" cy="372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9" name="Oval 22"/>
            <p:cNvSpPr>
              <a:spLocks noChangeArrowheads="1"/>
            </p:cNvSpPr>
            <p:nvPr/>
          </p:nvSpPr>
          <p:spPr bwMode="auto">
            <a:xfrm>
              <a:off x="1680" y="2808"/>
              <a:ext cx="540" cy="36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0" name="Oval 23"/>
            <p:cNvSpPr>
              <a:spLocks noChangeArrowheads="1"/>
            </p:cNvSpPr>
            <p:nvPr/>
          </p:nvSpPr>
          <p:spPr bwMode="auto">
            <a:xfrm>
              <a:off x="1092" y="2664"/>
              <a:ext cx="540" cy="3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1" name="Oval 24"/>
            <p:cNvSpPr>
              <a:spLocks noChangeArrowheads="1"/>
            </p:cNvSpPr>
            <p:nvPr/>
          </p:nvSpPr>
          <p:spPr bwMode="auto">
            <a:xfrm>
              <a:off x="564" y="2556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2" name="Oval 25"/>
            <p:cNvSpPr>
              <a:spLocks noChangeArrowheads="1"/>
            </p:cNvSpPr>
            <p:nvPr/>
          </p:nvSpPr>
          <p:spPr bwMode="auto">
            <a:xfrm>
              <a:off x="1620" y="2424"/>
              <a:ext cx="540" cy="360"/>
            </a:xfrm>
            <a:prstGeom prst="ellipse">
              <a:avLst/>
            </a:prstGeom>
            <a:solidFill>
              <a:srgbClr val="423E7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3" name="Text Box 26"/>
            <p:cNvSpPr txBox="1">
              <a:spLocks noChangeArrowheads="1"/>
            </p:cNvSpPr>
            <p:nvPr/>
          </p:nvSpPr>
          <p:spPr bwMode="auto">
            <a:xfrm>
              <a:off x="974" y="3866"/>
              <a:ext cx="8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Raw Data</a:t>
              </a:r>
            </a:p>
          </p:txBody>
        </p:sp>
      </p:grpSp>
      <p:sp>
        <p:nvSpPr>
          <p:cNvPr id="49161" name="Line 27"/>
          <p:cNvSpPr>
            <a:spLocks noChangeShapeType="1"/>
          </p:cNvSpPr>
          <p:nvPr/>
        </p:nvSpPr>
        <p:spPr bwMode="auto">
          <a:xfrm flipV="1">
            <a:off x="3810000" y="2971800"/>
            <a:ext cx="165735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Line 28"/>
          <p:cNvSpPr>
            <a:spLocks noChangeShapeType="1"/>
          </p:cNvSpPr>
          <p:nvPr/>
        </p:nvSpPr>
        <p:spPr bwMode="auto">
          <a:xfrm>
            <a:off x="3829050" y="4895850"/>
            <a:ext cx="17907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7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859064" y="565427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Sampling: Cluster or Stratified Sampling</a:t>
            </a:r>
          </a:p>
        </p:txBody>
      </p:sp>
      <p:grpSp>
        <p:nvGrpSpPr>
          <p:cNvPr id="50180" name="Group 3"/>
          <p:cNvGrpSpPr>
            <a:grpSpLocks/>
          </p:cNvGrpSpPr>
          <p:nvPr/>
        </p:nvGrpSpPr>
        <p:grpSpPr bwMode="auto">
          <a:xfrm>
            <a:off x="859064" y="2713119"/>
            <a:ext cx="3751263" cy="3348038"/>
            <a:chOff x="274" y="1418"/>
            <a:chExt cx="2363" cy="2109"/>
          </a:xfrm>
        </p:grpSpPr>
        <p:sp>
          <p:nvSpPr>
            <p:cNvPr id="50201" name="Rectangle 4"/>
            <p:cNvSpPr>
              <a:spLocks noChangeArrowheads="1"/>
            </p:cNvSpPr>
            <p:nvPr/>
          </p:nvSpPr>
          <p:spPr bwMode="auto">
            <a:xfrm>
              <a:off x="274" y="1418"/>
              <a:ext cx="2363" cy="21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2" name="AutoShape 5"/>
            <p:cNvSpPr>
              <a:spLocks noChangeArrowheads="1"/>
            </p:cNvSpPr>
            <p:nvPr/>
          </p:nvSpPr>
          <p:spPr bwMode="auto">
            <a:xfrm>
              <a:off x="1609" y="1993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3" name="AutoShape 6"/>
            <p:cNvSpPr>
              <a:spLocks noChangeArrowheads="1"/>
            </p:cNvSpPr>
            <p:nvPr/>
          </p:nvSpPr>
          <p:spPr bwMode="auto">
            <a:xfrm>
              <a:off x="1566" y="2316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4" name="AutoShape 7"/>
            <p:cNvSpPr>
              <a:spLocks noChangeArrowheads="1"/>
            </p:cNvSpPr>
            <p:nvPr/>
          </p:nvSpPr>
          <p:spPr bwMode="auto">
            <a:xfrm>
              <a:off x="1711" y="2134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5" name="AutoShape 8"/>
            <p:cNvSpPr>
              <a:spLocks noChangeArrowheads="1"/>
            </p:cNvSpPr>
            <p:nvPr/>
          </p:nvSpPr>
          <p:spPr bwMode="auto">
            <a:xfrm>
              <a:off x="1510" y="2168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6" name="AutoShape 9"/>
            <p:cNvSpPr>
              <a:spLocks noChangeArrowheads="1"/>
            </p:cNvSpPr>
            <p:nvPr/>
          </p:nvSpPr>
          <p:spPr bwMode="auto">
            <a:xfrm>
              <a:off x="1944" y="2195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7" name="AutoShape 10"/>
            <p:cNvSpPr>
              <a:spLocks noChangeArrowheads="1"/>
            </p:cNvSpPr>
            <p:nvPr/>
          </p:nvSpPr>
          <p:spPr bwMode="auto">
            <a:xfrm>
              <a:off x="1874" y="2354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8" name="AutoShape 11"/>
            <p:cNvSpPr>
              <a:spLocks noChangeArrowheads="1"/>
            </p:cNvSpPr>
            <p:nvPr/>
          </p:nvSpPr>
          <p:spPr bwMode="auto">
            <a:xfrm>
              <a:off x="1740" y="2393"/>
              <a:ext cx="57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9" name="AutoShape 12"/>
            <p:cNvSpPr>
              <a:spLocks noChangeArrowheads="1"/>
            </p:cNvSpPr>
            <p:nvPr/>
          </p:nvSpPr>
          <p:spPr bwMode="auto">
            <a:xfrm>
              <a:off x="1433" y="1845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0" name="Freeform 13"/>
            <p:cNvSpPr>
              <a:spLocks/>
            </p:cNvSpPr>
            <p:nvPr/>
          </p:nvSpPr>
          <p:spPr bwMode="auto">
            <a:xfrm>
              <a:off x="1376" y="1763"/>
              <a:ext cx="686" cy="877"/>
            </a:xfrm>
            <a:custGeom>
              <a:avLst/>
              <a:gdLst>
                <a:gd name="T0" fmla="*/ 61 w 1101"/>
                <a:gd name="T1" fmla="*/ 86 h 1077"/>
                <a:gd name="T2" fmla="*/ 63 w 1101"/>
                <a:gd name="T3" fmla="*/ 141 h 1077"/>
                <a:gd name="T4" fmla="*/ 59 w 1101"/>
                <a:gd name="T5" fmla="*/ 271 h 1077"/>
                <a:gd name="T6" fmla="*/ 55 w 1101"/>
                <a:gd name="T7" fmla="*/ 304 h 1077"/>
                <a:gd name="T8" fmla="*/ 50 w 1101"/>
                <a:gd name="T9" fmla="*/ 314 h 1077"/>
                <a:gd name="T10" fmla="*/ 35 w 1101"/>
                <a:gd name="T11" fmla="*/ 304 h 1077"/>
                <a:gd name="T12" fmla="*/ 29 w 1101"/>
                <a:gd name="T13" fmla="*/ 290 h 1077"/>
                <a:gd name="T14" fmla="*/ 27 w 1101"/>
                <a:gd name="T15" fmla="*/ 287 h 1077"/>
                <a:gd name="T16" fmla="*/ 19 w 1101"/>
                <a:gd name="T17" fmla="*/ 256 h 1077"/>
                <a:gd name="T18" fmla="*/ 14 w 1101"/>
                <a:gd name="T19" fmla="*/ 234 h 1077"/>
                <a:gd name="T20" fmla="*/ 6 w 1101"/>
                <a:gd name="T21" fmla="*/ 200 h 1077"/>
                <a:gd name="T22" fmla="*/ 1 w 1101"/>
                <a:gd name="T23" fmla="*/ 131 h 1077"/>
                <a:gd name="T24" fmla="*/ 1 w 1101"/>
                <a:gd name="T25" fmla="*/ 37 h 1077"/>
                <a:gd name="T26" fmla="*/ 11 w 1101"/>
                <a:gd name="T27" fmla="*/ 6 h 1077"/>
                <a:gd name="T28" fmla="*/ 13 w 1101"/>
                <a:gd name="T29" fmla="*/ 4 h 1077"/>
                <a:gd name="T30" fmla="*/ 25 w 1101"/>
                <a:gd name="T31" fmla="*/ 9 h 1077"/>
                <a:gd name="T32" fmla="*/ 34 w 1101"/>
                <a:gd name="T33" fmla="*/ 30 h 1077"/>
                <a:gd name="T34" fmla="*/ 40 w 1101"/>
                <a:gd name="T35" fmla="*/ 51 h 1077"/>
                <a:gd name="T36" fmla="*/ 45 w 1101"/>
                <a:gd name="T37" fmla="*/ 59 h 1077"/>
                <a:gd name="T38" fmla="*/ 61 w 1101"/>
                <a:gd name="T39" fmla="*/ 86 h 107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01"/>
                <a:gd name="T61" fmla="*/ 0 h 1077"/>
                <a:gd name="T62" fmla="*/ 1101 w 1101"/>
                <a:gd name="T63" fmla="*/ 1077 h 107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1" name="AutoShape 14"/>
            <p:cNvSpPr>
              <a:spLocks noChangeArrowheads="1"/>
            </p:cNvSpPr>
            <p:nvPr/>
          </p:nvSpPr>
          <p:spPr bwMode="auto">
            <a:xfrm>
              <a:off x="1104" y="258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2" name="AutoShape 15"/>
            <p:cNvSpPr>
              <a:spLocks noChangeArrowheads="1"/>
            </p:cNvSpPr>
            <p:nvPr/>
          </p:nvSpPr>
          <p:spPr bwMode="auto">
            <a:xfrm>
              <a:off x="1391" y="2647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3" name="AutoShape 16"/>
            <p:cNvSpPr>
              <a:spLocks noChangeArrowheads="1"/>
            </p:cNvSpPr>
            <p:nvPr/>
          </p:nvSpPr>
          <p:spPr bwMode="auto">
            <a:xfrm>
              <a:off x="1286" y="2903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4" name="AutoShape 17"/>
            <p:cNvSpPr>
              <a:spLocks noChangeArrowheads="1"/>
            </p:cNvSpPr>
            <p:nvPr/>
          </p:nvSpPr>
          <p:spPr bwMode="auto">
            <a:xfrm>
              <a:off x="1345" y="2795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5" name="AutoShape 18"/>
            <p:cNvSpPr>
              <a:spLocks noChangeArrowheads="1"/>
            </p:cNvSpPr>
            <p:nvPr/>
          </p:nvSpPr>
          <p:spPr bwMode="auto">
            <a:xfrm>
              <a:off x="1171" y="275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6" name="AutoShape 19"/>
            <p:cNvSpPr>
              <a:spLocks noChangeArrowheads="1"/>
            </p:cNvSpPr>
            <p:nvPr/>
          </p:nvSpPr>
          <p:spPr bwMode="auto">
            <a:xfrm>
              <a:off x="1168" y="2875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7" name="AutoShape 20"/>
            <p:cNvSpPr>
              <a:spLocks noChangeArrowheads="1"/>
            </p:cNvSpPr>
            <p:nvPr/>
          </p:nvSpPr>
          <p:spPr bwMode="auto">
            <a:xfrm>
              <a:off x="1224" y="250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8" name="AutoShape 21"/>
            <p:cNvSpPr>
              <a:spLocks noChangeArrowheads="1"/>
            </p:cNvSpPr>
            <p:nvPr/>
          </p:nvSpPr>
          <p:spPr bwMode="auto">
            <a:xfrm>
              <a:off x="1289" y="2628"/>
              <a:ext cx="56" cy="74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9" name="AutoShape 22"/>
            <p:cNvSpPr>
              <a:spLocks noChangeArrowheads="1"/>
            </p:cNvSpPr>
            <p:nvPr/>
          </p:nvSpPr>
          <p:spPr bwMode="auto">
            <a:xfrm>
              <a:off x="1429" y="288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20" name="Freeform 23"/>
            <p:cNvSpPr>
              <a:spLocks/>
            </p:cNvSpPr>
            <p:nvPr/>
          </p:nvSpPr>
          <p:spPr bwMode="auto">
            <a:xfrm>
              <a:off x="1061" y="2373"/>
              <a:ext cx="573" cy="785"/>
            </a:xfrm>
            <a:custGeom>
              <a:avLst/>
              <a:gdLst>
                <a:gd name="T0" fmla="*/ 14 w 918"/>
                <a:gd name="T1" fmla="*/ 237 h 965"/>
                <a:gd name="T2" fmla="*/ 11 w 918"/>
                <a:gd name="T3" fmla="*/ 226 h 965"/>
                <a:gd name="T4" fmla="*/ 7 w 918"/>
                <a:gd name="T5" fmla="*/ 214 h 965"/>
                <a:gd name="T6" fmla="*/ 4 w 918"/>
                <a:gd name="T7" fmla="*/ 203 h 965"/>
                <a:gd name="T8" fmla="*/ 2 w 918"/>
                <a:gd name="T9" fmla="*/ 187 h 965"/>
                <a:gd name="T10" fmla="*/ 0 w 918"/>
                <a:gd name="T11" fmla="*/ 134 h 965"/>
                <a:gd name="T12" fmla="*/ 1 w 918"/>
                <a:gd name="T13" fmla="*/ 59 h 965"/>
                <a:gd name="T14" fmla="*/ 4 w 918"/>
                <a:gd name="T15" fmla="*/ 39 h 965"/>
                <a:gd name="T16" fmla="*/ 17 w 918"/>
                <a:gd name="T17" fmla="*/ 0 h 965"/>
                <a:gd name="T18" fmla="*/ 23 w 918"/>
                <a:gd name="T19" fmla="*/ 6 h 965"/>
                <a:gd name="T20" fmla="*/ 29 w 918"/>
                <a:gd name="T21" fmla="*/ 16 h 965"/>
                <a:gd name="T22" fmla="*/ 41 w 918"/>
                <a:gd name="T23" fmla="*/ 48 h 965"/>
                <a:gd name="T24" fmla="*/ 42 w 918"/>
                <a:gd name="T25" fmla="*/ 63 h 965"/>
                <a:gd name="T26" fmla="*/ 44 w 918"/>
                <a:gd name="T27" fmla="*/ 72 h 965"/>
                <a:gd name="T28" fmla="*/ 48 w 918"/>
                <a:gd name="T29" fmla="*/ 100 h 965"/>
                <a:gd name="T30" fmla="*/ 50 w 918"/>
                <a:gd name="T31" fmla="*/ 123 h 965"/>
                <a:gd name="T32" fmla="*/ 51 w 918"/>
                <a:gd name="T33" fmla="*/ 150 h 965"/>
                <a:gd name="T34" fmla="*/ 52 w 918"/>
                <a:gd name="T35" fmla="*/ 177 h 965"/>
                <a:gd name="T36" fmla="*/ 54 w 918"/>
                <a:gd name="T37" fmla="*/ 224 h 965"/>
                <a:gd name="T38" fmla="*/ 49 w 918"/>
                <a:gd name="T39" fmla="*/ 268 h 965"/>
                <a:gd name="T40" fmla="*/ 45 w 918"/>
                <a:gd name="T41" fmla="*/ 274 h 965"/>
                <a:gd name="T42" fmla="*/ 42 w 918"/>
                <a:gd name="T43" fmla="*/ 277 h 965"/>
                <a:gd name="T44" fmla="*/ 21 w 918"/>
                <a:gd name="T45" fmla="*/ 272 h 965"/>
                <a:gd name="T46" fmla="*/ 14 w 918"/>
                <a:gd name="T47" fmla="*/ 250 h 965"/>
                <a:gd name="T48" fmla="*/ 14 w 918"/>
                <a:gd name="T49" fmla="*/ 237 h 9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18"/>
                <a:gd name="T76" fmla="*/ 0 h 965"/>
                <a:gd name="T77" fmla="*/ 918 w 918"/>
                <a:gd name="T78" fmla="*/ 965 h 9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221" name="Group 24"/>
            <p:cNvGrpSpPr>
              <a:grpSpLocks/>
            </p:cNvGrpSpPr>
            <p:nvPr/>
          </p:nvGrpSpPr>
          <p:grpSpPr bwMode="auto">
            <a:xfrm>
              <a:off x="551" y="1796"/>
              <a:ext cx="542" cy="954"/>
              <a:chOff x="551" y="1796"/>
              <a:chExt cx="542" cy="954"/>
            </a:xfrm>
          </p:grpSpPr>
          <p:sp>
            <p:nvSpPr>
              <p:cNvPr id="50222" name="AutoShape 25"/>
              <p:cNvSpPr>
                <a:spLocks noChangeArrowheads="1"/>
              </p:cNvSpPr>
              <p:nvPr/>
            </p:nvSpPr>
            <p:spPr bwMode="auto">
              <a:xfrm>
                <a:off x="727" y="24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223" name="AutoShape 26"/>
              <p:cNvSpPr>
                <a:spLocks noChangeArrowheads="1"/>
              </p:cNvSpPr>
              <p:nvPr/>
            </p:nvSpPr>
            <p:spPr bwMode="auto">
              <a:xfrm>
                <a:off x="651" y="23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224" name="AutoShape 27"/>
              <p:cNvSpPr>
                <a:spLocks noChangeArrowheads="1"/>
              </p:cNvSpPr>
              <p:nvPr/>
            </p:nvSpPr>
            <p:spPr bwMode="auto">
              <a:xfrm>
                <a:off x="848" y="2405"/>
                <a:ext cx="56" cy="74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225" name="AutoShape 28"/>
              <p:cNvSpPr>
                <a:spLocks noChangeArrowheads="1"/>
              </p:cNvSpPr>
              <p:nvPr/>
            </p:nvSpPr>
            <p:spPr bwMode="auto">
              <a:xfrm>
                <a:off x="753" y="2230"/>
                <a:ext cx="57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226" name="AutoShape 29"/>
              <p:cNvSpPr>
                <a:spLocks noChangeArrowheads="1"/>
              </p:cNvSpPr>
              <p:nvPr/>
            </p:nvSpPr>
            <p:spPr bwMode="auto">
              <a:xfrm>
                <a:off x="615" y="2508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227" name="AutoShape 30"/>
              <p:cNvSpPr>
                <a:spLocks noChangeArrowheads="1"/>
              </p:cNvSpPr>
              <p:nvPr/>
            </p:nvSpPr>
            <p:spPr bwMode="auto">
              <a:xfrm>
                <a:off x="669" y="2268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228" name="AutoShape 31"/>
              <p:cNvSpPr>
                <a:spLocks noChangeArrowheads="1"/>
              </p:cNvSpPr>
              <p:nvPr/>
            </p:nvSpPr>
            <p:spPr bwMode="auto">
              <a:xfrm>
                <a:off x="857" y="2566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229" name="AutoShape 32"/>
              <p:cNvSpPr>
                <a:spLocks noChangeArrowheads="1"/>
              </p:cNvSpPr>
              <p:nvPr/>
            </p:nvSpPr>
            <p:spPr bwMode="auto">
              <a:xfrm>
                <a:off x="924" y="2260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230" name="AutoShape 33"/>
              <p:cNvSpPr>
                <a:spLocks noChangeArrowheads="1"/>
              </p:cNvSpPr>
              <p:nvPr/>
            </p:nvSpPr>
            <p:spPr bwMode="auto">
              <a:xfrm>
                <a:off x="931" y="20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231" name="AutoShape 34"/>
              <p:cNvSpPr>
                <a:spLocks noChangeArrowheads="1"/>
              </p:cNvSpPr>
              <p:nvPr/>
            </p:nvSpPr>
            <p:spPr bwMode="auto">
              <a:xfrm>
                <a:off x="881" y="1945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232" name="Freeform 35"/>
              <p:cNvSpPr>
                <a:spLocks/>
              </p:cNvSpPr>
              <p:nvPr/>
            </p:nvSpPr>
            <p:spPr bwMode="auto">
              <a:xfrm>
                <a:off x="551" y="1796"/>
                <a:ext cx="542" cy="954"/>
              </a:xfrm>
              <a:custGeom>
                <a:avLst/>
                <a:gdLst>
                  <a:gd name="T0" fmla="*/ 44 w 869"/>
                  <a:gd name="T1" fmla="*/ 229 h 1173"/>
                  <a:gd name="T2" fmla="*/ 41 w 869"/>
                  <a:gd name="T3" fmla="*/ 273 h 1173"/>
                  <a:gd name="T4" fmla="*/ 39 w 869"/>
                  <a:gd name="T5" fmla="*/ 313 h 1173"/>
                  <a:gd name="T6" fmla="*/ 37 w 869"/>
                  <a:gd name="T7" fmla="*/ 329 h 1173"/>
                  <a:gd name="T8" fmla="*/ 37 w 869"/>
                  <a:gd name="T9" fmla="*/ 334 h 1173"/>
                  <a:gd name="T10" fmla="*/ 33 w 869"/>
                  <a:gd name="T11" fmla="*/ 339 h 1173"/>
                  <a:gd name="T12" fmla="*/ 17 w 869"/>
                  <a:gd name="T13" fmla="*/ 331 h 1173"/>
                  <a:gd name="T14" fmla="*/ 7 w 869"/>
                  <a:gd name="T15" fmla="*/ 310 h 1173"/>
                  <a:gd name="T16" fmla="*/ 2 w 869"/>
                  <a:gd name="T17" fmla="*/ 292 h 1173"/>
                  <a:gd name="T18" fmla="*/ 0 w 869"/>
                  <a:gd name="T19" fmla="*/ 277 h 1173"/>
                  <a:gd name="T20" fmla="*/ 4 w 869"/>
                  <a:gd name="T21" fmla="*/ 145 h 1173"/>
                  <a:gd name="T22" fmla="*/ 6 w 869"/>
                  <a:gd name="T23" fmla="*/ 68 h 1173"/>
                  <a:gd name="T24" fmla="*/ 9 w 869"/>
                  <a:gd name="T25" fmla="*/ 48 h 1173"/>
                  <a:gd name="T26" fmla="*/ 12 w 869"/>
                  <a:gd name="T27" fmla="*/ 39 h 1173"/>
                  <a:gd name="T28" fmla="*/ 18 w 869"/>
                  <a:gd name="T29" fmla="*/ 21 h 1173"/>
                  <a:gd name="T30" fmla="*/ 21 w 869"/>
                  <a:gd name="T31" fmla="*/ 13 h 1173"/>
                  <a:gd name="T32" fmla="*/ 26 w 869"/>
                  <a:gd name="T33" fmla="*/ 0 h 1173"/>
                  <a:gd name="T34" fmla="*/ 42 w 869"/>
                  <a:gd name="T35" fmla="*/ 24 h 1173"/>
                  <a:gd name="T36" fmla="*/ 47 w 869"/>
                  <a:gd name="T37" fmla="*/ 59 h 1173"/>
                  <a:gd name="T38" fmla="*/ 50 w 869"/>
                  <a:gd name="T39" fmla="*/ 73 h 1173"/>
                  <a:gd name="T40" fmla="*/ 51 w 869"/>
                  <a:gd name="T41" fmla="*/ 89 h 1173"/>
                  <a:gd name="T42" fmla="*/ 46 w 869"/>
                  <a:gd name="T43" fmla="*/ 205 h 1173"/>
                  <a:gd name="T44" fmla="*/ 44 w 869"/>
                  <a:gd name="T45" fmla="*/ 229 h 117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69"/>
                  <a:gd name="T70" fmla="*/ 0 h 1173"/>
                  <a:gd name="T71" fmla="*/ 869 w 869"/>
                  <a:gd name="T72" fmla="*/ 1173 h 117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69" h="1173">
                    <a:moveTo>
                      <a:pt x="754" y="791"/>
                    </a:moveTo>
                    <a:cubicBezTo>
                      <a:pt x="743" y="846"/>
                      <a:pt x="731" y="899"/>
                      <a:pt x="699" y="945"/>
                    </a:cubicBezTo>
                    <a:cubicBezTo>
                      <a:pt x="684" y="991"/>
                      <a:pt x="669" y="1036"/>
                      <a:pt x="654" y="1082"/>
                    </a:cubicBezTo>
                    <a:cubicBezTo>
                      <a:pt x="648" y="1100"/>
                      <a:pt x="649" y="1122"/>
                      <a:pt x="636" y="1136"/>
                    </a:cubicBezTo>
                    <a:cubicBezTo>
                      <a:pt x="630" y="1142"/>
                      <a:pt x="626" y="1151"/>
                      <a:pt x="618" y="1155"/>
                    </a:cubicBezTo>
                    <a:cubicBezTo>
                      <a:pt x="601" y="1164"/>
                      <a:pt x="563" y="1173"/>
                      <a:pt x="563" y="1173"/>
                    </a:cubicBezTo>
                    <a:cubicBezTo>
                      <a:pt x="471" y="1168"/>
                      <a:pt x="379" y="1170"/>
                      <a:pt x="290" y="1145"/>
                    </a:cubicBezTo>
                    <a:cubicBezTo>
                      <a:pt x="231" y="1129"/>
                      <a:pt x="182" y="1097"/>
                      <a:pt x="127" y="1073"/>
                    </a:cubicBezTo>
                    <a:cubicBezTo>
                      <a:pt x="93" y="1058"/>
                      <a:pt x="60" y="1039"/>
                      <a:pt x="36" y="1009"/>
                    </a:cubicBezTo>
                    <a:cubicBezTo>
                      <a:pt x="23" y="992"/>
                      <a:pt x="0" y="955"/>
                      <a:pt x="0" y="955"/>
                    </a:cubicBezTo>
                    <a:cubicBezTo>
                      <a:pt x="11" y="805"/>
                      <a:pt x="33" y="644"/>
                      <a:pt x="81" y="500"/>
                    </a:cubicBezTo>
                    <a:cubicBezTo>
                      <a:pt x="92" y="412"/>
                      <a:pt x="99" y="324"/>
                      <a:pt x="109" y="236"/>
                    </a:cubicBezTo>
                    <a:cubicBezTo>
                      <a:pt x="113" y="197"/>
                      <a:pt x="118" y="176"/>
                      <a:pt x="154" y="164"/>
                    </a:cubicBezTo>
                    <a:cubicBezTo>
                      <a:pt x="193" y="123"/>
                      <a:pt x="147" y="165"/>
                      <a:pt x="200" y="136"/>
                    </a:cubicBezTo>
                    <a:cubicBezTo>
                      <a:pt x="241" y="114"/>
                      <a:pt x="266" y="87"/>
                      <a:pt x="309" y="73"/>
                    </a:cubicBezTo>
                    <a:cubicBezTo>
                      <a:pt x="343" y="37"/>
                      <a:pt x="308" y="68"/>
                      <a:pt x="354" y="45"/>
                    </a:cubicBezTo>
                    <a:cubicBezTo>
                      <a:pt x="383" y="30"/>
                      <a:pt x="395" y="11"/>
                      <a:pt x="427" y="0"/>
                    </a:cubicBezTo>
                    <a:cubicBezTo>
                      <a:pt x="520" y="23"/>
                      <a:pt x="626" y="29"/>
                      <a:pt x="709" y="82"/>
                    </a:cubicBezTo>
                    <a:cubicBezTo>
                      <a:pt x="738" y="125"/>
                      <a:pt x="765" y="172"/>
                      <a:pt x="809" y="200"/>
                    </a:cubicBezTo>
                    <a:cubicBezTo>
                      <a:pt x="821" y="218"/>
                      <a:pt x="838" y="234"/>
                      <a:pt x="845" y="255"/>
                    </a:cubicBezTo>
                    <a:cubicBezTo>
                      <a:pt x="851" y="273"/>
                      <a:pt x="863" y="309"/>
                      <a:pt x="863" y="309"/>
                    </a:cubicBezTo>
                    <a:cubicBezTo>
                      <a:pt x="858" y="436"/>
                      <a:pt x="869" y="596"/>
                      <a:pt x="790" y="709"/>
                    </a:cubicBezTo>
                    <a:cubicBezTo>
                      <a:pt x="787" y="717"/>
                      <a:pt x="776" y="791"/>
                      <a:pt x="754" y="791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0181" name="Rectangle 36"/>
          <p:cNvSpPr>
            <a:spLocks noChangeArrowheads="1"/>
          </p:cNvSpPr>
          <p:nvPr/>
        </p:nvSpPr>
        <p:spPr bwMode="auto">
          <a:xfrm>
            <a:off x="4802188" y="2678113"/>
            <a:ext cx="3751262" cy="3348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0182" name="Group 37"/>
          <p:cNvGrpSpPr>
            <a:grpSpLocks/>
          </p:cNvGrpSpPr>
          <p:nvPr/>
        </p:nvGrpSpPr>
        <p:grpSpPr bwMode="auto">
          <a:xfrm>
            <a:off x="5241925" y="3225800"/>
            <a:ext cx="2398713" cy="2214563"/>
            <a:chOff x="3302" y="2032"/>
            <a:chExt cx="1511" cy="1395"/>
          </a:xfrm>
        </p:grpSpPr>
        <p:sp>
          <p:nvSpPr>
            <p:cNvPr id="50185" name="AutoShape 38"/>
            <p:cNvSpPr>
              <a:spLocks noChangeArrowheads="1"/>
            </p:cNvSpPr>
            <p:nvPr/>
          </p:nvSpPr>
          <p:spPr bwMode="auto">
            <a:xfrm>
              <a:off x="3366" y="2777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86" name="AutoShape 39"/>
            <p:cNvSpPr>
              <a:spLocks noChangeArrowheads="1"/>
            </p:cNvSpPr>
            <p:nvPr/>
          </p:nvSpPr>
          <p:spPr bwMode="auto">
            <a:xfrm>
              <a:off x="3420" y="2537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87" name="AutoShape 40"/>
            <p:cNvSpPr>
              <a:spLocks noChangeArrowheads="1"/>
            </p:cNvSpPr>
            <p:nvPr/>
          </p:nvSpPr>
          <p:spPr bwMode="auto">
            <a:xfrm>
              <a:off x="4360" y="2262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88" name="AutoShape 41"/>
            <p:cNvSpPr>
              <a:spLocks noChangeArrowheads="1"/>
            </p:cNvSpPr>
            <p:nvPr/>
          </p:nvSpPr>
          <p:spPr bwMode="auto">
            <a:xfrm>
              <a:off x="4317" y="2585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89" name="AutoShape 42"/>
            <p:cNvSpPr>
              <a:spLocks noChangeArrowheads="1"/>
            </p:cNvSpPr>
            <p:nvPr/>
          </p:nvSpPr>
          <p:spPr bwMode="auto">
            <a:xfrm>
              <a:off x="4695" y="2464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0" name="AutoShape 43"/>
            <p:cNvSpPr>
              <a:spLocks noChangeArrowheads="1"/>
            </p:cNvSpPr>
            <p:nvPr/>
          </p:nvSpPr>
          <p:spPr bwMode="auto">
            <a:xfrm>
              <a:off x="3608" y="2835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1" name="AutoShape 44"/>
            <p:cNvSpPr>
              <a:spLocks noChangeArrowheads="1"/>
            </p:cNvSpPr>
            <p:nvPr/>
          </p:nvSpPr>
          <p:spPr bwMode="auto">
            <a:xfrm>
              <a:off x="4037" y="317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2" name="AutoShape 45"/>
            <p:cNvSpPr>
              <a:spLocks noChangeArrowheads="1"/>
            </p:cNvSpPr>
            <p:nvPr/>
          </p:nvSpPr>
          <p:spPr bwMode="auto">
            <a:xfrm>
              <a:off x="4096" y="306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3" name="AutoShape 46"/>
            <p:cNvSpPr>
              <a:spLocks noChangeArrowheads="1"/>
            </p:cNvSpPr>
            <p:nvPr/>
          </p:nvSpPr>
          <p:spPr bwMode="auto">
            <a:xfrm>
              <a:off x="3675" y="2529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4" name="AutoShape 47"/>
            <p:cNvSpPr>
              <a:spLocks noChangeArrowheads="1"/>
            </p:cNvSpPr>
            <p:nvPr/>
          </p:nvSpPr>
          <p:spPr bwMode="auto">
            <a:xfrm>
              <a:off x="3922" y="3021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5" name="AutoShape 48"/>
            <p:cNvSpPr>
              <a:spLocks noChangeArrowheads="1"/>
            </p:cNvSpPr>
            <p:nvPr/>
          </p:nvSpPr>
          <p:spPr bwMode="auto">
            <a:xfrm>
              <a:off x="3682" y="2361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6" name="AutoShape 49"/>
            <p:cNvSpPr>
              <a:spLocks noChangeArrowheads="1"/>
            </p:cNvSpPr>
            <p:nvPr/>
          </p:nvSpPr>
          <p:spPr bwMode="auto">
            <a:xfrm>
              <a:off x="4184" y="2114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7" name="AutoShape 50"/>
            <p:cNvSpPr>
              <a:spLocks noChangeArrowheads="1"/>
            </p:cNvSpPr>
            <p:nvPr/>
          </p:nvSpPr>
          <p:spPr bwMode="auto">
            <a:xfrm>
              <a:off x="3975" y="2773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8" name="Freeform 51"/>
            <p:cNvSpPr>
              <a:spLocks/>
            </p:cNvSpPr>
            <p:nvPr/>
          </p:nvSpPr>
          <p:spPr bwMode="auto">
            <a:xfrm>
              <a:off x="4127" y="2032"/>
              <a:ext cx="686" cy="877"/>
            </a:xfrm>
            <a:custGeom>
              <a:avLst/>
              <a:gdLst>
                <a:gd name="T0" fmla="*/ 61 w 1101"/>
                <a:gd name="T1" fmla="*/ 86 h 1077"/>
                <a:gd name="T2" fmla="*/ 63 w 1101"/>
                <a:gd name="T3" fmla="*/ 141 h 1077"/>
                <a:gd name="T4" fmla="*/ 59 w 1101"/>
                <a:gd name="T5" fmla="*/ 271 h 1077"/>
                <a:gd name="T6" fmla="*/ 55 w 1101"/>
                <a:gd name="T7" fmla="*/ 304 h 1077"/>
                <a:gd name="T8" fmla="*/ 50 w 1101"/>
                <a:gd name="T9" fmla="*/ 314 h 1077"/>
                <a:gd name="T10" fmla="*/ 35 w 1101"/>
                <a:gd name="T11" fmla="*/ 304 h 1077"/>
                <a:gd name="T12" fmla="*/ 29 w 1101"/>
                <a:gd name="T13" fmla="*/ 290 h 1077"/>
                <a:gd name="T14" fmla="*/ 27 w 1101"/>
                <a:gd name="T15" fmla="*/ 287 h 1077"/>
                <a:gd name="T16" fmla="*/ 19 w 1101"/>
                <a:gd name="T17" fmla="*/ 256 h 1077"/>
                <a:gd name="T18" fmla="*/ 14 w 1101"/>
                <a:gd name="T19" fmla="*/ 234 h 1077"/>
                <a:gd name="T20" fmla="*/ 6 w 1101"/>
                <a:gd name="T21" fmla="*/ 200 h 1077"/>
                <a:gd name="T22" fmla="*/ 1 w 1101"/>
                <a:gd name="T23" fmla="*/ 131 h 1077"/>
                <a:gd name="T24" fmla="*/ 1 w 1101"/>
                <a:gd name="T25" fmla="*/ 37 h 1077"/>
                <a:gd name="T26" fmla="*/ 11 w 1101"/>
                <a:gd name="T27" fmla="*/ 6 h 1077"/>
                <a:gd name="T28" fmla="*/ 13 w 1101"/>
                <a:gd name="T29" fmla="*/ 4 h 1077"/>
                <a:gd name="T30" fmla="*/ 25 w 1101"/>
                <a:gd name="T31" fmla="*/ 9 h 1077"/>
                <a:gd name="T32" fmla="*/ 34 w 1101"/>
                <a:gd name="T33" fmla="*/ 30 h 1077"/>
                <a:gd name="T34" fmla="*/ 40 w 1101"/>
                <a:gd name="T35" fmla="*/ 51 h 1077"/>
                <a:gd name="T36" fmla="*/ 45 w 1101"/>
                <a:gd name="T37" fmla="*/ 59 h 1077"/>
                <a:gd name="T38" fmla="*/ 61 w 1101"/>
                <a:gd name="T39" fmla="*/ 86 h 107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01"/>
                <a:gd name="T61" fmla="*/ 0 h 1077"/>
                <a:gd name="T62" fmla="*/ 1101 w 1101"/>
                <a:gd name="T63" fmla="*/ 1077 h 107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9" name="Freeform 52"/>
            <p:cNvSpPr>
              <a:spLocks/>
            </p:cNvSpPr>
            <p:nvPr/>
          </p:nvSpPr>
          <p:spPr bwMode="auto">
            <a:xfrm>
              <a:off x="3812" y="2642"/>
              <a:ext cx="573" cy="785"/>
            </a:xfrm>
            <a:custGeom>
              <a:avLst/>
              <a:gdLst>
                <a:gd name="T0" fmla="*/ 14 w 918"/>
                <a:gd name="T1" fmla="*/ 237 h 965"/>
                <a:gd name="T2" fmla="*/ 11 w 918"/>
                <a:gd name="T3" fmla="*/ 226 h 965"/>
                <a:gd name="T4" fmla="*/ 7 w 918"/>
                <a:gd name="T5" fmla="*/ 214 h 965"/>
                <a:gd name="T6" fmla="*/ 4 w 918"/>
                <a:gd name="T7" fmla="*/ 203 h 965"/>
                <a:gd name="T8" fmla="*/ 2 w 918"/>
                <a:gd name="T9" fmla="*/ 187 h 965"/>
                <a:gd name="T10" fmla="*/ 0 w 918"/>
                <a:gd name="T11" fmla="*/ 134 h 965"/>
                <a:gd name="T12" fmla="*/ 1 w 918"/>
                <a:gd name="T13" fmla="*/ 59 h 965"/>
                <a:gd name="T14" fmla="*/ 4 w 918"/>
                <a:gd name="T15" fmla="*/ 39 h 965"/>
                <a:gd name="T16" fmla="*/ 17 w 918"/>
                <a:gd name="T17" fmla="*/ 0 h 965"/>
                <a:gd name="T18" fmla="*/ 23 w 918"/>
                <a:gd name="T19" fmla="*/ 6 h 965"/>
                <a:gd name="T20" fmla="*/ 29 w 918"/>
                <a:gd name="T21" fmla="*/ 16 h 965"/>
                <a:gd name="T22" fmla="*/ 41 w 918"/>
                <a:gd name="T23" fmla="*/ 48 h 965"/>
                <a:gd name="T24" fmla="*/ 42 w 918"/>
                <a:gd name="T25" fmla="*/ 63 h 965"/>
                <a:gd name="T26" fmla="*/ 44 w 918"/>
                <a:gd name="T27" fmla="*/ 72 h 965"/>
                <a:gd name="T28" fmla="*/ 48 w 918"/>
                <a:gd name="T29" fmla="*/ 100 h 965"/>
                <a:gd name="T30" fmla="*/ 50 w 918"/>
                <a:gd name="T31" fmla="*/ 123 h 965"/>
                <a:gd name="T32" fmla="*/ 51 w 918"/>
                <a:gd name="T33" fmla="*/ 150 h 965"/>
                <a:gd name="T34" fmla="*/ 52 w 918"/>
                <a:gd name="T35" fmla="*/ 177 h 965"/>
                <a:gd name="T36" fmla="*/ 54 w 918"/>
                <a:gd name="T37" fmla="*/ 224 h 965"/>
                <a:gd name="T38" fmla="*/ 49 w 918"/>
                <a:gd name="T39" fmla="*/ 268 h 965"/>
                <a:gd name="T40" fmla="*/ 45 w 918"/>
                <a:gd name="T41" fmla="*/ 274 h 965"/>
                <a:gd name="T42" fmla="*/ 42 w 918"/>
                <a:gd name="T43" fmla="*/ 277 h 965"/>
                <a:gd name="T44" fmla="*/ 21 w 918"/>
                <a:gd name="T45" fmla="*/ 272 h 965"/>
                <a:gd name="T46" fmla="*/ 14 w 918"/>
                <a:gd name="T47" fmla="*/ 250 h 965"/>
                <a:gd name="T48" fmla="*/ 14 w 918"/>
                <a:gd name="T49" fmla="*/ 237 h 9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18"/>
                <a:gd name="T76" fmla="*/ 0 h 965"/>
                <a:gd name="T77" fmla="*/ 918 w 918"/>
                <a:gd name="T78" fmla="*/ 965 h 9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0" name="Freeform 53"/>
            <p:cNvSpPr>
              <a:spLocks/>
            </p:cNvSpPr>
            <p:nvPr/>
          </p:nvSpPr>
          <p:spPr bwMode="auto">
            <a:xfrm>
              <a:off x="3302" y="2065"/>
              <a:ext cx="542" cy="954"/>
            </a:xfrm>
            <a:custGeom>
              <a:avLst/>
              <a:gdLst>
                <a:gd name="T0" fmla="*/ 44 w 869"/>
                <a:gd name="T1" fmla="*/ 229 h 1173"/>
                <a:gd name="T2" fmla="*/ 41 w 869"/>
                <a:gd name="T3" fmla="*/ 273 h 1173"/>
                <a:gd name="T4" fmla="*/ 39 w 869"/>
                <a:gd name="T5" fmla="*/ 313 h 1173"/>
                <a:gd name="T6" fmla="*/ 37 w 869"/>
                <a:gd name="T7" fmla="*/ 329 h 1173"/>
                <a:gd name="T8" fmla="*/ 37 w 869"/>
                <a:gd name="T9" fmla="*/ 334 h 1173"/>
                <a:gd name="T10" fmla="*/ 33 w 869"/>
                <a:gd name="T11" fmla="*/ 339 h 1173"/>
                <a:gd name="T12" fmla="*/ 17 w 869"/>
                <a:gd name="T13" fmla="*/ 331 h 1173"/>
                <a:gd name="T14" fmla="*/ 7 w 869"/>
                <a:gd name="T15" fmla="*/ 310 h 1173"/>
                <a:gd name="T16" fmla="*/ 2 w 869"/>
                <a:gd name="T17" fmla="*/ 292 h 1173"/>
                <a:gd name="T18" fmla="*/ 0 w 869"/>
                <a:gd name="T19" fmla="*/ 277 h 1173"/>
                <a:gd name="T20" fmla="*/ 4 w 869"/>
                <a:gd name="T21" fmla="*/ 145 h 1173"/>
                <a:gd name="T22" fmla="*/ 6 w 869"/>
                <a:gd name="T23" fmla="*/ 68 h 1173"/>
                <a:gd name="T24" fmla="*/ 9 w 869"/>
                <a:gd name="T25" fmla="*/ 48 h 1173"/>
                <a:gd name="T26" fmla="*/ 12 w 869"/>
                <a:gd name="T27" fmla="*/ 39 h 1173"/>
                <a:gd name="T28" fmla="*/ 18 w 869"/>
                <a:gd name="T29" fmla="*/ 21 h 1173"/>
                <a:gd name="T30" fmla="*/ 21 w 869"/>
                <a:gd name="T31" fmla="*/ 13 h 1173"/>
                <a:gd name="T32" fmla="*/ 26 w 869"/>
                <a:gd name="T33" fmla="*/ 0 h 1173"/>
                <a:gd name="T34" fmla="*/ 42 w 869"/>
                <a:gd name="T35" fmla="*/ 24 h 1173"/>
                <a:gd name="T36" fmla="*/ 47 w 869"/>
                <a:gd name="T37" fmla="*/ 59 h 1173"/>
                <a:gd name="T38" fmla="*/ 50 w 869"/>
                <a:gd name="T39" fmla="*/ 73 h 1173"/>
                <a:gd name="T40" fmla="*/ 51 w 869"/>
                <a:gd name="T41" fmla="*/ 89 h 1173"/>
                <a:gd name="T42" fmla="*/ 46 w 869"/>
                <a:gd name="T43" fmla="*/ 205 h 1173"/>
                <a:gd name="T44" fmla="*/ 44 w 869"/>
                <a:gd name="T45" fmla="*/ 229 h 117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69"/>
                <a:gd name="T70" fmla="*/ 0 h 1173"/>
                <a:gd name="T71" fmla="*/ 869 w 869"/>
                <a:gd name="T72" fmla="*/ 1173 h 117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69" h="1173">
                  <a:moveTo>
                    <a:pt x="754" y="791"/>
                  </a:moveTo>
                  <a:cubicBezTo>
                    <a:pt x="743" y="846"/>
                    <a:pt x="731" y="899"/>
                    <a:pt x="699" y="945"/>
                  </a:cubicBezTo>
                  <a:cubicBezTo>
                    <a:pt x="684" y="991"/>
                    <a:pt x="669" y="1036"/>
                    <a:pt x="654" y="1082"/>
                  </a:cubicBezTo>
                  <a:cubicBezTo>
                    <a:pt x="648" y="1100"/>
                    <a:pt x="649" y="1122"/>
                    <a:pt x="636" y="1136"/>
                  </a:cubicBezTo>
                  <a:cubicBezTo>
                    <a:pt x="630" y="1142"/>
                    <a:pt x="626" y="1151"/>
                    <a:pt x="618" y="1155"/>
                  </a:cubicBezTo>
                  <a:cubicBezTo>
                    <a:pt x="601" y="1164"/>
                    <a:pt x="563" y="1173"/>
                    <a:pt x="563" y="1173"/>
                  </a:cubicBezTo>
                  <a:cubicBezTo>
                    <a:pt x="471" y="1168"/>
                    <a:pt x="379" y="1170"/>
                    <a:pt x="290" y="1145"/>
                  </a:cubicBezTo>
                  <a:cubicBezTo>
                    <a:pt x="231" y="1129"/>
                    <a:pt x="182" y="1097"/>
                    <a:pt x="127" y="1073"/>
                  </a:cubicBezTo>
                  <a:cubicBezTo>
                    <a:pt x="93" y="1058"/>
                    <a:pt x="60" y="1039"/>
                    <a:pt x="36" y="1009"/>
                  </a:cubicBezTo>
                  <a:cubicBezTo>
                    <a:pt x="23" y="992"/>
                    <a:pt x="0" y="955"/>
                    <a:pt x="0" y="955"/>
                  </a:cubicBezTo>
                  <a:cubicBezTo>
                    <a:pt x="11" y="805"/>
                    <a:pt x="33" y="644"/>
                    <a:pt x="81" y="500"/>
                  </a:cubicBezTo>
                  <a:cubicBezTo>
                    <a:pt x="92" y="412"/>
                    <a:pt x="99" y="324"/>
                    <a:pt x="109" y="236"/>
                  </a:cubicBezTo>
                  <a:cubicBezTo>
                    <a:pt x="113" y="197"/>
                    <a:pt x="118" y="176"/>
                    <a:pt x="154" y="164"/>
                  </a:cubicBezTo>
                  <a:cubicBezTo>
                    <a:pt x="193" y="123"/>
                    <a:pt x="147" y="165"/>
                    <a:pt x="200" y="136"/>
                  </a:cubicBezTo>
                  <a:cubicBezTo>
                    <a:pt x="241" y="114"/>
                    <a:pt x="266" y="87"/>
                    <a:pt x="309" y="73"/>
                  </a:cubicBezTo>
                  <a:cubicBezTo>
                    <a:pt x="343" y="37"/>
                    <a:pt x="308" y="68"/>
                    <a:pt x="354" y="45"/>
                  </a:cubicBezTo>
                  <a:cubicBezTo>
                    <a:pt x="383" y="30"/>
                    <a:pt x="395" y="11"/>
                    <a:pt x="427" y="0"/>
                  </a:cubicBezTo>
                  <a:cubicBezTo>
                    <a:pt x="520" y="23"/>
                    <a:pt x="626" y="29"/>
                    <a:pt x="709" y="82"/>
                  </a:cubicBezTo>
                  <a:cubicBezTo>
                    <a:pt x="738" y="125"/>
                    <a:pt x="765" y="172"/>
                    <a:pt x="809" y="200"/>
                  </a:cubicBezTo>
                  <a:cubicBezTo>
                    <a:pt x="821" y="218"/>
                    <a:pt x="838" y="234"/>
                    <a:pt x="845" y="255"/>
                  </a:cubicBezTo>
                  <a:cubicBezTo>
                    <a:pt x="851" y="273"/>
                    <a:pt x="863" y="309"/>
                    <a:pt x="863" y="309"/>
                  </a:cubicBezTo>
                  <a:cubicBezTo>
                    <a:pt x="858" y="436"/>
                    <a:pt x="869" y="596"/>
                    <a:pt x="790" y="709"/>
                  </a:cubicBezTo>
                  <a:cubicBezTo>
                    <a:pt x="787" y="717"/>
                    <a:pt x="776" y="791"/>
                    <a:pt x="754" y="791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183" name="Text Box 54"/>
          <p:cNvSpPr txBox="1">
            <a:spLocks noChangeArrowheads="1"/>
          </p:cNvSpPr>
          <p:nvPr/>
        </p:nvSpPr>
        <p:spPr bwMode="auto">
          <a:xfrm>
            <a:off x="1868714" y="1926027"/>
            <a:ext cx="1470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</a:rPr>
              <a:t>Raw Data </a:t>
            </a:r>
          </a:p>
        </p:txBody>
      </p:sp>
      <p:sp>
        <p:nvSpPr>
          <p:cNvPr id="50184" name="Text Box 55"/>
          <p:cNvSpPr txBox="1">
            <a:spLocks noChangeArrowheads="1"/>
          </p:cNvSpPr>
          <p:nvPr/>
        </p:nvSpPr>
        <p:spPr bwMode="auto">
          <a:xfrm>
            <a:off x="5096669" y="2058916"/>
            <a:ext cx="3268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</a:rPr>
              <a:t>Cluster/Stratified Sample</a:t>
            </a:r>
          </a:p>
        </p:txBody>
      </p:sp>
    </p:spTree>
    <p:extLst>
      <p:ext uri="{BB962C8B-B14F-4D97-AF65-F5344CB8AC3E}">
        <p14:creationId xmlns:p14="http://schemas.microsoft.com/office/powerpoint/2010/main" val="188376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WordArt 7"/>
          <p:cNvSpPr>
            <a:spLocks noChangeArrowheads="1" noChangeShapeType="1" noTextEdit="1"/>
          </p:cNvSpPr>
          <p:nvPr/>
        </p:nvSpPr>
        <p:spPr bwMode="auto">
          <a:xfrm>
            <a:off x="1115616" y="2492896"/>
            <a:ext cx="7416824" cy="1304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19"/>
              </a:avLst>
            </a:prstTxWarp>
          </a:bodyPr>
          <a:lstStyle/>
          <a:p>
            <a:pPr algn="ctr" rtl="1"/>
            <a:r>
              <a:rPr lang="en-US" sz="3200" b="1" i="1" kern="10" dirty="0">
                <a:ln w="19050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cs typeface="B Homa"/>
              </a:rPr>
              <a:t>Data </a:t>
            </a:r>
            <a:r>
              <a:rPr lang="en-US" sz="3200" b="1" i="1" kern="10" dirty="0" smtClean="0">
                <a:ln w="19050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cs typeface="B Homa"/>
              </a:rPr>
              <a:t>Transformation</a:t>
            </a:r>
            <a:endParaRPr lang="en-US" sz="3200" b="1" i="1" kern="10" dirty="0">
              <a:ln w="19050">
                <a:solidFill>
                  <a:schemeClr val="bg2"/>
                </a:solidFill>
                <a:round/>
                <a:headEnd/>
                <a:tailEnd/>
              </a:ln>
              <a:solidFill>
                <a:schemeClr val="bg2"/>
              </a:solidFill>
              <a:effectLst>
                <a:outerShdw dist="35921" dir="2700000" algn="ctr" rotWithShape="0">
                  <a:srgbClr val="990000"/>
                </a:outerShdw>
              </a:effectLst>
              <a:cs typeface="B Homa"/>
            </a:endParaRP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1" y="2653784"/>
            <a:ext cx="184731" cy="36933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7043937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WordArt 7"/>
          <p:cNvSpPr>
            <a:spLocks noChangeArrowheads="1" noChangeShapeType="1" noTextEdit="1"/>
          </p:cNvSpPr>
          <p:nvPr/>
        </p:nvSpPr>
        <p:spPr bwMode="auto">
          <a:xfrm>
            <a:off x="1547664" y="2556273"/>
            <a:ext cx="6840760" cy="1304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19"/>
              </a:avLst>
            </a:prstTxWarp>
          </a:bodyPr>
          <a:lstStyle/>
          <a:p>
            <a:pPr algn="ctr" rtl="1"/>
            <a:r>
              <a:rPr lang="en-US" sz="3200" b="1" i="1" kern="10" dirty="0">
                <a:ln w="19050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cs typeface="B Homa"/>
              </a:rPr>
              <a:t>Data </a:t>
            </a:r>
            <a:r>
              <a:rPr lang="en-US" sz="3200" b="1" i="1" kern="10" dirty="0" smtClean="0">
                <a:ln w="19050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cs typeface="B Homa"/>
              </a:rPr>
              <a:t>Integration</a:t>
            </a:r>
            <a:endParaRPr lang="en-US" sz="3200" b="1" i="1" kern="10" dirty="0">
              <a:ln w="19050">
                <a:solidFill>
                  <a:schemeClr val="bg2"/>
                </a:solidFill>
                <a:round/>
                <a:headEnd/>
                <a:tailEnd/>
              </a:ln>
              <a:solidFill>
                <a:schemeClr val="bg2"/>
              </a:solidFill>
              <a:effectLst>
                <a:outerShdw dist="35921" dir="2700000" algn="ctr" rotWithShape="0">
                  <a:srgbClr val="990000"/>
                </a:outerShdw>
              </a:effectLst>
              <a:cs typeface="B Homa"/>
            </a:endParaRP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1" y="2653784"/>
            <a:ext cx="184731" cy="36933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87290853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9025" y="764704"/>
            <a:ext cx="8054975" cy="609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accent6"/>
                </a:solidFill>
              </a:rPr>
              <a:t>Data Transformation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1600" y="1628800"/>
            <a:ext cx="7783016" cy="4996408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b="0" dirty="0" smtClean="0">
                <a:solidFill>
                  <a:schemeClr val="tx2">
                    <a:lumMod val="75000"/>
                  </a:schemeClr>
                </a:solidFill>
              </a:rPr>
              <a:t>A function that maps the entire set of values of a given attribute to a new set of replacement values </a:t>
            </a:r>
            <a:r>
              <a:rPr lang="en-US" altLang="en-US" sz="2000" b="0" dirty="0" err="1" smtClean="0">
                <a:solidFill>
                  <a:schemeClr val="tx2">
                    <a:lumMod val="75000"/>
                  </a:schemeClr>
                </a:solidFill>
              </a:rPr>
              <a:t>s.t.</a:t>
            </a:r>
            <a:r>
              <a:rPr lang="en-US" altLang="en-US" sz="2000" b="0" dirty="0" smtClean="0">
                <a:solidFill>
                  <a:schemeClr val="tx2">
                    <a:lumMod val="75000"/>
                  </a:schemeClr>
                </a:solidFill>
              </a:rPr>
              <a:t> each old value can be identified with one of the new values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Methods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Smoothing: Remove noise from data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Attribute/feature construction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Aggregation: Summarization, data cube construction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Normalization: Scaled to fall within a smaller, specified range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Discretization: Concept hierarchy climbing</a:t>
            </a:r>
          </a:p>
        </p:txBody>
      </p:sp>
    </p:spTree>
    <p:extLst>
      <p:ext uri="{BB962C8B-B14F-4D97-AF65-F5344CB8AC3E}">
        <p14:creationId xmlns:p14="http://schemas.microsoft.com/office/powerpoint/2010/main" val="386247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1005681" y="929482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Normalization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05680" y="1628800"/>
            <a:ext cx="7604919" cy="504056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 dirty="0" smtClean="0"/>
              <a:t>Min-max normalization</a:t>
            </a:r>
            <a:r>
              <a:rPr lang="en-US" altLang="en-US" sz="2000" dirty="0" smtClean="0"/>
              <a:t>: to [</a:t>
            </a:r>
            <a:r>
              <a:rPr lang="en-US" altLang="en-US" sz="2000" dirty="0" err="1" smtClean="0"/>
              <a:t>new_min</a:t>
            </a:r>
            <a:r>
              <a:rPr lang="en-US" altLang="en-US" sz="2000" baseline="-25000" dirty="0" err="1" smtClean="0"/>
              <a:t>A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new_max</a:t>
            </a:r>
            <a:r>
              <a:rPr lang="en-US" altLang="en-US" sz="2000" baseline="-25000" dirty="0" err="1" smtClean="0"/>
              <a:t>A</a:t>
            </a:r>
            <a:r>
              <a:rPr lang="en-US" altLang="en-US" sz="2000" dirty="0" smtClean="0"/>
              <a:t>]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2000" dirty="0" smtClean="0"/>
          </a:p>
          <a:p>
            <a:pPr lvl="1" eaLnBrk="1" hangingPunct="1">
              <a:lnSpc>
                <a:spcPct val="120000"/>
              </a:lnSpc>
            </a:pPr>
            <a:endParaRPr lang="en-US" altLang="en-US" sz="2000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 dirty="0" smtClean="0"/>
              <a:t>Ex.  Let income range $12,000 to $98,000  </a:t>
            </a:r>
          </a:p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en-US" altLang="en-US" sz="1600" dirty="0" smtClean="0"/>
              <a:t> normalized to [0.0, 1.0].  Then $73,000 is mapped to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 dirty="0" smtClean="0"/>
              <a:t>Z-score normalization</a:t>
            </a:r>
            <a:r>
              <a:rPr lang="en-US" altLang="en-US" sz="2000" dirty="0" smtClean="0"/>
              <a:t> (</a:t>
            </a:r>
            <a:r>
              <a:rPr lang="el-GR" altLang="en-US" sz="2000" dirty="0" smtClean="0"/>
              <a:t>μ</a:t>
            </a:r>
            <a:r>
              <a:rPr lang="en-US" altLang="en-US" sz="2000" dirty="0" smtClean="0"/>
              <a:t>: mean, </a:t>
            </a:r>
            <a:r>
              <a:rPr lang="el-GR" altLang="en-US" sz="2000" dirty="0" smtClean="0"/>
              <a:t>σ</a:t>
            </a:r>
            <a:r>
              <a:rPr lang="en-US" altLang="en-US" sz="2000" dirty="0" smtClean="0"/>
              <a:t>: standard deviation):</a:t>
            </a:r>
          </a:p>
          <a:p>
            <a:pPr eaLnBrk="1" hangingPunct="1">
              <a:lnSpc>
                <a:spcPct val="120000"/>
              </a:lnSpc>
            </a:pPr>
            <a:endParaRPr lang="en-US" altLang="en-US" sz="2000" dirty="0" smtClean="0"/>
          </a:p>
          <a:p>
            <a:pPr lvl="1" eaLnBrk="1" hangingPunct="1">
              <a:lnSpc>
                <a:spcPct val="120000"/>
              </a:lnSpc>
            </a:pPr>
            <a:endParaRPr lang="en-US" altLang="en-US" sz="2000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Ex. Let </a:t>
            </a:r>
            <a:r>
              <a:rPr lang="el-GR" altLang="en-US" sz="2000" dirty="0" smtClean="0"/>
              <a:t>μ</a:t>
            </a:r>
            <a:r>
              <a:rPr lang="en-US" altLang="en-US" sz="2000" dirty="0" smtClean="0"/>
              <a:t> = 54,000, </a:t>
            </a:r>
            <a:r>
              <a:rPr lang="el-GR" altLang="en-US" sz="2000" dirty="0" smtClean="0"/>
              <a:t>σ</a:t>
            </a:r>
            <a:r>
              <a:rPr lang="en-US" altLang="en-US" sz="2000" dirty="0" smtClean="0"/>
              <a:t> = 16,000.  Then</a:t>
            </a:r>
            <a:endParaRPr lang="el-GR" altLang="en-US" sz="2000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en-US" sz="2000" b="1" dirty="0" smtClean="0"/>
              <a:t>Normalization by decimal scaling</a:t>
            </a:r>
          </a:p>
        </p:txBody>
      </p:sp>
      <p:graphicFrame>
        <p:nvGraphicFramePr>
          <p:cNvPr id="56325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527851483"/>
              </p:ext>
            </p:extLst>
          </p:nvPr>
        </p:nvGraphicFramePr>
        <p:xfrm>
          <a:off x="6012160" y="3136875"/>
          <a:ext cx="25146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4" name="Equation" r:id="rId4" imgW="2222500" imgH="419100" progId="Equation.3">
                  <p:embed/>
                </p:oleObj>
              </mc:Choice>
              <mc:Fallback>
                <p:oleObj name="Equation" r:id="rId4" imgW="2222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3136875"/>
                        <a:ext cx="25146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928893"/>
              </p:ext>
            </p:extLst>
          </p:nvPr>
        </p:nvGraphicFramePr>
        <p:xfrm>
          <a:off x="1219200" y="2028031"/>
          <a:ext cx="59436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5" name="Equation" r:id="rId6" imgW="3340100" imgH="393700" progId="Equation.3">
                  <p:embed/>
                </p:oleObj>
              </mc:Choice>
              <mc:Fallback>
                <p:oleObj name="Equation" r:id="rId6" imgW="3340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028031"/>
                        <a:ext cx="59436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534643"/>
              </p:ext>
            </p:extLst>
          </p:nvPr>
        </p:nvGraphicFramePr>
        <p:xfrm>
          <a:off x="1979712" y="4138726"/>
          <a:ext cx="14478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6" name="Equation" r:id="rId8" imgW="634725" imgH="393529" progId="Equation.3">
                  <p:embed/>
                </p:oleObj>
              </mc:Choice>
              <mc:Fallback>
                <p:oleObj name="Equation" r:id="rId8" imgW="63472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138726"/>
                        <a:ext cx="14478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186949"/>
              </p:ext>
            </p:extLst>
          </p:nvPr>
        </p:nvGraphicFramePr>
        <p:xfrm>
          <a:off x="1447800" y="5672137"/>
          <a:ext cx="1066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7" name="Equation" r:id="rId10" imgW="495085" imgH="393529" progId="Equation.3">
                  <p:embed/>
                </p:oleObj>
              </mc:Choice>
              <mc:Fallback>
                <p:oleObj name="Equation" r:id="rId10" imgW="49508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672137"/>
                        <a:ext cx="10668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8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8" name="Equation" r:id="rId12" imgW="114151" imgH="215619" progId="Equation.3">
                  <p:embed/>
                </p:oleObj>
              </mc:Choice>
              <mc:Fallback>
                <p:oleObj name="Equation" r:id="rId12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0" name="Text Box 9"/>
          <p:cNvSpPr txBox="1">
            <a:spLocks noChangeArrowheads="1"/>
          </p:cNvSpPr>
          <p:nvPr/>
        </p:nvSpPr>
        <p:spPr bwMode="auto">
          <a:xfrm>
            <a:off x="2636837" y="5867400"/>
            <a:ext cx="6126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dirty="0">
                <a:latin typeface="Times New Roman" panose="02020603050405020304" pitchFamily="18" charset="0"/>
              </a:rPr>
              <a:t>Where </a:t>
            </a:r>
            <a:r>
              <a:rPr lang="en-US" altLang="en-US" i="1" dirty="0">
                <a:latin typeface="Times New Roman" panose="02020603050405020304" pitchFamily="18" charset="0"/>
              </a:rPr>
              <a:t>j</a:t>
            </a:r>
            <a:r>
              <a:rPr lang="en-US" altLang="en-US" sz="2000" dirty="0">
                <a:latin typeface="Times New Roman" panose="02020603050405020304" pitchFamily="18" charset="0"/>
              </a:rPr>
              <a:t> is the smallest integer such that Max(|</a:t>
            </a:r>
            <a:r>
              <a:rPr lang="el-G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000" dirty="0">
                <a:latin typeface="Times New Roman" panose="02020603050405020304" pitchFamily="18" charset="0"/>
              </a:rPr>
              <a:t>|) &lt; 1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6331" name="Object 10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064151576"/>
              </p:ext>
            </p:extLst>
          </p:nvPr>
        </p:nvGraphicFramePr>
        <p:xfrm>
          <a:off x="3831826" y="4305300"/>
          <a:ext cx="19526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" name="Equation" r:id="rId14" imgW="1498600" imgH="419100" progId="Equation.3">
                  <p:embed/>
                </p:oleObj>
              </mc:Choice>
              <mc:Fallback>
                <p:oleObj name="Equation" r:id="rId14" imgW="1498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1826" y="4305300"/>
                        <a:ext cx="195262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7978549"/>
      </p:ext>
    </p:extLst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344816" cy="897632"/>
          </a:xfrm>
        </p:spPr>
        <p:txBody>
          <a:bodyPr/>
          <a:lstStyle/>
          <a:p>
            <a:r>
              <a:rPr lang="en-US" sz="3600" dirty="0" smtClean="0"/>
              <a:t>Aggregation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348880"/>
            <a:ext cx="5329801" cy="326904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43608" y="1707211"/>
            <a:ext cx="3095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+mn-lt"/>
              </a:rPr>
              <a:t>Data </a:t>
            </a:r>
            <a:r>
              <a:rPr lang="en-US" sz="2400" dirty="0">
                <a:latin typeface="+mn-lt"/>
              </a:rPr>
              <a:t>cube construction </a:t>
            </a:r>
          </a:p>
        </p:txBody>
      </p:sp>
    </p:spTree>
    <p:extLst>
      <p:ext uri="{BB962C8B-B14F-4D97-AF65-F5344CB8AC3E}">
        <p14:creationId xmlns:p14="http://schemas.microsoft.com/office/powerpoint/2010/main" val="2134601611"/>
      </p:ext>
    </p:extLst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061"/>
          <p:cNvSpPr txBox="1">
            <a:spLocks noGrp="1" noChangeArrowheads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7308BFDB-283F-4301-8746-C42CA5D8D073}" type="slidenum">
              <a:rPr lang="en-US" altLang="en-US" sz="1200"/>
              <a:pPr algn="r" eaLnBrk="1" hangingPunct="1"/>
              <a:t>43</a:t>
            </a:fld>
            <a:endParaRPr lang="en-US" altLang="en-US" sz="120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3608" y="692696"/>
            <a:ext cx="7488832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Discretization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9592" y="1628800"/>
            <a:ext cx="8015808" cy="504056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1800" dirty="0" smtClean="0"/>
              <a:t>Typical methods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hlink"/>
                </a:solidFill>
              </a:rPr>
              <a:t>Binning</a:t>
            </a:r>
            <a:r>
              <a:rPr lang="en-US" altLang="en-US" sz="2000" dirty="0" smtClean="0"/>
              <a:t> 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1800" dirty="0" smtClean="0"/>
              <a:t>Top-down split, unsupervised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hlink"/>
                </a:solidFill>
              </a:rPr>
              <a:t>Histogram analysis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1800" dirty="0" smtClean="0"/>
              <a:t>Top-down split, unsupervised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hlink"/>
                </a:solidFill>
              </a:rPr>
              <a:t>Clustering analysis</a:t>
            </a:r>
            <a:r>
              <a:rPr lang="en-US" altLang="en-US" sz="2000" dirty="0" smtClean="0"/>
              <a:t> 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1800" dirty="0" smtClean="0"/>
              <a:t>top-down split or bottom-up merge, unsupervised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hlink"/>
                </a:solidFill>
              </a:rPr>
              <a:t>Decision-tree analysis</a:t>
            </a:r>
            <a:r>
              <a:rPr lang="en-US" altLang="en-US" sz="2000" dirty="0" smtClean="0"/>
              <a:t> 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1800" dirty="0" smtClean="0"/>
              <a:t>top-down split, supervised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hlink"/>
                </a:solidFill>
                <a:sym typeface="Symbol" panose="05050102010706020507" pitchFamily="18" charset="2"/>
              </a:rPr>
              <a:t>Correlation (e.g., </a:t>
            </a:r>
            <a:r>
              <a:rPr lang="en-US" altLang="en-US" sz="2000" baseline="30000" dirty="0" smtClean="0">
                <a:solidFill>
                  <a:schemeClr val="hlink"/>
                </a:solidFill>
              </a:rPr>
              <a:t>2</a:t>
            </a:r>
            <a:r>
              <a:rPr lang="en-US" altLang="en-US" sz="2000" dirty="0" smtClean="0">
                <a:solidFill>
                  <a:schemeClr val="hlink"/>
                </a:solidFill>
              </a:rPr>
              <a:t>) analysis</a:t>
            </a:r>
            <a:r>
              <a:rPr lang="en-US" altLang="en-US" sz="2000" dirty="0" smtClean="0"/>
              <a:t> 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1800" dirty="0"/>
              <a:t>bottom-up merge, unsupervised</a:t>
            </a: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53182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Concept Hierarchy Generation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619605"/>
            <a:ext cx="7935416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 dirty="0" smtClean="0"/>
              <a:t>Concept hierarchy</a:t>
            </a:r>
            <a:r>
              <a:rPr lang="en-US" altLang="en-US" sz="2000" dirty="0" smtClean="0"/>
              <a:t> organizes concepts (i.e., attribute values) </a:t>
            </a:r>
          </a:p>
          <a:p>
            <a:pPr eaLnBrk="1" hangingPunct="1">
              <a:lnSpc>
                <a:spcPct val="120000"/>
              </a:lnSpc>
            </a:pPr>
            <a:endParaRPr lang="en-US" altLang="en-US" sz="2000" dirty="0"/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 smtClean="0"/>
              <a:t>Concept hierarchy formation: Recursively reduce the data by collecting and replacing low level concepts </a:t>
            </a:r>
          </a:p>
          <a:p>
            <a:pPr eaLnBrk="1" hangingPunct="1">
              <a:lnSpc>
                <a:spcPct val="12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 smtClean="0"/>
              <a:t>Concept hierarchies can be explicitly specified by </a:t>
            </a:r>
            <a:r>
              <a:rPr lang="en-US" altLang="en-US" sz="2000" b="1" dirty="0" smtClean="0"/>
              <a:t>domain experts </a:t>
            </a:r>
            <a:r>
              <a:rPr lang="en-US" altLang="en-US" sz="2000" dirty="0" smtClean="0"/>
              <a:t>and/or data warehouse designers</a:t>
            </a:r>
          </a:p>
          <a:p>
            <a:pPr eaLnBrk="1" hangingPunct="1">
              <a:lnSpc>
                <a:spcPct val="12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tx2"/>
                </a:solidFill>
              </a:rPr>
              <a:t>Example </a:t>
            </a:r>
            <a:r>
              <a:rPr lang="en-US" altLang="en-US" sz="2000" dirty="0">
                <a:solidFill>
                  <a:schemeClr val="tx2"/>
                </a:solidFill>
              </a:rPr>
              <a:t>of numeric data: </a:t>
            </a:r>
            <a:r>
              <a:rPr lang="en-US" altLang="en-US" sz="2000" b="1" i="1" dirty="0">
                <a:solidFill>
                  <a:schemeClr val="tx2"/>
                </a:solidFill>
              </a:rPr>
              <a:t>age</a:t>
            </a:r>
            <a:r>
              <a:rPr lang="en-US" altLang="en-US" sz="2000" dirty="0">
                <a:solidFill>
                  <a:schemeClr val="tx2"/>
                </a:solidFill>
              </a:rPr>
              <a:t>  </a:t>
            </a:r>
            <a:r>
              <a:rPr lang="en-US" altLang="en-US" sz="2000" dirty="0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b="1" i="1" dirty="0">
                <a:solidFill>
                  <a:schemeClr val="tx2"/>
                </a:solidFill>
              </a:rPr>
              <a:t>youth, adult</a:t>
            </a:r>
            <a:r>
              <a:rPr lang="en-US" altLang="en-US" sz="2000" b="1" dirty="0">
                <a:solidFill>
                  <a:schemeClr val="tx2"/>
                </a:solidFill>
              </a:rPr>
              <a:t>, or </a:t>
            </a:r>
            <a:r>
              <a:rPr lang="en-US" altLang="en-US" sz="2000" b="1" i="1" dirty="0">
                <a:solidFill>
                  <a:schemeClr val="tx2"/>
                </a:solidFill>
              </a:rPr>
              <a:t>senior</a:t>
            </a:r>
          </a:p>
          <a:p>
            <a:pPr marL="342900" lvl="1" indent="-342900" eaLnBrk="1" hangingPunct="1">
              <a:lnSpc>
                <a:spcPct val="120000"/>
              </a:lnSpc>
              <a:buSzPct val="90000"/>
              <a:buFont typeface="Wingdings" pitchFamily="10" charset="2"/>
              <a:buChar char="§"/>
            </a:pPr>
            <a:r>
              <a:rPr lang="en-US" altLang="en-US" dirty="0">
                <a:solidFill>
                  <a:schemeClr val="tx2"/>
                </a:solidFill>
              </a:rPr>
              <a:t>Example of Nominal Data: </a:t>
            </a:r>
            <a:r>
              <a:rPr lang="en-US" altLang="en-US" b="1" i="1" dirty="0">
                <a:solidFill>
                  <a:schemeClr val="tx2"/>
                </a:solidFill>
                <a:ea typeface="+mn-ea"/>
              </a:rPr>
              <a:t>address </a:t>
            </a:r>
            <a:r>
              <a:rPr lang="en-US" altLang="en-US" b="1" i="1" dirty="0">
                <a:solidFill>
                  <a:schemeClr val="tx2"/>
                </a:solidFill>
                <a:ea typeface="+mn-ea"/>
                <a:sym typeface="Wingdings" panose="05000000000000000000" pitchFamily="2" charset="2"/>
              </a:rPr>
              <a:t> </a:t>
            </a:r>
            <a:r>
              <a:rPr lang="en-US" altLang="en-US" b="1" i="1" dirty="0">
                <a:solidFill>
                  <a:schemeClr val="tx2"/>
                </a:solidFill>
                <a:ea typeface="+mn-ea"/>
              </a:rPr>
              <a:t>street &lt; city &lt; state &lt; country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7276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29791" y="846956"/>
            <a:ext cx="7646665" cy="6858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Automatic Concept Hierarchy Generation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280" y="1647056"/>
            <a:ext cx="80772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Some hierarchies can be automatically generated based on the analysis of the number of distinct values per attribute in the data set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attribute with the most distinct values is placed at the lowest level of the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Exceptions, e.g., weekday, month, quarter, year</a:t>
            </a:r>
          </a:p>
        </p:txBody>
      </p:sp>
      <p:grpSp>
        <p:nvGrpSpPr>
          <p:cNvPr id="65541" name="Group 4"/>
          <p:cNvGrpSpPr>
            <a:grpSpLocks/>
          </p:cNvGrpSpPr>
          <p:nvPr/>
        </p:nvGrpSpPr>
        <p:grpSpPr bwMode="auto">
          <a:xfrm>
            <a:off x="1159966" y="3852564"/>
            <a:ext cx="7156450" cy="2744788"/>
            <a:chOff x="672" y="2438"/>
            <a:chExt cx="4508" cy="1729"/>
          </a:xfrm>
        </p:grpSpPr>
        <p:sp>
          <p:nvSpPr>
            <p:cNvPr id="65542" name="Oval 5"/>
            <p:cNvSpPr>
              <a:spLocks noChangeArrowheads="1"/>
            </p:cNvSpPr>
            <p:nvPr/>
          </p:nvSpPr>
          <p:spPr bwMode="auto">
            <a:xfrm>
              <a:off x="672" y="2496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i="1">
                  <a:latin typeface="Times New Roman" panose="02020603050405020304" pitchFamily="18" charset="0"/>
                </a:rPr>
                <a:t>country</a:t>
              </a:r>
            </a:p>
          </p:txBody>
        </p:sp>
        <p:sp>
          <p:nvSpPr>
            <p:cNvPr id="65543" name="Oval 6"/>
            <p:cNvSpPr>
              <a:spLocks noChangeArrowheads="1"/>
            </p:cNvSpPr>
            <p:nvPr/>
          </p:nvSpPr>
          <p:spPr bwMode="auto">
            <a:xfrm>
              <a:off x="708" y="2952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i="1">
                  <a:latin typeface="Times New Roman" panose="02020603050405020304" pitchFamily="18" charset="0"/>
                </a:rPr>
                <a:t>province_or_ state</a:t>
              </a:r>
            </a:p>
          </p:txBody>
        </p:sp>
        <p:sp>
          <p:nvSpPr>
            <p:cNvPr id="65544" name="Oval 7"/>
            <p:cNvSpPr>
              <a:spLocks noChangeArrowheads="1"/>
            </p:cNvSpPr>
            <p:nvPr/>
          </p:nvSpPr>
          <p:spPr bwMode="auto">
            <a:xfrm>
              <a:off x="756" y="3456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i="1">
                  <a:latin typeface="Times New Roman" panose="02020603050405020304" pitchFamily="18" charset="0"/>
                </a:rPr>
                <a:t>city</a:t>
              </a:r>
            </a:p>
          </p:txBody>
        </p:sp>
        <p:sp>
          <p:nvSpPr>
            <p:cNvPr id="65545" name="Oval 8"/>
            <p:cNvSpPr>
              <a:spLocks noChangeArrowheads="1"/>
            </p:cNvSpPr>
            <p:nvPr/>
          </p:nvSpPr>
          <p:spPr bwMode="auto">
            <a:xfrm>
              <a:off x="744" y="3936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i="1">
                  <a:latin typeface="Times New Roman" panose="02020603050405020304" pitchFamily="18" charset="0"/>
                </a:rPr>
                <a:t>street</a:t>
              </a:r>
            </a:p>
          </p:txBody>
        </p:sp>
        <p:sp>
          <p:nvSpPr>
            <p:cNvPr id="65546" name="Line 9"/>
            <p:cNvSpPr>
              <a:spLocks noChangeShapeType="1"/>
            </p:cNvSpPr>
            <p:nvPr/>
          </p:nvSpPr>
          <p:spPr bwMode="auto">
            <a:xfrm flipH="1">
              <a:off x="1836" y="2736"/>
              <a:ext cx="0" cy="24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7" name="Line 10"/>
            <p:cNvSpPr>
              <a:spLocks noChangeShapeType="1"/>
            </p:cNvSpPr>
            <p:nvPr/>
          </p:nvSpPr>
          <p:spPr bwMode="auto">
            <a:xfrm>
              <a:off x="1836" y="3096"/>
              <a:ext cx="0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8" name="Line 11"/>
            <p:cNvSpPr>
              <a:spLocks noChangeShapeType="1"/>
            </p:cNvSpPr>
            <p:nvPr/>
          </p:nvSpPr>
          <p:spPr bwMode="auto">
            <a:xfrm>
              <a:off x="1836" y="3612"/>
              <a:ext cx="0" cy="3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9" name="Text Box 12"/>
            <p:cNvSpPr txBox="1">
              <a:spLocks noChangeArrowheads="1"/>
            </p:cNvSpPr>
            <p:nvPr/>
          </p:nvSpPr>
          <p:spPr bwMode="auto">
            <a:xfrm>
              <a:off x="3542" y="2438"/>
              <a:ext cx="14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15 distinct values</a:t>
              </a:r>
            </a:p>
          </p:txBody>
        </p:sp>
        <p:sp>
          <p:nvSpPr>
            <p:cNvPr id="65550" name="Text Box 13"/>
            <p:cNvSpPr txBox="1">
              <a:spLocks noChangeArrowheads="1"/>
            </p:cNvSpPr>
            <p:nvPr/>
          </p:nvSpPr>
          <p:spPr bwMode="auto">
            <a:xfrm>
              <a:off x="3552" y="2942"/>
              <a:ext cx="15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365 distinct values</a:t>
              </a:r>
            </a:p>
          </p:txBody>
        </p:sp>
        <p:sp>
          <p:nvSpPr>
            <p:cNvPr id="65551" name="Text Box 14"/>
            <p:cNvSpPr txBox="1">
              <a:spLocks noChangeArrowheads="1"/>
            </p:cNvSpPr>
            <p:nvPr/>
          </p:nvSpPr>
          <p:spPr bwMode="auto">
            <a:xfrm>
              <a:off x="3470" y="3410"/>
              <a:ext cx="1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3567 distinct values</a:t>
              </a:r>
            </a:p>
          </p:txBody>
        </p:sp>
        <p:sp>
          <p:nvSpPr>
            <p:cNvPr id="65552" name="Text Box 15"/>
            <p:cNvSpPr txBox="1">
              <a:spLocks noChangeArrowheads="1"/>
            </p:cNvSpPr>
            <p:nvPr/>
          </p:nvSpPr>
          <p:spPr bwMode="auto">
            <a:xfrm>
              <a:off x="3290" y="3879"/>
              <a:ext cx="18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674,339 distinct 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017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1015954" y="836712"/>
            <a:ext cx="7516486" cy="6096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Summary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986" y="1700808"/>
            <a:ext cx="7829872" cy="4924400"/>
          </a:xfrm>
        </p:spPr>
        <p:txBody>
          <a:bodyPr/>
          <a:lstStyle/>
          <a:p>
            <a:pPr eaLnBrk="1" hangingPunct="1"/>
            <a:r>
              <a:rPr lang="en-US" altLang="en-US" sz="2000" b="1" dirty="0" smtClean="0"/>
              <a:t>Data integration</a:t>
            </a:r>
            <a:r>
              <a:rPr lang="en-US" altLang="en-US" sz="2000" dirty="0" smtClean="0"/>
              <a:t> from multiple sources: </a:t>
            </a:r>
          </a:p>
          <a:p>
            <a:pPr lvl="1" eaLnBrk="1" hangingPunct="1"/>
            <a:r>
              <a:rPr lang="en-US" altLang="en-US" sz="2000" dirty="0" smtClean="0"/>
              <a:t>Entity identification problem</a:t>
            </a:r>
          </a:p>
          <a:p>
            <a:pPr lvl="1" eaLnBrk="1" hangingPunct="1"/>
            <a:r>
              <a:rPr lang="en-US" altLang="en-US" sz="2000" dirty="0" smtClean="0"/>
              <a:t>Remove redundancies</a:t>
            </a:r>
          </a:p>
          <a:p>
            <a:pPr lvl="1" eaLnBrk="1" hangingPunct="1"/>
            <a:r>
              <a:rPr lang="en-US" altLang="en-US" sz="2000" dirty="0" smtClean="0"/>
              <a:t>Detect inconsistencies</a:t>
            </a:r>
          </a:p>
          <a:p>
            <a:pPr eaLnBrk="1" hangingPunct="1"/>
            <a:r>
              <a:rPr lang="en-US" altLang="en-US" sz="2000" b="1" dirty="0" smtClean="0"/>
              <a:t>Data reduction</a:t>
            </a:r>
          </a:p>
          <a:p>
            <a:pPr lvl="1" eaLnBrk="1" hangingPunct="1"/>
            <a:r>
              <a:rPr lang="en-US" altLang="en-US" sz="2000" dirty="0" smtClean="0"/>
              <a:t>Dimensionality reduction</a:t>
            </a:r>
          </a:p>
          <a:p>
            <a:pPr lvl="1" eaLnBrk="1" hangingPunct="1"/>
            <a:r>
              <a:rPr lang="en-US" altLang="en-US" sz="2000" dirty="0" smtClean="0"/>
              <a:t>Numerosity reduction</a:t>
            </a:r>
          </a:p>
          <a:p>
            <a:pPr lvl="1" eaLnBrk="1" hangingPunct="1"/>
            <a:r>
              <a:rPr lang="en-US" altLang="en-US" sz="2000" dirty="0" smtClean="0"/>
              <a:t>Data compression</a:t>
            </a:r>
          </a:p>
          <a:p>
            <a:pPr eaLnBrk="1" hangingPunct="1"/>
            <a:r>
              <a:rPr lang="en-US" altLang="en-US" sz="2000" b="1" dirty="0" smtClean="0"/>
              <a:t>Data transformation and data discretization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Normalization</a:t>
            </a:r>
          </a:p>
          <a:p>
            <a:pPr lvl="1" eaLnBrk="1" hangingPunct="1"/>
            <a:r>
              <a:rPr lang="en-US" altLang="en-US" sz="2000" dirty="0" smtClean="0"/>
              <a:t>Concept hierarchy generation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1600" dirty="0" smtClean="0"/>
          </a:p>
          <a:p>
            <a:pPr eaLnBrk="1" hangingPunct="1">
              <a:lnSpc>
                <a:spcPct val="120000"/>
              </a:lnSpc>
            </a:pPr>
            <a:endParaRPr lang="en-US" altLang="en-US" sz="1600" dirty="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4960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 descr="E:\work\my classes\IT\me\slides\question\question-mark3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856" y="1988840"/>
            <a:ext cx="3527425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69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636F254F-44D9-41E0-B2E0-00D20B74D848}" type="slidenum">
              <a:rPr lang="en-US" altLang="en-US" sz="1200"/>
              <a:pPr algn="r" eaLnBrk="1" hangingPunct="1"/>
              <a:t>5</a:t>
            </a:fld>
            <a:endParaRPr lang="en-US" altLang="en-US" sz="12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6843" y="764704"/>
            <a:ext cx="6683375" cy="6096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Data </a:t>
            </a:r>
            <a:r>
              <a:rPr lang="en-US" altLang="en-US" sz="3200" dirty="0" smtClean="0"/>
              <a:t>Integration </a:t>
            </a:r>
            <a:endParaRPr lang="en-US" altLang="en-US" sz="3200" dirty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628800"/>
            <a:ext cx="8064896" cy="48482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1800" b="1" dirty="0" smtClean="0">
                <a:solidFill>
                  <a:schemeClr val="tx2"/>
                </a:solidFill>
              </a:rPr>
              <a:t>Data integration</a:t>
            </a:r>
            <a:endParaRPr lang="en-US" altLang="en-US" sz="1800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altLang="en-US" sz="1800" dirty="0" smtClean="0"/>
              <a:t>Combines data from multiple sources into a coherent store</a:t>
            </a:r>
          </a:p>
          <a:p>
            <a:pPr eaLnBrk="1" hangingPunct="1">
              <a:lnSpc>
                <a:spcPct val="130000"/>
              </a:lnSpc>
            </a:pPr>
            <a:endParaRPr lang="en-US" altLang="en-US" sz="18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1800" b="1" dirty="0">
                <a:solidFill>
                  <a:schemeClr val="tx2"/>
                </a:solidFill>
              </a:rPr>
              <a:t>Data integration issues</a:t>
            </a:r>
          </a:p>
          <a:p>
            <a:pPr lvl="1" eaLnBrk="1" hangingPunct="1">
              <a:lnSpc>
                <a:spcPct val="130000"/>
              </a:lnSpc>
              <a:buFont typeface="+mj-lt"/>
              <a:buAutoNum type="arabicPeriod"/>
            </a:pPr>
            <a:r>
              <a:rPr lang="en-US" altLang="en-US" dirty="0" smtClean="0">
                <a:solidFill>
                  <a:schemeClr val="tx1"/>
                </a:solidFill>
              </a:rPr>
              <a:t>Entity identification problem</a:t>
            </a:r>
          </a:p>
          <a:p>
            <a:pPr lvl="1" eaLnBrk="1" hangingPunct="1">
              <a:lnSpc>
                <a:spcPct val="130000"/>
              </a:lnSpc>
              <a:buFont typeface="+mj-lt"/>
              <a:buAutoNum type="arabicPeriod"/>
            </a:pPr>
            <a:r>
              <a:rPr lang="en-US" altLang="en-US" dirty="0" smtClean="0">
                <a:solidFill>
                  <a:schemeClr val="tx1"/>
                </a:solidFill>
              </a:rPr>
              <a:t>Redundancy and correlation analysis</a:t>
            </a:r>
          </a:p>
          <a:p>
            <a:pPr lvl="1" eaLnBrk="1" hangingPunct="1">
              <a:lnSpc>
                <a:spcPct val="130000"/>
              </a:lnSpc>
              <a:buFont typeface="+mj-lt"/>
              <a:buAutoNum type="arabicPeriod"/>
            </a:pPr>
            <a:r>
              <a:rPr lang="en-US" altLang="en-US" dirty="0" smtClean="0">
                <a:solidFill>
                  <a:schemeClr val="tx1"/>
                </a:solidFill>
              </a:rPr>
              <a:t>Tuple duplication</a:t>
            </a:r>
          </a:p>
          <a:p>
            <a:pPr lvl="1" eaLnBrk="1" hangingPunct="1">
              <a:lnSpc>
                <a:spcPct val="130000"/>
              </a:lnSpc>
              <a:buFont typeface="+mj-lt"/>
              <a:buAutoNum type="arabicPeriod"/>
            </a:pPr>
            <a:r>
              <a:rPr lang="en-US" altLang="en-US" dirty="0" smtClean="0">
                <a:solidFill>
                  <a:schemeClr val="tx1"/>
                </a:solidFill>
              </a:rPr>
              <a:t>Data value conflict detection and resolution </a:t>
            </a:r>
          </a:p>
          <a:p>
            <a:pPr eaLnBrk="1" hangingPunct="1">
              <a:lnSpc>
                <a:spcPct val="130000"/>
              </a:lnSpc>
            </a:pPr>
            <a:endParaRPr lang="en-US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55592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636F254F-44D9-41E0-B2E0-00D20B74D848}" type="slidenum">
              <a:rPr lang="en-US" altLang="en-US" sz="1200"/>
              <a:pPr algn="r" eaLnBrk="1" hangingPunct="1"/>
              <a:t>6</a:t>
            </a:fld>
            <a:endParaRPr lang="en-US" altLang="en-US" sz="12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6843" y="764704"/>
            <a:ext cx="6683375" cy="6096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1. Entity </a:t>
            </a:r>
            <a:r>
              <a:rPr lang="en-US" altLang="en-US" sz="3200" dirty="0"/>
              <a:t>identification problem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628800"/>
            <a:ext cx="8064896" cy="4848200"/>
          </a:xfrm>
        </p:spPr>
        <p:txBody>
          <a:bodyPr/>
          <a:lstStyle/>
          <a:p>
            <a:pPr lvl="1" eaLnBrk="1" hangingPunct="1">
              <a:lnSpc>
                <a:spcPct val="130000"/>
              </a:lnSpc>
            </a:pPr>
            <a:endParaRPr lang="en-US" altLang="en-US" sz="1800" dirty="0" smtClean="0"/>
          </a:p>
          <a:p>
            <a:pPr lvl="1" eaLnBrk="1" hangingPunct="1">
              <a:lnSpc>
                <a:spcPct val="130000"/>
              </a:lnSpc>
            </a:pPr>
            <a:r>
              <a:rPr lang="en-US" altLang="en-US" sz="1800" dirty="0" smtClean="0"/>
              <a:t>Schema integration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sz="1600" dirty="0" smtClean="0"/>
              <a:t>Using </a:t>
            </a:r>
            <a:r>
              <a:rPr lang="en-US" altLang="en-US" sz="1600" dirty="0"/>
              <a:t>metadata (like name, meaning, range, type, null rules) avoid errors 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sz="1600" dirty="0" smtClean="0"/>
              <a:t>e.g</a:t>
            </a:r>
            <a:r>
              <a:rPr lang="en-US" altLang="en-US" sz="1600" dirty="0"/>
              <a:t>., </a:t>
            </a:r>
            <a:r>
              <a:rPr lang="en-US" altLang="en-US" sz="1600" dirty="0" err="1"/>
              <a:t>A.cust</a:t>
            </a:r>
            <a:r>
              <a:rPr lang="en-US" altLang="en-US" sz="1600" dirty="0"/>
              <a:t>-id </a:t>
            </a:r>
            <a:r>
              <a:rPr lang="en-US" altLang="en-US" sz="1600" dirty="0">
                <a:sym typeface="Symbol" panose="05050102010706020507" pitchFamily="18" charset="2"/>
              </a:rPr>
              <a:t> </a:t>
            </a:r>
            <a:r>
              <a:rPr lang="en-US" altLang="en-US" sz="1600" dirty="0" err="1">
                <a:sym typeface="Symbol" panose="05050102010706020507" pitchFamily="18" charset="2"/>
              </a:rPr>
              <a:t>B.</a:t>
            </a:r>
            <a:r>
              <a:rPr lang="en-US" altLang="en-US" sz="1600" dirty="0" err="1"/>
              <a:t>cust</a:t>
            </a:r>
            <a:r>
              <a:rPr lang="en-US" altLang="en-US" sz="1600" dirty="0"/>
              <a:t>-</a:t>
            </a:r>
            <a:r>
              <a:rPr lang="en-US" altLang="en-US" sz="1600" dirty="0" smtClean="0"/>
              <a:t>#</a:t>
            </a:r>
          </a:p>
          <a:p>
            <a:pPr lvl="1" eaLnBrk="1" hangingPunct="1">
              <a:lnSpc>
                <a:spcPct val="130000"/>
              </a:lnSpc>
            </a:pPr>
            <a:endParaRPr lang="en-US" altLang="en-US" sz="1800" dirty="0" smtClean="0"/>
          </a:p>
          <a:p>
            <a:pPr lvl="1" eaLnBrk="1" hangingPunct="1">
              <a:lnSpc>
                <a:spcPct val="130000"/>
              </a:lnSpc>
            </a:pPr>
            <a:r>
              <a:rPr lang="en-US" altLang="en-US" sz="1800" dirty="0" smtClean="0"/>
              <a:t>Object matching 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sz="1600" dirty="0"/>
              <a:t>Identify real world entities from multiple data </a:t>
            </a:r>
            <a:r>
              <a:rPr lang="en-US" altLang="en-US" sz="1600" dirty="0" smtClean="0"/>
              <a:t>sources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sz="1600" dirty="0" smtClean="0"/>
              <a:t>e.g</a:t>
            </a:r>
            <a:r>
              <a:rPr lang="en-US" altLang="en-US" sz="1600" dirty="0"/>
              <a:t>., Bill Clinton = William Clinton</a:t>
            </a:r>
          </a:p>
          <a:p>
            <a:pPr lvl="1" eaLnBrk="1" hangingPunct="1">
              <a:lnSpc>
                <a:spcPct val="130000"/>
              </a:lnSpc>
            </a:pP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96322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50ECF3DC-8C46-44D6-9017-DC1116343E0F}" type="slidenum">
              <a:rPr lang="en-US" altLang="en-US" sz="1200"/>
              <a:pPr algn="r" eaLnBrk="1" hangingPunct="1"/>
              <a:t>7</a:t>
            </a:fld>
            <a:endParaRPr lang="en-US" altLang="en-US" sz="12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609600"/>
            <a:ext cx="7787208" cy="6858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2. Redundancy and correlation analysis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628800"/>
            <a:ext cx="7787208" cy="4848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dirty="0" smtClean="0"/>
              <a:t>Redundant data occur often when integration of multiple databases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i="1" dirty="0" smtClean="0">
                <a:solidFill>
                  <a:srgbClr val="C00000"/>
                </a:solidFill>
              </a:rPr>
              <a:t>Redundancy in attributes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b="1" i="1" dirty="0" smtClean="0">
                <a:solidFill>
                  <a:schemeClr val="tx2"/>
                </a:solidFill>
              </a:rPr>
              <a:t>Naming conflicts: </a:t>
            </a:r>
            <a:r>
              <a:rPr lang="en-US" altLang="en-US" dirty="0" smtClean="0"/>
              <a:t>The </a:t>
            </a:r>
            <a:r>
              <a:rPr lang="en-US" altLang="en-US" dirty="0"/>
              <a:t>same attribute/dimension may have different names in different databases</a:t>
            </a:r>
            <a:endParaRPr lang="en-US" altLang="en-US" i="1" dirty="0">
              <a:solidFill>
                <a:srgbClr val="C00000"/>
              </a:solidFill>
            </a:endParaRPr>
          </a:p>
          <a:p>
            <a:pPr lvl="2" eaLnBrk="1" hangingPunct="1">
              <a:lnSpc>
                <a:spcPct val="120000"/>
              </a:lnSpc>
            </a:pPr>
            <a:r>
              <a:rPr lang="en-US" altLang="en-US" b="1" i="1" dirty="0" smtClean="0">
                <a:solidFill>
                  <a:schemeClr val="tx2"/>
                </a:solidFill>
              </a:rPr>
              <a:t>Derivable data:</a:t>
            </a:r>
            <a:r>
              <a:rPr lang="en-US" altLang="en-US" b="1" dirty="0" smtClean="0">
                <a:solidFill>
                  <a:schemeClr val="tx2"/>
                </a:solidFill>
              </a:rPr>
              <a:t> </a:t>
            </a:r>
            <a:r>
              <a:rPr lang="en-US" altLang="en-US" dirty="0" smtClean="0"/>
              <a:t>One attribute can be “derived” from another attribute or set of attributes, e.g., annual revenue</a:t>
            </a:r>
          </a:p>
          <a:p>
            <a:pPr eaLnBrk="1" hangingPunct="1">
              <a:lnSpc>
                <a:spcPct val="120000"/>
              </a:lnSpc>
            </a:pPr>
            <a:endParaRPr lang="en-US" altLang="en-US" sz="2000" dirty="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accent4"/>
                </a:solidFill>
              </a:rPr>
              <a:t>Redundant attributes can be detected by: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b="1" i="1" dirty="0">
                <a:solidFill>
                  <a:schemeClr val="tx2"/>
                </a:solidFill>
              </a:rPr>
              <a:t>Correlation </a:t>
            </a:r>
            <a:r>
              <a:rPr lang="en-US" altLang="en-US" b="1" i="1" dirty="0" smtClean="0">
                <a:solidFill>
                  <a:schemeClr val="tx2"/>
                </a:solidFill>
              </a:rPr>
              <a:t>analysis:</a:t>
            </a:r>
            <a:r>
              <a:rPr lang="en-US" altLang="en-US" sz="1800" dirty="0" smtClean="0">
                <a:solidFill>
                  <a:schemeClr val="tx2"/>
                </a:solidFill>
              </a:rPr>
              <a:t> nominal data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b="1" i="1" dirty="0" smtClean="0">
                <a:solidFill>
                  <a:schemeClr val="tx2"/>
                </a:solidFill>
              </a:rPr>
              <a:t>Correlation coefficient and Covariance:</a:t>
            </a:r>
            <a:r>
              <a:rPr lang="en-US" altLang="en-US" sz="1800" dirty="0" smtClean="0">
                <a:solidFill>
                  <a:schemeClr val="tx2"/>
                </a:solidFill>
              </a:rPr>
              <a:t> numeric data</a:t>
            </a:r>
          </a:p>
        </p:txBody>
      </p:sp>
    </p:spTree>
    <p:extLst>
      <p:ext uri="{BB962C8B-B14F-4D97-AF65-F5344CB8AC3E}">
        <p14:creationId xmlns:p14="http://schemas.microsoft.com/office/powerpoint/2010/main" val="53596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626750"/>
            <a:ext cx="7560840" cy="609600"/>
          </a:xfrm>
        </p:spPr>
        <p:txBody>
          <a:bodyPr/>
          <a:lstStyle/>
          <a:p>
            <a:r>
              <a:rPr lang="en-US" altLang="en-US" sz="3200" dirty="0" smtClean="0"/>
              <a:t>Correlation Analysis (Nominal Data)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82342" y="1612760"/>
            <a:ext cx="7780658" cy="494044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l-GR" altLang="en-US" sz="2400" b="1" dirty="0" smtClean="0">
                <a:solidFill>
                  <a:schemeClr val="folHlink"/>
                </a:solidFill>
              </a:rPr>
              <a:t>Χ</a:t>
            </a:r>
            <a:r>
              <a:rPr lang="en-US" altLang="en-US" sz="2400" b="1" baseline="30000" dirty="0" smtClean="0">
                <a:solidFill>
                  <a:schemeClr val="folHlink"/>
                </a:solidFill>
              </a:rPr>
              <a:t>2</a:t>
            </a:r>
            <a:r>
              <a:rPr lang="en-US" altLang="en-US" sz="2400" b="1" dirty="0" smtClean="0">
                <a:solidFill>
                  <a:schemeClr val="folHlink"/>
                </a:solidFill>
              </a:rPr>
              <a:t> (chi-square) test</a:t>
            </a:r>
            <a:endParaRPr lang="el-GR" altLang="en-US" sz="2400" b="1" dirty="0" smtClean="0">
              <a:solidFill>
                <a:schemeClr val="folHlink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400" dirty="0" smtClean="0"/>
          </a:p>
          <a:p>
            <a:pPr>
              <a:lnSpc>
                <a:spcPct val="110000"/>
              </a:lnSpc>
            </a:pPr>
            <a:endParaRPr lang="en-US" altLang="en-US" sz="2400" dirty="0" smtClean="0"/>
          </a:p>
          <a:p>
            <a:pPr>
              <a:lnSpc>
                <a:spcPct val="110000"/>
              </a:lnSpc>
            </a:pPr>
            <a:endParaRPr lang="en-US" altLang="en-US" sz="2000" b="0" dirty="0" smtClean="0"/>
          </a:p>
          <a:p>
            <a:pPr>
              <a:lnSpc>
                <a:spcPct val="110000"/>
              </a:lnSpc>
            </a:pPr>
            <a:r>
              <a:rPr lang="en-US" altLang="en-US" sz="2000" b="0" dirty="0" smtClean="0"/>
              <a:t>The larger the </a:t>
            </a:r>
            <a:r>
              <a:rPr lang="el-GR" altLang="en-US" sz="2000" b="0" dirty="0" smtClean="0"/>
              <a:t>Χ</a:t>
            </a:r>
            <a:r>
              <a:rPr lang="en-US" altLang="en-US" sz="2000" b="0" baseline="30000" dirty="0" smtClean="0"/>
              <a:t>2</a:t>
            </a:r>
            <a:r>
              <a:rPr lang="en-US" altLang="en-US" sz="2000" b="0" dirty="0" smtClean="0"/>
              <a:t> value, the more likely the variables are related</a:t>
            </a:r>
          </a:p>
          <a:p>
            <a:pPr>
              <a:lnSpc>
                <a:spcPct val="110000"/>
              </a:lnSpc>
            </a:pPr>
            <a:endParaRPr lang="en-US" altLang="en-US" sz="2400" dirty="0" smtClean="0"/>
          </a:p>
          <a:p>
            <a:pPr>
              <a:lnSpc>
                <a:spcPct val="110000"/>
              </a:lnSpc>
            </a:pPr>
            <a:r>
              <a:rPr lang="en-US" altLang="en-US" sz="2400" b="0" dirty="0" smtClean="0"/>
              <a:t>Correlation does not imply causality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 smtClean="0"/>
              <a:t># of hospitals and # of car-theft in a city are correlated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 smtClean="0"/>
              <a:t>Both are causally linked to the third variable: population</a:t>
            </a:r>
          </a:p>
        </p:txBody>
      </p:sp>
      <p:graphicFrame>
        <p:nvGraphicFramePr>
          <p:cNvPr id="19461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694340866"/>
              </p:ext>
            </p:extLst>
          </p:nvPr>
        </p:nvGraphicFramePr>
        <p:xfrm>
          <a:off x="2051720" y="2132856"/>
          <a:ext cx="454025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4" imgW="2057400" imgH="444500" progId="Equation.3">
                  <p:embed/>
                </p:oleObj>
              </mc:Choice>
              <mc:Fallback>
                <p:oleObj name="Equation" r:id="rId4" imgW="2057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132856"/>
                        <a:ext cx="454025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4418872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26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025468"/>
              </p:ext>
            </p:extLst>
          </p:nvPr>
        </p:nvGraphicFramePr>
        <p:xfrm>
          <a:off x="1544676" y="2234290"/>
          <a:ext cx="6096000" cy="1595439"/>
        </p:xfrm>
        <a:graphic>
          <a:graphicData uri="http://schemas.openxmlformats.org/drawingml/2006/table">
            <a:tbl>
              <a:tblPr/>
              <a:tblGrid>
                <a:gridCol w="221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Female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 (row)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Like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 like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Sum(col.)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025" y="4634746"/>
            <a:ext cx="4314601" cy="775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323" y="5485853"/>
            <a:ext cx="6954121" cy="9921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4323" y="1662865"/>
            <a:ext cx="2833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/>
                </a:solidFill>
              </a:rPr>
              <a:t>Observation Table: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4323" y="4022648"/>
            <a:ext cx="26260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/>
                </a:solidFill>
              </a:rPr>
              <a:t>Expected values: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7" name="Left Brace 6"/>
          <p:cNvSpPr/>
          <p:nvPr/>
        </p:nvSpPr>
        <p:spPr bwMode="auto">
          <a:xfrm>
            <a:off x="1202981" y="2618447"/>
            <a:ext cx="257317" cy="824081"/>
          </a:xfrm>
          <a:prstGeom prst="leftBrace">
            <a:avLst>
              <a:gd name="adj1" fmla="val 91548"/>
              <a:gd name="adj2" fmla="val 51406"/>
            </a:avLst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B Nazanin" pitchFamily="2" charset="-78"/>
            </a:endParaRPr>
          </a:p>
        </p:txBody>
      </p:sp>
      <p:sp>
        <p:nvSpPr>
          <p:cNvPr id="14" name="Left Brace 13"/>
          <p:cNvSpPr/>
          <p:nvPr/>
        </p:nvSpPr>
        <p:spPr bwMode="auto">
          <a:xfrm rot="5400000">
            <a:off x="4978892" y="722229"/>
            <a:ext cx="257317" cy="2673313"/>
          </a:xfrm>
          <a:prstGeom prst="leftBrace">
            <a:avLst>
              <a:gd name="adj1" fmla="val 91548"/>
              <a:gd name="adj2" fmla="val 51406"/>
            </a:avLst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itchFamily="34" charset="0"/>
              <a:cs typeface="B Nazanin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38273" y="163851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1129" y="284582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946989" y="908720"/>
            <a:ext cx="74882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chemeClr val="accent2"/>
                </a:solidFill>
                <a:latin typeface="+mj-lt"/>
                <a:ea typeface="+mj-ea"/>
                <a:cs typeface="B Jadid" pitchFamily="2" charset="-78"/>
              </a:defRPr>
            </a:lvl1pPr>
            <a:lvl2pPr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B Jadid" pitchFamily="2" charset="-78"/>
              </a:defRPr>
            </a:lvl2pPr>
            <a:lvl3pPr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B Jadid" pitchFamily="2" charset="-78"/>
              </a:defRPr>
            </a:lvl3pPr>
            <a:lvl4pPr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B Jadid" pitchFamily="2" charset="-78"/>
              </a:defRPr>
            </a:lvl4pPr>
            <a:lvl5pPr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B Jadid" pitchFamily="2" charset="-78"/>
              </a:defRPr>
            </a:lvl5pPr>
            <a:lvl6pPr marL="457200" algn="r" rtl="1" fontAlgn="base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Arial" pitchFamily="34" charset="0"/>
              </a:defRPr>
            </a:lvl6pPr>
            <a:lvl7pPr marL="914400" algn="r" rtl="1" fontAlgn="base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Arial" pitchFamily="34" charset="0"/>
              </a:defRPr>
            </a:lvl7pPr>
            <a:lvl8pPr marL="1371600" algn="r" rtl="1" fontAlgn="base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Arial" pitchFamily="34" charset="0"/>
              </a:defRPr>
            </a:lvl8pPr>
            <a:lvl9pPr marL="1828800" algn="r" rtl="1" fontAlgn="base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3200" kern="0" dirty="0" smtClean="0"/>
              <a:t>Chi-Square Calculation: An Example</a:t>
            </a:r>
          </a:p>
        </p:txBody>
      </p:sp>
    </p:spTree>
    <p:extLst>
      <p:ext uri="{BB962C8B-B14F-4D97-AF65-F5344CB8AC3E}">
        <p14:creationId xmlns:p14="http://schemas.microsoft.com/office/powerpoint/2010/main" val="4194646754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Notebook">
  <a:themeElements>
    <a:clrScheme name="Notebook 1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51A00"/>
      </a:accent4>
      <a:accent5>
        <a:srgbClr val="E3CAB8"/>
      </a:accent5>
      <a:accent6>
        <a:srgbClr val="BA2D2D"/>
      </a:accent6>
      <a:hlink>
        <a:srgbClr val="9A7F32"/>
      </a:hlink>
      <a:folHlink>
        <a:srgbClr val="ECA07A"/>
      </a:folHlink>
    </a:clrScheme>
    <a:fontScheme name="Notebook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B Nazanin" pitchFamily="2" charset="-7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B Nazanin" pitchFamily="2" charset="-78"/>
          </a:defRPr>
        </a:defPPr>
      </a:lstStyle>
    </a:lnDef>
  </a:objectDefaults>
  <a:extraClrSchemeLst>
    <a:extraClrScheme>
      <a:clrScheme name="Notebook 1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4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A8A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12464</TotalTime>
  <Words>2041</Words>
  <Application>Microsoft Office PowerPoint</Application>
  <PresentationFormat>On-screen Show (4:3)</PresentationFormat>
  <Paragraphs>391</Paragraphs>
  <Slides>47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61" baseType="lpstr">
      <vt:lpstr>Arial</vt:lpstr>
      <vt:lpstr>B Homa</vt:lpstr>
      <vt:lpstr>B Jadid</vt:lpstr>
      <vt:lpstr>B Nazanin</vt:lpstr>
      <vt:lpstr>B Titr</vt:lpstr>
      <vt:lpstr>B Traffic</vt:lpstr>
      <vt:lpstr>Calibri</vt:lpstr>
      <vt:lpstr>Symbol</vt:lpstr>
      <vt:lpstr>Tahoma</vt:lpstr>
      <vt:lpstr>Times New Roman</vt:lpstr>
      <vt:lpstr>Wingdings</vt:lpstr>
      <vt:lpstr>Notebook</vt:lpstr>
      <vt:lpstr>Equation</vt:lpstr>
      <vt:lpstr>Bitmap Image</vt:lpstr>
      <vt:lpstr>PowerPoint Presentation</vt:lpstr>
      <vt:lpstr>Data Preprocessing</vt:lpstr>
      <vt:lpstr>Major Tasks in Data Preprocessing</vt:lpstr>
      <vt:lpstr>PowerPoint Presentation</vt:lpstr>
      <vt:lpstr>Data Integration </vt:lpstr>
      <vt:lpstr>1. Entity identification problem</vt:lpstr>
      <vt:lpstr>2. Redundancy and correlation analysis</vt:lpstr>
      <vt:lpstr>Correlation Analysis (Nominal Data)</vt:lpstr>
      <vt:lpstr>PowerPoint Presentation</vt:lpstr>
      <vt:lpstr>Chi-Square Calculation: An Example</vt:lpstr>
      <vt:lpstr>Chi-Square Distribution Table:</vt:lpstr>
      <vt:lpstr>Correlation Analysis (Numeric Data)</vt:lpstr>
      <vt:lpstr>Correlation Analysis (Numeric Data) …</vt:lpstr>
      <vt:lpstr>Correlation Analysis (Numeric Data)</vt:lpstr>
      <vt:lpstr>Visually Evaluating Correlation</vt:lpstr>
      <vt:lpstr>Covariance (Numeric Data)</vt:lpstr>
      <vt:lpstr>Co-Variance: An Example</vt:lpstr>
      <vt:lpstr>3. Tuple duplication</vt:lpstr>
      <vt:lpstr>4. Data value conflict detection and resolution </vt:lpstr>
      <vt:lpstr>PowerPoint Presentation</vt:lpstr>
      <vt:lpstr>What is Data Reduction?</vt:lpstr>
      <vt:lpstr>Data Reduction 1: Dimensionality Reduction</vt:lpstr>
      <vt:lpstr>Fourier transform</vt:lpstr>
      <vt:lpstr>PowerPoint Presentation</vt:lpstr>
      <vt:lpstr>2. Principal Component Analysis (PCA)</vt:lpstr>
      <vt:lpstr>Principal Component Analysis (Steps)</vt:lpstr>
      <vt:lpstr>3. Attribute Subset Selection</vt:lpstr>
      <vt:lpstr>Heuristic Search in Attribute Selection</vt:lpstr>
      <vt:lpstr>Attribute selection: example</vt:lpstr>
      <vt:lpstr>4. Attribute Creation (Feature Generation)</vt:lpstr>
      <vt:lpstr>Data Reduction 2: Numerosity Reduction</vt:lpstr>
      <vt:lpstr>1. Regression Analysis</vt:lpstr>
      <vt:lpstr>2. Histogram Analysis</vt:lpstr>
      <vt:lpstr>3. Clustering</vt:lpstr>
      <vt:lpstr>4. Sampling</vt:lpstr>
      <vt:lpstr>Types of Sampling</vt:lpstr>
      <vt:lpstr>PowerPoint Presentation</vt:lpstr>
      <vt:lpstr>Sampling: Cluster or Stratified Sampling</vt:lpstr>
      <vt:lpstr>PowerPoint Presentation</vt:lpstr>
      <vt:lpstr>Data Transformation</vt:lpstr>
      <vt:lpstr>Normalization</vt:lpstr>
      <vt:lpstr>Aggregation</vt:lpstr>
      <vt:lpstr>Discretization</vt:lpstr>
      <vt:lpstr>Concept Hierarchy Generation</vt:lpstr>
      <vt:lpstr>Automatic Concept Hierarchy Generation</vt:lpstr>
      <vt:lpstr>Summary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Behshid</dc:creator>
  <cp:lastModifiedBy>Behkamal</cp:lastModifiedBy>
  <cp:revision>1015</cp:revision>
  <dcterms:created xsi:type="dcterms:W3CDTF">2007-01-21T15:22:56Z</dcterms:created>
  <dcterms:modified xsi:type="dcterms:W3CDTF">2020-09-22T15:43:37Z</dcterms:modified>
</cp:coreProperties>
</file>