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51"/>
  </p:notesMasterIdLst>
  <p:handoutMasterIdLst>
    <p:handoutMasterId r:id="rId52"/>
  </p:handoutMasterIdLst>
  <p:sldIdLst>
    <p:sldId id="265" r:id="rId2"/>
    <p:sldId id="1323" r:id="rId3"/>
    <p:sldId id="1324" r:id="rId4"/>
    <p:sldId id="1401" r:id="rId5"/>
    <p:sldId id="1402" r:id="rId6"/>
    <p:sldId id="1326" r:id="rId7"/>
    <p:sldId id="1399" r:id="rId8"/>
    <p:sldId id="1387" r:id="rId9"/>
    <p:sldId id="1327" r:id="rId10"/>
    <p:sldId id="1388" r:id="rId11"/>
    <p:sldId id="1328" r:id="rId12"/>
    <p:sldId id="1389" r:id="rId13"/>
    <p:sldId id="1390" r:id="rId14"/>
    <p:sldId id="1331" r:id="rId15"/>
    <p:sldId id="1332" r:id="rId16"/>
    <p:sldId id="1333" r:id="rId17"/>
    <p:sldId id="1334" r:id="rId18"/>
    <p:sldId id="1335" r:id="rId19"/>
    <p:sldId id="1336" r:id="rId20"/>
    <p:sldId id="1337" r:id="rId21"/>
    <p:sldId id="1394" r:id="rId22"/>
    <p:sldId id="1391" r:id="rId23"/>
    <p:sldId id="1392" r:id="rId24"/>
    <p:sldId id="1342" r:id="rId25"/>
    <p:sldId id="1393" r:id="rId26"/>
    <p:sldId id="1395" r:id="rId27"/>
    <p:sldId id="1396" r:id="rId28"/>
    <p:sldId id="1343" r:id="rId29"/>
    <p:sldId id="1397" r:id="rId30"/>
    <p:sldId id="1345" r:id="rId31"/>
    <p:sldId id="1346" r:id="rId32"/>
    <p:sldId id="1363" r:id="rId33"/>
    <p:sldId id="1403" r:id="rId34"/>
    <p:sldId id="1412" r:id="rId35"/>
    <p:sldId id="1404" r:id="rId36"/>
    <p:sldId id="1413" r:id="rId37"/>
    <p:sldId id="1410" r:id="rId38"/>
    <p:sldId id="1375" r:id="rId39"/>
    <p:sldId id="1411" r:id="rId40"/>
    <p:sldId id="1416" r:id="rId41"/>
    <p:sldId id="1417" r:id="rId42"/>
    <p:sldId id="1418" r:id="rId43"/>
    <p:sldId id="1419" r:id="rId44"/>
    <p:sldId id="1420" r:id="rId45"/>
    <p:sldId id="1421" r:id="rId46"/>
    <p:sldId id="1422" r:id="rId47"/>
    <p:sldId id="1423" r:id="rId48"/>
    <p:sldId id="1381" r:id="rId49"/>
    <p:sldId id="1306" r:id="rId5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9"/>
    <a:srgbClr val="C1EAFF"/>
    <a:srgbClr val="FF0066"/>
    <a:srgbClr val="E9EEF3"/>
    <a:srgbClr val="B8C6D6"/>
    <a:srgbClr val="CCECFF"/>
    <a:srgbClr val="008000"/>
    <a:srgbClr val="B7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3861" autoAdjust="0"/>
  </p:normalViewPr>
  <p:slideViewPr>
    <p:cSldViewPr>
      <p:cViewPr varScale="1">
        <p:scale>
          <a:sx n="65" d="100"/>
          <a:sy n="65" d="100"/>
        </p:scale>
        <p:origin x="16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4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5" Type="http://schemas.openxmlformats.org/officeDocument/2006/relationships/slide" Target="slides/slide38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D213741-037D-4F3B-9BA5-B11E7370D2A7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7" y="0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71" y="3371835"/>
            <a:ext cx="8188672" cy="319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7" y="6742009"/>
            <a:ext cx="4435599" cy="35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1" rIns="99043" bIns="49521" numCol="1" anchor="b" anchorCtr="0" compatLnSpc="1">
            <a:prstTxWarp prst="textNoShape">
              <a:avLst/>
            </a:prstTxWarp>
          </a:bodyPr>
          <a:lstStyle>
            <a:lvl1pPr algn="r" defTabSz="98977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3908A9-C6E6-4DD4-9FB3-916D69F34785}" type="slidenum">
              <a:rPr lang="fa-IR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549650" cy="266223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E5E0F1-A78D-4560-AD15-470D2357A241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18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ACB693-02A7-4705-8803-F965806DEF87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048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55AFA8-54B2-4350-A8FE-2220EFCEACD0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70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0905DC-4590-4DB7-B8D1-C665EE5C19C8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4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AF8332-C803-41E9-967E-437470140BEC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7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A1E676-EDF3-44C8-BBA1-4691314AEE79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7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A7F3DE-F243-499E-9BA1-E541270FDFAC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18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821B77-5891-4456-92C8-3C295F156F0E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96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44A97E-756B-4D8D-9BEB-3891A44D5E3E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75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63EBAE-9A28-4A5A-8B29-F4BED1864D68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11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972F72-A8D2-482E-956D-6BDAB98D6628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378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AF9D01-5516-401C-8537-A1407180B50F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39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91830E-9B88-42EC-B23E-792B3B0C9CE3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79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A788A61-50B3-48AE-8811-88582EF2AE7A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08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6BAB79-9053-4480-B78D-CD77D493546E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245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B49016-72C7-4AA4-9F93-D9B865DB2202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71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162F963-C8F7-42C6-9C54-19FDB6AAE55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24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721C8F-817B-41AA-B31E-AF5101E011C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94E1DC-5FE9-4D42-BF1A-05BF17A371A0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11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975C56-3854-4AAF-A857-17B812097EF7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299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AF9D01-5516-401C-8537-A1407180B50F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11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40F9A7-5B92-4281-84C4-7D9C5A698FF4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33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F9C5F7-B06C-414F-B66E-31F0C875355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3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5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6" name="Picture 4" descr="minispi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536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altLang="ar-SA" dirty="0"/>
              <a:t>Click to edit Master title style</a:t>
            </a:r>
          </a:p>
        </p:txBody>
      </p:sp>
      <p:sp>
        <p:nvSpPr>
          <p:cNvPr id="129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 rtl="0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ar-SA" dirty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fld id="{FF1C7564-6933-41CB-90CF-A7FE1F36189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9BFF-EF63-4F80-AC36-F844C057A37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76223-1062-4131-99F8-B706F11D407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22338"/>
            <a:ext cx="7943800" cy="9144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628800"/>
            <a:ext cx="3448000" cy="484820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28800"/>
            <a:ext cx="4114800" cy="2037184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F519E-7A28-4420-9C34-D81950B87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4877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86288"/>
            <a:ext cx="7719392" cy="9144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3608" y="1628800"/>
            <a:ext cx="3375992" cy="432048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623932"/>
            <a:ext cx="3970784" cy="4320480"/>
          </a:xfrm>
        </p:spPr>
        <p:txBody>
          <a:bodyPr/>
          <a:lstStyle>
            <a:lvl1pPr algn="l" rtl="0">
              <a:defRPr sz="3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371C6-35A2-4864-B510-423F84D0C2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00973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114800"/>
          </a:xfrm>
        </p:spPr>
        <p:txBody>
          <a:bodyPr/>
          <a:lstStyle>
            <a:lvl1pPr algn="l" rtl="0">
              <a:defRPr sz="2400" b="0"/>
            </a:lvl1pPr>
            <a:lvl2pPr algn="l" rtl="0"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algn="l" rtl="0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l" rtl="0">
              <a:defRPr sz="1600">
                <a:solidFill>
                  <a:schemeClr val="bg1">
                    <a:lumMod val="25000"/>
                  </a:schemeClr>
                </a:solidFill>
              </a:defRPr>
            </a:lvl4pPr>
            <a:lvl5pPr algn="l" rtl="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37312"/>
            <a:ext cx="19050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37312"/>
            <a:ext cx="2895600" cy="315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37312"/>
            <a:ext cx="1905000" cy="315888"/>
          </a:xfrm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0" y="4422722"/>
            <a:ext cx="7235081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31" y="2906713"/>
            <a:ext cx="723508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9331-8D20-4AA7-A750-81BA330F941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3852-BB88-41F1-8262-A7E39E3641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35113"/>
            <a:ext cx="3506788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174875"/>
            <a:ext cx="3506788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FEFCB-54E4-4288-B562-77153936B9B8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 sz="4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DC1D-FCB3-49E0-9C84-4B7D808DC03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D0F2-C0FB-407D-97D0-C9F1D2861F0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2474914" cy="1355750"/>
          </a:xfrm>
        </p:spPr>
        <p:txBody>
          <a:bodyPr anchor="b"/>
          <a:lstStyle>
            <a:lvl1pPr algn="l" rtl="0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8800"/>
            <a:ext cx="5111750" cy="4497365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a-I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2132856"/>
            <a:ext cx="2474914" cy="3993309"/>
          </a:xfrm>
        </p:spPr>
        <p:txBody>
          <a:bodyPr/>
          <a:lstStyle>
            <a:lvl1pPr marL="0" indent="0" algn="l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52963-1FFB-42ED-8AC6-3F63BD14A6C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4766"/>
            <a:ext cx="5486400" cy="4152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70FE0-0291-4505-ABED-912BDA41439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0"/>
            <a:ext cx="8872538" cy="6858000"/>
            <a:chOff x="0" y="0"/>
            <a:chExt cx="5589" cy="4320"/>
          </a:xfrm>
        </p:grpSpPr>
        <p:sp>
          <p:nvSpPr>
            <p:cNvPr id="1294339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  <p:pic>
          <p:nvPicPr>
            <p:cNvPr id="1033" name="Picture 4" descr="minispir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94341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a-IR">
                <a:latin typeface="Arial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dirty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8446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Click to 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</a:p>
        </p:txBody>
      </p:sp>
      <p:sp>
        <p:nvSpPr>
          <p:cNvPr id="12943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B. Behkamal</a:t>
            </a:r>
          </a:p>
        </p:txBody>
      </p:sp>
      <p:sp>
        <p:nvSpPr>
          <p:cNvPr id="12943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12943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1" sz="14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F51A71-9F88-44AD-9F98-BBAEBE052A2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2" r:id="rId12"/>
    <p:sldLayoutId id="214748380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chemeClr val="accent2"/>
          </a:solidFill>
          <a:latin typeface="+mj-lt"/>
          <a:ea typeface="+mj-ea"/>
          <a:cs typeface="B Jadid" pitchFamily="2" charset="-78"/>
        </a:defRPr>
      </a:lvl1pPr>
      <a:lvl2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B Jadid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kumimoji="1" sz="4400" b="1" i="1">
          <a:solidFill>
            <a:schemeClr val="accent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10" charset="2"/>
        <a:buChar char="§"/>
        <a:defRPr kumimoji="1" sz="3600" b="1">
          <a:solidFill>
            <a:schemeClr val="tx1"/>
          </a:solidFill>
          <a:latin typeface="+mn-lt"/>
          <a:ea typeface="+mn-ea"/>
          <a:cs typeface="B Traffic" pitchFamily="2" charset="-7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400">
          <a:solidFill>
            <a:schemeClr val="folHlink"/>
          </a:solidFill>
          <a:latin typeface="+mn-lt"/>
          <a:cs typeface="B Traffic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cs typeface="B Traffic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800">
          <a:solidFill>
            <a:schemeClr val="tx1"/>
          </a:solidFill>
          <a:latin typeface="+mn-lt"/>
          <a:cs typeface="B Traffic" pitchFamily="2" charset="-7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800">
          <a:solidFill>
            <a:schemeClr val="tx1"/>
          </a:solidFill>
          <a:latin typeface="+mn-lt"/>
          <a:cs typeface="B Traffic" pitchFamily="2" charset="-78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3219" y="5162289"/>
            <a:ext cx="6400800" cy="670910"/>
          </a:xfrm>
        </p:spPr>
        <p:txBody>
          <a:bodyPr/>
          <a:lstStyle/>
          <a:p>
            <a:r>
              <a:rPr lang="fa-IR" sz="3200" dirty="0">
                <a:cs typeface="B Titr" panose="00000700000000000000" pitchFamily="2" charset="-78"/>
              </a:rPr>
              <a:t>بهشیـد بهکمـال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075" name="WordArt 7"/>
          <p:cNvSpPr>
            <a:spLocks noChangeArrowheads="1" noChangeShapeType="1" noTextEdit="1"/>
          </p:cNvSpPr>
          <p:nvPr/>
        </p:nvSpPr>
        <p:spPr bwMode="auto">
          <a:xfrm>
            <a:off x="2484599" y="2636914"/>
            <a:ext cx="4463728" cy="94473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19"/>
              </a:avLst>
            </a:prstTxWarp>
          </a:bodyPr>
          <a:lstStyle/>
          <a:p>
            <a:pPr algn="ctr" rtl="1"/>
            <a:r>
              <a:rPr lang="fa-IR" sz="3200" b="1" i="1" kern="10" dirty="0" smtClean="0">
                <a:ln w="19050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cs typeface="B Homa"/>
              </a:rPr>
              <a:t>مبانی داده کاوی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1" y="2653784"/>
            <a:ext cx="184731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3779912" y="5833199"/>
            <a:ext cx="302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a-IR" sz="20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نیمسال اول  </a:t>
            </a:r>
            <a:r>
              <a:rPr lang="fa-I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1400-1399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80" name="Picture 8" descr="ferdows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333375"/>
            <a:ext cx="1223962" cy="1582738"/>
          </a:xfrm>
          <a:prstGeom prst="rect">
            <a:avLst/>
          </a:prstGeom>
          <a:noFill/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339752" y="3913892"/>
            <a:ext cx="50040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a-IR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B Homa" panose="00000400000000000000" pitchFamily="2" charset="-78"/>
              </a:rPr>
              <a:t>الگوهای پر تکرار و قوانین انجمنی</a:t>
            </a:r>
            <a:endParaRPr lang="en-US" sz="2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B Homa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4407645"/>
            <a:ext cx="6801841" cy="1055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784887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 long pattern contains a combinatorial number of sub-patterns: 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-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  <a:r>
              <a:rPr lang="en-US" altLang="en-US" sz="2400" dirty="0">
                <a:sym typeface="Wingdings" panose="05000000000000000000" pitchFamily="2" charset="2"/>
              </a:rPr>
              <a:t>Contains </a:t>
            </a:r>
            <a:r>
              <a:rPr lang="en-US" altLang="en-US" sz="2400" dirty="0"/>
              <a:t>1.27*10</a:t>
            </a:r>
            <a:r>
              <a:rPr lang="en-US" altLang="en-US" sz="2400" baseline="30000" dirty="0"/>
              <a:t>30  </a:t>
            </a:r>
            <a:r>
              <a:rPr lang="en-US" altLang="en-US" sz="2400" dirty="0"/>
              <a:t>sub-patterns!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85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7924800" cy="762000"/>
          </a:xfrm>
        </p:spPr>
        <p:txBody>
          <a:bodyPr/>
          <a:lstStyle/>
          <a:p>
            <a:r>
              <a:rPr lang="en-US" altLang="en-US" sz="3600" dirty="0"/>
              <a:t>Closed and Maximal </a:t>
            </a:r>
            <a:r>
              <a:rPr lang="en-US" sz="3600" dirty="0"/>
              <a:t>Frequent </a:t>
            </a:r>
            <a:r>
              <a:rPr lang="en-US" sz="3600" dirty="0" err="1"/>
              <a:t>Itemset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14536" y="1700808"/>
                <a:ext cx="7824664" cy="4248472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b="1" dirty="0">
                    <a:solidFill>
                      <a:schemeClr val="tx2"/>
                    </a:solidFill>
                  </a:rPr>
                  <a:t>An </a:t>
                </a:r>
                <a:r>
                  <a:rPr lang="en-US" altLang="en-US" sz="2000" b="1" dirty="0" err="1">
                    <a:solidFill>
                      <a:schemeClr val="tx2"/>
                    </a:solidFill>
                  </a:rPr>
                  <a:t>itemset</a:t>
                </a:r>
                <a:r>
                  <a:rPr lang="en-US" altLang="en-US" sz="2000" b="1" dirty="0">
                    <a:solidFill>
                      <a:schemeClr val="tx2"/>
                    </a:solidFill>
                  </a:rPr>
                  <a:t> X is closed if 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000" dirty="0"/>
                  <a:t>X is </a:t>
                </a:r>
                <a:r>
                  <a:rPr lang="en-US" altLang="en-US" sz="2000" i="1" dirty="0"/>
                  <a:t>frequent</a:t>
                </a:r>
                <a:r>
                  <a:rPr lang="en-US" altLang="en-US" sz="2000" dirty="0"/>
                  <a:t> </a:t>
                </a:r>
                <a:r>
                  <a:rPr lang="en-US" altLang="en-US" sz="2000" i="1" dirty="0">
                    <a:solidFill>
                      <a:schemeClr val="bg2"/>
                    </a:solidFill>
                  </a:rPr>
                  <a:t>and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000" i="1" dirty="0"/>
                  <a:t>no super-pattern Y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dirty="0"/>
                  <a:t>) </a:t>
                </a:r>
                <a:r>
                  <a:rPr lang="en-US" altLang="en-US" sz="2000" i="1" dirty="0"/>
                  <a:t>with the same support</a:t>
                </a:r>
                <a:r>
                  <a:rPr lang="en-US" altLang="en-US" sz="2000" dirty="0"/>
                  <a:t> as X  </a:t>
                </a:r>
              </a:p>
              <a:p>
                <a:pPr eaLnBrk="1" hangingPunct="1">
                  <a:lnSpc>
                    <a:spcPct val="110000"/>
                  </a:lnSpc>
                </a:pPr>
                <a:endParaRPr lang="en-US" altLang="en-US" sz="2000" dirty="0"/>
              </a:p>
              <a:p>
                <a:pPr marL="0" indent="0" eaLnBrk="1" hangingPunct="1">
                  <a:lnSpc>
                    <a:spcPct val="110000"/>
                  </a:lnSpc>
                  <a:buNone/>
                </a:pPr>
                <a:r>
                  <a:rPr lang="en-US" altLang="en-US" sz="2000" b="1" dirty="0">
                    <a:solidFill>
                      <a:schemeClr val="tx2"/>
                    </a:solidFill>
                  </a:rPr>
                  <a:t>An </a:t>
                </a:r>
                <a:r>
                  <a:rPr lang="en-US" altLang="en-US" sz="2000" b="1" dirty="0" err="1">
                    <a:solidFill>
                      <a:schemeClr val="tx2"/>
                    </a:solidFill>
                  </a:rPr>
                  <a:t>itemset</a:t>
                </a:r>
                <a:r>
                  <a:rPr lang="en-US" altLang="en-US" sz="2000" b="1" dirty="0">
                    <a:solidFill>
                      <a:schemeClr val="tx2"/>
                    </a:solidFill>
                  </a:rPr>
                  <a:t> X is maximal if 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000" dirty="0"/>
                  <a:t>X is frequent </a:t>
                </a:r>
                <a:r>
                  <a:rPr lang="en-US" altLang="en-US" sz="2000" i="1" dirty="0">
                    <a:solidFill>
                      <a:schemeClr val="bg2"/>
                    </a:solidFill>
                  </a:rPr>
                  <a:t>and 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altLang="en-US" sz="2000" dirty="0"/>
                  <a:t>no frequent super-pattern Y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000" dirty="0"/>
                  <a:t>)</a:t>
                </a:r>
              </a:p>
            </p:txBody>
          </p:sp>
        </mc:Choice>
        <mc:Fallback xmlns="">
          <p:sp>
            <p:nvSpPr>
              <p:cNvPr id="204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14536" y="1700808"/>
                <a:ext cx="7824664" cy="4248472"/>
              </a:xfrm>
              <a:blipFill rotWithShape="0">
                <a:blip r:embed="rId3"/>
                <a:stretch>
                  <a:fillRect l="-779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4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Closed Frequent Item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0201"/>
            <a:ext cx="6958654" cy="461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 maximal, closed and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503304"/>
            <a:ext cx="3312368" cy="878024"/>
          </a:xfrm>
        </p:spPr>
        <p:txBody>
          <a:bodyPr/>
          <a:lstStyle/>
          <a:p>
            <a:pPr marL="0" indent="0">
              <a:buNone/>
            </a:pPr>
            <a:r>
              <a:rPr lang="en-US" sz="1200" i="1" dirty="0"/>
              <a:t>frequent </a:t>
            </a:r>
            <a:r>
              <a:rPr lang="en-US" sz="1200" i="1" dirty="0" err="1"/>
              <a:t>itemsets</a:t>
            </a:r>
            <a:r>
              <a:rPr lang="en-US" sz="1200" i="1" dirty="0"/>
              <a:t>: blue circle</a:t>
            </a:r>
          </a:p>
          <a:p>
            <a:pPr marL="0" indent="0">
              <a:buNone/>
            </a:pPr>
            <a:r>
              <a:rPr lang="en-US" sz="1200" i="1" dirty="0"/>
              <a:t>closed frequent </a:t>
            </a:r>
            <a:r>
              <a:rPr lang="en-US" sz="1200" i="1" dirty="0" err="1"/>
              <a:t>itemsets</a:t>
            </a:r>
            <a:r>
              <a:rPr lang="en-US" sz="1200" i="1" dirty="0"/>
              <a:t>: thick blue circle</a:t>
            </a:r>
          </a:p>
          <a:p>
            <a:pPr marL="0" indent="0">
              <a:buNone/>
            </a:pPr>
            <a:r>
              <a:rPr lang="en-US" sz="1200" i="1" dirty="0"/>
              <a:t>maximal frequent </a:t>
            </a:r>
            <a:r>
              <a:rPr lang="en-US" sz="1200" i="1" dirty="0" err="1"/>
              <a:t>itemsets</a:t>
            </a:r>
            <a:r>
              <a:rPr lang="en-US" sz="1200" i="1" dirty="0"/>
              <a:t>: yellow fill 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4348" y="1700808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Min support:2</a:t>
            </a:r>
          </a:p>
        </p:txBody>
      </p:sp>
    </p:spTree>
    <p:extLst>
      <p:ext uri="{BB962C8B-B14F-4D97-AF65-F5344CB8AC3E}">
        <p14:creationId xmlns:p14="http://schemas.microsoft.com/office/powerpoint/2010/main" val="284111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84" y="457200"/>
            <a:ext cx="7973888" cy="1143000"/>
          </a:xfrm>
        </p:spPr>
        <p:txBody>
          <a:bodyPr/>
          <a:lstStyle/>
          <a:p>
            <a:r>
              <a:rPr lang="en-US" sz="2600" dirty="0"/>
              <a:t>Relationship between Frequent </a:t>
            </a:r>
            <a:r>
              <a:rPr lang="en-US" sz="2600" dirty="0" err="1"/>
              <a:t>Itemset</a:t>
            </a:r>
            <a:r>
              <a:rPr lang="en-US" sz="2600" dirty="0"/>
              <a:t> Representations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8" name="Picture 7" descr="Circle Relationshi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11200"/>
            <a:ext cx="4295353" cy="434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80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348880"/>
            <a:ext cx="6984776" cy="2808312"/>
          </a:xfrm>
          <a:noFill/>
        </p:spPr>
        <p:txBody>
          <a:bodyPr lIns="92075" tIns="46038" rIns="92075" bIns="46038" anchor="ctr"/>
          <a:lstStyle/>
          <a:p>
            <a:pPr marL="457200" indent="-457200" algn="ctr" eaLnBrk="1" hangingPunct="1">
              <a:lnSpc>
                <a:spcPct val="200000"/>
              </a:lnSpc>
              <a:buSzTx/>
            </a:pPr>
            <a:r>
              <a:rPr lang="en-US" altLang="en-US" sz="4400" dirty="0"/>
              <a:t>Frequent </a:t>
            </a:r>
            <a:r>
              <a:rPr lang="en-US" altLang="en-US" sz="4400" dirty="0" err="1"/>
              <a:t>Itemset</a:t>
            </a:r>
            <a:r>
              <a:rPr lang="en-US" altLang="en-US" sz="4400" dirty="0"/>
              <a:t> Mining Methods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81619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9877" y="683428"/>
            <a:ext cx="7744073" cy="76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Scalable Frequent </a:t>
            </a:r>
            <a:r>
              <a:rPr lang="en-US" altLang="en-US" sz="3200" dirty="0" err="1"/>
              <a:t>Itemset</a:t>
            </a:r>
            <a:r>
              <a:rPr lang="en-US" altLang="en-US" sz="3200" dirty="0"/>
              <a:t> Mining Methods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901880" cy="4392488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en-US" sz="2800" b="1" i="1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Apriori</a:t>
            </a:r>
            <a:r>
              <a:rPr lang="en-US" altLang="en-US" sz="2800" b="1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en-US" dirty="0"/>
              <a:t> A Candidate Generation-and-Test Approach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dirty="0">
                <a:solidFill>
                  <a:schemeClr val="bg2"/>
                </a:solidFill>
              </a:rPr>
              <a:t>1994: </a:t>
            </a:r>
            <a:r>
              <a:rPr lang="en-US" altLang="en-US" sz="1800" i="1" dirty="0" err="1">
                <a:solidFill>
                  <a:schemeClr val="bg2"/>
                </a:solidFill>
              </a:rPr>
              <a:t>Apriori</a:t>
            </a:r>
            <a:r>
              <a:rPr lang="en-US" altLang="en-US" sz="1800" i="1" dirty="0">
                <a:solidFill>
                  <a:schemeClr val="bg2"/>
                </a:solidFill>
              </a:rPr>
              <a:t> (Agrawal &amp; Srikant@VLDB’94)</a:t>
            </a:r>
          </a:p>
          <a:p>
            <a:pPr eaLnBrk="1" hangingPunct="1">
              <a:lnSpc>
                <a:spcPct val="180000"/>
              </a:lnSpc>
            </a:pPr>
            <a:endParaRPr lang="en-US" altLang="en-US" sz="500" dirty="0"/>
          </a:p>
          <a:p>
            <a:pPr eaLnBrk="1" hangingPunct="1">
              <a:lnSpc>
                <a:spcPct val="180000"/>
              </a:lnSpc>
            </a:pPr>
            <a:r>
              <a:rPr lang="en-US" altLang="en-US" b="1" i="1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FPGrowth</a:t>
            </a:r>
            <a:r>
              <a:rPr lang="en-US" altLang="en-US" b="1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en-US" dirty="0"/>
              <a:t>  A Frequent Pattern-Growth Approach</a:t>
            </a:r>
          </a:p>
          <a:p>
            <a:pPr lvl="1" eaLnBrk="1" hangingPunct="1">
              <a:lnSpc>
                <a:spcPct val="180000"/>
              </a:lnSpc>
              <a:buSzPct val="90000"/>
            </a:pPr>
            <a:r>
              <a:rPr lang="en-US" altLang="en-US" dirty="0">
                <a:solidFill>
                  <a:schemeClr val="bg2"/>
                </a:solidFill>
              </a:rPr>
              <a:t>2000: </a:t>
            </a:r>
            <a:r>
              <a:rPr lang="en-US" altLang="en-US" sz="1800" i="1" dirty="0">
                <a:solidFill>
                  <a:schemeClr val="bg2"/>
                </a:solidFill>
              </a:rPr>
              <a:t>Freq. pattern growth (</a:t>
            </a:r>
            <a:r>
              <a:rPr lang="en-US" altLang="en-US" sz="1800" i="1" dirty="0" err="1">
                <a:solidFill>
                  <a:schemeClr val="bg2"/>
                </a:solidFill>
              </a:rPr>
              <a:t>FPgrowth</a:t>
            </a:r>
            <a:r>
              <a:rPr lang="en-US" altLang="en-US" sz="1800" i="1" dirty="0">
                <a:solidFill>
                  <a:schemeClr val="bg2"/>
                </a:solidFill>
              </a:rPr>
              <a:t>—Han, Pei &amp; Yin@SIGMOD’00)</a:t>
            </a:r>
          </a:p>
          <a:p>
            <a:pPr eaLnBrk="1" hangingPunct="1">
              <a:lnSpc>
                <a:spcPct val="180000"/>
              </a:lnSpc>
            </a:pPr>
            <a:endParaRPr lang="en-US" altLang="en-US" sz="800" dirty="0"/>
          </a:p>
          <a:p>
            <a:pPr eaLnBrk="1" hangingPunct="1">
              <a:lnSpc>
                <a:spcPct val="180000"/>
              </a:lnSpc>
            </a:pPr>
            <a:r>
              <a:rPr lang="en-US" altLang="en-US" b="1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ECLAT:</a:t>
            </a:r>
            <a:r>
              <a:rPr lang="en-US" altLang="en-US" sz="2000" dirty="0"/>
              <a:t> </a:t>
            </a:r>
            <a:r>
              <a:rPr lang="en-US" altLang="en-US" sz="2300" dirty="0"/>
              <a:t>Frequent Pattern Mining with Vertical Data Format</a:t>
            </a:r>
          </a:p>
          <a:p>
            <a:pPr lvl="1" eaLnBrk="1" hangingPunct="1"/>
            <a:r>
              <a:rPr lang="en-US" altLang="en-US" dirty="0">
                <a:solidFill>
                  <a:schemeClr val="bg2"/>
                </a:solidFill>
              </a:rPr>
              <a:t>2002: </a:t>
            </a:r>
            <a:r>
              <a:rPr lang="en-US" altLang="en-US" sz="1800" i="1" dirty="0">
                <a:solidFill>
                  <a:schemeClr val="bg2"/>
                </a:solidFill>
              </a:rPr>
              <a:t>Vertical data format approach (Charm—</a:t>
            </a:r>
            <a:r>
              <a:rPr lang="en-US" altLang="en-US" sz="1800" i="1" dirty="0" err="1">
                <a:solidFill>
                  <a:schemeClr val="bg2"/>
                </a:solidFill>
              </a:rPr>
              <a:t>Zaki</a:t>
            </a:r>
            <a:r>
              <a:rPr lang="en-US" altLang="en-US" sz="1800" i="1" dirty="0">
                <a:solidFill>
                  <a:schemeClr val="bg2"/>
                </a:solidFill>
              </a:rPr>
              <a:t> &amp; Hsiao@SDM’02)</a:t>
            </a:r>
          </a:p>
          <a:p>
            <a:pPr eaLnBrk="1" hangingPunct="1">
              <a:lnSpc>
                <a:spcPct val="180000"/>
              </a:lnSpc>
            </a:pPr>
            <a:endParaRPr lang="en-US" altLang="en-US" sz="23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81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89992"/>
            <a:ext cx="7776864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2800" dirty="0"/>
              <a:t>The Downward Closure Property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608" y="1772816"/>
            <a:ext cx="7685856" cy="439248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hlink"/>
                </a:solidFill>
              </a:rPr>
              <a:t>downward closure</a:t>
            </a:r>
            <a:r>
              <a:rPr lang="en-US" altLang="en-US" sz="2000" dirty="0"/>
              <a:t> property of frequent patterns</a:t>
            </a:r>
          </a:p>
          <a:p>
            <a:pPr lvl="1" eaLnBrk="1" hangingPunct="1"/>
            <a:r>
              <a:rPr lang="en-US" altLang="en-US" u="sng" dirty="0">
                <a:solidFill>
                  <a:schemeClr val="hlink"/>
                </a:solidFill>
              </a:rPr>
              <a:t>Any subset of a frequent </a:t>
            </a:r>
            <a:r>
              <a:rPr lang="en-US" altLang="en-US" u="sng" dirty="0" err="1">
                <a:solidFill>
                  <a:schemeClr val="hlink"/>
                </a:solidFill>
              </a:rPr>
              <a:t>itemset</a:t>
            </a:r>
            <a:r>
              <a:rPr lang="en-US" altLang="en-US" u="sng" dirty="0">
                <a:solidFill>
                  <a:schemeClr val="hlink"/>
                </a:solidFill>
              </a:rPr>
              <a:t> must be frequent</a:t>
            </a:r>
            <a:endParaRPr lang="en-US" alt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bg2"/>
                </a:solidFill>
              </a:rPr>
              <a:t>If </a:t>
            </a:r>
            <a:r>
              <a:rPr lang="en-US" altLang="en-US" b="1" dirty="0">
                <a:solidFill>
                  <a:schemeClr val="bg2"/>
                </a:solidFill>
              </a:rPr>
              <a:t>{beer, diaper, nuts}</a:t>
            </a:r>
            <a:r>
              <a:rPr lang="en-US" altLang="en-US" dirty="0">
                <a:solidFill>
                  <a:schemeClr val="bg2"/>
                </a:solidFill>
              </a:rPr>
              <a:t> is frequent, so is </a:t>
            </a:r>
            <a:r>
              <a:rPr lang="en-US" altLang="en-US" b="1" dirty="0">
                <a:solidFill>
                  <a:schemeClr val="bg2"/>
                </a:solidFill>
              </a:rPr>
              <a:t>{beer, diaper}</a:t>
            </a:r>
            <a:endParaRPr lang="en-US" altLang="en-US" dirty="0">
              <a:solidFill>
                <a:schemeClr val="bg2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bg2"/>
                </a:solidFill>
              </a:rPr>
              <a:t>i.e., every transaction having {beer, diaper, nuts} also contains {beer, diaper}</a:t>
            </a:r>
          </a:p>
          <a:p>
            <a:pPr lvl="1" eaLnBrk="1" hangingPunct="1"/>
            <a:endParaRPr lang="en-US" altLang="en-US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eaLnBrk="1" hangingPunct="1"/>
            <a:r>
              <a:rPr lang="en-US" altLang="en-US" dirty="0"/>
              <a:t>The idea of </a:t>
            </a:r>
            <a:r>
              <a:rPr lang="en-US" altLang="en-US" dirty="0" err="1"/>
              <a:t>Apripri</a:t>
            </a:r>
            <a:r>
              <a:rPr lang="en-US" altLang="en-US" dirty="0"/>
              <a:t>: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If there is any </a:t>
            </a:r>
            <a:r>
              <a:rPr lang="en-US" altLang="en-US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itemset</a:t>
            </a:r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which is infrequent, its superset should not be generated/tested!  </a:t>
            </a:r>
          </a:p>
          <a:p>
            <a:pPr lvl="1" eaLnBrk="1" hangingPunct="1"/>
            <a:endParaRPr lang="en-US" altLang="en-US" dirty="0">
              <a:solidFill>
                <a:schemeClr val="bg2"/>
              </a:solidFill>
            </a:endParaRPr>
          </a:p>
          <a:p>
            <a:pPr lvl="1" eaLnBrk="1" hangingPunct="1"/>
            <a:endParaRPr lang="en-US" altLang="en-US" dirty="0">
              <a:solidFill>
                <a:schemeClr val="bg2"/>
              </a:solidFill>
            </a:endParaRPr>
          </a:p>
          <a:p>
            <a:pPr eaLnBrk="1" hangingPunct="1"/>
            <a:endParaRPr lang="en-US" altLang="en-US" sz="2000" dirty="0">
              <a:solidFill>
                <a:schemeClr val="bg2"/>
              </a:solidFill>
            </a:endParaRPr>
          </a:p>
          <a:p>
            <a:pPr eaLnBrk="1" hangingPunct="1"/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85800"/>
            <a:ext cx="7864624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2800" dirty="0" err="1"/>
              <a:t>Apriori</a:t>
            </a:r>
            <a:r>
              <a:rPr lang="en-US" altLang="en-US" sz="2800" dirty="0"/>
              <a:t>: A Candidate Generation &amp; Test Approach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829872" cy="50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200" u="sng" dirty="0" err="1">
                <a:solidFill>
                  <a:schemeClr val="hlink"/>
                </a:solidFill>
              </a:rPr>
              <a:t>Apriori</a:t>
            </a:r>
            <a:r>
              <a:rPr lang="en-US" altLang="en-US" sz="2200" u="sng" dirty="0">
                <a:solidFill>
                  <a:schemeClr val="hlink"/>
                </a:solidFill>
              </a:rPr>
              <a:t> pruning principle</a:t>
            </a:r>
            <a:r>
              <a:rPr lang="en-US" altLang="en-US" sz="2200" dirty="0">
                <a:solidFill>
                  <a:schemeClr val="hlink"/>
                </a:solidFill>
              </a:rPr>
              <a:t>: </a:t>
            </a:r>
            <a:r>
              <a:rPr lang="en-US" altLang="en-US" sz="2200" dirty="0">
                <a:solidFill>
                  <a:schemeClr val="tx2"/>
                </a:solidFill>
              </a:rPr>
              <a:t>If there is </a:t>
            </a:r>
            <a:r>
              <a:rPr lang="en-US" altLang="en-US" sz="2200" dirty="0">
                <a:solidFill>
                  <a:schemeClr val="hlink"/>
                </a:solidFill>
              </a:rPr>
              <a:t>any</a:t>
            </a:r>
            <a:r>
              <a:rPr lang="en-US" altLang="en-US" sz="2200" dirty="0">
                <a:solidFill>
                  <a:schemeClr val="tx2"/>
                </a:solidFill>
              </a:rPr>
              <a:t> </a:t>
            </a:r>
            <a:r>
              <a:rPr lang="en-US" altLang="en-US" sz="2200" dirty="0" err="1">
                <a:solidFill>
                  <a:schemeClr val="tx2"/>
                </a:solidFill>
              </a:rPr>
              <a:t>itemset</a:t>
            </a:r>
            <a:r>
              <a:rPr lang="en-US" altLang="en-US" sz="2200" dirty="0">
                <a:solidFill>
                  <a:schemeClr val="tx2"/>
                </a:solidFill>
              </a:rPr>
              <a:t> which is infrequent, its superset should not be generated/tested! 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2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200" dirty="0">
                <a:solidFill>
                  <a:schemeClr val="bg2"/>
                </a:solidFill>
              </a:rPr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200" dirty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Generate</a:t>
            </a:r>
            <a:r>
              <a:rPr lang="en-US" altLang="en-US" dirty="0">
                <a:solidFill>
                  <a:schemeClr val="bg2"/>
                </a:solidFill>
              </a:rPr>
              <a:t> length (k+1) </a:t>
            </a:r>
            <a:r>
              <a:rPr lang="en-US" altLang="en-US" dirty="0">
                <a:solidFill>
                  <a:schemeClr val="hlink"/>
                </a:solidFill>
              </a:rPr>
              <a:t>candidate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dirty="0" err="1">
                <a:solidFill>
                  <a:schemeClr val="bg2"/>
                </a:solidFill>
              </a:rPr>
              <a:t>itemsets</a:t>
            </a:r>
            <a:r>
              <a:rPr lang="en-US" altLang="en-US" dirty="0">
                <a:solidFill>
                  <a:schemeClr val="bg2"/>
                </a:solidFill>
              </a:rPr>
              <a:t> from length k </a:t>
            </a:r>
            <a:r>
              <a:rPr lang="en-US" altLang="en-US" dirty="0">
                <a:solidFill>
                  <a:schemeClr val="hlink"/>
                </a:solidFill>
              </a:rPr>
              <a:t>frequent</a:t>
            </a:r>
            <a:r>
              <a:rPr lang="en-US" altLang="en-US" dirty="0">
                <a:solidFill>
                  <a:schemeClr val="bg2"/>
                </a:solidFill>
              </a:rPr>
              <a:t> </a:t>
            </a:r>
            <a:r>
              <a:rPr lang="en-US" altLang="en-US" dirty="0" err="1">
                <a:solidFill>
                  <a:schemeClr val="bg2"/>
                </a:solidFill>
              </a:rPr>
              <a:t>itemsets</a:t>
            </a:r>
            <a:endParaRPr lang="en-US" altLang="en-US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Test </a:t>
            </a:r>
            <a:r>
              <a:rPr lang="en-US" altLang="en-US" dirty="0">
                <a:solidFill>
                  <a:schemeClr val="bg2"/>
                </a:solidFill>
              </a:rPr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bg2"/>
                </a:solidFill>
              </a:rPr>
              <a:t>Terminate when no frequent or candidate set can be generated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1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06362" y="557387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dirty="0" err="1"/>
              <a:t>Apriori</a:t>
            </a:r>
            <a:r>
              <a:rPr lang="en-US" altLang="en-US" sz="3200" dirty="0"/>
              <a:t> Algorithm—An Example 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013769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baseline="30000">
                <a:latin typeface="Times New Roman" panose="02020603050405020304" pitchFamily="18" charset="0"/>
              </a:rPr>
              <a:t>st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3134419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596381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6184006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1138931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3566219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853931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 flipH="1">
            <a:off x="5964931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5945881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2</a:t>
            </a:r>
            <a:r>
              <a:rPr lang="en-US" altLang="en-US" baseline="30000">
                <a:latin typeface="Times New Roman" panose="02020603050405020304" pitchFamily="18" charset="0"/>
              </a:rPr>
              <a:t>nd</a:t>
            </a:r>
            <a:r>
              <a:rPr lang="en-US" alt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8556743" y="2925870"/>
            <a:ext cx="281564" cy="848244"/>
          </a:xfrm>
          <a:prstGeom prst="curvedLeftArrow">
            <a:avLst>
              <a:gd name="adj1" fmla="val 27291"/>
              <a:gd name="adj2" fmla="val 6596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3275856" y="6093296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1535806" y="558924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 dirty="0">
                <a:latin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4952106" y="566124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3592066" y="566124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3</a:t>
            </a:r>
            <a:r>
              <a:rPr lang="en-US" altLang="en-US" baseline="30000" dirty="0">
                <a:latin typeface="Times New Roman" panose="02020603050405020304" pitchFamily="18" charset="0"/>
              </a:rPr>
              <a:t>rd</a:t>
            </a:r>
            <a:r>
              <a:rPr lang="en-US" altLang="en-US" dirty="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27667" name="AutoShape 18"/>
          <p:cNvSpPr>
            <a:spLocks noChangeArrowheads="1"/>
          </p:cNvSpPr>
          <p:nvPr/>
        </p:nvSpPr>
        <p:spPr bwMode="auto">
          <a:xfrm>
            <a:off x="1038919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6171306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 flipH="1">
            <a:off x="3504306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75483"/>
              </p:ext>
            </p:extLst>
          </p:nvPr>
        </p:nvGraphicFramePr>
        <p:xfrm>
          <a:off x="1013519" y="1999826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97114"/>
              </p:ext>
            </p:extLst>
          </p:nvPr>
        </p:nvGraphicFramePr>
        <p:xfrm>
          <a:off x="4283968" y="1419656"/>
          <a:ext cx="1590922" cy="1865328"/>
        </p:xfrm>
        <a:graphic>
          <a:graphicData uri="http://schemas.openxmlformats.org/drawingml/2006/table">
            <a:tbl>
              <a:tblPr/>
              <a:tblGrid>
                <a:gridCol w="1037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8722"/>
              </p:ext>
            </p:extLst>
          </p:nvPr>
        </p:nvGraphicFramePr>
        <p:xfrm>
          <a:off x="6780906" y="1658706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35827"/>
              </p:ext>
            </p:extLst>
          </p:nvPr>
        </p:nvGraphicFramePr>
        <p:xfrm>
          <a:off x="7390506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12168"/>
              </p:ext>
            </p:extLst>
          </p:nvPr>
        </p:nvGraphicFramePr>
        <p:xfrm>
          <a:off x="4113906" y="3501008"/>
          <a:ext cx="1676400" cy="2005192"/>
        </p:xfrm>
        <a:graphic>
          <a:graphicData uri="http://schemas.openxmlformats.org/drawingml/2006/table">
            <a:tbl>
              <a:tblPr/>
              <a:tblGrid>
                <a:gridCol w="109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10822"/>
              </p:ext>
            </p:extLst>
          </p:nvPr>
        </p:nvGraphicFramePr>
        <p:xfrm>
          <a:off x="1599306" y="3862388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71844"/>
              </p:ext>
            </p:extLst>
          </p:nvPr>
        </p:nvGraphicFramePr>
        <p:xfrm>
          <a:off x="1980306" y="558924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28662"/>
              </p:ext>
            </p:extLst>
          </p:nvPr>
        </p:nvGraphicFramePr>
        <p:xfrm>
          <a:off x="5409306" y="5618186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816" name="Text Box 167"/>
          <p:cNvSpPr txBox="1">
            <a:spLocks noChangeArrowheads="1"/>
          </p:cNvSpPr>
          <p:nvPr/>
        </p:nvSpPr>
        <p:spPr bwMode="auto">
          <a:xfrm>
            <a:off x="967857" y="1556792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 dirty="0" err="1">
                <a:solidFill>
                  <a:srgbClr val="FF0000"/>
                </a:solidFill>
              </a:rPr>
              <a:t>Sup</a:t>
            </a:r>
            <a:r>
              <a:rPr lang="en-US" altLang="en-US" sz="1800" i="1" baseline="-25000" dirty="0" err="1">
                <a:solidFill>
                  <a:srgbClr val="FF0000"/>
                </a:solidFill>
              </a:rPr>
              <a:t>min</a:t>
            </a:r>
            <a:r>
              <a:rPr lang="en-US" altLang="en-US" sz="1800" i="1" dirty="0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7906" y="6237312"/>
            <a:ext cx="1905000" cy="3158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66306" y="6237312"/>
            <a:ext cx="2895600" cy="3158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8024" y="722784"/>
            <a:ext cx="777044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</a:t>
            </a:r>
            <a:r>
              <a:rPr lang="en-US" altLang="en-US" sz="3200" dirty="0"/>
              <a:t>Pseudo-Code)</a:t>
            </a:r>
            <a:endParaRPr lang="en-US" altLang="en-US" sz="3200" u="sng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620000" cy="396044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: Candidate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/>
              <a:t>L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 : frequent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i="1" dirty="0"/>
              <a:t>L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F83F24"/>
                </a:solidFill>
              </a:rPr>
              <a:t>for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k</a:t>
            </a:r>
            <a:r>
              <a:rPr lang="en-US" altLang="en-US" sz="2000" dirty="0"/>
              <a:t> = 1;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 !=</a:t>
            </a:r>
            <a:r>
              <a:rPr lang="en-US" altLang="en-US" sz="2000" dirty="0">
                <a:sym typeface="Symbol" panose="05050102010706020507" pitchFamily="18" charset="2"/>
              </a:rPr>
              <a:t></a:t>
            </a:r>
            <a:r>
              <a:rPr lang="en-US" altLang="en-US" sz="2000" dirty="0"/>
              <a:t>; </a:t>
            </a:r>
            <a:r>
              <a:rPr lang="en-US" altLang="en-US" sz="2000" i="1" dirty="0"/>
              <a:t>k</a:t>
            </a:r>
            <a:r>
              <a:rPr lang="en-US" altLang="en-US" sz="2000" dirty="0"/>
              <a:t>++) </a:t>
            </a:r>
            <a:r>
              <a:rPr lang="en-US" altLang="en-US" sz="2000" b="1" dirty="0">
                <a:solidFill>
                  <a:srgbClr val="F83F24"/>
                </a:solidFill>
              </a:rPr>
              <a:t>do begin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i="1" dirty="0"/>
              <a:t>C</a:t>
            </a:r>
            <a:r>
              <a:rPr lang="en-US" altLang="en-US" sz="2000" i="1" baseline="-25000" dirty="0"/>
              <a:t>k+1</a:t>
            </a:r>
            <a:r>
              <a:rPr lang="en-US" altLang="en-US" sz="2000" dirty="0"/>
              <a:t> = candidates generated from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b="1" dirty="0">
                <a:solidFill>
                  <a:srgbClr val="F83F24"/>
                </a:solidFill>
              </a:rPr>
              <a:t>for each</a:t>
            </a:r>
            <a:r>
              <a:rPr lang="en-US" altLang="en-US" sz="2000" dirty="0"/>
              <a:t> transaction </a:t>
            </a:r>
            <a:r>
              <a:rPr lang="en-US" altLang="en-US" sz="2000" i="1" dirty="0"/>
              <a:t>t</a:t>
            </a:r>
            <a:r>
              <a:rPr lang="en-US" altLang="en-US" sz="2000" dirty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/>
              <a:t>  increment the count of all candidates in </a:t>
            </a:r>
            <a:r>
              <a:rPr lang="en-US" altLang="en-US" i="1" dirty="0"/>
              <a:t>C</a:t>
            </a:r>
            <a:r>
              <a:rPr lang="en-US" altLang="en-US" i="1" baseline="-25000" dirty="0"/>
              <a:t>k+1</a:t>
            </a:r>
            <a:r>
              <a:rPr lang="en-US" altLang="en-US" dirty="0"/>
              <a:t> that are contained in </a:t>
            </a:r>
            <a:r>
              <a:rPr lang="en-US" altLang="en-US" i="1" dirty="0"/>
              <a:t>t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k+1</a:t>
            </a:r>
            <a:r>
              <a:rPr lang="en-US" altLang="en-US" sz="2000" dirty="0"/>
              <a:t>  = candidates in </a:t>
            </a:r>
            <a:r>
              <a:rPr lang="en-US" altLang="en-US" sz="2000" i="1" dirty="0"/>
              <a:t>C</a:t>
            </a:r>
            <a:r>
              <a:rPr lang="en-US" altLang="en-US" sz="2000" i="1" baseline="-25000" dirty="0"/>
              <a:t>k+1</a:t>
            </a:r>
            <a:r>
              <a:rPr lang="en-US" altLang="en-US" sz="2000" dirty="0"/>
              <a:t> with </a:t>
            </a:r>
            <a:r>
              <a:rPr lang="en-US" altLang="en-US" sz="2000" dirty="0" err="1"/>
              <a:t>min_support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b="1" dirty="0">
                <a:solidFill>
                  <a:srgbClr val="F83F24"/>
                </a:solidFill>
              </a:rPr>
              <a:t> end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F83F24"/>
                </a:solidFill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7704856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Outline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4" y="1844824"/>
            <a:ext cx="6984776" cy="396044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800" dirty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800" dirty="0"/>
              <a:t>Frequent </a:t>
            </a:r>
            <a:r>
              <a:rPr lang="en-US" altLang="en-US" sz="2800" dirty="0" err="1"/>
              <a:t>Itemset</a:t>
            </a:r>
            <a:r>
              <a:rPr lang="en-US" altLang="en-US" sz="2800" dirty="0"/>
              <a:t>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800" dirty="0"/>
              <a:t>Which Patterns Are Interesting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04699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Implementation of </a:t>
            </a:r>
            <a:r>
              <a:rPr lang="en-US" altLang="en-US" dirty="0" err="1"/>
              <a:t>Apriori</a:t>
            </a:r>
            <a:endParaRPr lang="en-US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6893768" cy="434908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Step 1: self-joining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=</a:t>
            </a:r>
            <a:r>
              <a:rPr lang="en-US" altLang="en-US" dirty="0"/>
              <a:t>{</a:t>
            </a:r>
            <a:r>
              <a:rPr lang="en-US" altLang="en-US" i="1" dirty="0" err="1"/>
              <a:t>abc</a:t>
            </a:r>
            <a:r>
              <a:rPr lang="en-US" altLang="en-US" i="1" dirty="0"/>
              <a:t>, </a:t>
            </a:r>
            <a:r>
              <a:rPr lang="en-US" altLang="en-US" i="1" dirty="0" err="1"/>
              <a:t>abd</a:t>
            </a:r>
            <a:r>
              <a:rPr lang="en-US" altLang="en-US" i="1" dirty="0"/>
              <a:t>, </a:t>
            </a:r>
            <a:r>
              <a:rPr lang="en-US" altLang="en-US" i="1" dirty="0" err="1"/>
              <a:t>acd</a:t>
            </a:r>
            <a:r>
              <a:rPr lang="en-US" altLang="en-US" i="1" dirty="0"/>
              <a:t>, ace, </a:t>
            </a:r>
            <a:r>
              <a:rPr lang="en-US" altLang="en-US" i="1" dirty="0" err="1"/>
              <a:t>bcd</a:t>
            </a:r>
            <a:r>
              <a:rPr lang="en-US" altLang="en-US" dirty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Self-joining: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*L</a:t>
            </a:r>
            <a:r>
              <a:rPr lang="en-US" altLang="en-US" i="1" baseline="-25000" dirty="0"/>
              <a:t>3</a:t>
            </a:r>
            <a:endParaRPr lang="en-US" altLang="en-US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i="1" dirty="0" err="1"/>
              <a:t>abcd</a:t>
            </a:r>
            <a:r>
              <a:rPr lang="en-US" altLang="en-US" i="1" dirty="0"/>
              <a:t> </a:t>
            </a:r>
            <a:r>
              <a:rPr lang="en-US" altLang="en-US" dirty="0"/>
              <a:t>from </a:t>
            </a:r>
            <a:r>
              <a:rPr lang="en-US" altLang="en-US" i="1" dirty="0" err="1"/>
              <a:t>abc</a:t>
            </a:r>
            <a:r>
              <a:rPr lang="en-US" altLang="en-US" dirty="0"/>
              <a:t> and </a:t>
            </a:r>
            <a:r>
              <a:rPr lang="en-US" altLang="en-US" i="1" dirty="0" err="1"/>
              <a:t>abd</a:t>
            </a:r>
            <a:endParaRPr lang="en-US" altLang="en-US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en-US" i="1" dirty="0" err="1"/>
              <a:t>acde</a:t>
            </a:r>
            <a:r>
              <a:rPr lang="en-US" altLang="en-US" dirty="0"/>
              <a:t> from </a:t>
            </a:r>
            <a:r>
              <a:rPr lang="en-US" altLang="en-US" i="1" dirty="0" err="1"/>
              <a:t>acd</a:t>
            </a:r>
            <a:r>
              <a:rPr lang="en-US" altLang="en-US" dirty="0"/>
              <a:t> and </a:t>
            </a:r>
            <a:r>
              <a:rPr lang="en-US" altLang="en-US" i="1" dirty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i="1" dirty="0" err="1"/>
              <a:t>acde</a:t>
            </a:r>
            <a:r>
              <a:rPr lang="en-US" altLang="en-US" dirty="0"/>
              <a:t> is removed because </a:t>
            </a:r>
            <a:r>
              <a:rPr lang="en-US" altLang="en-US" i="1" dirty="0" err="1"/>
              <a:t>ade</a:t>
            </a:r>
            <a:r>
              <a:rPr lang="en-US" altLang="en-US" dirty="0"/>
              <a:t> is not in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dirty="0"/>
              <a:t>C</a:t>
            </a:r>
            <a:r>
              <a:rPr lang="en-US" altLang="en-US" i="1" baseline="-25000" dirty="0"/>
              <a:t>4 </a:t>
            </a:r>
            <a:r>
              <a:rPr lang="en-US" altLang="en-US" dirty="0"/>
              <a:t>= {</a:t>
            </a:r>
            <a:r>
              <a:rPr lang="en-US" altLang="en-US" i="1" dirty="0" err="1"/>
              <a:t>abcd</a:t>
            </a:r>
            <a:r>
              <a:rPr lang="en-US" altLang="en-US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0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Apriori</a:t>
            </a: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114" y="1964092"/>
            <a:ext cx="4162321" cy="358704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13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Apriori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7272808" cy="45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association rules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953" y="3571662"/>
            <a:ext cx="4365361" cy="17749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B. Behkamal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44" y="1770645"/>
            <a:ext cx="7233284" cy="133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3145160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Resulting association rules from {I1, I2, I5}: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0600" y="5533960"/>
            <a:ext cx="678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Min Confidence threshold: 70% 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2"/>
                </a:solidFill>
              </a:rPr>
              <a:t>  </a:t>
            </a:r>
            <a:r>
              <a:rPr lang="en-US" b="1" dirty="0">
                <a:solidFill>
                  <a:schemeClr val="tx2"/>
                </a:solidFill>
              </a:rPr>
              <a:t>Strong rules are 2, 3, 6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3553407"/>
            <a:ext cx="857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Rule 1:</a:t>
            </a:r>
          </a:p>
          <a:p>
            <a:r>
              <a:rPr lang="en-US" i="1" dirty="0">
                <a:latin typeface="+mj-lt"/>
              </a:rPr>
              <a:t>Rule 2:</a:t>
            </a:r>
          </a:p>
          <a:p>
            <a:r>
              <a:rPr lang="en-US" i="1" dirty="0">
                <a:latin typeface="+mj-lt"/>
              </a:rPr>
              <a:t>Rule 3:</a:t>
            </a:r>
          </a:p>
          <a:p>
            <a:r>
              <a:rPr lang="en-US" i="1" dirty="0">
                <a:latin typeface="+mj-lt"/>
              </a:rPr>
              <a:t>Rule 4:</a:t>
            </a:r>
          </a:p>
          <a:p>
            <a:r>
              <a:rPr lang="en-US" i="1" dirty="0">
                <a:latin typeface="+mj-lt"/>
              </a:rPr>
              <a:t>Rule 5:</a:t>
            </a:r>
          </a:p>
          <a:p>
            <a:r>
              <a:rPr lang="en-US" i="1" dirty="0">
                <a:latin typeface="+mj-lt"/>
              </a:rPr>
              <a:t>Rule 6:</a:t>
            </a:r>
          </a:p>
        </p:txBody>
      </p:sp>
    </p:spTree>
    <p:extLst>
      <p:ext uri="{BB962C8B-B14F-4D97-AF65-F5344CB8AC3E}">
        <p14:creationId xmlns:p14="http://schemas.microsoft.com/office/powerpoint/2010/main" val="3201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62" y="762000"/>
            <a:ext cx="7806038" cy="609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Further Improvement of the </a:t>
            </a:r>
            <a:r>
              <a:rPr lang="en-US" altLang="en-US" sz="3200" dirty="0" err="1"/>
              <a:t>Apriori</a:t>
            </a:r>
            <a:r>
              <a:rPr lang="en-US" altLang="en-US" sz="3200" dirty="0"/>
              <a:t>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28800"/>
            <a:ext cx="7647384" cy="432048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endParaRPr lang="en-US" altLang="en-US" sz="14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Improving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Reduce the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i="1" dirty="0"/>
              <a:t>Facilitate support counting of candidates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Improvement of the </a:t>
            </a:r>
            <a:r>
              <a:rPr lang="en-US" altLang="en-US" dirty="0" err="1"/>
              <a:t>Apriori</a:t>
            </a:r>
            <a:r>
              <a:rPr lang="en-US" altLang="en-US" dirty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Hash-based</a:t>
            </a:r>
          </a:p>
          <a:p>
            <a:pPr marL="457200" indent="-457200">
              <a:buFont typeface="+mj-lt"/>
              <a:buAutoNum type="arabicPeriod"/>
            </a:pPr>
            <a:endParaRPr lang="fa-IR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Transaction Reduction </a:t>
            </a:r>
            <a:endParaRPr lang="fa-IR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Partitioning </a:t>
            </a:r>
            <a:endParaRPr lang="fa-IR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Sampling </a:t>
            </a:r>
            <a:endParaRPr lang="fa-IR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Dynamic </a:t>
            </a:r>
            <a:r>
              <a:rPr lang="en-US" b="1" dirty="0" err="1"/>
              <a:t>itemset</a:t>
            </a:r>
            <a:r>
              <a:rPr lang="en-US" b="1" dirty="0"/>
              <a:t> counting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3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1. Hash based 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4388863"/>
            <a:ext cx="7753350" cy="19204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9" y="2104067"/>
            <a:ext cx="2802045" cy="2477061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8160080" y="4067055"/>
            <a:ext cx="30628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5885514" y="4093182"/>
            <a:ext cx="30628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7557160" y="4067055"/>
            <a:ext cx="306288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87634" y="3564305"/>
            <a:ext cx="2844048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Min support =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0552" y="1681772"/>
            <a:ext cx="7222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i="1" dirty="0">
                <a:solidFill>
                  <a:srgbClr val="CD3333"/>
                </a:solidFill>
                <a:latin typeface="Times New Roman"/>
              </a:rPr>
              <a:t>Idea: Reduce the size of the candidate k-</a:t>
            </a:r>
            <a:r>
              <a:rPr lang="en-US" sz="2000" b="1" i="1" dirty="0" err="1">
                <a:solidFill>
                  <a:srgbClr val="CD3333"/>
                </a:solidFill>
                <a:latin typeface="Times New Roman"/>
              </a:rPr>
              <a:t>itemsets</a:t>
            </a:r>
            <a:endParaRPr lang="en-US" sz="2000" b="1" i="1" dirty="0">
              <a:solidFill>
                <a:srgbClr val="CD3333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62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Transaction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2608" y="1787912"/>
            <a:ext cx="76138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2"/>
                </a:solidFill>
                <a:latin typeface="+mj-lt"/>
              </a:rPr>
              <a:t>Idea: Reduce the number of transactions scanned in future iterations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Method: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 transaction that does not contain any frequent k-</a:t>
            </a:r>
            <a:r>
              <a:rPr lang="en-US" dirty="0" err="1"/>
              <a:t>itemsets</a:t>
            </a:r>
            <a:r>
              <a:rPr lang="en-US" dirty="0"/>
              <a:t> cannot contain any frequent (k+1)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Such a transaction can be removed from further consideration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2" y="773727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3. Partitioning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83958"/>
            <a:ext cx="7620000" cy="163307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Tow step scan </a:t>
            </a:r>
          </a:p>
          <a:p>
            <a:pPr eaLnBrk="1" hangingPunct="1"/>
            <a:r>
              <a:rPr lang="en-US" altLang="en-US" sz="2000" dirty="0"/>
              <a:t>Any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that is potentially frequent in DB must be frequent in at least one of the partitions of DB</a:t>
            </a:r>
          </a:p>
          <a:p>
            <a:pPr lvl="1" eaLnBrk="1" hangingPunct="1"/>
            <a:r>
              <a:rPr lang="en-US" altLang="en-US" dirty="0"/>
              <a:t>Scan 1: partition database and find local frequent patterns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066800" y="3789784"/>
            <a:ext cx="1066800" cy="142535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2895600" y="3767336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5943600" y="3919736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Oval 9"/>
          <p:cNvSpPr>
            <a:spLocks noChangeArrowheads="1"/>
          </p:cNvSpPr>
          <p:nvPr/>
        </p:nvSpPr>
        <p:spPr bwMode="auto">
          <a:xfrm>
            <a:off x="4572000" y="4529336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Oval 11"/>
          <p:cNvSpPr>
            <a:spLocks noChangeArrowheads="1"/>
          </p:cNvSpPr>
          <p:nvPr/>
        </p:nvSpPr>
        <p:spPr bwMode="auto">
          <a:xfrm>
            <a:off x="4906963" y="4529336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Oval 12"/>
          <p:cNvSpPr>
            <a:spLocks noChangeArrowheads="1"/>
          </p:cNvSpPr>
          <p:nvPr/>
        </p:nvSpPr>
        <p:spPr bwMode="auto">
          <a:xfrm>
            <a:off x="5257800" y="4529336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0" name="TextBox 13"/>
          <p:cNvSpPr txBox="1">
            <a:spLocks noChangeArrowheads="1"/>
          </p:cNvSpPr>
          <p:nvPr/>
        </p:nvSpPr>
        <p:spPr bwMode="auto">
          <a:xfrm>
            <a:off x="1371600" y="513893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DB</a:t>
            </a:r>
            <a:r>
              <a:rPr lang="en-US" altLang="en-US" sz="1800" baseline="-25000"/>
              <a:t>1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3200400" y="513893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DB</a:t>
            </a:r>
            <a:r>
              <a:rPr lang="en-US" altLang="en-US" sz="1800" baseline="-25000"/>
              <a:t>2</a:t>
            </a:r>
          </a:p>
        </p:txBody>
      </p:sp>
      <p:sp>
        <p:nvSpPr>
          <p:cNvPr id="35852" name="TextBox 15"/>
          <p:cNvSpPr txBox="1">
            <a:spLocks noChangeArrowheads="1"/>
          </p:cNvSpPr>
          <p:nvPr/>
        </p:nvSpPr>
        <p:spPr bwMode="auto">
          <a:xfrm>
            <a:off x="6248400" y="5138936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DB</a:t>
            </a:r>
            <a:r>
              <a:rPr lang="en-US" altLang="en-US" sz="1800" baseline="-25000"/>
              <a:t>k</a:t>
            </a:r>
          </a:p>
        </p:txBody>
      </p:sp>
      <p:sp>
        <p:nvSpPr>
          <p:cNvPr id="35853" name="TextBox 16"/>
          <p:cNvSpPr txBox="1">
            <a:spLocks noChangeArrowheads="1"/>
          </p:cNvSpPr>
          <p:nvPr/>
        </p:nvSpPr>
        <p:spPr bwMode="auto">
          <a:xfrm>
            <a:off x="2362200" y="513893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+</a:t>
            </a:r>
          </a:p>
        </p:txBody>
      </p:sp>
      <p:sp>
        <p:nvSpPr>
          <p:cNvPr id="35854" name="TextBox 18"/>
          <p:cNvSpPr txBox="1">
            <a:spLocks noChangeArrowheads="1"/>
          </p:cNvSpPr>
          <p:nvPr/>
        </p:nvSpPr>
        <p:spPr bwMode="auto">
          <a:xfrm>
            <a:off x="7239000" y="5138936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=       DB</a:t>
            </a:r>
          </a:p>
        </p:txBody>
      </p:sp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5638800" y="513893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+</a:t>
            </a:r>
          </a:p>
        </p:txBody>
      </p:sp>
      <p:sp>
        <p:nvSpPr>
          <p:cNvPr id="35856" name="TextBox 20"/>
          <p:cNvSpPr txBox="1">
            <a:spLocks noChangeArrowheads="1"/>
          </p:cNvSpPr>
          <p:nvPr/>
        </p:nvSpPr>
        <p:spPr bwMode="auto">
          <a:xfrm>
            <a:off x="4114800" y="5138936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+</a:t>
            </a:r>
          </a:p>
        </p:txBody>
      </p:sp>
      <p:sp>
        <p:nvSpPr>
          <p:cNvPr id="35857" name="TextBox 21"/>
          <p:cNvSpPr txBox="1">
            <a:spLocks noChangeArrowheads="1"/>
          </p:cNvSpPr>
          <p:nvPr/>
        </p:nvSpPr>
        <p:spPr bwMode="auto">
          <a:xfrm>
            <a:off x="899592" y="5507384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sup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&lt; </a:t>
            </a:r>
            <a:r>
              <a:rPr lang="el-GR" altLang="en-US" sz="1800" dirty="0"/>
              <a:t>σ</a:t>
            </a:r>
            <a:r>
              <a:rPr lang="en-US" altLang="en-US" sz="1800" dirty="0"/>
              <a:t>DB</a:t>
            </a:r>
            <a:r>
              <a:rPr lang="en-US" altLang="en-US" sz="1800" baseline="-25000" dirty="0"/>
              <a:t>1</a:t>
            </a:r>
          </a:p>
        </p:txBody>
      </p:sp>
      <p:sp>
        <p:nvSpPr>
          <p:cNvPr id="35858" name="TextBox 22"/>
          <p:cNvSpPr txBox="1">
            <a:spLocks noChangeArrowheads="1"/>
          </p:cNvSpPr>
          <p:nvPr/>
        </p:nvSpPr>
        <p:spPr bwMode="auto">
          <a:xfrm>
            <a:off x="2590800" y="5519936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sup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&lt; </a:t>
            </a:r>
            <a:r>
              <a:rPr lang="el-GR" altLang="en-US" sz="1800" dirty="0"/>
              <a:t>σ</a:t>
            </a:r>
            <a:r>
              <a:rPr lang="en-US" altLang="en-US" sz="1800" dirty="0"/>
              <a:t>DB</a:t>
            </a:r>
            <a:r>
              <a:rPr lang="en-US" altLang="en-US" sz="1800" baseline="-25000" dirty="0"/>
              <a:t>2</a:t>
            </a:r>
          </a:p>
        </p:txBody>
      </p:sp>
      <p:sp>
        <p:nvSpPr>
          <p:cNvPr id="35859" name="TextBox 23"/>
          <p:cNvSpPr txBox="1">
            <a:spLocks noChangeArrowheads="1"/>
          </p:cNvSpPr>
          <p:nvPr/>
        </p:nvSpPr>
        <p:spPr bwMode="auto">
          <a:xfrm>
            <a:off x="5486400" y="5531049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sup</a:t>
            </a:r>
            <a:r>
              <a:rPr lang="en-US" altLang="en-US" sz="1800" baseline="-25000"/>
              <a:t>k</a:t>
            </a:r>
            <a:r>
              <a:rPr lang="en-US" altLang="en-US" sz="1800"/>
              <a:t>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r>
              <a:rPr lang="en-US" altLang="en-US" sz="1800" baseline="-25000"/>
              <a:t>k</a:t>
            </a:r>
          </a:p>
        </p:txBody>
      </p: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7391400" y="5531049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sup(i)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endParaRPr lang="en-US" altLang="en-US" sz="1800" baseline="-25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600" y="6137448"/>
            <a:ext cx="1905000" cy="3158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B. </a:t>
            </a:r>
            <a:r>
              <a:rPr lang="en-US" altLang="en-US" dirty="0" err="1"/>
              <a:t>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209456"/>
            <a:ext cx="2895600" cy="3158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Data Mining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137448"/>
            <a:ext cx="1905000" cy="315888"/>
          </a:xfrm>
        </p:spPr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70428" y="1660738"/>
            <a:ext cx="739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i="1" dirty="0">
                <a:solidFill>
                  <a:srgbClr val="CD3333"/>
                </a:solidFill>
                <a:latin typeface="Times New Roman"/>
              </a:rPr>
              <a:t>Idea: Reduce the number of scanned</a:t>
            </a:r>
          </a:p>
        </p:txBody>
      </p:sp>
    </p:spTree>
    <p:extLst>
      <p:ext uri="{BB962C8B-B14F-4D97-AF65-F5344CB8AC3E}">
        <p14:creationId xmlns:p14="http://schemas.microsoft.com/office/powerpoint/2010/main" val="19405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Partitioning 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65778"/>
            <a:ext cx="7753350" cy="26996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184508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dirty="0"/>
              <a:t>Scan 2: consolidate global frequent patterns</a:t>
            </a:r>
          </a:p>
        </p:txBody>
      </p:sp>
    </p:spTree>
    <p:extLst>
      <p:ext uri="{BB962C8B-B14F-4D97-AF65-F5344CB8AC3E}">
        <p14:creationId xmlns:p14="http://schemas.microsoft.com/office/powerpoint/2010/main" val="1007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036" y="786408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What Is Frequent Pattern Analysis?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7848872" cy="469999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1600" dirty="0">
                <a:solidFill>
                  <a:schemeClr val="hlink"/>
                </a:solidFill>
              </a:rPr>
              <a:t>Frequent pattern</a:t>
            </a:r>
            <a:r>
              <a:rPr lang="en-US" altLang="en-US" sz="1600" dirty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600" dirty="0"/>
              <a:t>First proposed by Agrawal, </a:t>
            </a:r>
            <a:r>
              <a:rPr lang="en-US" altLang="en-US" sz="1600" dirty="0" err="1"/>
              <a:t>Imielinski</a:t>
            </a:r>
            <a:r>
              <a:rPr lang="en-US" altLang="en-US" sz="1600" dirty="0"/>
              <a:t>, and Swami [1993] in the context of </a:t>
            </a:r>
            <a:r>
              <a:rPr lang="en-US" altLang="en-US" sz="1600" dirty="0">
                <a:solidFill>
                  <a:schemeClr val="hlink"/>
                </a:solidFill>
              </a:rPr>
              <a:t>frequent </a:t>
            </a:r>
            <a:r>
              <a:rPr lang="en-US" altLang="en-US" sz="1600" dirty="0" err="1">
                <a:solidFill>
                  <a:schemeClr val="hlink"/>
                </a:solidFill>
              </a:rPr>
              <a:t>itemsets</a:t>
            </a:r>
            <a:r>
              <a:rPr lang="en-US" altLang="en-US" sz="1600" dirty="0"/>
              <a:t> and </a:t>
            </a:r>
            <a:r>
              <a:rPr lang="en-US" altLang="en-US" sz="1600" dirty="0">
                <a:solidFill>
                  <a:schemeClr val="hlink"/>
                </a:solidFill>
              </a:rPr>
              <a:t>association rule mining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1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1600" dirty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600" dirty="0"/>
              <a:t>What products were often purchased together?— 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600" dirty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600" dirty="0"/>
              <a:t>What kinds of DNA are sensitive to this new drug?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600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600" dirty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600" dirty="0"/>
              <a:t>Basket data analysis, cross-marketing, catalog design, sale campaign analysis, Web log (click stream) analysis, and DNA sequence analysis.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984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529" y="791741"/>
            <a:ext cx="7524927" cy="4873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4. </a:t>
            </a:r>
            <a:r>
              <a:rPr lang="en-US" altLang="en-US" sz="3200"/>
              <a:t>Sampling for Frequent Patterns</a:t>
            </a:r>
            <a:endParaRPr lang="en-US" altLang="en-US" sz="32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00808"/>
            <a:ext cx="7901880" cy="43924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b="1" i="1" dirty="0">
                <a:solidFill>
                  <a:schemeClr val="accent2"/>
                </a:solidFill>
              </a:rPr>
              <a:t>Idea: reduce the number of scans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Select a sample of original database, mine frequent patterns within sample using </a:t>
            </a:r>
            <a:r>
              <a:rPr lang="en-US" altLang="en-US" sz="2400" dirty="0" err="1"/>
              <a:t>Apriori</a:t>
            </a:r>
            <a:endParaRPr lang="en-US" altLang="en-US" sz="24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Scan database once to verify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found in sample, only </a:t>
            </a:r>
            <a:r>
              <a:rPr lang="en-US" altLang="en-US" sz="2400" i="1" dirty="0">
                <a:solidFill>
                  <a:schemeClr val="hlink"/>
                </a:solidFill>
              </a:rPr>
              <a:t>borders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closure of frequent patterns are checked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Example: check </a:t>
            </a:r>
            <a:r>
              <a:rPr lang="en-US" altLang="en-US" sz="2400" i="1" dirty="0" err="1"/>
              <a:t>abcd</a:t>
            </a:r>
            <a:r>
              <a:rPr lang="en-US" altLang="en-US" sz="2400" dirty="0"/>
              <a:t> instead of </a:t>
            </a:r>
            <a:r>
              <a:rPr lang="en-US" altLang="en-US" sz="2400" i="1" dirty="0"/>
              <a:t>ab, ac, …, etc.</a:t>
            </a:r>
            <a:endParaRPr lang="en-US" altLang="en-US" sz="24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Scan database again to find missed frequent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5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016" y="587177"/>
            <a:ext cx="7836448" cy="789979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5. Dynamic </a:t>
            </a:r>
            <a:r>
              <a:rPr lang="en-US" altLang="en-US" sz="3200" dirty="0" err="1"/>
              <a:t>Itemset</a:t>
            </a:r>
            <a:r>
              <a:rPr lang="en-US" altLang="en-US" sz="3200" dirty="0"/>
              <a:t> Counting (DIC)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2144960" y="1524000"/>
            <a:ext cx="89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ABCD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078160" y="2286000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ABC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1840160" y="228600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ABD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602160" y="2286000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ACD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287960" y="2286000"/>
            <a:ext cx="736600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BCD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92576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153536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2144960" y="30480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BC</a:t>
            </a: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754560" y="3048000"/>
            <a:ext cx="581025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AD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344036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BD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412616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CD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1443285" y="3900488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1992560" y="388620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2525960" y="388620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3059360" y="3886200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2357685" y="4586288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{}</a:t>
            </a:r>
          </a:p>
        </p:txBody>
      </p:sp>
      <p:cxnSp>
        <p:nvCxnSpPr>
          <p:cNvPr id="38932" name="AutoShape 19"/>
          <p:cNvCxnSpPr>
            <a:cxnSpLocks noChangeShapeType="1"/>
            <a:stCxn id="38931" idx="0"/>
            <a:endCxn id="38927" idx="2"/>
          </p:cNvCxnSpPr>
          <p:nvPr/>
        </p:nvCxnSpPr>
        <p:spPr bwMode="auto">
          <a:xfrm flipH="1" flipV="1">
            <a:off x="1632198" y="4306888"/>
            <a:ext cx="9445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0"/>
          <p:cNvCxnSpPr>
            <a:cxnSpLocks noChangeShapeType="1"/>
            <a:stCxn id="38931" idx="0"/>
            <a:endCxn id="38928" idx="2"/>
          </p:cNvCxnSpPr>
          <p:nvPr/>
        </p:nvCxnSpPr>
        <p:spPr bwMode="auto">
          <a:xfrm flipH="1" flipV="1">
            <a:off x="2175123" y="4292600"/>
            <a:ext cx="401637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1"/>
          <p:cNvCxnSpPr>
            <a:cxnSpLocks noChangeShapeType="1"/>
            <a:stCxn id="38931" idx="0"/>
            <a:endCxn id="38929" idx="2"/>
          </p:cNvCxnSpPr>
          <p:nvPr/>
        </p:nvCxnSpPr>
        <p:spPr bwMode="auto">
          <a:xfrm flipV="1">
            <a:off x="2576760" y="4292600"/>
            <a:ext cx="13176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2"/>
          <p:cNvCxnSpPr>
            <a:cxnSpLocks noChangeShapeType="1"/>
            <a:stCxn id="38931" idx="0"/>
            <a:endCxn id="38930" idx="2"/>
          </p:cNvCxnSpPr>
          <p:nvPr/>
        </p:nvCxnSpPr>
        <p:spPr bwMode="auto">
          <a:xfrm flipV="1">
            <a:off x="2576760" y="4292600"/>
            <a:ext cx="67151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3"/>
          <p:cNvCxnSpPr>
            <a:cxnSpLocks noChangeShapeType="1"/>
            <a:stCxn id="38927" idx="0"/>
            <a:endCxn id="38921" idx="2"/>
          </p:cNvCxnSpPr>
          <p:nvPr/>
        </p:nvCxnSpPr>
        <p:spPr bwMode="auto">
          <a:xfrm flipH="1" flipV="1">
            <a:off x="1200398" y="3454400"/>
            <a:ext cx="431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4"/>
          <p:cNvCxnSpPr>
            <a:cxnSpLocks noChangeShapeType="1"/>
            <a:stCxn id="38927" idx="0"/>
            <a:endCxn id="38922" idx="2"/>
          </p:cNvCxnSpPr>
          <p:nvPr/>
        </p:nvCxnSpPr>
        <p:spPr bwMode="auto">
          <a:xfrm flipV="1">
            <a:off x="1632198" y="3454400"/>
            <a:ext cx="177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5"/>
          <p:cNvCxnSpPr>
            <a:cxnSpLocks noChangeShapeType="1"/>
            <a:stCxn id="38927" idx="0"/>
            <a:endCxn id="38924" idx="2"/>
          </p:cNvCxnSpPr>
          <p:nvPr/>
        </p:nvCxnSpPr>
        <p:spPr bwMode="auto">
          <a:xfrm flipV="1">
            <a:off x="1632198" y="3487738"/>
            <a:ext cx="14128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6"/>
          <p:cNvCxnSpPr>
            <a:cxnSpLocks noChangeShapeType="1"/>
            <a:stCxn id="38928" idx="0"/>
            <a:endCxn id="38923" idx="2"/>
          </p:cNvCxnSpPr>
          <p:nvPr/>
        </p:nvCxnSpPr>
        <p:spPr bwMode="auto">
          <a:xfrm flipV="1">
            <a:off x="2175123" y="3454400"/>
            <a:ext cx="2365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7"/>
          <p:cNvCxnSpPr>
            <a:cxnSpLocks noChangeShapeType="1"/>
            <a:stCxn id="38928" idx="0"/>
            <a:endCxn id="38921" idx="2"/>
          </p:cNvCxnSpPr>
          <p:nvPr/>
        </p:nvCxnSpPr>
        <p:spPr bwMode="auto">
          <a:xfrm flipH="1" flipV="1">
            <a:off x="1200398" y="3454400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8"/>
          <p:cNvCxnSpPr>
            <a:cxnSpLocks noChangeShapeType="1"/>
            <a:stCxn id="38928" idx="0"/>
            <a:endCxn id="38925" idx="2"/>
          </p:cNvCxnSpPr>
          <p:nvPr/>
        </p:nvCxnSpPr>
        <p:spPr bwMode="auto">
          <a:xfrm flipV="1">
            <a:off x="2175123" y="3454400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29"/>
          <p:cNvCxnSpPr>
            <a:cxnSpLocks noChangeShapeType="1"/>
            <a:stCxn id="38929" idx="0"/>
            <a:endCxn id="38922" idx="2"/>
          </p:cNvCxnSpPr>
          <p:nvPr/>
        </p:nvCxnSpPr>
        <p:spPr bwMode="auto">
          <a:xfrm flipH="1" flipV="1">
            <a:off x="1809998" y="3454400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0"/>
          <p:cNvCxnSpPr>
            <a:cxnSpLocks noChangeShapeType="1"/>
            <a:stCxn id="38929" idx="0"/>
            <a:endCxn id="38923" idx="2"/>
          </p:cNvCxnSpPr>
          <p:nvPr/>
        </p:nvCxnSpPr>
        <p:spPr bwMode="auto">
          <a:xfrm flipH="1" flipV="1">
            <a:off x="2411660" y="3454400"/>
            <a:ext cx="296863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4" name="AutoShape 31"/>
          <p:cNvCxnSpPr>
            <a:cxnSpLocks noChangeShapeType="1"/>
            <a:stCxn id="38929" idx="0"/>
            <a:endCxn id="38926" idx="2"/>
          </p:cNvCxnSpPr>
          <p:nvPr/>
        </p:nvCxnSpPr>
        <p:spPr bwMode="auto">
          <a:xfrm flipV="1">
            <a:off x="2708523" y="3454400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AutoShape 32"/>
          <p:cNvCxnSpPr>
            <a:cxnSpLocks noChangeShapeType="1"/>
            <a:stCxn id="38930" idx="0"/>
            <a:endCxn id="38924" idx="2"/>
          </p:cNvCxnSpPr>
          <p:nvPr/>
        </p:nvCxnSpPr>
        <p:spPr bwMode="auto">
          <a:xfrm flipH="1" flipV="1">
            <a:off x="3045073" y="3487738"/>
            <a:ext cx="203200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3"/>
          <p:cNvCxnSpPr>
            <a:cxnSpLocks noChangeShapeType="1"/>
            <a:stCxn id="38930" idx="0"/>
            <a:endCxn id="38925" idx="2"/>
          </p:cNvCxnSpPr>
          <p:nvPr/>
        </p:nvCxnSpPr>
        <p:spPr bwMode="auto">
          <a:xfrm flipV="1">
            <a:off x="3248273" y="3454400"/>
            <a:ext cx="466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4"/>
          <p:cNvCxnSpPr>
            <a:cxnSpLocks noChangeShapeType="1"/>
            <a:stCxn id="38930" idx="0"/>
            <a:endCxn id="38926" idx="2"/>
          </p:cNvCxnSpPr>
          <p:nvPr/>
        </p:nvCxnSpPr>
        <p:spPr bwMode="auto">
          <a:xfrm flipV="1">
            <a:off x="3248273" y="3454400"/>
            <a:ext cx="1152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5"/>
          <p:cNvCxnSpPr>
            <a:cxnSpLocks noChangeShapeType="1"/>
            <a:stCxn id="38921" idx="0"/>
            <a:endCxn id="38917" idx="2"/>
          </p:cNvCxnSpPr>
          <p:nvPr/>
        </p:nvCxnSpPr>
        <p:spPr bwMode="auto">
          <a:xfrm flipV="1">
            <a:off x="1200398" y="2692400"/>
            <a:ext cx="23653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6"/>
          <p:cNvCxnSpPr>
            <a:cxnSpLocks noChangeShapeType="1"/>
            <a:stCxn id="38921" idx="0"/>
            <a:endCxn id="38918" idx="2"/>
          </p:cNvCxnSpPr>
          <p:nvPr/>
        </p:nvCxnSpPr>
        <p:spPr bwMode="auto">
          <a:xfrm flipV="1">
            <a:off x="1200398" y="2682875"/>
            <a:ext cx="10017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7"/>
          <p:cNvCxnSpPr>
            <a:cxnSpLocks noChangeShapeType="1"/>
            <a:stCxn id="38922" idx="0"/>
            <a:endCxn id="38917" idx="2"/>
          </p:cNvCxnSpPr>
          <p:nvPr/>
        </p:nvCxnSpPr>
        <p:spPr bwMode="auto">
          <a:xfrm flipH="1" flipV="1">
            <a:off x="1436935" y="2692400"/>
            <a:ext cx="3730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38"/>
          <p:cNvCxnSpPr>
            <a:cxnSpLocks noChangeShapeType="1"/>
            <a:stCxn id="38922" idx="0"/>
            <a:endCxn id="38919" idx="2"/>
          </p:cNvCxnSpPr>
          <p:nvPr/>
        </p:nvCxnSpPr>
        <p:spPr bwMode="auto">
          <a:xfrm flipV="1">
            <a:off x="1809998" y="2682875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39"/>
          <p:cNvCxnSpPr>
            <a:cxnSpLocks noChangeShapeType="1"/>
            <a:stCxn id="38923" idx="0"/>
            <a:endCxn id="38917" idx="2"/>
          </p:cNvCxnSpPr>
          <p:nvPr/>
        </p:nvCxnSpPr>
        <p:spPr bwMode="auto">
          <a:xfrm flipH="1" flipV="1">
            <a:off x="1436935" y="2692400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0"/>
          <p:cNvCxnSpPr>
            <a:cxnSpLocks noChangeShapeType="1"/>
            <a:stCxn id="38923" idx="0"/>
            <a:endCxn id="38920" idx="2"/>
          </p:cNvCxnSpPr>
          <p:nvPr/>
        </p:nvCxnSpPr>
        <p:spPr bwMode="auto">
          <a:xfrm flipV="1">
            <a:off x="2411660" y="272573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1"/>
          <p:cNvCxnSpPr>
            <a:cxnSpLocks noChangeShapeType="1"/>
            <a:stCxn id="38925" idx="0"/>
            <a:endCxn id="38918" idx="2"/>
          </p:cNvCxnSpPr>
          <p:nvPr/>
        </p:nvCxnSpPr>
        <p:spPr bwMode="auto">
          <a:xfrm flipH="1" flipV="1">
            <a:off x="2202110" y="2682875"/>
            <a:ext cx="15128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2"/>
          <p:cNvCxnSpPr>
            <a:cxnSpLocks noChangeShapeType="1"/>
            <a:stCxn id="38923" idx="0"/>
            <a:endCxn id="38920" idx="2"/>
          </p:cNvCxnSpPr>
          <p:nvPr/>
        </p:nvCxnSpPr>
        <p:spPr bwMode="auto">
          <a:xfrm flipV="1">
            <a:off x="2411660" y="272573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3"/>
          <p:cNvCxnSpPr>
            <a:cxnSpLocks noChangeShapeType="1"/>
            <a:stCxn id="38925" idx="0"/>
            <a:endCxn id="38920" idx="2"/>
          </p:cNvCxnSpPr>
          <p:nvPr/>
        </p:nvCxnSpPr>
        <p:spPr bwMode="auto">
          <a:xfrm flipH="1" flipV="1">
            <a:off x="3656260" y="2725738"/>
            <a:ext cx="587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4"/>
          <p:cNvCxnSpPr>
            <a:cxnSpLocks noChangeShapeType="1"/>
            <a:stCxn id="38926" idx="0"/>
            <a:endCxn id="38919" idx="2"/>
          </p:cNvCxnSpPr>
          <p:nvPr/>
        </p:nvCxnSpPr>
        <p:spPr bwMode="auto">
          <a:xfrm flipH="1" flipV="1">
            <a:off x="2964110" y="2682875"/>
            <a:ext cx="14366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5"/>
          <p:cNvCxnSpPr>
            <a:cxnSpLocks noChangeShapeType="1"/>
            <a:stCxn id="38926" idx="0"/>
            <a:endCxn id="38920" idx="2"/>
          </p:cNvCxnSpPr>
          <p:nvPr/>
        </p:nvCxnSpPr>
        <p:spPr bwMode="auto">
          <a:xfrm flipH="1" flipV="1">
            <a:off x="3656260" y="2725738"/>
            <a:ext cx="7445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9" name="AutoShape 46"/>
          <p:cNvCxnSpPr>
            <a:cxnSpLocks noChangeShapeType="1"/>
            <a:stCxn id="38917" idx="0"/>
            <a:endCxn id="38916" idx="2"/>
          </p:cNvCxnSpPr>
          <p:nvPr/>
        </p:nvCxnSpPr>
        <p:spPr bwMode="auto">
          <a:xfrm flipV="1">
            <a:off x="1436935" y="1920875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0" name="AutoShape 47"/>
          <p:cNvCxnSpPr>
            <a:cxnSpLocks noChangeShapeType="1"/>
            <a:stCxn id="38918" idx="0"/>
            <a:endCxn id="38916" idx="2"/>
          </p:cNvCxnSpPr>
          <p:nvPr/>
        </p:nvCxnSpPr>
        <p:spPr bwMode="auto">
          <a:xfrm flipV="1">
            <a:off x="2202110" y="1920875"/>
            <a:ext cx="38893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1" name="AutoShape 48"/>
          <p:cNvCxnSpPr>
            <a:cxnSpLocks noChangeShapeType="1"/>
            <a:stCxn id="38919" idx="0"/>
            <a:endCxn id="38916" idx="2"/>
          </p:cNvCxnSpPr>
          <p:nvPr/>
        </p:nvCxnSpPr>
        <p:spPr bwMode="auto">
          <a:xfrm flipH="1" flipV="1">
            <a:off x="2591048" y="1920875"/>
            <a:ext cx="37306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2" name="AutoShape 49"/>
          <p:cNvCxnSpPr>
            <a:cxnSpLocks noChangeShapeType="1"/>
            <a:stCxn id="38920" idx="0"/>
            <a:endCxn id="38916" idx="2"/>
          </p:cNvCxnSpPr>
          <p:nvPr/>
        </p:nvCxnSpPr>
        <p:spPr bwMode="auto">
          <a:xfrm flipH="1" flipV="1">
            <a:off x="2591048" y="1920875"/>
            <a:ext cx="106521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3" name="AutoShape 50"/>
          <p:cNvCxnSpPr>
            <a:cxnSpLocks noChangeShapeType="1"/>
            <a:stCxn id="38924" idx="0"/>
            <a:endCxn id="38919" idx="2"/>
          </p:cNvCxnSpPr>
          <p:nvPr/>
        </p:nvCxnSpPr>
        <p:spPr bwMode="auto">
          <a:xfrm flipH="1" flipV="1">
            <a:off x="2964110" y="2682875"/>
            <a:ext cx="80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4" name="AutoShape 51"/>
          <p:cNvCxnSpPr>
            <a:cxnSpLocks noChangeShapeType="1"/>
            <a:stCxn id="38924" idx="0"/>
            <a:endCxn id="38918" idx="2"/>
          </p:cNvCxnSpPr>
          <p:nvPr/>
        </p:nvCxnSpPr>
        <p:spPr bwMode="auto">
          <a:xfrm flipH="1" flipV="1">
            <a:off x="2202110" y="2682875"/>
            <a:ext cx="842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65" name="Text Box 52"/>
          <p:cNvSpPr txBox="1">
            <a:spLocks noChangeArrowheads="1"/>
          </p:cNvSpPr>
          <p:nvPr/>
        </p:nvSpPr>
        <p:spPr bwMode="auto">
          <a:xfrm>
            <a:off x="1763960" y="4953000"/>
            <a:ext cx="160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Itemset</a:t>
            </a:r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lattice</a:t>
            </a:r>
          </a:p>
        </p:txBody>
      </p:sp>
      <p:sp>
        <p:nvSpPr>
          <p:cNvPr id="38966" name="Rectangle 53"/>
          <p:cNvSpPr>
            <a:spLocks noGrp="1" noChangeArrowheads="1"/>
          </p:cNvSpPr>
          <p:nvPr>
            <p:ph type="body" sz="half" idx="1"/>
          </p:nvPr>
        </p:nvSpPr>
        <p:spPr>
          <a:xfrm>
            <a:off x="4788024" y="1754187"/>
            <a:ext cx="4104456" cy="1580583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1" i="1" dirty="0">
                <a:solidFill>
                  <a:schemeClr val="accent2"/>
                </a:solidFill>
              </a:rPr>
              <a:t>Idea: Reduce number of scans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Once both A and D are determined frequent, the counting of AD begins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Once all length-2 subsets of BCD are determined frequent, the counting of BCD begins</a:t>
            </a:r>
          </a:p>
        </p:txBody>
      </p:sp>
      <p:sp>
        <p:nvSpPr>
          <p:cNvPr id="38967" name="Rectangle 54"/>
          <p:cNvSpPr>
            <a:spLocks noChangeArrowheads="1"/>
          </p:cNvSpPr>
          <p:nvPr/>
        </p:nvSpPr>
        <p:spPr bwMode="auto">
          <a:xfrm>
            <a:off x="4964360" y="3352800"/>
            <a:ext cx="3784104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Transactions</a:t>
            </a:r>
          </a:p>
        </p:txBody>
      </p:sp>
      <p:sp>
        <p:nvSpPr>
          <p:cNvPr id="38968" name="Line 55"/>
          <p:cNvSpPr>
            <a:spLocks noChangeShapeType="1"/>
          </p:cNvSpPr>
          <p:nvPr/>
        </p:nvSpPr>
        <p:spPr bwMode="auto">
          <a:xfrm flipV="1">
            <a:off x="4964360" y="4052889"/>
            <a:ext cx="3640088" cy="6032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9" name="Text Box 56"/>
          <p:cNvSpPr txBox="1">
            <a:spLocks noChangeArrowheads="1"/>
          </p:cNvSpPr>
          <p:nvPr/>
        </p:nvSpPr>
        <p:spPr bwMode="auto">
          <a:xfrm>
            <a:off x="6334373" y="373380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1-itemsets</a:t>
            </a:r>
          </a:p>
        </p:txBody>
      </p:sp>
      <p:sp>
        <p:nvSpPr>
          <p:cNvPr id="38970" name="Line 57"/>
          <p:cNvSpPr>
            <a:spLocks noChangeShapeType="1"/>
          </p:cNvSpPr>
          <p:nvPr/>
        </p:nvSpPr>
        <p:spPr bwMode="auto">
          <a:xfrm flipV="1">
            <a:off x="4964360" y="4416427"/>
            <a:ext cx="3640088" cy="1586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1" name="Text Box 58"/>
          <p:cNvSpPr txBox="1">
            <a:spLocks noChangeArrowheads="1"/>
          </p:cNvSpPr>
          <p:nvPr/>
        </p:nvSpPr>
        <p:spPr bwMode="auto">
          <a:xfrm>
            <a:off x="6334373" y="4038600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2-itemsets</a:t>
            </a:r>
          </a:p>
        </p:txBody>
      </p:sp>
      <p:sp>
        <p:nvSpPr>
          <p:cNvPr id="38972" name="Line 59"/>
          <p:cNvSpPr>
            <a:spLocks noChangeShapeType="1"/>
          </p:cNvSpPr>
          <p:nvPr/>
        </p:nvSpPr>
        <p:spPr bwMode="auto">
          <a:xfrm flipV="1">
            <a:off x="4964360" y="4675163"/>
            <a:ext cx="3640088" cy="47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3" name="Text Box 60"/>
          <p:cNvSpPr txBox="1">
            <a:spLocks noChangeArrowheads="1"/>
          </p:cNvSpPr>
          <p:nvPr/>
        </p:nvSpPr>
        <p:spPr bwMode="auto">
          <a:xfrm>
            <a:off x="6791573" y="4343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8974" name="Text Box 61"/>
          <p:cNvSpPr txBox="1">
            <a:spLocks noChangeArrowheads="1"/>
          </p:cNvSpPr>
          <p:nvPr/>
        </p:nvSpPr>
        <p:spPr bwMode="auto">
          <a:xfrm>
            <a:off x="3897560" y="4114800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Apriori</a:t>
            </a:r>
          </a:p>
        </p:txBody>
      </p:sp>
      <p:sp>
        <p:nvSpPr>
          <p:cNvPr id="38975" name="Line 62"/>
          <p:cNvSpPr>
            <a:spLocks noChangeShapeType="1"/>
          </p:cNvSpPr>
          <p:nvPr/>
        </p:nvSpPr>
        <p:spPr bwMode="auto">
          <a:xfrm>
            <a:off x="4964360" y="5332413"/>
            <a:ext cx="3640088" cy="1587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6" name="Text Box 63"/>
          <p:cNvSpPr txBox="1">
            <a:spLocks noChangeArrowheads="1"/>
          </p:cNvSpPr>
          <p:nvPr/>
        </p:nvSpPr>
        <p:spPr bwMode="auto">
          <a:xfrm>
            <a:off x="6334373" y="4953000"/>
            <a:ext cx="851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1-item</a:t>
            </a:r>
          </a:p>
        </p:txBody>
      </p:sp>
      <p:sp>
        <p:nvSpPr>
          <p:cNvPr id="38977" name="Line 64"/>
          <p:cNvSpPr>
            <a:spLocks noChangeShapeType="1"/>
          </p:cNvSpPr>
          <p:nvPr/>
        </p:nvSpPr>
        <p:spPr bwMode="auto">
          <a:xfrm>
            <a:off x="5802560" y="5638800"/>
            <a:ext cx="2801888" cy="142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8" name="Line 65"/>
          <p:cNvSpPr>
            <a:spLocks noChangeShapeType="1"/>
          </p:cNvSpPr>
          <p:nvPr/>
        </p:nvSpPr>
        <p:spPr bwMode="auto">
          <a:xfrm>
            <a:off x="4964360" y="6172200"/>
            <a:ext cx="838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79" name="AutoShape 66"/>
          <p:cNvCxnSpPr>
            <a:cxnSpLocks noChangeShapeType="1"/>
            <a:stCxn id="38977" idx="1"/>
            <a:endCxn id="38978" idx="0"/>
          </p:cNvCxnSpPr>
          <p:nvPr/>
        </p:nvCxnSpPr>
        <p:spPr bwMode="auto">
          <a:xfrm flipH="1">
            <a:off x="4964360" y="5653088"/>
            <a:ext cx="3640088" cy="519112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80" name="Text Box 67"/>
          <p:cNvSpPr txBox="1">
            <a:spLocks noChangeArrowheads="1"/>
          </p:cNvSpPr>
          <p:nvPr/>
        </p:nvSpPr>
        <p:spPr bwMode="auto">
          <a:xfrm>
            <a:off x="6488360" y="5257800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2-items</a:t>
            </a:r>
          </a:p>
        </p:txBody>
      </p:sp>
      <p:sp>
        <p:nvSpPr>
          <p:cNvPr id="38981" name="Line 68"/>
          <p:cNvSpPr>
            <a:spLocks noChangeShapeType="1"/>
          </p:cNvSpPr>
          <p:nvPr/>
        </p:nvSpPr>
        <p:spPr bwMode="auto">
          <a:xfrm>
            <a:off x="6876256" y="59436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2" name="Line 69"/>
          <p:cNvSpPr>
            <a:spLocks noChangeShapeType="1"/>
          </p:cNvSpPr>
          <p:nvPr/>
        </p:nvSpPr>
        <p:spPr bwMode="auto">
          <a:xfrm>
            <a:off x="4964360" y="6477000"/>
            <a:ext cx="2743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3" name="Text Box 70"/>
          <p:cNvSpPr txBox="1">
            <a:spLocks noChangeArrowheads="1"/>
          </p:cNvSpPr>
          <p:nvPr/>
        </p:nvSpPr>
        <p:spPr bwMode="auto">
          <a:xfrm>
            <a:off x="7956376" y="557688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3-items</a:t>
            </a:r>
          </a:p>
        </p:txBody>
      </p:sp>
      <p:cxnSp>
        <p:nvCxnSpPr>
          <p:cNvPr id="38984" name="AutoShape 71"/>
          <p:cNvCxnSpPr>
            <a:cxnSpLocks noChangeShapeType="1"/>
            <a:stCxn id="38981" idx="1"/>
            <a:endCxn id="38982" idx="0"/>
          </p:cNvCxnSpPr>
          <p:nvPr/>
        </p:nvCxnSpPr>
        <p:spPr bwMode="auto">
          <a:xfrm flipH="1">
            <a:off x="4964360" y="5943601"/>
            <a:ext cx="3588296" cy="533399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85" name="Text Box 72"/>
          <p:cNvSpPr txBox="1">
            <a:spLocks noChangeArrowheads="1"/>
          </p:cNvSpPr>
          <p:nvPr/>
        </p:nvSpPr>
        <p:spPr bwMode="auto">
          <a:xfrm>
            <a:off x="4262685" y="5576888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DIC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87480" y="6237312"/>
            <a:ext cx="1905000" cy="315888"/>
          </a:xfrm>
        </p:spPr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82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608" y="2996952"/>
            <a:ext cx="7700392" cy="1598104"/>
          </a:xfrm>
        </p:spPr>
        <p:txBody>
          <a:bodyPr/>
          <a:lstStyle/>
          <a:p>
            <a:pPr marL="0" indent="0" algn="ctr" eaLnBrk="1" hangingPunct="1">
              <a:lnSpc>
                <a:spcPct val="240000"/>
              </a:lnSpc>
              <a:buNone/>
            </a:pPr>
            <a:r>
              <a:rPr lang="en-US" altLang="en-US" sz="2800" dirty="0">
                <a:solidFill>
                  <a:srgbClr val="C00000"/>
                </a:solidFill>
              </a:rPr>
              <a:t>Frequent Pattern Mining with Vertical Data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Horizontal and Vertical Data Format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536504"/>
          </a:xfrm>
        </p:spPr>
        <p:txBody>
          <a:bodyPr/>
          <a:lstStyle/>
          <a:p>
            <a:r>
              <a:rPr lang="en-US" b="1" dirty="0"/>
              <a:t>Horizontal data format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Both the </a:t>
            </a:r>
            <a:r>
              <a:rPr lang="en-US" dirty="0" err="1"/>
              <a:t>Apriori</a:t>
            </a:r>
            <a:r>
              <a:rPr lang="en-US" dirty="0"/>
              <a:t> and FP-growth methods mine frequent patterns from a set of transactions in </a:t>
            </a:r>
            <a:r>
              <a:rPr lang="en-US" i="1" dirty="0"/>
              <a:t>Transaction-</a:t>
            </a:r>
            <a:r>
              <a:rPr lang="en-US" i="1" dirty="0" err="1"/>
              <a:t>itemset</a:t>
            </a:r>
            <a:r>
              <a:rPr lang="en-US" i="1" dirty="0"/>
              <a:t> </a:t>
            </a:r>
            <a:r>
              <a:rPr lang="en-US" dirty="0"/>
              <a:t>format </a:t>
            </a:r>
          </a:p>
          <a:p>
            <a:pPr lvl="1"/>
            <a:r>
              <a:rPr lang="en-US" i="1" dirty="0"/>
              <a:t>T100= {I1, I2, I5} , T200= {I2, I4}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Vertical data format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ECLAT method mines frequent patterns from a set of items in Item-</a:t>
            </a:r>
            <a:r>
              <a:rPr lang="en-US" dirty="0" err="1"/>
              <a:t>transactionset</a:t>
            </a:r>
            <a:r>
              <a:rPr lang="en-US" i="1" dirty="0"/>
              <a:t> </a:t>
            </a:r>
            <a:r>
              <a:rPr lang="en-US" dirty="0"/>
              <a:t>format </a:t>
            </a:r>
          </a:p>
          <a:p>
            <a:pPr lvl="1"/>
            <a:r>
              <a:rPr lang="en-US" dirty="0"/>
              <a:t>I2 = {T100, T200}</a:t>
            </a:r>
          </a:p>
          <a:p>
            <a:pPr eaLnBrk="1" hangingPunct="1">
              <a:lnSpc>
                <a:spcPct val="120000"/>
              </a:lnSpc>
            </a:pPr>
            <a:endParaRPr lang="en-US" altLang="en-US" sz="1800" dirty="0"/>
          </a:p>
          <a:p>
            <a:r>
              <a:rPr lang="en-US" b="1" dirty="0"/>
              <a:t>Eclat </a:t>
            </a:r>
            <a:r>
              <a:rPr lang="en-US" dirty="0"/>
              <a:t>(Equivalence Class Transformation) </a:t>
            </a:r>
          </a:p>
          <a:p>
            <a:pPr lvl="1"/>
            <a:r>
              <a:rPr lang="en-US" altLang="en-US" sz="1400" dirty="0"/>
              <a:t>Ref: Eclat  (</a:t>
            </a:r>
            <a:r>
              <a:rPr lang="en-US" altLang="en-US" sz="1400" dirty="0" err="1"/>
              <a:t>Zaki</a:t>
            </a:r>
            <a:r>
              <a:rPr lang="en-US" altLang="en-US" sz="1400" dirty="0"/>
              <a:t> et al. @KDD’97)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2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8064896" cy="4852392"/>
          </a:xfrm>
        </p:spPr>
        <p:txBody>
          <a:bodyPr/>
          <a:lstStyle/>
          <a:p>
            <a:r>
              <a:rPr lang="en-US" sz="1800" dirty="0"/>
              <a:t>Scan D once to transform the horizontally formatted data into the vertical format.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The support count of an </a:t>
            </a:r>
            <a:r>
              <a:rPr lang="en-US" sz="1800" dirty="0" err="1"/>
              <a:t>itemset</a:t>
            </a:r>
            <a:r>
              <a:rPr lang="en-US" sz="1800" dirty="0"/>
              <a:t> is the length of the TID set.</a:t>
            </a:r>
          </a:p>
          <a:p>
            <a:endParaRPr lang="en-US" sz="1800" dirty="0"/>
          </a:p>
          <a:p>
            <a:r>
              <a:rPr lang="en-US" sz="1800" dirty="0"/>
              <a:t>Starting with </a:t>
            </a:r>
            <a:r>
              <a:rPr lang="en-US" sz="1800" i="1" dirty="0"/>
              <a:t>k=</a:t>
            </a:r>
            <a:r>
              <a:rPr lang="en-US" sz="1800" dirty="0"/>
              <a:t>1, the frequent </a:t>
            </a:r>
            <a:r>
              <a:rPr lang="en-US" sz="1800" i="1" dirty="0"/>
              <a:t>k</a:t>
            </a:r>
            <a:r>
              <a:rPr lang="en-US" sz="1800" dirty="0"/>
              <a:t>-</a:t>
            </a:r>
            <a:r>
              <a:rPr lang="en-US" sz="1800" dirty="0" err="1"/>
              <a:t>itemsets</a:t>
            </a:r>
            <a:r>
              <a:rPr lang="en-US" sz="1800" dirty="0"/>
              <a:t> can be used to construct the candidate (</a:t>
            </a:r>
            <a:r>
              <a:rPr lang="en-US" sz="1800" i="1" dirty="0"/>
              <a:t>k+</a:t>
            </a:r>
            <a:r>
              <a:rPr lang="en-US" sz="1800" dirty="0"/>
              <a:t>1)-</a:t>
            </a:r>
            <a:r>
              <a:rPr lang="en-US" sz="1800" dirty="0" err="1"/>
              <a:t>itemsets</a:t>
            </a:r>
            <a:r>
              <a:rPr lang="en-US" sz="1800" dirty="0"/>
              <a:t> based on the </a:t>
            </a:r>
            <a:r>
              <a:rPr lang="en-US" sz="1800" dirty="0" err="1"/>
              <a:t>Apriori</a:t>
            </a:r>
            <a:r>
              <a:rPr lang="en-US" sz="1800" dirty="0"/>
              <a:t> property.</a:t>
            </a:r>
          </a:p>
          <a:p>
            <a:endParaRPr lang="en-US" sz="1800" dirty="0"/>
          </a:p>
          <a:p>
            <a:r>
              <a:rPr lang="en-US" sz="1800" dirty="0"/>
              <a:t>The computation is done by intersection of the TID sets of the frequent </a:t>
            </a:r>
            <a:r>
              <a:rPr lang="en-US" sz="1800" i="1" dirty="0"/>
              <a:t>k</a:t>
            </a:r>
            <a:r>
              <a:rPr lang="en-US" sz="1800" dirty="0"/>
              <a:t>-</a:t>
            </a:r>
            <a:r>
              <a:rPr lang="en-US" sz="1800" dirty="0" err="1"/>
              <a:t>itemsets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r>
              <a:rPr lang="en-US" sz="1800" dirty="0"/>
              <a:t>This process repeats, with </a:t>
            </a:r>
            <a:r>
              <a:rPr lang="en-US" sz="1800" i="1" dirty="0"/>
              <a:t>k </a:t>
            </a:r>
            <a:r>
              <a:rPr lang="en-US" sz="1800" dirty="0"/>
              <a:t>incremented by 1 each time, until no frequent </a:t>
            </a:r>
            <a:r>
              <a:rPr lang="en-US" sz="1800" dirty="0" err="1"/>
              <a:t>itemsets</a:t>
            </a:r>
            <a:r>
              <a:rPr lang="en-US" sz="1800" dirty="0"/>
              <a:t> or candidate </a:t>
            </a:r>
            <a:r>
              <a:rPr lang="en-US" sz="1800" dirty="0" err="1"/>
              <a:t>itemsets</a:t>
            </a:r>
            <a:r>
              <a:rPr lang="en-US" sz="1800" dirty="0"/>
              <a:t> can be found.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Vertical Data Format: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Vertical Data Format: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28800"/>
            <a:ext cx="2949359" cy="21029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59" y="4976468"/>
            <a:ext cx="2588506" cy="13328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157" y="2742674"/>
            <a:ext cx="2347051" cy="2126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5228673" y="5219908"/>
                <a:ext cx="6394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8673" y="5219908"/>
                <a:ext cx="63947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/>
          <p:cNvSpPr/>
          <p:nvPr/>
        </p:nvSpPr>
        <p:spPr bwMode="auto">
          <a:xfrm>
            <a:off x="5156665" y="5558176"/>
            <a:ext cx="79208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19410" y="3789040"/>
                <a:ext cx="5212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10" y="3789040"/>
                <a:ext cx="52125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/>
          <p:cNvSpPr/>
          <p:nvPr/>
        </p:nvSpPr>
        <p:spPr bwMode="auto">
          <a:xfrm>
            <a:off x="2987824" y="4077072"/>
            <a:ext cx="79208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999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753350" cy="485239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Advantages:</a:t>
            </a:r>
          </a:p>
          <a:p>
            <a:r>
              <a:rPr lang="en-US" dirty="0" err="1"/>
              <a:t>Apriori</a:t>
            </a:r>
            <a:r>
              <a:rPr lang="en-US" dirty="0"/>
              <a:t> property in the generation of candidate</a:t>
            </a:r>
            <a:endParaRPr lang="en-US" sz="2000" dirty="0"/>
          </a:p>
          <a:p>
            <a:r>
              <a:rPr lang="en-US" dirty="0"/>
              <a:t>no need to scan the database to find the support of </a:t>
            </a:r>
            <a:r>
              <a:rPr lang="en-US" i="1" dirty="0"/>
              <a:t>k+1</a:t>
            </a:r>
          </a:p>
          <a:p>
            <a:endParaRPr lang="en-US" sz="2000" dirty="0"/>
          </a:p>
          <a:p>
            <a:r>
              <a:rPr lang="en-US" i="1" dirty="0">
                <a:solidFill>
                  <a:srgbClr val="C00000"/>
                </a:solidFill>
              </a:rPr>
              <a:t>Disadvantages</a:t>
            </a:r>
            <a:r>
              <a:rPr lang="en-US" sz="2000" i="1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/>
              <a:t>cost of registering long TID sets</a:t>
            </a:r>
          </a:p>
          <a:p>
            <a:r>
              <a:rPr lang="en-US" dirty="0"/>
              <a:t>costs of intersections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Solution:</a:t>
            </a:r>
            <a:r>
              <a:rPr lang="en-US" dirty="0"/>
              <a:t> keeps track of only the differences of the TID sets, e.g. CHARM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Vertical Data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844824"/>
            <a:ext cx="7791400" cy="4536504"/>
          </a:xfrm>
        </p:spPr>
        <p:txBody>
          <a:bodyPr/>
          <a:lstStyle/>
          <a:p>
            <a:r>
              <a:rPr lang="en-US" sz="1800" b="0" dirty="0"/>
              <a:t>Number of Transactions: </a:t>
            </a:r>
            <a:r>
              <a:rPr lang="en-US" sz="1800" b="0" dirty="0" smtClean="0"/>
              <a:t>100</a:t>
            </a:r>
            <a:r>
              <a:rPr lang="en-US" sz="1800" b="0" dirty="0"/>
              <a:t>0</a:t>
            </a:r>
            <a:r>
              <a:rPr lang="en-US" sz="1800" b="0" dirty="0" smtClean="0"/>
              <a:t>0</a:t>
            </a:r>
            <a:endParaRPr lang="en-US" sz="1800" b="0" dirty="0"/>
          </a:p>
          <a:p>
            <a:r>
              <a:rPr lang="en-US" sz="1800" b="0" dirty="0"/>
              <a:t>Transactions contain computers games: 6000</a:t>
            </a:r>
          </a:p>
          <a:p>
            <a:r>
              <a:rPr lang="en-US" sz="1800" b="0" dirty="0"/>
              <a:t>Transactions contain videos: 7500</a:t>
            </a:r>
          </a:p>
          <a:p>
            <a:r>
              <a:rPr lang="en-US" sz="1800" b="0" dirty="0"/>
              <a:t>Transactions contain both: 4000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𝑀𝑖𝑛 − sup = 30% 𝑀𝑖𝑛 − 𝑐𝑜𝑛𝑓 = 60%</a:t>
            </a:r>
          </a:p>
          <a:p>
            <a:endParaRPr lang="en-US" b="0" dirty="0"/>
          </a:p>
          <a:p>
            <a:r>
              <a:rPr lang="en-US" sz="2400" b="0" dirty="0"/>
              <a:t>𝐶𝑜𝑚𝑝𝑢𝑡𝑒𝑟 𝑔𝑎𝑚𝑒𝑠 </a:t>
            </a:r>
            <a:r>
              <a:rPr lang="en-US" sz="2400" b="0" dirty="0">
                <a:sym typeface="Wingdings" panose="05000000000000000000" pitchFamily="2" charset="2"/>
              </a:rPr>
              <a:t></a:t>
            </a:r>
            <a:r>
              <a:rPr lang="en-US" sz="2400" b="0" dirty="0"/>
              <a:t> videos</a:t>
            </a:r>
          </a:p>
          <a:p>
            <a:r>
              <a:rPr lang="en-US" sz="2400" b="0" dirty="0"/>
              <a:t>𝑠𝑢𝑝𝑝𝑜𝑟𝑡 = 40%, 𝐶𝑜𝑛𝑓𝑖𝑑𝑒𝑛𝑐𝑒 = 66%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Misleading strong rule!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8F519E-7A28-4420-9C34-D81950B871B6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878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628800"/>
            <a:ext cx="7344816" cy="4739679"/>
          </a:xfrm>
          <a:noFill/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522" y="861293"/>
            <a:ext cx="6997886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Well-known Measures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682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From association rule to correlation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3608" y="1772816"/>
            <a:ext cx="7719392" cy="4320480"/>
          </a:xfrm>
        </p:spPr>
        <p:txBody>
          <a:bodyPr/>
          <a:lstStyle/>
          <a:p>
            <a:r>
              <a:rPr lang="en-US" sz="2800" b="0" i="1" dirty="0">
                <a:solidFill>
                  <a:srgbClr val="C00000"/>
                </a:solidFill>
              </a:rPr>
              <a:t>Correlation measure:</a:t>
            </a:r>
          </a:p>
          <a:p>
            <a:pPr marL="0" indent="0">
              <a:buNone/>
            </a:pPr>
            <a:r>
              <a:rPr lang="en-US" b="0" dirty="0"/>
              <a:t>     𝑙𝑖𝑓𝑡 𝐴, 𝐵 = 𝑃(𝐴∪𝐵) / 𝑃(𝐴) .𝑃(𝐵)</a:t>
            </a:r>
          </a:p>
          <a:p>
            <a:pPr lvl="1"/>
            <a:r>
              <a:rPr lang="en-US" sz="2800" b="0" dirty="0"/>
              <a:t>lift &gt; 1 :</a:t>
            </a:r>
            <a:r>
              <a:rPr lang="en-US" sz="2800" b="0" dirty="0">
                <a:sym typeface="Wingdings" panose="05000000000000000000" pitchFamily="2" charset="2"/>
              </a:rPr>
              <a:t> Positive correlation</a:t>
            </a:r>
          </a:p>
          <a:p>
            <a:pPr lvl="1"/>
            <a:r>
              <a:rPr lang="en-US" sz="2800" b="0" dirty="0">
                <a:sym typeface="Wingdings" panose="05000000000000000000" pitchFamily="2" charset="2"/>
              </a:rPr>
              <a:t>Lift&lt; 1 : Negative correlation</a:t>
            </a:r>
          </a:p>
          <a:p>
            <a:pPr lvl="1"/>
            <a:r>
              <a:rPr lang="en-US" sz="2800" b="0" dirty="0">
                <a:sym typeface="Wingdings" panose="05000000000000000000" pitchFamily="2" charset="2"/>
              </a:rPr>
              <a:t>Lift =1 : independency</a:t>
            </a:r>
          </a:p>
          <a:p>
            <a:endParaRPr lang="en-US" b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230552"/>
            <a:ext cx="601747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32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Basket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71664"/>
            <a:ext cx="6183281" cy="4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14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132856"/>
            <a:ext cx="6984776" cy="2808312"/>
          </a:xfrm>
          <a:noFill/>
        </p:spPr>
        <p:txBody>
          <a:bodyPr lIns="92075" tIns="46038" rIns="92075" bIns="46038" anchor="ctr"/>
          <a:lstStyle/>
          <a:p>
            <a:pPr algn="ctr" eaLnBrk="1" hangingPunct="1">
              <a:lnSpc>
                <a:spcPct val="180000"/>
              </a:lnSpc>
            </a:pPr>
            <a:r>
              <a:rPr lang="en-US" altLang="en-US" sz="4400" dirty="0">
                <a:solidFill>
                  <a:srgbClr val="C00000"/>
                </a:solidFill>
              </a:rPr>
              <a:t>FP-Growth:  </a:t>
            </a:r>
            <a:br>
              <a:rPr lang="en-US" altLang="en-US" sz="4400" dirty="0">
                <a:solidFill>
                  <a:srgbClr val="C00000"/>
                </a:solidFill>
              </a:rPr>
            </a:br>
            <a:r>
              <a:rPr lang="en-US" altLang="en-US" sz="3200" dirty="0">
                <a:solidFill>
                  <a:srgbClr val="C00000"/>
                </a:solidFill>
              </a:rPr>
              <a:t>A Frequent Pattern-Growth </a:t>
            </a:r>
            <a:r>
              <a:rPr lang="en-US" altLang="en-US" sz="3200" dirty="0" smtClean="0">
                <a:solidFill>
                  <a:srgbClr val="C00000"/>
                </a:solidFill>
              </a:rPr>
              <a:t>Approach</a:t>
            </a:r>
            <a:br>
              <a:rPr lang="en-US" altLang="en-US" sz="3200" dirty="0" smtClean="0">
                <a:solidFill>
                  <a:srgbClr val="C00000"/>
                </a:solidFill>
              </a:rPr>
            </a:br>
            <a:r>
              <a:rPr lang="fa-IR" altLang="en-US" sz="3200" dirty="0" smtClean="0">
                <a:solidFill>
                  <a:srgbClr val="C00000"/>
                </a:solidFill>
              </a:rPr>
              <a:t>(برای مطالعه)</a:t>
            </a:r>
            <a:r>
              <a:rPr lang="en-US" altLang="en-US" sz="3200" dirty="0" smtClean="0">
                <a:solidFill>
                  <a:srgbClr val="C00000"/>
                </a:solidFill>
              </a:rPr>
              <a:t/>
            </a:r>
            <a:br>
              <a:rPr lang="en-US" altLang="en-US" sz="3200" dirty="0" smtClean="0">
                <a:solidFill>
                  <a:srgbClr val="C00000"/>
                </a:solidFill>
              </a:rPr>
            </a:b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371C6-35A2-4864-B510-423F84D0C2C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4929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2729"/>
            <a:ext cx="8075116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Frequent Pattern Growth (FP-Growth)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541840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Idea: Mining Frequent Patterns Without Candidate Generation </a:t>
            </a:r>
          </a:p>
          <a:p>
            <a:pPr eaLnBrk="1" hangingPunct="1">
              <a:lnSpc>
                <a:spcPct val="120000"/>
              </a:lnSpc>
            </a:pPr>
            <a:endParaRPr lang="en-US" altLang="en-US" sz="18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/>
              <a:t>Bottlenecks of the </a:t>
            </a:r>
            <a:r>
              <a:rPr lang="en-US" altLang="en-US" sz="1800" dirty="0" err="1"/>
              <a:t>Apriori</a:t>
            </a:r>
            <a:r>
              <a:rPr lang="en-US" altLang="en-US" sz="1800" dirty="0"/>
              <a:t> approach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/>
              <a:t>Breadth-first (i.e., level-wise)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/>
              <a:t>Candidate generation and test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/>
              <a:t>Often generates a huge number of candidates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/>
              <a:t>The </a:t>
            </a:r>
            <a:r>
              <a:rPr lang="en-US" altLang="en-US" sz="1800" dirty="0" err="1"/>
              <a:t>FPGrowth</a:t>
            </a:r>
            <a:r>
              <a:rPr lang="en-US" altLang="en-US" sz="1800" dirty="0"/>
              <a:t> Approach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/>
              <a:t>Depth-first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/>
              <a:t>Avoid explicit candidate generation</a:t>
            </a:r>
            <a:endParaRPr lang="en-US" altLang="en-US" sz="1800" dirty="0">
              <a:solidFill>
                <a:schemeClr val="hlin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13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FP-growth: two step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Step 1: Build a compact data structure called the FP-tree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 Built using 2 passes over the data-set.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Step 2: Extracts frequent </a:t>
            </a:r>
            <a:r>
              <a:rPr lang="en-US" dirty="0" err="1"/>
              <a:t>itemsets</a:t>
            </a:r>
            <a:r>
              <a:rPr lang="en-US" dirty="0"/>
              <a:t> directly from the FP-tree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The problem of mining frequent patterns in databases is transformed into that of mining the FP-tree.</a:t>
            </a:r>
            <a:endParaRPr lang="en-US" altLang="en-US" dirty="0"/>
          </a:p>
          <a:p>
            <a:pPr lvl="1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09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FP-Growth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00200"/>
            <a:ext cx="7901880" cy="41148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Constructing FP-tree </a:t>
            </a:r>
          </a:p>
          <a:p>
            <a:pPr lvl="1">
              <a:buFont typeface="+mj-lt"/>
              <a:buAutoNum type="arabicPeriod"/>
            </a:pP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600" dirty="0"/>
              <a:t>Scan D and derives the set of frequent items (1-itemsets) and their support counts (frequencies). 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Sort the frequent items in the order of descending support count  in </a:t>
            </a:r>
            <a:r>
              <a:rPr lang="en-US" sz="1600" i="1" dirty="0"/>
              <a:t>list  L</a:t>
            </a:r>
            <a:r>
              <a:rPr lang="en-US" sz="16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Create the root of the tree, labeled with “null.” 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Scan database </a:t>
            </a:r>
            <a:r>
              <a:rPr lang="en-US" sz="1600" i="1" dirty="0"/>
              <a:t>D </a:t>
            </a:r>
            <a:r>
              <a:rPr lang="en-US" sz="1600" dirty="0"/>
              <a:t>a second time. The items in each transaction are processed in </a:t>
            </a:r>
            <a:r>
              <a:rPr lang="en-US" sz="1600" i="1" dirty="0"/>
              <a:t>L </a:t>
            </a:r>
            <a:r>
              <a:rPr lang="en-US" sz="1600" dirty="0"/>
              <a:t>order (descending support count).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For each transaction T, select and sort the frequent items according to the order of L. Let the sorted frequent item list in Trans be [</a:t>
            </a:r>
            <a:r>
              <a:rPr lang="en-US" sz="1600" dirty="0" err="1"/>
              <a:t>pjP</a:t>
            </a:r>
            <a:r>
              <a:rPr lang="en-US" sz="1600" dirty="0"/>
              <a:t>], where p is the first element and P is the remaining list.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Call insert tree ([</a:t>
            </a:r>
            <a:r>
              <a:rPr lang="en-US" sz="1600" dirty="0" err="1"/>
              <a:t>pjP</a:t>
            </a:r>
            <a:r>
              <a:rPr lang="en-US" sz="1600" dirty="0"/>
              <a:t>], T), which is performed as follows: If T has a child N such that </a:t>
            </a:r>
            <a:r>
              <a:rPr lang="en-US" sz="1600" dirty="0" err="1"/>
              <a:t>N.item</a:t>
            </a:r>
            <a:r>
              <a:rPr lang="en-US" sz="1600" dirty="0"/>
              <a:t>-name = </a:t>
            </a:r>
            <a:r>
              <a:rPr lang="en-US" sz="1600" dirty="0" err="1"/>
              <a:t>p.item</a:t>
            </a:r>
            <a:r>
              <a:rPr lang="en-US" sz="1600" dirty="0"/>
              <a:t>-name, then increment N’s count by 1; else create a new node N, and let its count be 1, its parent link be linked to T, and its node-link to the nodes with the same item-name via the node-link structure.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44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FP-Growth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90188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2. Mining FP-tree by calling </a:t>
            </a:r>
            <a:r>
              <a:rPr lang="en-US" b="1" dirty="0" err="1">
                <a:solidFill>
                  <a:schemeClr val="tx2"/>
                </a:solidFill>
              </a:rPr>
              <a:t>FP_growth</a:t>
            </a:r>
            <a:r>
              <a:rPr lang="en-US" b="1" dirty="0">
                <a:solidFill>
                  <a:schemeClr val="tx2"/>
                </a:solidFill>
              </a:rPr>
              <a:t>: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52852"/>
            <a:ext cx="7416824" cy="27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Constructing FP-tree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pic>
        <p:nvPicPr>
          <p:cNvPr id="29698" name="Picture 2" descr="Image result for fp growth algorithm in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812801" cy="41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416" y="963588"/>
            <a:ext cx="7799359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2. Mining FP-tree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604" y="1815592"/>
            <a:ext cx="7799359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Starting at the end nodes in the FP-tree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Traverse the FP-tree by following the link of each frequent item </a:t>
            </a:r>
            <a:r>
              <a:rPr lang="en-US" altLang="en-US" sz="2100" i="1" dirty="0"/>
              <a:t>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Accumulate all of </a:t>
            </a:r>
            <a:r>
              <a:rPr lang="en-US" altLang="en-US" sz="2100" i="1" dirty="0">
                <a:solidFill>
                  <a:schemeClr val="hlink"/>
                </a:solidFill>
              </a:rPr>
              <a:t>transformed prefix paths</a:t>
            </a:r>
            <a:r>
              <a:rPr lang="en-US" altLang="en-US" sz="2100" dirty="0"/>
              <a:t> of item </a:t>
            </a:r>
            <a:r>
              <a:rPr lang="en-US" altLang="en-US" sz="2100" i="1" dirty="0"/>
              <a:t>p </a:t>
            </a:r>
            <a:r>
              <a:rPr lang="en-US" altLang="en-US" sz="2100" dirty="0"/>
              <a:t>to form </a:t>
            </a:r>
            <a:r>
              <a:rPr lang="en-US" altLang="en-US" sz="2100" i="1" dirty="0"/>
              <a:t>’</a:t>
            </a:r>
            <a:r>
              <a:rPr lang="en-US" altLang="en-US" sz="2100" dirty="0"/>
              <a:t>s conditional pattern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24" y="3834562"/>
            <a:ext cx="7870118" cy="187220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98620" y="3246666"/>
            <a:ext cx="414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+mj-lt"/>
              </a:rPr>
              <a:t>Conditional (sub-)pattern base </a:t>
            </a:r>
          </a:p>
        </p:txBody>
      </p:sp>
    </p:spTree>
    <p:extLst>
      <p:ext uri="{BB962C8B-B14F-4D97-AF65-F5344CB8AC3E}">
        <p14:creationId xmlns:p14="http://schemas.microsoft.com/office/powerpoint/2010/main" val="559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79475"/>
            <a:ext cx="7989887" cy="5683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FP-Growth Structure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800"/>
            <a:ext cx="7397824" cy="504056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</a:rPr>
              <a:t>Advantages</a:t>
            </a:r>
          </a:p>
          <a:p>
            <a:pPr lvl="1"/>
            <a:r>
              <a:rPr lang="en-US" altLang="en-US" sz="1800" dirty="0"/>
              <a:t>only 2 passes over data-set</a:t>
            </a:r>
          </a:p>
          <a:p>
            <a:pPr lvl="1"/>
            <a:r>
              <a:rPr lang="en-US" altLang="en-US" sz="1800" dirty="0"/>
              <a:t>“compresses” data-set</a:t>
            </a:r>
          </a:p>
          <a:p>
            <a:pPr lvl="1"/>
            <a:r>
              <a:rPr lang="en-US" altLang="en-US" sz="1800" dirty="0"/>
              <a:t>no candidate generation</a:t>
            </a:r>
          </a:p>
          <a:p>
            <a:pPr lvl="1"/>
            <a:r>
              <a:rPr lang="en-US" altLang="en-US" sz="1800" dirty="0"/>
              <a:t>Divide-and-conquer strategy</a:t>
            </a:r>
          </a:p>
          <a:p>
            <a:pPr lvl="1"/>
            <a:r>
              <a:rPr lang="en-US" altLang="en-US" sz="1800" dirty="0"/>
              <a:t>much faster than </a:t>
            </a:r>
            <a:r>
              <a:rPr lang="en-US" altLang="en-US" sz="1800" dirty="0" err="1"/>
              <a:t>Apriori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C00000"/>
                </a:solidFill>
              </a:rPr>
              <a:t>Disadvantages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sz="1800" dirty="0"/>
              <a:t>FP-Tree may not fit in memory!</a:t>
            </a:r>
          </a:p>
          <a:p>
            <a:pPr lvl="1"/>
            <a:r>
              <a:rPr lang="en-US" altLang="en-US" sz="1800" dirty="0"/>
              <a:t>FP-Tree is expensive to build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rgbClr val="C00000"/>
                </a:solidFill>
              </a:rPr>
              <a:t>Solution:</a:t>
            </a:r>
            <a:r>
              <a:rPr lang="en-US" altLang="en-US" sz="1600" dirty="0"/>
              <a:t> partition a database into a set of projected </a:t>
            </a:r>
            <a:r>
              <a:rPr lang="en-US" altLang="en-US" sz="1600" dirty="0" err="1"/>
              <a:t>DBs.</a:t>
            </a:r>
            <a:r>
              <a:rPr lang="en-US" altLang="en-US" sz="1600" dirty="0"/>
              <a:t> Then  construct and mine FP-tree for each projected DB</a:t>
            </a:r>
          </a:p>
          <a:p>
            <a:pPr lvl="1"/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31258"/>
            <a:ext cx="8991600" cy="762000"/>
          </a:xfrm>
          <a:noFill/>
        </p:spPr>
        <p:txBody>
          <a:bodyPr lIns="92075" tIns="46038" rIns="92075" bIns="46038" anchor="ctr"/>
          <a:lstStyle/>
          <a:p>
            <a:pPr marL="1117600" indent="-1117600" eaLnBrk="1" hangingPunct="1"/>
            <a:r>
              <a:rPr lang="en-US" altLang="en-US" dirty="0"/>
              <a:t>Summary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67429"/>
            <a:ext cx="7772400" cy="4669883"/>
          </a:xfrm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dirty="0"/>
              <a:t>Basic concepts</a:t>
            </a:r>
          </a:p>
          <a:p>
            <a:pPr marL="857250" lvl="1" indent="-457200" eaLnBrk="1" hangingPunct="1">
              <a:lnSpc>
                <a:spcPct val="120000"/>
              </a:lnSpc>
              <a:defRPr/>
            </a:pPr>
            <a:r>
              <a:rPr lang="en-US" dirty="0"/>
              <a:t>association rules, support and confident, closed and max-patterns</a:t>
            </a:r>
          </a:p>
          <a:p>
            <a:pPr marL="457200" indent="-457200" eaLnBrk="1" hangingPunct="1">
              <a:lnSpc>
                <a:spcPct val="120000"/>
              </a:lnSpc>
              <a:defRPr/>
            </a:pPr>
            <a:endParaRPr lang="en-US" dirty="0"/>
          </a:p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dirty="0"/>
              <a:t>Scalable frequent pattern mining methods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dirty="0" err="1">
                <a:solidFill>
                  <a:schemeClr val="folHlink"/>
                </a:solidFill>
              </a:rPr>
              <a:t>Apriori</a:t>
            </a:r>
            <a:r>
              <a:rPr lang="en-US" dirty="0">
                <a:solidFill>
                  <a:schemeClr val="folHlink"/>
                </a:solidFill>
              </a:rPr>
              <a:t> (Candidate generation &amp; test)</a:t>
            </a: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folHlink"/>
                </a:solidFill>
              </a:rPr>
              <a:t>ECLAT </a:t>
            </a:r>
            <a:r>
              <a:rPr lang="en-US" dirty="0">
                <a:solidFill>
                  <a:schemeClr val="folHlink"/>
                </a:solidFill>
              </a:rPr>
              <a:t>(Vertical format approach</a:t>
            </a:r>
            <a:r>
              <a:rPr lang="en-US" dirty="0" smtClean="0">
                <a:solidFill>
                  <a:schemeClr val="folHlink"/>
                </a:solidFill>
              </a:rPr>
              <a:t>)</a:t>
            </a:r>
            <a:endParaRPr lang="fa-IR" dirty="0" smtClean="0">
              <a:solidFill>
                <a:schemeClr val="folHlink"/>
              </a:solidFill>
            </a:endParaRPr>
          </a:p>
          <a:p>
            <a:pPr marL="914400" lvl="1" indent="-457200" eaLnBrk="1" hangingPunct="1">
              <a:lnSpc>
                <a:spcPct val="120000"/>
              </a:lnSpc>
              <a:defRPr/>
            </a:pPr>
            <a:r>
              <a:rPr lang="en-US" dirty="0" err="1">
                <a:solidFill>
                  <a:schemeClr val="folHlink"/>
                </a:solidFill>
              </a:rPr>
              <a:t>FPgrowth</a:t>
            </a:r>
            <a:r>
              <a:rPr lang="en-US" dirty="0">
                <a:solidFill>
                  <a:schemeClr val="folHlink"/>
                </a:solidFill>
              </a:rPr>
              <a:t> (Projection-based)</a:t>
            </a:r>
          </a:p>
          <a:p>
            <a:pPr marL="457200" indent="-457200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</a:t>
            </a:r>
            <a:r>
              <a:rPr lang="en-US" dirty="0"/>
              <a:t>patterns are interesting? </a:t>
            </a:r>
          </a:p>
          <a:p>
            <a:pPr marL="857250" lvl="1" indent="-457200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en-US" dirty="0"/>
              <a:t>Pattern evaluation methods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21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E:\work\my classes\IT\me\slides\question\question-mark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6" y="1988840"/>
            <a:ext cx="3527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28800"/>
            <a:ext cx="7753350" cy="1440160"/>
          </a:xfrm>
        </p:spPr>
        <p:txBody>
          <a:bodyPr/>
          <a:lstStyle/>
          <a:p>
            <a:r>
              <a:rPr lang="en-US" dirty="0">
                <a:solidFill>
                  <a:schemeClr val="hlink"/>
                </a:solidFill>
              </a:rPr>
              <a:t>Dataset: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i="1" dirty="0"/>
              <a:t>= {I1, I2, … </a:t>
            </a:r>
            <a:r>
              <a:rPr lang="en-US" i="1" dirty="0" err="1"/>
              <a:t>Im</a:t>
            </a:r>
            <a:r>
              <a:rPr lang="en-US" i="1" dirty="0"/>
              <a:t>}</a:t>
            </a:r>
          </a:p>
          <a:p>
            <a:r>
              <a:rPr lang="en-US" dirty="0">
                <a:solidFill>
                  <a:schemeClr val="hlink"/>
                </a:solidFill>
              </a:rPr>
              <a:t>Transaction set: </a:t>
            </a:r>
            <a:r>
              <a:rPr lang="en-US" i="1" dirty="0"/>
              <a:t>D =</a:t>
            </a:r>
            <a:r>
              <a:rPr lang="en-US" dirty="0"/>
              <a:t> </a:t>
            </a:r>
            <a:r>
              <a:rPr lang="en-US" i="1" dirty="0"/>
              <a:t>{T1, T2, …, </a:t>
            </a:r>
            <a:r>
              <a:rPr lang="en-US" i="1" dirty="0" err="1"/>
              <a:t>Tn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k-</a:t>
            </a:r>
            <a:r>
              <a:rPr lang="en-US" altLang="en-US" dirty="0" err="1">
                <a:solidFill>
                  <a:schemeClr val="hlink"/>
                </a:solidFill>
              </a:rPr>
              <a:t>itemset</a:t>
            </a:r>
            <a:r>
              <a:rPr lang="en-US" altLang="en-US" dirty="0">
                <a:solidFill>
                  <a:schemeClr val="hlink"/>
                </a:solidFill>
              </a:rPr>
              <a:t>: </a:t>
            </a:r>
            <a:r>
              <a:rPr lang="en-US" altLang="en-US" dirty="0"/>
              <a:t> X = {x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} , </a:t>
            </a:r>
            <a:r>
              <a:rPr lang="en-US" i="1" dirty="0"/>
              <a:t>e.g. 2-itemset= {I1,I5}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1663" y="3312840"/>
            <a:ext cx="416232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55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71245" y="723900"/>
            <a:ext cx="8001000" cy="762000"/>
          </a:xfrm>
        </p:spPr>
        <p:txBody>
          <a:bodyPr/>
          <a:lstStyle/>
          <a:p>
            <a:pPr eaLnBrk="1" hangingPunct="1"/>
            <a:r>
              <a:rPr lang="en-US" dirty="0"/>
              <a:t>Basic concepts …</a:t>
            </a:r>
            <a:endParaRPr lang="en-US" alt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1" y="1705000"/>
            <a:ext cx="7881644" cy="19352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hlink"/>
                </a:solidFill>
              </a:rPr>
              <a:t>support count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chemeClr val="hlink"/>
                </a:solidFill>
              </a:rPr>
              <a:t>(or absolute support)</a:t>
            </a:r>
            <a:r>
              <a:rPr lang="en-US" altLang="en-US" sz="2000" dirty="0"/>
              <a:t> of X: Frequency or occurrence of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chemeClr val="hlink"/>
                </a:solidFill>
              </a:rPr>
              <a:t>(relative)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, is the fraction of transactions that contains X  (i.e., the </a:t>
            </a:r>
            <a:r>
              <a:rPr lang="en-US" alt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000" dirty="0">
                <a:sym typeface="Symbol" panose="05050102010706020507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</a:t>
            </a:r>
            <a:r>
              <a:rPr lang="en-US" altLang="en-US" sz="2000" dirty="0" err="1">
                <a:sym typeface="Symbol" panose="05050102010706020507" pitchFamily="18" charset="2"/>
              </a:rPr>
              <a:t>itemset</a:t>
            </a:r>
            <a:r>
              <a:rPr lang="en-US" altLang="en-US" sz="2000" dirty="0">
                <a:sym typeface="Symbol" panose="05050102010706020507" pitchFamily="18" charset="2"/>
              </a:rPr>
              <a:t> X is </a:t>
            </a: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frequent</a:t>
            </a:r>
            <a:r>
              <a:rPr lang="en-US" altLang="en-US" sz="2000" dirty="0">
                <a:sym typeface="Symbol" panose="05050102010706020507" pitchFamily="18" charset="2"/>
              </a:rPr>
              <a:t> if X’s support &gt;=  </a:t>
            </a:r>
            <a:r>
              <a:rPr lang="en-US" altLang="en-US" sz="2000" i="1" dirty="0" err="1">
                <a:sym typeface="Symbol" panose="05050102010706020507" pitchFamily="18" charset="2"/>
              </a:rPr>
              <a:t>minsup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threshold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43488"/>
              </p:ext>
            </p:extLst>
          </p:nvPr>
        </p:nvGraphicFramePr>
        <p:xfrm>
          <a:off x="1068896" y="3933056"/>
          <a:ext cx="3653408" cy="2011464"/>
        </p:xfrm>
        <a:graphic>
          <a:graphicData uri="http://schemas.openxmlformats.org/drawingml/2006/table">
            <a:tbl>
              <a:tblPr/>
              <a:tblGrid>
                <a:gridCol w="50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Coke,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Coke,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Coke,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B. Behkamal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1745" y="4215513"/>
            <a:ext cx="39292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support count {Nuts, Diaper} = 2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6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relative support {Nuts, Diaper} = 40%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b="1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600" b="1" i="1" dirty="0" err="1">
                <a:solidFill>
                  <a:schemeClr val="accent2">
                    <a:lumMod val="75000"/>
                  </a:schemeClr>
                </a:solidFill>
              </a:rPr>
              <a:t>Minsup</a:t>
            </a:r>
            <a:r>
              <a:rPr lang="en-US" altLang="en-US" sz="1600" b="1" i="1" dirty="0">
                <a:solidFill>
                  <a:schemeClr val="accent2">
                    <a:lumMod val="75000"/>
                  </a:schemeClr>
                </a:solidFill>
              </a:rPr>
              <a:t>=2 </a:t>
            </a:r>
            <a:r>
              <a:rPr lang="en-US" altLang="en-US" sz="1600" b="1" i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{Nuts, Diaper} is frequent</a:t>
            </a:r>
            <a:endParaRPr lang="en-US" altLang="en-US" sz="1600" b="1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5379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28800"/>
                <a:ext cx="7901880" cy="30893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Rule: </a:t>
                </a:r>
                <a:r>
                  <a:rPr lang="en-US" sz="2000" i="1" dirty="0"/>
                  <a:t>A</a:t>
                </a:r>
                <a:r>
                  <a:rPr lang="en-US" sz="2000" i="1" dirty="0">
                    <a:sym typeface="Wingdings" panose="05000000000000000000" pitchFamily="2" charset="2"/>
                  </a:rPr>
                  <a:t> </a:t>
                </a:r>
                <a:r>
                  <a:rPr lang="en-US" sz="2000" i="1" dirty="0"/>
                  <a:t>B  with </a:t>
                </a:r>
                <a:r>
                  <a:rPr lang="en-US" sz="2000" b="1" dirty="0"/>
                  <a:t>support</a:t>
                </a:r>
                <a:r>
                  <a:rPr lang="en-US" sz="2000" dirty="0"/>
                  <a:t> </a:t>
                </a:r>
                <a:r>
                  <a:rPr lang="en-US" sz="2800" b="1" i="1" dirty="0"/>
                  <a:t>s </a:t>
                </a:r>
                <a:r>
                  <a:rPr lang="en-US" sz="2000" dirty="0"/>
                  <a:t>and</a:t>
                </a:r>
                <a:r>
                  <a:rPr lang="en-US" sz="2000" b="1" i="1" dirty="0"/>
                  <a:t> </a:t>
                </a:r>
                <a:r>
                  <a:rPr lang="en-US" sz="2000" b="1" dirty="0"/>
                  <a:t>confidence </a:t>
                </a:r>
                <a:r>
                  <a:rPr lang="en-US" sz="2800" b="1" i="1" dirty="0"/>
                  <a:t>c</a:t>
                </a:r>
                <a:r>
                  <a:rPr lang="en-US" sz="2000" i="1" dirty="0"/>
                  <a:t> in D (with </a:t>
                </a:r>
                <a:r>
                  <a:rPr lang="en-US" sz="2000" b="1" i="1" dirty="0"/>
                  <a:t>n</a:t>
                </a:r>
                <a:r>
                  <a:rPr lang="en-US" sz="2000" i="1" dirty="0"/>
                  <a:t> transactions)</a:t>
                </a:r>
                <a:endParaRPr lang="en-US" sz="2000" b="1" i="1" dirty="0"/>
              </a:p>
              <a:p>
                <a:r>
                  <a:rPr lang="en-US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support</a:t>
                </a:r>
                <a:r>
                  <a:rPr lang="en-US" sz="2000" i="1" dirty="0"/>
                  <a:t> </a:t>
                </a:r>
                <a:r>
                  <a:rPr lang="en-US" sz="2000" dirty="0"/>
                  <a:t>is</a:t>
                </a:r>
                <a:r>
                  <a:rPr lang="en-US" sz="2000" i="1" dirty="0"/>
                  <a:t> </a:t>
                </a:r>
                <a:r>
                  <a:rPr lang="en-US" sz="2000" dirty="0"/>
                  <a:t>the percentage of transactions in </a:t>
                </a:r>
                <a:r>
                  <a:rPr lang="en-US" sz="2000" i="1" dirty="0"/>
                  <a:t>D </a:t>
                </a:r>
                <a:r>
                  <a:rPr lang="en-US" sz="2000" dirty="0"/>
                  <a:t>that contain </a:t>
                </a:r>
                <a:r>
                  <a:rPr lang="en-US" sz="2000" i="1" dirty="0"/>
                  <a:t>A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i="1" dirty="0"/>
                  <a:t>B </a:t>
                </a:r>
                <a:r>
                  <a:rPr lang="en-US" sz="2000" dirty="0"/>
                  <a:t>(i.e., the </a:t>
                </a:r>
                <a:r>
                  <a:rPr lang="en-US" sz="2000" i="1" dirty="0"/>
                  <a:t>union </a:t>
                </a:r>
                <a:r>
                  <a:rPr lang="en-US" sz="2000" dirty="0"/>
                  <a:t>of sets </a:t>
                </a:r>
                <a:r>
                  <a:rPr lang="en-US" sz="2000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B </a:t>
                </a:r>
                <a:r>
                  <a:rPr lang="en-US" sz="2000" dirty="0"/>
                  <a:t>say, or, both </a:t>
                </a:r>
                <a:r>
                  <a:rPr lang="en-US" sz="2000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B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• 𝑠𝑢𝑝𝑝𝑜𝑟𝑡 𝐴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𝐵 = 𝑃 (𝐴∪𝐵) = 𝑠𝑢𝑝𝑝𝑜𝑟𝑡_𝐶𝑜𝑢𝑛𝑡(𝐴∪𝐵) / n</a:t>
                </a:r>
              </a:p>
              <a:p>
                <a:r>
                  <a:rPr lang="en-US" sz="20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confidence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/>
                  <a:t>is</a:t>
                </a:r>
                <a:r>
                  <a:rPr lang="en-US" sz="2000" i="1" dirty="0"/>
                  <a:t> </a:t>
                </a:r>
                <a:r>
                  <a:rPr lang="en-US" sz="2000" dirty="0"/>
                  <a:t>the percentage of transactions in </a:t>
                </a:r>
                <a:r>
                  <a:rPr lang="en-US" sz="2000" i="1" dirty="0"/>
                  <a:t>D </a:t>
                </a:r>
                <a:r>
                  <a:rPr lang="en-US" sz="2000" dirty="0"/>
                  <a:t>containing </a:t>
                </a:r>
                <a:r>
                  <a:rPr lang="en-US" sz="2000" i="1" dirty="0"/>
                  <a:t>A </a:t>
                </a:r>
                <a:r>
                  <a:rPr lang="en-US" sz="2000" dirty="0"/>
                  <a:t>that also contain </a:t>
                </a:r>
                <a:r>
                  <a:rPr lang="en-US" sz="2000" i="1" dirty="0"/>
                  <a:t>B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𝑐𝑜𝑛𝑓𝑖𝑑𝑒𝑛𝑐𝑒 𝐴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/>
                  <a:t> B = 𝑃 (𝐵/𝐴)</a:t>
                </a:r>
              </a:p>
              <a:p>
                <a:r>
                  <a:rPr lang="en-US" sz="2000" dirty="0"/>
                  <a:t>𝑐𝑜𝑛𝑓𝑖𝑑𝑒𝑛𝑐𝑒 𝐴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/>
                  <a:t>B = 𝑠𝑢𝑝𝑝𝑜𝑟𝑡_𝐶𝑜𝑢𝑛𝑡(𝐴∪𝐵) / 𝑠𝑢𝑝𝑝𝑜𝑟𝑡_𝐶𝑜𝑢𝑛𝑡(𝐴)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28800"/>
                <a:ext cx="7901880" cy="3089372"/>
              </a:xfrm>
              <a:blipFill rotWithShape="0">
                <a:blip r:embed="rId2"/>
                <a:stretch>
                  <a:fillRect l="-849" t="-1972" r="-617" b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43808" y="4818112"/>
            <a:ext cx="3886200" cy="1720626"/>
            <a:chOff x="192" y="2400"/>
            <a:chExt cx="2448" cy="1670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4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49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2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buys nuts</a:t>
              </a:r>
              <a:endParaRPr lang="en-US" altLang="en-US" sz="14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45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00808"/>
            <a:ext cx="790188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Find all frequent </a:t>
            </a:r>
            <a:r>
              <a:rPr lang="en-US" b="1" dirty="0" err="1"/>
              <a:t>itemsets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each of these </a:t>
            </a:r>
            <a:r>
              <a:rPr lang="en-US" dirty="0" err="1"/>
              <a:t>itemsets</a:t>
            </a:r>
            <a:r>
              <a:rPr lang="en-US" dirty="0"/>
              <a:t> will occur equal or more than minimum support.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Generate strong association rules from the frequent </a:t>
            </a:r>
            <a:r>
              <a:rPr lang="en-US" b="1" dirty="0" err="1"/>
              <a:t>itemsets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rules must satisfy minimum support and minimum confidence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19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590" y="688491"/>
            <a:ext cx="766021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Association Rules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584" y="1644352"/>
            <a:ext cx="8045896" cy="1568624"/>
          </a:xfrm>
        </p:spPr>
        <p:txBody>
          <a:bodyPr/>
          <a:lstStyle/>
          <a:p>
            <a:pPr marL="457200" indent="-457200" eaLnBrk="1" hangingPunct="1"/>
            <a:r>
              <a:rPr lang="en-US" altLang="en-US" sz="2200" dirty="0"/>
              <a:t>Find all the rules </a:t>
            </a:r>
            <a:r>
              <a:rPr lang="en-US" altLang="en-US" sz="2200" i="1" dirty="0"/>
              <a:t>X </a:t>
            </a:r>
            <a:r>
              <a:rPr lang="en-US" altLang="en-US" sz="2200" dirty="0">
                <a:sym typeface="Wingdings" panose="05000000000000000000" pitchFamily="2" charset="2"/>
              </a:rPr>
              <a:t> </a:t>
            </a:r>
            <a:r>
              <a:rPr lang="en-US" altLang="en-US" sz="2200" i="1" dirty="0">
                <a:sym typeface="Wingdings" panose="05000000000000000000" pitchFamily="2" charset="2"/>
              </a:rPr>
              <a:t>Y</a:t>
            </a:r>
            <a:r>
              <a:rPr lang="en-US" altLang="en-US" sz="2200" i="1" dirty="0">
                <a:sym typeface="Symbol" panose="05050102010706020507" pitchFamily="18" charset="2"/>
              </a:rPr>
              <a:t> </a:t>
            </a:r>
            <a:r>
              <a:rPr lang="en-US" altLang="en-US" sz="2200" dirty="0"/>
              <a:t>with minimum support and confidence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en-US" sz="2000" i="1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	Example: Let  </a:t>
            </a:r>
            <a:r>
              <a:rPr lang="en-US" altLang="en-US" sz="2000" i="1" dirty="0" err="1"/>
              <a:t>minsup</a:t>
            </a:r>
            <a:r>
              <a:rPr lang="en-US" altLang="en-US" sz="2000" i="1" dirty="0"/>
              <a:t> = 50%, </a:t>
            </a:r>
            <a:r>
              <a:rPr lang="en-US" altLang="en-US" sz="2000" i="1" dirty="0" err="1"/>
              <a:t>minconf</a:t>
            </a:r>
            <a:r>
              <a:rPr lang="en-US" altLang="en-US" sz="2000" i="1" dirty="0"/>
              <a:t> = 50%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2000" i="1" dirty="0"/>
              <a:t>	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Freq. Pat.: </a:t>
            </a:r>
            <a:r>
              <a:rPr lang="en-US" altLang="en-US" sz="2000" i="1" dirty="0"/>
              <a:t>{</a:t>
            </a:r>
            <a:r>
              <a:rPr lang="en-US" altLang="en-US" sz="2000" dirty="0"/>
              <a:t>Beer}:3, {</a:t>
            </a:r>
            <a:r>
              <a:rPr lang="en-US" altLang="en-US" sz="1800" dirty="0"/>
              <a:t>Nuts}:3</a:t>
            </a:r>
            <a:r>
              <a:rPr lang="en-US" altLang="en-US" sz="2000" dirty="0"/>
              <a:t>, {Diaper}:4, {Eggs}:3, {Beer, Diaper}:3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5616" y="3648813"/>
            <a:ext cx="3352800" cy="2332143"/>
            <a:chOff x="228600" y="1524000"/>
            <a:chExt cx="3352800" cy="1816100"/>
          </a:xfrm>
        </p:grpSpPr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688975" y="2768600"/>
              <a:ext cx="2892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Nuts, Eggs, Milk</a:t>
              </a:r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228600" y="2768600"/>
              <a:ext cx="460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40</a:t>
              </a:r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688975" y="3054350"/>
              <a:ext cx="2892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400"/>
                <a:t>Nuts, Coffee, Diaper, Eggs, Milk</a:t>
              </a:r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228600" y="3054350"/>
              <a:ext cx="460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50</a:t>
              </a:r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688975" y="245745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Beer, Diaper, Eggs</a:t>
              </a:r>
            </a:p>
          </p:txBody>
        </p:sp>
        <p:sp>
          <p:nvSpPr>
            <p:cNvPr id="19475" name="Rectangle 20"/>
            <p:cNvSpPr>
              <a:spLocks noChangeArrowheads="1"/>
            </p:cNvSpPr>
            <p:nvPr/>
          </p:nvSpPr>
          <p:spPr bwMode="auto">
            <a:xfrm>
              <a:off x="228600" y="245745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19476" name="Rectangle 21"/>
            <p:cNvSpPr>
              <a:spLocks noChangeArrowheads="1"/>
            </p:cNvSpPr>
            <p:nvPr/>
          </p:nvSpPr>
          <p:spPr bwMode="auto">
            <a:xfrm>
              <a:off x="688975" y="214630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dirty="0"/>
                <a:t>Beer, Coffee, Diaper</a:t>
              </a:r>
            </a:p>
          </p:txBody>
        </p:sp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228600" y="214630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20</a:t>
              </a:r>
            </a:p>
          </p:txBody>
        </p:sp>
        <p:sp>
          <p:nvSpPr>
            <p:cNvPr id="19478" name="Rectangle 23"/>
            <p:cNvSpPr>
              <a:spLocks noChangeArrowheads="1"/>
            </p:cNvSpPr>
            <p:nvPr/>
          </p:nvSpPr>
          <p:spPr bwMode="auto">
            <a:xfrm>
              <a:off x="688975" y="183515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Beer, Nuts, Diaper</a:t>
              </a:r>
            </a:p>
          </p:txBody>
        </p:sp>
        <p:sp>
          <p:nvSpPr>
            <p:cNvPr id="19479" name="Rectangle 24"/>
            <p:cNvSpPr>
              <a:spLocks noChangeArrowheads="1"/>
            </p:cNvSpPr>
            <p:nvPr/>
          </p:nvSpPr>
          <p:spPr bwMode="auto">
            <a:xfrm>
              <a:off x="228600" y="183515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/>
                <a:t>10</a:t>
              </a:r>
            </a:p>
          </p:txBody>
        </p:sp>
        <p:sp>
          <p:nvSpPr>
            <p:cNvPr id="19480" name="Rectangle 25"/>
            <p:cNvSpPr>
              <a:spLocks noChangeArrowheads="1"/>
            </p:cNvSpPr>
            <p:nvPr/>
          </p:nvSpPr>
          <p:spPr bwMode="auto">
            <a:xfrm>
              <a:off x="688975" y="1524000"/>
              <a:ext cx="289242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Items bought</a:t>
              </a:r>
            </a:p>
          </p:txBody>
        </p:sp>
        <p:sp>
          <p:nvSpPr>
            <p:cNvPr id="19481" name="Rectangle 26"/>
            <p:cNvSpPr>
              <a:spLocks noChangeArrowheads="1"/>
            </p:cNvSpPr>
            <p:nvPr/>
          </p:nvSpPr>
          <p:spPr bwMode="auto">
            <a:xfrm>
              <a:off x="228600" y="1524000"/>
              <a:ext cx="46037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chemeClr val="hlink"/>
                  </a:solidFill>
                </a:rPr>
                <a:t>Tid</a:t>
              </a:r>
            </a:p>
          </p:txBody>
        </p:sp>
        <p:sp>
          <p:nvSpPr>
            <p:cNvPr id="19482" name="Line 27"/>
            <p:cNvSpPr>
              <a:spLocks noChangeShapeType="1"/>
            </p:cNvSpPr>
            <p:nvPr/>
          </p:nvSpPr>
          <p:spPr bwMode="auto">
            <a:xfrm>
              <a:off x="228600" y="15240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3" name="Line 28"/>
            <p:cNvSpPr>
              <a:spLocks noChangeShapeType="1"/>
            </p:cNvSpPr>
            <p:nvPr/>
          </p:nvSpPr>
          <p:spPr bwMode="auto">
            <a:xfrm>
              <a:off x="228600" y="183515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Line 29"/>
            <p:cNvSpPr>
              <a:spLocks noChangeShapeType="1"/>
            </p:cNvSpPr>
            <p:nvPr/>
          </p:nvSpPr>
          <p:spPr bwMode="auto">
            <a:xfrm>
              <a:off x="228600" y="21463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5" name="Line 30"/>
            <p:cNvSpPr>
              <a:spLocks noChangeShapeType="1"/>
            </p:cNvSpPr>
            <p:nvPr/>
          </p:nvSpPr>
          <p:spPr bwMode="auto">
            <a:xfrm>
              <a:off x="228600" y="24574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6" name="Line 31"/>
            <p:cNvSpPr>
              <a:spLocks noChangeShapeType="1"/>
            </p:cNvSpPr>
            <p:nvPr/>
          </p:nvSpPr>
          <p:spPr bwMode="auto">
            <a:xfrm>
              <a:off x="228600" y="27686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7" name="Line 32"/>
            <p:cNvSpPr>
              <a:spLocks noChangeShapeType="1"/>
            </p:cNvSpPr>
            <p:nvPr/>
          </p:nvSpPr>
          <p:spPr bwMode="auto">
            <a:xfrm>
              <a:off x="228600" y="33401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8" name="Line 33"/>
            <p:cNvSpPr>
              <a:spLocks noChangeShapeType="1"/>
            </p:cNvSpPr>
            <p:nvPr/>
          </p:nvSpPr>
          <p:spPr bwMode="auto">
            <a:xfrm>
              <a:off x="2286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9" name="Line 34"/>
            <p:cNvSpPr>
              <a:spLocks noChangeShapeType="1"/>
            </p:cNvSpPr>
            <p:nvPr/>
          </p:nvSpPr>
          <p:spPr bwMode="auto">
            <a:xfrm>
              <a:off x="688975" y="1524000"/>
              <a:ext cx="0" cy="181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0" name="Line 35"/>
            <p:cNvSpPr>
              <a:spLocks noChangeShapeType="1"/>
            </p:cNvSpPr>
            <p:nvPr/>
          </p:nvSpPr>
          <p:spPr bwMode="auto">
            <a:xfrm>
              <a:off x="35814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91" name="Line 36"/>
            <p:cNvSpPr>
              <a:spLocks noChangeShapeType="1"/>
            </p:cNvSpPr>
            <p:nvPr/>
          </p:nvSpPr>
          <p:spPr bwMode="auto">
            <a:xfrm>
              <a:off x="228600" y="30543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4439344" y="3942560"/>
            <a:ext cx="432365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1800" dirty="0"/>
              <a:t>    Association rules: (many more!)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i="1" dirty="0"/>
              <a:t>Beer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i="1" dirty="0">
                <a:sym typeface="Symbol" panose="05050102010706020507" pitchFamily="18" charset="2"/>
              </a:rPr>
              <a:t> Diaper  </a:t>
            </a:r>
            <a:r>
              <a:rPr lang="en-US" altLang="en-US" sz="1800" dirty="0">
                <a:sym typeface="Symbol" panose="05050102010706020507" pitchFamily="18" charset="2"/>
              </a:rPr>
              <a:t>(60%, 100%)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i="1" dirty="0"/>
              <a:t>Diaper </a:t>
            </a:r>
            <a:r>
              <a:rPr lang="en-US" altLang="en-US" sz="1800" dirty="0">
                <a:sym typeface="Wingdings" panose="05000000000000000000" pitchFamily="2" charset="2"/>
              </a:rPr>
              <a:t></a:t>
            </a:r>
            <a:r>
              <a:rPr lang="en-US" altLang="en-US" sz="1800" i="1" dirty="0">
                <a:sym typeface="Symbol" panose="05050102010706020507" pitchFamily="18" charset="2"/>
              </a:rPr>
              <a:t> Beer  </a:t>
            </a:r>
            <a:r>
              <a:rPr lang="en-US" altLang="en-US" sz="1800" dirty="0">
                <a:sym typeface="Symbol" panose="05050102010706020507" pitchFamily="18" charset="2"/>
              </a:rPr>
              <a:t>(60%, 75%)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B. Behkamal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D636B-5F70-4F2A-BC64-2E8341F831E5}" type="slidenum">
              <a:rPr lang="fa-IR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9900785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B Nazanin" pitchFamily="2" charset="-78"/>
          </a:defRPr>
        </a:defPPr>
      </a:lstStyle>
    </a:lnDef>
  </a:objectDefaults>
  <a:extraClrSchemeLst>
    <a:extraClrScheme>
      <a:clrScheme name="Notebook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12182</TotalTime>
  <Words>2663</Words>
  <Application>Microsoft Office PowerPoint</Application>
  <PresentationFormat>On-screen Show (4:3)</PresentationFormat>
  <Paragraphs>597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B Homa</vt:lpstr>
      <vt:lpstr>B Jadid</vt:lpstr>
      <vt:lpstr>B Nazanin</vt:lpstr>
      <vt:lpstr>B Titr</vt:lpstr>
      <vt:lpstr>B Traffic</vt:lpstr>
      <vt:lpstr>Cambria Math</vt:lpstr>
      <vt:lpstr>Symbol</vt:lpstr>
      <vt:lpstr>Tahoma</vt:lpstr>
      <vt:lpstr>Times New Roman</vt:lpstr>
      <vt:lpstr>Wingdings</vt:lpstr>
      <vt:lpstr>Notebook</vt:lpstr>
      <vt:lpstr>PowerPoint Presentation</vt:lpstr>
      <vt:lpstr>Outline</vt:lpstr>
      <vt:lpstr>What Is Frequent Pattern Analysis?</vt:lpstr>
      <vt:lpstr>Basket data analysis</vt:lpstr>
      <vt:lpstr>Basic concepts</vt:lpstr>
      <vt:lpstr>Basic concepts …</vt:lpstr>
      <vt:lpstr>Support and Confidence </vt:lpstr>
      <vt:lpstr>Association rule mining steps</vt:lpstr>
      <vt:lpstr>Association Rules</vt:lpstr>
      <vt:lpstr>A problem</vt:lpstr>
      <vt:lpstr>Closed and Maximal Frequent Itemset</vt:lpstr>
      <vt:lpstr>Example: maximal, closed and frequent itemsets </vt:lpstr>
      <vt:lpstr>Relationship between Frequent Itemset Representations</vt:lpstr>
      <vt:lpstr>Frequent Itemset Mining Methods </vt:lpstr>
      <vt:lpstr>Scalable Frequent Itemset Mining Methods</vt:lpstr>
      <vt:lpstr>The Downward Closure Property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Example of Apriori </vt:lpstr>
      <vt:lpstr>Example of Apriori …</vt:lpstr>
      <vt:lpstr>Generating association rules</vt:lpstr>
      <vt:lpstr>Further Improvement of the Apriori Method</vt:lpstr>
      <vt:lpstr>Improvement of the Apriori Method</vt:lpstr>
      <vt:lpstr>1. Hash based </vt:lpstr>
      <vt:lpstr>2. Transaction reduction</vt:lpstr>
      <vt:lpstr>3. Partitioning</vt:lpstr>
      <vt:lpstr>3. Partitioning …</vt:lpstr>
      <vt:lpstr>4. Sampling for Frequent Patterns</vt:lpstr>
      <vt:lpstr>5. Dynamic Itemset Counting (DIC)</vt:lpstr>
      <vt:lpstr>PowerPoint Presentation</vt:lpstr>
      <vt:lpstr>Horizontal and Vertical Data Format</vt:lpstr>
      <vt:lpstr>Vertical Data Format: process</vt:lpstr>
      <vt:lpstr>Vertical Data Format: example</vt:lpstr>
      <vt:lpstr>Vertical Data Format</vt:lpstr>
      <vt:lpstr>Example</vt:lpstr>
      <vt:lpstr>Well-known Measures </vt:lpstr>
      <vt:lpstr>From association rule to correlation analysis</vt:lpstr>
      <vt:lpstr>FP-Growth:   A Frequent Pattern-Growth Approach (برای مطالعه) </vt:lpstr>
      <vt:lpstr>Frequent Pattern Growth (FP-Growth)</vt:lpstr>
      <vt:lpstr>FP-growth: two step approach</vt:lpstr>
      <vt:lpstr>FP-Growth method</vt:lpstr>
      <vt:lpstr>FP-Growth method</vt:lpstr>
      <vt:lpstr>1. Constructing FP-tree  </vt:lpstr>
      <vt:lpstr>2. Mining FP-tree</vt:lpstr>
      <vt:lpstr>FP-Growth Structure</vt:lpstr>
      <vt:lpstr>Summary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Behshid</dc:creator>
  <cp:lastModifiedBy>Behkamal</cp:lastModifiedBy>
  <cp:revision>1011</cp:revision>
  <dcterms:created xsi:type="dcterms:W3CDTF">2007-01-21T15:22:56Z</dcterms:created>
  <dcterms:modified xsi:type="dcterms:W3CDTF">2020-09-22T15:45:57Z</dcterms:modified>
</cp:coreProperties>
</file>