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94"/>
  </p:notesMasterIdLst>
  <p:handoutMasterIdLst>
    <p:handoutMasterId r:id="rId95"/>
  </p:handoutMasterIdLst>
  <p:sldIdLst>
    <p:sldId id="265" r:id="rId2"/>
    <p:sldId id="1397" r:id="rId3"/>
    <p:sldId id="1398" r:id="rId4"/>
    <p:sldId id="1476" r:id="rId5"/>
    <p:sldId id="1477" r:id="rId6"/>
    <p:sldId id="1481" r:id="rId7"/>
    <p:sldId id="1483" r:id="rId8"/>
    <p:sldId id="1478" r:id="rId9"/>
    <p:sldId id="1475" r:id="rId10"/>
    <p:sldId id="1399" r:id="rId11"/>
    <p:sldId id="1487" r:id="rId12"/>
    <p:sldId id="1488" r:id="rId13"/>
    <p:sldId id="1484" r:id="rId14"/>
    <p:sldId id="1485" r:id="rId15"/>
    <p:sldId id="1489" r:id="rId16"/>
    <p:sldId id="1490" r:id="rId17"/>
    <p:sldId id="1491" r:id="rId18"/>
    <p:sldId id="1492" r:id="rId19"/>
    <p:sldId id="1493" r:id="rId20"/>
    <p:sldId id="1494" r:id="rId21"/>
    <p:sldId id="1497" r:id="rId22"/>
    <p:sldId id="1528" r:id="rId23"/>
    <p:sldId id="1479" r:id="rId24"/>
    <p:sldId id="1554" r:id="rId25"/>
    <p:sldId id="1500" r:id="rId26"/>
    <p:sldId id="1498" r:id="rId27"/>
    <p:sldId id="1499" r:id="rId28"/>
    <p:sldId id="1506" r:id="rId29"/>
    <p:sldId id="1407" r:id="rId30"/>
    <p:sldId id="1503" r:id="rId31"/>
    <p:sldId id="1504" r:id="rId32"/>
    <p:sldId id="1505" r:id="rId33"/>
    <p:sldId id="1480" r:id="rId34"/>
    <p:sldId id="1552" r:id="rId35"/>
    <p:sldId id="1409" r:id="rId36"/>
    <p:sldId id="1514" r:id="rId37"/>
    <p:sldId id="1555" r:id="rId38"/>
    <p:sldId id="1556" r:id="rId39"/>
    <p:sldId id="1410" r:id="rId40"/>
    <p:sldId id="1557" r:id="rId41"/>
    <p:sldId id="1411" r:id="rId42"/>
    <p:sldId id="1558" r:id="rId43"/>
    <p:sldId id="1413" r:id="rId44"/>
    <p:sldId id="1529" r:id="rId45"/>
    <p:sldId id="1524" r:id="rId46"/>
    <p:sldId id="1515" r:id="rId47"/>
    <p:sldId id="1522" r:id="rId48"/>
    <p:sldId id="1531" r:id="rId49"/>
    <p:sldId id="1530" r:id="rId50"/>
    <p:sldId id="1417" r:id="rId51"/>
    <p:sldId id="1418" r:id="rId52"/>
    <p:sldId id="1419" r:id="rId53"/>
    <p:sldId id="1523" r:id="rId54"/>
    <p:sldId id="1533" r:id="rId55"/>
    <p:sldId id="1532" r:id="rId56"/>
    <p:sldId id="1426" r:id="rId57"/>
    <p:sldId id="1535" r:id="rId58"/>
    <p:sldId id="1538" r:id="rId59"/>
    <p:sldId id="1430" r:id="rId60"/>
    <p:sldId id="1431" r:id="rId61"/>
    <p:sldId id="1432" r:id="rId62"/>
    <p:sldId id="1433" r:id="rId63"/>
    <p:sldId id="1580" r:id="rId64"/>
    <p:sldId id="1541" r:id="rId65"/>
    <p:sldId id="1435" r:id="rId66"/>
    <p:sldId id="1543" r:id="rId67"/>
    <p:sldId id="1549" r:id="rId68"/>
    <p:sldId id="1544" r:id="rId69"/>
    <p:sldId id="1581" r:id="rId70"/>
    <p:sldId id="1436" r:id="rId71"/>
    <p:sldId id="1545" r:id="rId72"/>
    <p:sldId id="1437" r:id="rId73"/>
    <p:sldId id="1546" r:id="rId74"/>
    <p:sldId id="1547" r:id="rId75"/>
    <p:sldId id="1438" r:id="rId76"/>
    <p:sldId id="1551" r:id="rId77"/>
    <p:sldId id="1572" r:id="rId78"/>
    <p:sldId id="1573" r:id="rId79"/>
    <p:sldId id="1574" r:id="rId80"/>
    <p:sldId id="1575" r:id="rId81"/>
    <p:sldId id="1577" r:id="rId82"/>
    <p:sldId id="1579" r:id="rId83"/>
    <p:sldId id="1442" r:id="rId84"/>
    <p:sldId id="1443" r:id="rId85"/>
    <p:sldId id="1444" r:id="rId86"/>
    <p:sldId id="1445" r:id="rId87"/>
    <p:sldId id="1447" r:id="rId88"/>
    <p:sldId id="1559" r:id="rId89"/>
    <p:sldId id="1448" r:id="rId90"/>
    <p:sldId id="1455" r:id="rId91"/>
    <p:sldId id="1464" r:id="rId92"/>
    <p:sldId id="1306" r:id="rId93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4D9"/>
    <a:srgbClr val="FF0066"/>
    <a:srgbClr val="C1EAFF"/>
    <a:srgbClr val="E9EEF3"/>
    <a:srgbClr val="B8C6D6"/>
    <a:srgbClr val="CCECFF"/>
    <a:srgbClr val="008000"/>
    <a:srgbClr val="B7B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2" autoAdjust="0"/>
    <p:restoredTop sz="94630" autoAdjust="0"/>
  </p:normalViewPr>
  <p:slideViewPr>
    <p:cSldViewPr>
      <p:cViewPr varScale="1">
        <p:scale>
          <a:sx n="70" d="100"/>
          <a:sy n="70" d="100"/>
        </p:scale>
        <p:origin x="139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2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e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>
            <a:lvl1pPr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377" y="0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>
            <a:lvl1pPr algn="r"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009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b" anchorCtr="0" compatLnSpc="1">
            <a:prstTxWarp prst="textNoShape">
              <a:avLst/>
            </a:prstTxWarp>
          </a:bodyPr>
          <a:lstStyle>
            <a:lvl1pPr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377" y="6742009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b" anchorCtr="0" compatLnSpc="1">
            <a:prstTxWarp prst="textNoShape">
              <a:avLst/>
            </a:prstTxWarp>
          </a:bodyPr>
          <a:lstStyle>
            <a:lvl1pPr algn="r"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D213741-037D-4F3B-9BA5-B11E7370D2A7}" type="slidenum">
              <a:rPr lang="fa-I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21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>
            <a:lvl1pPr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377" y="0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>
            <a:lvl1pPr algn="r"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971" y="3371835"/>
            <a:ext cx="8188672" cy="319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009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b" anchorCtr="0" compatLnSpc="1">
            <a:prstTxWarp prst="textNoShape">
              <a:avLst/>
            </a:prstTxWarp>
          </a:bodyPr>
          <a:lstStyle>
            <a:lvl1pPr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377" y="6742009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b" anchorCtr="0" compatLnSpc="1">
            <a:prstTxWarp prst="textNoShape">
              <a:avLst/>
            </a:prstTxWarp>
          </a:bodyPr>
          <a:lstStyle>
            <a:lvl1pPr algn="r"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63908A9-C6E6-4DD4-9FB3-916D69F34785}" type="slidenum">
              <a:rPr lang="fa-I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69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a-IR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681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12B06C1-0F9B-468C-A41F-C015152D45A9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 : the expected information needed to classify a given sample</a:t>
            </a:r>
          </a:p>
          <a:p>
            <a:r>
              <a:rPr lang="en-US" altLang="en-US"/>
              <a:t>E (entropy) : expected information based on the partitioning into subsets by A</a:t>
            </a:r>
          </a:p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1389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76902B5-3427-4788-A8C7-A87EDF64071C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8914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596A580-EE10-47D9-BB1F-03F985C9518D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08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D17F40A-1C00-4B2B-B291-855D0E87674E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7813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21DDB4C-F2D8-4F95-9F3C-4A6B97841163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500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378450D-9F21-41AF-B6E6-E31C63746B00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844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378450D-9F21-41AF-B6E6-E31C63746B00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614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45DE391-1DD6-49A8-A38E-C5CD2B8D6A3E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995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BE4CA96-03DD-42EE-8DFD-34D427911A53}" type="slidenum">
              <a:rPr lang="en-US" altLang="en-US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563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3580D54-BD6B-4965-A18E-0A82643E2462}" type="slidenum">
              <a:rPr lang="en-US" altLang="en-US"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142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71B9C3BE-8CCC-47FA-B5D6-4503AA699703}" type="slidenum">
              <a:rPr lang="en-US" altLang="en-US" sz="1200">
                <a:latin typeface="Times New Roman" panose="02020603050405020304" pitchFamily="18" charset="0"/>
              </a:rPr>
              <a:pPr algn="r"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928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2E9E36C3-0DE0-42EB-AF68-72D5C573D980}" type="slidenum">
              <a:rPr lang="en-US" altLang="en-US" sz="1200">
                <a:latin typeface="Times New Roman" panose="02020603050405020304" pitchFamily="18" charset="0"/>
              </a:rPr>
              <a:pPr algn="r"/>
              <a:t>53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0279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71B9C3BE-8CCC-47FA-B5D6-4503AA699703}" type="slidenum">
              <a:rPr lang="en-US" altLang="en-US" sz="1200">
                <a:latin typeface="Times New Roman" panose="02020603050405020304" pitchFamily="18" charset="0"/>
              </a:rPr>
              <a:pPr algn="r"/>
              <a:t>54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503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3B948E8-F270-497A-9B3F-98F53EA13D9D}" type="slidenum">
              <a:rPr lang="en-US" altLang="en-US">
                <a:latin typeface="Times New Roman" panose="02020603050405020304" pitchFamily="18" charset="0"/>
              </a:rPr>
              <a:pPr/>
              <a:t>56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9563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3B948E8-F270-497A-9B3F-98F53EA13D9D}" type="slidenum">
              <a:rPr lang="en-US" altLang="en-US">
                <a:latin typeface="Times New Roman" panose="02020603050405020304" pitchFamily="18" charset="0"/>
              </a:rPr>
              <a:pPr/>
              <a:t>57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996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E674848-2511-4F3C-8D81-C37810D4110E}" type="slidenum">
              <a:rPr lang="en-US" altLang="en-US">
                <a:latin typeface="Times New Roman" panose="02020603050405020304" pitchFamily="18" charset="0"/>
              </a:rPr>
              <a:pPr/>
              <a:t>59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5359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B738809-C8E6-4D1E-89A3-78457035572F}" type="slidenum">
              <a:rPr lang="en-US" altLang="en-US">
                <a:latin typeface="Times New Roman" panose="02020603050405020304" pitchFamily="18" charset="0"/>
              </a:rPr>
              <a:pPr/>
              <a:t>60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228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11DEE72-4B9B-464B-962C-0EFF4646AB11}" type="slidenum">
              <a:rPr lang="en-US" altLang="en-US">
                <a:latin typeface="Times New Roman" panose="02020603050405020304" pitchFamily="18" charset="0"/>
              </a:rPr>
              <a:pPr/>
              <a:t>61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029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B3DAA23-B33A-42A3-9C94-48F0370E262A}" type="slidenum">
              <a:rPr lang="en-US" altLang="en-US">
                <a:latin typeface="Times New Roman" panose="02020603050405020304" pitchFamily="18" charset="0"/>
              </a:rPr>
              <a:pPr/>
              <a:t>62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3794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71B9C3BE-8CCC-47FA-B5D6-4503AA699703}" type="slidenum">
              <a:rPr lang="en-US" altLang="en-US" sz="1200">
                <a:latin typeface="Times New Roman" panose="02020603050405020304" pitchFamily="18" charset="0"/>
              </a:rPr>
              <a:pPr algn="r"/>
              <a:t>63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2074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B98EE2E-9E7A-404A-9ED8-77082AC66A92}" type="slidenum">
              <a:rPr lang="en-US" altLang="en-US">
                <a:latin typeface="Times New Roman" panose="02020603050405020304" pitchFamily="18" charset="0"/>
              </a:rPr>
              <a:pPr/>
              <a:t>65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761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C654B0D-9C40-4B61-83BB-41B3CFC87020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7176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B98EE2E-9E7A-404A-9ED8-77082AC66A92}" type="slidenum">
              <a:rPr lang="en-US" altLang="en-US">
                <a:latin typeface="Times New Roman" panose="02020603050405020304" pitchFamily="18" charset="0"/>
              </a:rPr>
              <a:pPr/>
              <a:t>69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7876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A7DED43-858F-45B1-A6AF-05B35C65BD14}" type="slidenum">
              <a:rPr lang="en-US" altLang="en-US">
                <a:latin typeface="Times New Roman" panose="02020603050405020304" pitchFamily="18" charset="0"/>
              </a:rPr>
              <a:pPr/>
              <a:t>70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930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A7DED43-858F-45B1-A6AF-05B35C65BD14}" type="slidenum">
              <a:rPr lang="en-US" altLang="en-US">
                <a:latin typeface="Times New Roman" panose="02020603050405020304" pitchFamily="18" charset="0"/>
              </a:rPr>
              <a:pPr/>
              <a:t>71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0563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B8262D1-094C-4920-8E43-0D9AFEF102BA}" type="slidenum">
              <a:rPr lang="en-US" altLang="en-US">
                <a:latin typeface="Times New Roman" panose="02020603050405020304" pitchFamily="18" charset="0"/>
              </a:rPr>
              <a:pPr/>
              <a:t>72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4515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57C664F-4A1A-43B8-AEA8-0ABB62E63611}" type="slidenum">
              <a:rPr lang="en-US" altLang="en-US">
                <a:latin typeface="Times New Roman" panose="02020603050405020304" pitchFamily="18" charset="0"/>
              </a:rPr>
              <a:pPr/>
              <a:t>75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387850"/>
            <a:ext cx="5607050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4669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71B9C3BE-8CCC-47FA-B5D6-4503AA699703}" type="slidenum">
              <a:rPr lang="en-US" altLang="en-US" sz="1200">
                <a:latin typeface="Times New Roman" panose="02020603050405020304" pitchFamily="18" charset="0"/>
              </a:rPr>
              <a:pPr algn="r"/>
              <a:t>76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3708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C938016-E110-474D-BB54-41A5780801F2}" type="slidenum">
              <a:rPr lang="en-US" altLang="en-US">
                <a:latin typeface="Times New Roman" panose="02020603050405020304" pitchFamily="18" charset="0"/>
              </a:rPr>
              <a:pPr/>
              <a:t>77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5902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6C87AB6-8258-44CB-A541-ECB74182CAE7}" type="slidenum">
              <a:rPr lang="en-US" altLang="en-US">
                <a:latin typeface="Times New Roman" panose="02020603050405020304" pitchFamily="18" charset="0"/>
              </a:rPr>
              <a:pPr/>
              <a:t>78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9985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1852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549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3908A9-C6E6-4DD4-9FB3-916D69F34785}" type="slidenum">
              <a:rPr lang="fa-IR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863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0569889C-0672-476F-955C-5FBDCEC1AEAE}" type="slidenum">
              <a:rPr lang="en-US" altLang="en-US" sz="1200">
                <a:latin typeface="Times New Roman" panose="02020603050405020304" pitchFamily="18" charset="0"/>
              </a:rPr>
              <a:pPr algn="r"/>
              <a:t>81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63363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71B9C3BE-8CCC-47FA-B5D6-4503AA699703}" type="slidenum">
              <a:rPr lang="en-US" altLang="en-US" sz="1200">
                <a:latin typeface="Times New Roman" panose="02020603050405020304" pitchFamily="18" charset="0"/>
              </a:rPr>
              <a:pPr algn="r"/>
              <a:t>82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9340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0245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0620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85422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9042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9D6A452-CBEE-4458-9914-8AE6958D290B}" type="slidenum">
              <a:rPr lang="en-US" altLang="en-US">
                <a:latin typeface="Times New Roman" panose="02020603050405020304" pitchFamily="18" charset="0"/>
              </a:rPr>
              <a:pPr/>
              <a:t>87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1454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9D6A452-CBEE-4458-9914-8AE6958D290B}" type="slidenum">
              <a:rPr lang="en-US" altLang="en-US">
                <a:latin typeface="Times New Roman" panose="02020603050405020304" pitchFamily="18" charset="0"/>
              </a:rPr>
              <a:pPr/>
              <a:t>88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6221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41E4A67-8DD4-41FC-86C3-D2B10E870C16}" type="slidenum">
              <a:rPr lang="en-US" altLang="en-US">
                <a:latin typeface="Times New Roman" panose="02020603050405020304" pitchFamily="18" charset="0"/>
              </a:rPr>
              <a:pPr/>
              <a:t>89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74759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41D0535E-9DD9-459B-8AB8-DD541230469C}" type="slidenum">
              <a:rPr lang="en-US" altLang="en-US" sz="1200">
                <a:latin typeface="Times New Roman" panose="02020603050405020304" pitchFamily="18" charset="0"/>
              </a:rPr>
              <a:pPr algn="r"/>
              <a:t>90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031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8953AA2-F715-4B15-98B3-8AE11386198B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06772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00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8AA465-33F6-4E85-86CF-2ED9DF607451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575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C09CAA4-ADAF-4EC2-A2F2-BB1EBEF9EF30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093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12B06C1-0F9B-468C-A41F-C015152D45A9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 : the expected information needed to classify a given sample</a:t>
            </a:r>
          </a:p>
          <a:p>
            <a:r>
              <a:rPr lang="en-US" altLang="en-US"/>
              <a:t>E (entropy) : expected information based on the partitioning into subsets by A</a:t>
            </a:r>
          </a:p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7453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12B06C1-0F9B-468C-A41F-C015152D45A9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 : the expected information needed to classify a given sample</a:t>
            </a:r>
          </a:p>
          <a:p>
            <a:r>
              <a:rPr lang="en-US" altLang="en-US"/>
              <a:t>E (entropy) : expected information based on the partitioning into subsets by A</a:t>
            </a:r>
          </a:p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321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0"/>
            <a:ext cx="8872538" cy="6858000"/>
            <a:chOff x="0" y="0"/>
            <a:chExt cx="5589" cy="4320"/>
          </a:xfrm>
        </p:grpSpPr>
        <p:sp>
          <p:nvSpPr>
            <p:cNvPr id="5" name="Rectangle 3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a-IR">
                <a:latin typeface="Arial" pitchFamily="34" charset="0"/>
              </a:endParaRPr>
            </a:p>
          </p:txBody>
        </p:sp>
        <p:pic>
          <p:nvPicPr>
            <p:cNvPr id="6" name="Picture 4" descr="minispi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9536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US" altLang="ar-SA" dirty="0"/>
              <a:t>Click to edit Master title style</a:t>
            </a:r>
          </a:p>
        </p:txBody>
      </p:sp>
      <p:sp>
        <p:nvSpPr>
          <p:cNvPr id="129536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 algn="ctr" rtl="0"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ar-SA" dirty="0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fld id="{FF1C7564-6933-41CB-90CF-A7FE1F361897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 sz="4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19BFF-EF63-4F80-AC36-F844C057A372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76223-1062-4131-99F8-B706F11D4077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0" y="381000"/>
            <a:ext cx="7807847" cy="11674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99591" y="1700808"/>
            <a:ext cx="3830403" cy="4699992"/>
          </a:xfrm>
        </p:spPr>
        <p:txBody>
          <a:bodyPr/>
          <a:lstStyle>
            <a:lvl1pPr>
              <a:defRPr sz="3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88024" y="1700808"/>
            <a:ext cx="3974976" cy="2147292"/>
          </a:xfrm>
        </p:spPr>
        <p:txBody>
          <a:bodyPr/>
          <a:lstStyle>
            <a:lvl1pPr>
              <a:defRPr sz="2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88024" y="4000500"/>
            <a:ext cx="3974976" cy="2476500"/>
          </a:xfrm>
        </p:spPr>
        <p:txBody>
          <a:bodyPr/>
          <a:lstStyle>
            <a:lvl1pPr>
              <a:defRPr sz="2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FC71E-B81E-4F95-BBCD-132A4770E5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828132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751084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3608" y="1628800"/>
            <a:ext cx="3414092" cy="48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8024" y="1628800"/>
            <a:ext cx="3974976" cy="48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09A22D-CF02-42D3-A1E9-CEF88431B5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203211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15616" y="764704"/>
            <a:ext cx="6762100" cy="54628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15616" y="1628800"/>
            <a:ext cx="3342084" cy="2219299"/>
          </a:xfrm>
        </p:spPr>
        <p:txBody>
          <a:bodyPr/>
          <a:lstStyle>
            <a:lvl1pPr>
              <a:defRPr sz="2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20916" y="1628800"/>
            <a:ext cx="3342084" cy="2219299"/>
          </a:xfrm>
        </p:spPr>
        <p:txBody>
          <a:bodyPr/>
          <a:lstStyle>
            <a:lvl1pPr>
              <a:defRPr sz="2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15616" y="4257700"/>
            <a:ext cx="3342084" cy="2219299"/>
          </a:xfrm>
        </p:spPr>
        <p:txBody>
          <a:bodyPr/>
          <a:lstStyle>
            <a:lvl1pPr>
              <a:defRPr sz="2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0916" y="4257700"/>
            <a:ext cx="3342084" cy="2219299"/>
          </a:xfrm>
        </p:spPr>
        <p:txBody>
          <a:bodyPr/>
          <a:lstStyle>
            <a:lvl1pPr>
              <a:defRPr sz="2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29933" y="6143482"/>
            <a:ext cx="1533066" cy="409717"/>
          </a:xfrm>
          <a:ln/>
        </p:spPr>
        <p:txBody>
          <a:bodyPr/>
          <a:lstStyle>
            <a:lvl1pPr>
              <a:defRPr sz="1100"/>
            </a:lvl1pPr>
          </a:lstStyle>
          <a:p>
            <a:fld id="{419773D4-0FA2-4779-8301-5C957F9213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315473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62" y="787030"/>
            <a:ext cx="7735838" cy="5997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624" y="1628800"/>
            <a:ext cx="7575376" cy="221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7624" y="4077072"/>
            <a:ext cx="7575376" cy="2399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D9CA1A-C46B-455A-8DB9-BC5866D1CE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19693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>
            <a:lvl1pPr algn="l" rtl="0">
              <a:defRPr sz="4000"/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00808"/>
            <a:ext cx="7753350" cy="4114800"/>
          </a:xfrm>
        </p:spPr>
        <p:txBody>
          <a:bodyPr/>
          <a:lstStyle>
            <a:lvl1pPr algn="l" rtl="0">
              <a:defRPr sz="2400" b="0"/>
            </a:lvl1pPr>
            <a:lvl2pPr algn="l" rtl="0"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algn="l" rtl="0"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 algn="l" rtl="0">
              <a:defRPr sz="1600">
                <a:solidFill>
                  <a:schemeClr val="bg1">
                    <a:lumMod val="25000"/>
                  </a:schemeClr>
                </a:solidFill>
              </a:defRPr>
            </a:lvl4pPr>
            <a:lvl5pPr algn="l" rtl="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37312"/>
            <a:ext cx="1905000" cy="3158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37312"/>
            <a:ext cx="2895600" cy="3158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37312"/>
            <a:ext cx="1905000" cy="315888"/>
          </a:xfrm>
          <a:ln/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59331-8D20-4AA7-A750-81BA330F941D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 sz="4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>
            <a:lvl1pPr algn="l"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33852-BB88-41F1-8262-A7E39E36413F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1143000"/>
          </a:xfrm>
        </p:spPr>
        <p:txBody>
          <a:bodyPr/>
          <a:lstStyle>
            <a:lvl1pPr algn="l" rtl="0">
              <a:defRPr sz="4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535113"/>
            <a:ext cx="3506788" cy="639762"/>
          </a:xfrm>
        </p:spPr>
        <p:txBody>
          <a:bodyPr anchor="b"/>
          <a:lstStyle>
            <a:lvl1pPr marL="0" indent="0" algn="l" rtl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174875"/>
            <a:ext cx="3506788" cy="3951288"/>
          </a:xfrm>
        </p:spPr>
        <p:txBody>
          <a:bodyPr/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 algn="l" rtl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FEFCB-54E4-4288-B562-77153936B9B8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 sz="4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4DC1D-FCB3-49E0-9C84-4B7D808DC030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DD0F2-C0FB-407D-97D0-C9F1D2861F0C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2474914" cy="1355750"/>
          </a:xfrm>
        </p:spPr>
        <p:txBody>
          <a:bodyPr anchor="b"/>
          <a:lstStyle>
            <a:lvl1pPr algn="l" rtl="0">
              <a:defRPr sz="1800" b="1"/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28800"/>
            <a:ext cx="5111750" cy="4497365"/>
          </a:xfrm>
        </p:spPr>
        <p:txBody>
          <a:bodyPr/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2132856"/>
            <a:ext cx="2474914" cy="3993309"/>
          </a:xfrm>
        </p:spPr>
        <p:txBody>
          <a:bodyPr/>
          <a:lstStyle>
            <a:lvl1pPr marL="0" indent="0" algn="l" rtl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52963-1FFB-42ED-8AC6-3F63BD14A6CD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rtl="0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74766"/>
            <a:ext cx="5486400" cy="41528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a-I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l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70FE0-0291-4505-ABED-912BDA414392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" y="0"/>
            <a:ext cx="8872538" cy="6858000"/>
            <a:chOff x="0" y="0"/>
            <a:chExt cx="5589" cy="4320"/>
          </a:xfrm>
        </p:grpSpPr>
        <p:sp>
          <p:nvSpPr>
            <p:cNvPr id="1294339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a-IR">
                <a:latin typeface="Arial" pitchFamily="34" charset="0"/>
              </a:endParaRPr>
            </a:p>
          </p:txBody>
        </p:sp>
        <p:pic>
          <p:nvPicPr>
            <p:cNvPr id="1033" name="Picture 4" descr="minispir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94341" name="Line 5"/>
            <p:cNvSpPr>
              <a:spLocks noChangeShapeType="1"/>
            </p:cNvSpPr>
            <p:nvPr/>
          </p:nvSpPr>
          <p:spPr bwMode="ltGray">
            <a:xfrm>
              <a:off x="640" y="1008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a-IR">
                <a:latin typeface="Arial" pitchFamily="34" charset="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SA" dirty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844675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SA"/>
              <a:t>Click to edit Master text styles</a:t>
            </a:r>
          </a:p>
          <a:p>
            <a:pPr lvl="1"/>
            <a:r>
              <a:rPr lang="en-US" altLang="ar-SA"/>
              <a:t>Second level</a:t>
            </a:r>
          </a:p>
          <a:p>
            <a:pPr lvl="2"/>
            <a:r>
              <a:rPr lang="en-US" altLang="ar-SA"/>
              <a:t>Third level</a:t>
            </a:r>
          </a:p>
          <a:p>
            <a:pPr lvl="3"/>
            <a:r>
              <a:rPr lang="en-US" altLang="ar-SA"/>
              <a:t>Fourth level</a:t>
            </a:r>
          </a:p>
          <a:p>
            <a:pPr lvl="4"/>
            <a:r>
              <a:rPr lang="en-US" altLang="ar-SA"/>
              <a:t>Fifth level</a:t>
            </a:r>
          </a:p>
        </p:txBody>
      </p:sp>
      <p:sp>
        <p:nvSpPr>
          <p:cNvPr id="12943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1"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29434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096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1"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29434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1"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F51A71-9F88-44AD-9F98-BBAEBE052A29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2" r:id="rId12"/>
    <p:sldLayoutId id="2147483803" r:id="rId13"/>
    <p:sldLayoutId id="2147483804" r:id="rId14"/>
    <p:sldLayoutId id="2147483805" r:id="rId1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 i="1">
          <a:solidFill>
            <a:schemeClr val="accent2"/>
          </a:solidFill>
          <a:latin typeface="+mj-lt"/>
          <a:ea typeface="+mj-ea"/>
          <a:cs typeface="B Jadid" pitchFamily="2" charset="-78"/>
        </a:defRPr>
      </a:lvl1pPr>
      <a:lvl2pPr algn="r" rtl="1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B Jadid" pitchFamily="2" charset="-78"/>
        </a:defRPr>
      </a:lvl2pPr>
      <a:lvl3pPr algn="r" rtl="1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B Jadid" pitchFamily="2" charset="-78"/>
        </a:defRPr>
      </a:lvl3pPr>
      <a:lvl4pPr algn="r" rtl="1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B Jadid" pitchFamily="2" charset="-78"/>
        </a:defRPr>
      </a:lvl4pPr>
      <a:lvl5pPr algn="r" rtl="1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B Jadid" pitchFamily="2" charset="-78"/>
        </a:defRPr>
      </a:lvl5pPr>
      <a:lvl6pPr marL="457200" algn="r" rtl="1" fontAlgn="base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Arial" pitchFamily="34" charset="0"/>
        </a:defRPr>
      </a:lvl6pPr>
      <a:lvl7pPr marL="914400" algn="r" rtl="1" fontAlgn="base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Arial" pitchFamily="34" charset="0"/>
        </a:defRPr>
      </a:lvl7pPr>
      <a:lvl8pPr marL="1371600" algn="r" rtl="1" fontAlgn="base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Arial" pitchFamily="34" charset="0"/>
        </a:defRPr>
      </a:lvl8pPr>
      <a:lvl9pPr marL="1828800" algn="r" rtl="1" fontAlgn="base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itchFamily="10" charset="2"/>
        <a:buChar char="§"/>
        <a:defRPr kumimoji="1" sz="3600" b="1">
          <a:solidFill>
            <a:schemeClr val="tx1"/>
          </a:solidFill>
          <a:latin typeface="+mn-lt"/>
          <a:ea typeface="+mn-ea"/>
          <a:cs typeface="B Traffic" pitchFamily="2" charset="-7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400">
          <a:solidFill>
            <a:schemeClr val="folHlink"/>
          </a:solidFill>
          <a:latin typeface="+mn-lt"/>
          <a:cs typeface="B Traffic" pitchFamily="2" charset="-7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cs typeface="B Traffic" pitchFamily="2" charset="-7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1800">
          <a:solidFill>
            <a:schemeClr val="tx1"/>
          </a:solidFill>
          <a:latin typeface="+mn-lt"/>
          <a:cs typeface="B Traffic" pitchFamily="2" charset="-7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1800">
          <a:solidFill>
            <a:schemeClr val="tx1"/>
          </a:solidFill>
          <a:latin typeface="+mn-lt"/>
          <a:cs typeface="B Traffic" pitchFamily="2" charset="-78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9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s://www.youtube.com/watch?v=apcCVfXfcqE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2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43.png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35.w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37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jpeg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4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8.emf"/><Relationship Id="rId4" Type="http://schemas.openxmlformats.org/officeDocument/2006/relationships/oleObject" Target="../embeddings/oleObject15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16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2.emf"/><Relationship Id="rId4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2.emf"/><Relationship Id="rId4" Type="http://schemas.openxmlformats.org/officeDocument/2006/relationships/oleObject" Target="../embeddings/oleObject18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19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20.bin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jpeg"/><Relationship Id="rId5" Type="http://schemas.openxmlformats.org/officeDocument/2006/relationships/image" Target="../media/image59.jpeg"/><Relationship Id="rId4" Type="http://schemas.openxmlformats.org/officeDocument/2006/relationships/image" Target="../media/image58.jpe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3219" y="5162289"/>
            <a:ext cx="6400800" cy="670910"/>
          </a:xfrm>
        </p:spPr>
        <p:txBody>
          <a:bodyPr/>
          <a:lstStyle/>
          <a:p>
            <a:r>
              <a:rPr lang="fa-IR" sz="3200" dirty="0">
                <a:cs typeface="B Titr" panose="00000700000000000000" pitchFamily="2" charset="-78"/>
              </a:rPr>
              <a:t>بهشیـد بهکمـال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3075" name="WordArt 7"/>
          <p:cNvSpPr>
            <a:spLocks noChangeArrowheads="1" noChangeShapeType="1" noTextEdit="1"/>
          </p:cNvSpPr>
          <p:nvPr/>
        </p:nvSpPr>
        <p:spPr bwMode="auto">
          <a:xfrm>
            <a:off x="2484599" y="2636914"/>
            <a:ext cx="4463728" cy="94473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19"/>
              </a:avLst>
            </a:prstTxWarp>
          </a:bodyPr>
          <a:lstStyle/>
          <a:p>
            <a:pPr algn="ctr" rtl="1"/>
            <a:r>
              <a:rPr lang="fa-IR" sz="3200" b="1" i="1" kern="10" dirty="0" smtClean="0">
                <a:ln w="19050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cs typeface="B Homa"/>
              </a:rPr>
              <a:t>مبانی داده کاوی</a:t>
            </a:r>
            <a:endParaRPr lang="en-US" sz="3200" b="1" i="1" kern="10" dirty="0">
              <a:ln w="19050">
                <a:solidFill>
                  <a:schemeClr val="bg2"/>
                </a:solidFill>
                <a:round/>
                <a:headEnd/>
                <a:tailEnd/>
              </a:ln>
              <a:solidFill>
                <a:schemeClr val="bg2"/>
              </a:solidFill>
              <a:effectLst>
                <a:outerShdw dist="35921" dir="2700000" algn="ctr" rotWithShape="0">
                  <a:srgbClr val="990000"/>
                </a:outerShdw>
              </a:effectLst>
              <a:cs typeface="B Homa"/>
            </a:endParaRP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1" y="2653784"/>
            <a:ext cx="184731" cy="36933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a-IR"/>
          </a:p>
        </p:txBody>
      </p:sp>
      <p:sp>
        <p:nvSpPr>
          <p:cNvPr id="79907" name="Text Box 35"/>
          <p:cNvSpPr txBox="1">
            <a:spLocks noChangeArrowheads="1"/>
          </p:cNvSpPr>
          <p:nvPr/>
        </p:nvSpPr>
        <p:spPr bwMode="auto">
          <a:xfrm>
            <a:off x="3779912" y="5833199"/>
            <a:ext cx="3024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a-IR" sz="2000" b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نیمسال اول </a:t>
            </a:r>
            <a:r>
              <a:rPr lang="fa-IR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1400-1399 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80" name="Picture 8" descr="ferdows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638" y="333375"/>
            <a:ext cx="1223962" cy="1582738"/>
          </a:xfrm>
          <a:prstGeom prst="rect">
            <a:avLst/>
          </a:prstGeom>
          <a:noFill/>
        </p:spPr>
      </p:pic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2699792" y="3933056"/>
            <a:ext cx="40687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rtl="1"/>
            <a:r>
              <a:rPr lang="fa-IR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B Homa" panose="00000400000000000000" pitchFamily="2" charset="-78"/>
              </a:rPr>
              <a:t>طبقه بندی</a:t>
            </a:r>
            <a:endParaRPr lang="en-US" sz="2800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B Homa" panose="00000400000000000000" pitchFamily="2" charset="-7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5616" y="1700808"/>
            <a:ext cx="7571184" cy="4776192"/>
          </a:xfrm>
          <a:noFill/>
        </p:spPr>
        <p:txBody>
          <a:bodyPr lIns="92075" tIns="46038" rIns="92075" bIns="46038"/>
          <a:lstStyle/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en-US" dirty="0"/>
              <a:t>Credit/loan approval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en-US" dirty="0"/>
              <a:t>Medical diagnosis: if a tumor is cancerous or benign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en-US" dirty="0"/>
              <a:t>Fraud detection: if a transaction is fraudulent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en-US" dirty="0"/>
              <a:t>Web page categorization: which category it is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115616" y="401226"/>
            <a:ext cx="9144000" cy="104775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600" dirty="0"/>
              <a:t>Classification applications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584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598" y="670467"/>
            <a:ext cx="80772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/>
              <a:t>Example: Model Construction</a:t>
            </a:r>
          </a:p>
        </p:txBody>
      </p:sp>
      <p:grpSp>
        <p:nvGrpSpPr>
          <p:cNvPr id="9220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9233" name="Picture 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4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Training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aphicFrame>
        <p:nvGraphicFramePr>
          <p:cNvPr id="9221" name="Object 0"/>
          <p:cNvGraphicFramePr>
            <a:graphicFrameLocks/>
          </p:cNvGraphicFramePr>
          <p:nvPr/>
        </p:nvGraphicFramePr>
        <p:xfrm>
          <a:off x="990599" y="3645024"/>
          <a:ext cx="4735513" cy="258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7" name="Worksheet" r:id="rId5" imgW="5437188" imgH="2495550" progId="Excel.Sheet.8">
                  <p:embed/>
                </p:oleObj>
              </mc:Choice>
              <mc:Fallback>
                <p:oleObj name="Worksheet" r:id="rId5" imgW="5437188" imgH="249555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599" y="3645024"/>
                        <a:ext cx="4735513" cy="258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Line 7"/>
          <p:cNvSpPr>
            <a:spLocks noChangeShapeType="1"/>
          </p:cNvSpPr>
          <p:nvPr/>
        </p:nvSpPr>
        <p:spPr bwMode="auto">
          <a:xfrm flipH="1">
            <a:off x="990598" y="2909647"/>
            <a:ext cx="1038623" cy="72176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8"/>
          <p:cNvSpPr>
            <a:spLocks noChangeShapeType="1"/>
          </p:cNvSpPr>
          <p:nvPr/>
        </p:nvSpPr>
        <p:spPr bwMode="auto">
          <a:xfrm>
            <a:off x="3700462" y="2931319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Classification</a:t>
            </a:r>
          </a:p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Algorithms</a:t>
            </a:r>
          </a:p>
        </p:txBody>
      </p:sp>
      <p:sp>
        <p:nvSpPr>
          <p:cNvPr id="9225" name="AutoShape 10"/>
          <p:cNvSpPr>
            <a:spLocks noChangeArrowheads="1"/>
          </p:cNvSpPr>
          <p:nvPr/>
        </p:nvSpPr>
        <p:spPr bwMode="auto">
          <a:xfrm rot="21278358">
            <a:off x="4235449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6" name="Rectangle 11"/>
          <p:cNvSpPr>
            <a:spLocks noChangeArrowheads="1"/>
          </p:cNvSpPr>
          <p:nvPr/>
        </p:nvSpPr>
        <p:spPr bwMode="auto">
          <a:xfrm>
            <a:off x="5797391" y="4781499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dirty="0">
                <a:latin typeface="Times New Roman" panose="02020603050405020304" pitchFamily="18" charset="0"/>
              </a:rPr>
              <a:t>IF rank = ‘professor’</a:t>
            </a: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OR years &gt; 6</a:t>
            </a: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THEN tenured = ‘yes’ </a:t>
            </a:r>
          </a:p>
        </p:txBody>
      </p:sp>
      <p:grpSp>
        <p:nvGrpSpPr>
          <p:cNvPr id="9227" name="Group 12"/>
          <p:cNvGrpSpPr>
            <a:grpSpLocks/>
          </p:cNvGrpSpPr>
          <p:nvPr/>
        </p:nvGrpSpPr>
        <p:grpSpPr bwMode="auto">
          <a:xfrm>
            <a:off x="6478588" y="2924944"/>
            <a:ext cx="1889125" cy="1506538"/>
            <a:chOff x="4081" y="2026"/>
            <a:chExt cx="1190" cy="949"/>
          </a:xfrm>
        </p:grpSpPr>
        <p:pic>
          <p:nvPicPr>
            <p:cNvPr id="9231" name="Picture 13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2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Classifier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(Model)</a:t>
              </a:r>
            </a:p>
          </p:txBody>
        </p:sp>
      </p:grpSp>
      <p:sp>
        <p:nvSpPr>
          <p:cNvPr id="9228" name="Line 15"/>
          <p:cNvSpPr>
            <a:spLocks noChangeShapeType="1"/>
          </p:cNvSpPr>
          <p:nvPr/>
        </p:nvSpPr>
        <p:spPr bwMode="auto">
          <a:xfrm flipH="1">
            <a:off x="6185694" y="4055073"/>
            <a:ext cx="277812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6"/>
          <p:cNvSpPr>
            <a:spLocks noChangeShapeType="1"/>
          </p:cNvSpPr>
          <p:nvPr/>
        </p:nvSpPr>
        <p:spPr bwMode="auto">
          <a:xfrm>
            <a:off x="8367714" y="4057015"/>
            <a:ext cx="260350" cy="71243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0550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22784"/>
            <a:ext cx="7821613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/>
              <a:t>Example: Model Usage</a:t>
            </a:r>
          </a:p>
        </p:txBody>
      </p:sp>
      <p:grpSp>
        <p:nvGrpSpPr>
          <p:cNvPr id="10244" name="Group 3"/>
          <p:cNvGrpSpPr>
            <a:grpSpLocks/>
          </p:cNvGrpSpPr>
          <p:nvPr/>
        </p:nvGrpSpPr>
        <p:grpSpPr bwMode="auto">
          <a:xfrm>
            <a:off x="4445000" y="1570038"/>
            <a:ext cx="1889125" cy="1506537"/>
            <a:chOff x="2800" y="989"/>
            <a:chExt cx="1190" cy="949"/>
          </a:xfrm>
        </p:grpSpPr>
        <p:pic>
          <p:nvPicPr>
            <p:cNvPr id="10262" name="Picture 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3" name="Rectangle 5"/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Classifier</a:t>
              </a:r>
            </a:p>
          </p:txBody>
        </p:sp>
      </p:grpSp>
      <p:grpSp>
        <p:nvGrpSpPr>
          <p:cNvPr id="10245" name="Group 6"/>
          <p:cNvGrpSpPr>
            <a:grpSpLocks/>
          </p:cNvGrpSpPr>
          <p:nvPr/>
        </p:nvGrpSpPr>
        <p:grpSpPr bwMode="auto">
          <a:xfrm>
            <a:off x="2157413" y="2420888"/>
            <a:ext cx="1698625" cy="1506537"/>
            <a:chOff x="1359" y="1723"/>
            <a:chExt cx="1070" cy="949"/>
          </a:xfrm>
        </p:grpSpPr>
        <p:pic>
          <p:nvPicPr>
            <p:cNvPr id="10260" name="Picture 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1" name="Rectangle 8"/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latin typeface="Times New Roman" panose="02020603050405020304" pitchFamily="18" charset="0"/>
                </a:rPr>
                <a:t>Testing</a:t>
              </a:r>
            </a:p>
            <a:p>
              <a:pPr algn="ctr"/>
              <a:r>
                <a:rPr lang="en-US" altLang="en-US" sz="2400" dirty="0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aphicFrame>
        <p:nvGraphicFramePr>
          <p:cNvPr id="10246" name="Object 1024"/>
          <p:cNvGraphicFramePr>
            <a:graphicFrameLocks/>
          </p:cNvGraphicFramePr>
          <p:nvPr/>
        </p:nvGraphicFramePr>
        <p:xfrm>
          <a:off x="1115616" y="4149080"/>
          <a:ext cx="4492327" cy="18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name="Worksheet" r:id="rId6" imgW="5438775" imgH="1765300" progId="Excel.Sheet.8">
                  <p:embed/>
                </p:oleObj>
              </mc:Choice>
              <mc:Fallback>
                <p:oleObj name="Worksheet" r:id="rId6" imgW="5438775" imgH="17653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149080"/>
                        <a:ext cx="4492327" cy="184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Line 10"/>
          <p:cNvSpPr>
            <a:spLocks noChangeShapeType="1"/>
          </p:cNvSpPr>
          <p:nvPr/>
        </p:nvSpPr>
        <p:spPr bwMode="auto">
          <a:xfrm flipH="1">
            <a:off x="1129555" y="2780928"/>
            <a:ext cx="994173" cy="132776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11"/>
          <p:cNvSpPr>
            <a:spLocks noChangeShapeType="1"/>
          </p:cNvSpPr>
          <p:nvPr/>
        </p:nvSpPr>
        <p:spPr bwMode="auto">
          <a:xfrm>
            <a:off x="3899793" y="2805286"/>
            <a:ext cx="1708150" cy="13437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AutoShape 12"/>
          <p:cNvSpPr>
            <a:spLocks noChangeArrowheads="1"/>
          </p:cNvSpPr>
          <p:nvPr/>
        </p:nvSpPr>
        <p:spPr bwMode="auto">
          <a:xfrm>
            <a:off x="7793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0" name="Freeform 13"/>
          <p:cNvSpPr>
            <a:spLocks/>
          </p:cNvSpPr>
          <p:nvPr/>
        </p:nvSpPr>
        <p:spPr bwMode="auto">
          <a:xfrm>
            <a:off x="6523038" y="2173288"/>
            <a:ext cx="941387" cy="766762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251" name="Group 14"/>
          <p:cNvGrpSpPr>
            <a:grpSpLocks/>
          </p:cNvGrpSpPr>
          <p:nvPr/>
        </p:nvGrpSpPr>
        <p:grpSpPr bwMode="auto">
          <a:xfrm>
            <a:off x="6622489" y="3068960"/>
            <a:ext cx="1781175" cy="815975"/>
            <a:chOff x="4187" y="2008"/>
            <a:chExt cx="1122" cy="514"/>
          </a:xfrm>
        </p:grpSpPr>
        <p:pic>
          <p:nvPicPr>
            <p:cNvPr id="10258" name="Picture 15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9" name="Rectangle 16"/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Unseen Data</a:t>
              </a:r>
            </a:p>
          </p:txBody>
        </p:sp>
      </p:grpSp>
      <p:sp>
        <p:nvSpPr>
          <p:cNvPr id="10252" name="Rectangle 17"/>
          <p:cNvSpPr>
            <a:spLocks noChangeArrowheads="1"/>
          </p:cNvSpPr>
          <p:nvPr/>
        </p:nvSpPr>
        <p:spPr bwMode="auto">
          <a:xfrm>
            <a:off x="6305550" y="4262438"/>
            <a:ext cx="2454275" cy="457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(Jeff, Professor, 4)</a:t>
            </a:r>
          </a:p>
        </p:txBody>
      </p:sp>
      <p:sp>
        <p:nvSpPr>
          <p:cNvPr id="10253" name="Line 18"/>
          <p:cNvSpPr>
            <a:spLocks noChangeShapeType="1"/>
          </p:cNvSpPr>
          <p:nvPr/>
        </p:nvSpPr>
        <p:spPr bwMode="auto">
          <a:xfrm flipH="1">
            <a:off x="6334124" y="3698899"/>
            <a:ext cx="300037" cy="56353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9"/>
          <p:cNvSpPr>
            <a:spLocks noChangeShapeType="1"/>
          </p:cNvSpPr>
          <p:nvPr/>
        </p:nvSpPr>
        <p:spPr bwMode="auto">
          <a:xfrm>
            <a:off x="8389461" y="3720772"/>
            <a:ext cx="370363" cy="54166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Freeform 20"/>
          <p:cNvSpPr>
            <a:spLocks/>
          </p:cNvSpPr>
          <p:nvPr/>
        </p:nvSpPr>
        <p:spPr bwMode="auto">
          <a:xfrm rot="357522">
            <a:off x="3382268" y="1844824"/>
            <a:ext cx="901700" cy="593725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56" name="Picture 21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13" y="5738813"/>
            <a:ext cx="7207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7" name="Rectangle 22"/>
          <p:cNvSpPr>
            <a:spLocks noChangeArrowheads="1"/>
          </p:cNvSpPr>
          <p:nvPr/>
        </p:nvSpPr>
        <p:spPr bwMode="auto">
          <a:xfrm>
            <a:off x="6221413" y="4959350"/>
            <a:ext cx="1525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800">
                <a:latin typeface="Times New Roman" panose="02020603050405020304" pitchFamily="18" charset="0"/>
              </a:rPr>
              <a:t>Tenured?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2140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Classification Methods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43608" y="1700808"/>
            <a:ext cx="7560840" cy="4392488"/>
          </a:xfrm>
        </p:spPr>
        <p:txBody>
          <a:bodyPr/>
          <a:lstStyle/>
          <a:p>
            <a:r>
              <a:rPr lang="en-US" sz="1800" b="1" dirty="0">
                <a:solidFill>
                  <a:srgbClr val="7030A1"/>
                </a:solidFill>
                <a:latin typeface="CenturyGothic-Bold"/>
              </a:rPr>
              <a:t>Accuracy</a:t>
            </a:r>
          </a:p>
          <a:p>
            <a:pPr lvl="1"/>
            <a:r>
              <a:rPr lang="en-US" sz="1400" dirty="0">
                <a:solidFill>
                  <a:srgbClr val="0070C1"/>
                </a:solidFill>
                <a:latin typeface="CenturyGothic"/>
              </a:rPr>
              <a:t>classifier accuracy</a:t>
            </a:r>
            <a:r>
              <a:rPr lang="en-US" sz="1400" dirty="0">
                <a:solidFill>
                  <a:srgbClr val="000000"/>
                </a:solidFill>
                <a:latin typeface="CenturyGothic"/>
              </a:rPr>
              <a:t>: the ability of a classifier to predict class labels</a:t>
            </a:r>
          </a:p>
          <a:p>
            <a:pPr lvl="1"/>
            <a:r>
              <a:rPr lang="en-US" sz="1400" dirty="0">
                <a:solidFill>
                  <a:srgbClr val="0070C1"/>
                </a:solidFill>
                <a:latin typeface="CenturyGothic"/>
              </a:rPr>
              <a:t>predictor accuracy</a:t>
            </a:r>
            <a:r>
              <a:rPr lang="en-US" sz="1400" dirty="0">
                <a:solidFill>
                  <a:srgbClr val="000000"/>
                </a:solidFill>
                <a:latin typeface="CenturyGothic"/>
              </a:rPr>
              <a:t>: how close is the predicted value from true one</a:t>
            </a:r>
          </a:p>
          <a:p>
            <a:endParaRPr lang="en-US" sz="1050" b="1" dirty="0">
              <a:solidFill>
                <a:srgbClr val="7030A1"/>
              </a:solidFill>
              <a:latin typeface="CenturyGothic-Bold"/>
            </a:endParaRPr>
          </a:p>
          <a:p>
            <a:r>
              <a:rPr lang="en-US" sz="1800" b="1" dirty="0">
                <a:solidFill>
                  <a:srgbClr val="7030A1"/>
                </a:solidFill>
                <a:latin typeface="CenturyGothic-Bold"/>
              </a:rPr>
              <a:t>Speed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enturyGothic"/>
              </a:rPr>
              <a:t>time to construct the model (training time)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enturyGothic"/>
              </a:rPr>
              <a:t>time to use the model (classification/prediction time)</a:t>
            </a:r>
          </a:p>
          <a:p>
            <a:endParaRPr lang="en-US" sz="1000" b="1" dirty="0">
              <a:solidFill>
                <a:srgbClr val="7030A1"/>
              </a:solidFill>
              <a:latin typeface="CenturyGothic-Bold"/>
            </a:endParaRPr>
          </a:p>
          <a:p>
            <a:r>
              <a:rPr lang="en-US" sz="1800" b="1" dirty="0">
                <a:solidFill>
                  <a:srgbClr val="7030A1"/>
                </a:solidFill>
                <a:latin typeface="CenturyGothic-Bold"/>
              </a:rPr>
              <a:t>Robustness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enturyGothic"/>
              </a:rPr>
              <a:t>handling noise and missing values</a:t>
            </a:r>
          </a:p>
          <a:p>
            <a:endParaRPr lang="en-US" sz="1050" b="1" dirty="0">
              <a:solidFill>
                <a:srgbClr val="7030A1"/>
              </a:solidFill>
              <a:latin typeface="CenturyGothic-Bold"/>
            </a:endParaRPr>
          </a:p>
          <a:p>
            <a:r>
              <a:rPr lang="en-US" sz="1800" b="1" dirty="0">
                <a:solidFill>
                  <a:srgbClr val="7030A1"/>
                </a:solidFill>
                <a:latin typeface="CenturyGothic-Bold"/>
              </a:rPr>
              <a:t>Scalability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enturyGothic"/>
              </a:rPr>
              <a:t>efficiency in disk-resident databases</a:t>
            </a:r>
          </a:p>
          <a:p>
            <a:endParaRPr lang="en-US" sz="1050" b="1" dirty="0">
              <a:solidFill>
                <a:srgbClr val="7030A1"/>
              </a:solidFill>
              <a:latin typeface="CenturyGothic-Bold"/>
            </a:endParaRPr>
          </a:p>
          <a:p>
            <a:r>
              <a:rPr lang="en-US" sz="1800" b="1" dirty="0">
                <a:solidFill>
                  <a:srgbClr val="7030A1"/>
                </a:solidFill>
                <a:latin typeface="CenturyGothic-Bold"/>
              </a:rPr>
              <a:t>Interpretability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enturyGothic"/>
              </a:rPr>
              <a:t>Level of understanding and insight provided by the model</a:t>
            </a:r>
            <a:endParaRPr lang="en-US" sz="14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9298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76933"/>
            <a:ext cx="5742384" cy="1143000"/>
          </a:xfrm>
        </p:spPr>
        <p:txBody>
          <a:bodyPr/>
          <a:lstStyle/>
          <a:p>
            <a:r>
              <a:rPr lang="en-US" dirty="0"/>
              <a:t>Decision Tree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1916832"/>
            <a:ext cx="5991200" cy="33123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Gothic"/>
              </a:rPr>
              <a:t>The Algorithm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b="0" dirty="0">
              <a:solidFill>
                <a:srgbClr val="000000"/>
              </a:solidFill>
              <a:latin typeface="CenturyGothic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0" dirty="0">
                <a:solidFill>
                  <a:srgbClr val="000000"/>
                </a:solidFill>
                <a:latin typeface="CenturyGothic"/>
              </a:rPr>
              <a:t>Attribute Selection Measures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b="0" dirty="0">
              <a:solidFill>
                <a:srgbClr val="000000"/>
              </a:solidFill>
              <a:latin typeface="CenturyGothic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0" dirty="0">
                <a:solidFill>
                  <a:srgbClr val="000000"/>
                </a:solidFill>
                <a:latin typeface="CenturyGothic"/>
              </a:rPr>
              <a:t>Tree Pruning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b="0" dirty="0">
              <a:solidFill>
                <a:srgbClr val="000000"/>
              </a:solidFill>
              <a:latin typeface="CenturyGothic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0" dirty="0">
                <a:solidFill>
                  <a:srgbClr val="000000"/>
                </a:solidFill>
                <a:latin typeface="CenturyGothic"/>
              </a:rPr>
              <a:t>Scalability and Decision Tree Induction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33852-BB88-41F1-8262-A7E39E36413F}" type="slidenum">
              <a:rPr lang="fa-IR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258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induction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703228"/>
            <a:ext cx="7772400" cy="4392772"/>
          </a:xfrm>
        </p:spPr>
        <p:txBody>
          <a:bodyPr/>
          <a:lstStyle/>
          <a:p>
            <a:endParaRPr lang="en-US" sz="1800" dirty="0">
              <a:solidFill>
                <a:srgbClr val="0070C1"/>
              </a:solidFill>
              <a:latin typeface="CenturyGothic-Bold"/>
            </a:endParaRPr>
          </a:p>
          <a:p>
            <a:r>
              <a:rPr lang="en-US" sz="1800" dirty="0">
                <a:solidFill>
                  <a:srgbClr val="0070C1"/>
                </a:solidFill>
                <a:latin typeface="CenturyGothic-Bold"/>
              </a:rPr>
              <a:t>Decision tree induction </a:t>
            </a:r>
            <a:r>
              <a:rPr lang="en-US" sz="1800" b="0" dirty="0">
                <a:solidFill>
                  <a:srgbClr val="000000"/>
                </a:solidFill>
                <a:latin typeface="CenturyGothic"/>
              </a:rPr>
              <a:t>is the learning of decision trees from class labeled training tuples</a:t>
            </a:r>
          </a:p>
          <a:p>
            <a:r>
              <a:rPr lang="en-US" sz="1600" b="0" dirty="0">
                <a:solidFill>
                  <a:srgbClr val="0070C1"/>
                </a:solidFill>
                <a:latin typeface="Wingdings3"/>
              </a:rPr>
              <a:t> </a:t>
            </a:r>
          </a:p>
          <a:p>
            <a:endParaRPr lang="en-US" sz="1600" b="0" dirty="0">
              <a:solidFill>
                <a:srgbClr val="0070C1"/>
              </a:solidFill>
              <a:latin typeface="Wingdings3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enturyGothic"/>
              </a:rPr>
              <a:t>A decision tree is a flowchart-like tree structure</a:t>
            </a:r>
          </a:p>
          <a:p>
            <a:pPr lvl="1"/>
            <a:r>
              <a:rPr lang="en-US" sz="1600" dirty="0">
                <a:solidFill>
                  <a:srgbClr val="0070C1"/>
                </a:solidFill>
                <a:latin typeface="CenturyGothic-Bold"/>
              </a:rPr>
              <a:t>Root node </a:t>
            </a:r>
            <a:r>
              <a:rPr lang="en-US" sz="1600" b="0" dirty="0">
                <a:solidFill>
                  <a:srgbClr val="000000"/>
                </a:solidFill>
                <a:latin typeface="CenturyGothic"/>
              </a:rPr>
              <a:t>is the topmost node</a:t>
            </a:r>
            <a:endParaRPr lang="en-US" sz="1600" dirty="0"/>
          </a:p>
          <a:p>
            <a:pPr lvl="1"/>
            <a:r>
              <a:rPr lang="en-US" sz="1600" dirty="0">
                <a:solidFill>
                  <a:srgbClr val="0070C1"/>
                </a:solidFill>
                <a:latin typeface="CenturyGothic-Bold"/>
              </a:rPr>
              <a:t>Internal nodes </a:t>
            </a:r>
            <a:r>
              <a:rPr lang="en-US" sz="1600" b="0" dirty="0">
                <a:solidFill>
                  <a:srgbClr val="000000"/>
                </a:solidFill>
                <a:latin typeface="CenturyGothic"/>
              </a:rPr>
              <a:t>(non leaf node) denotes a </a:t>
            </a:r>
            <a:r>
              <a:rPr lang="en-US" sz="1800" b="1" i="1" dirty="0">
                <a:solidFill>
                  <a:srgbClr val="000000"/>
                </a:solidFill>
                <a:latin typeface="CenturyGothic"/>
              </a:rPr>
              <a:t>test</a:t>
            </a:r>
            <a:r>
              <a:rPr lang="en-US" sz="1800" b="0" dirty="0">
                <a:solidFill>
                  <a:srgbClr val="000000"/>
                </a:solidFill>
                <a:latin typeface="CenturyGothic"/>
              </a:rPr>
              <a:t> </a:t>
            </a:r>
            <a:r>
              <a:rPr lang="en-US" sz="1600" b="0" dirty="0">
                <a:solidFill>
                  <a:srgbClr val="000000"/>
                </a:solidFill>
                <a:latin typeface="CenturyGothic"/>
              </a:rPr>
              <a:t>on an attribute</a:t>
            </a:r>
          </a:p>
          <a:p>
            <a:pPr lvl="1"/>
            <a:r>
              <a:rPr lang="en-US" sz="1600" dirty="0">
                <a:solidFill>
                  <a:srgbClr val="0070C1"/>
                </a:solidFill>
                <a:latin typeface="CenturyGothic-Bold"/>
              </a:rPr>
              <a:t>Branches </a:t>
            </a:r>
            <a:r>
              <a:rPr lang="en-US" sz="1600" b="0" dirty="0">
                <a:solidFill>
                  <a:srgbClr val="000000"/>
                </a:solidFill>
                <a:latin typeface="CenturyGothic"/>
              </a:rPr>
              <a:t>represent </a:t>
            </a:r>
            <a:r>
              <a:rPr lang="en-US" sz="1600" b="1" i="1" dirty="0">
                <a:solidFill>
                  <a:srgbClr val="000000"/>
                </a:solidFill>
                <a:latin typeface="CenturyGothic"/>
              </a:rPr>
              <a:t>outcomes of tests</a:t>
            </a:r>
          </a:p>
          <a:p>
            <a:pPr lvl="1"/>
            <a:r>
              <a:rPr lang="en-US" sz="1600" dirty="0">
                <a:solidFill>
                  <a:srgbClr val="0070C1"/>
                </a:solidFill>
                <a:latin typeface="CenturyGothic-Bold"/>
              </a:rPr>
              <a:t>Leaf nodes </a:t>
            </a:r>
            <a:r>
              <a:rPr lang="en-US" sz="1600" b="0" dirty="0">
                <a:solidFill>
                  <a:srgbClr val="000000"/>
                </a:solidFill>
                <a:latin typeface="CenturyGothic"/>
              </a:rPr>
              <a:t>(terminal nodes) hold </a:t>
            </a:r>
            <a:r>
              <a:rPr lang="en-US" sz="1800" b="1" i="1" dirty="0">
                <a:solidFill>
                  <a:srgbClr val="000000"/>
                </a:solidFill>
                <a:latin typeface="CenturyGothic"/>
              </a:rPr>
              <a:t>class labels</a:t>
            </a:r>
            <a:endParaRPr lang="en-US" sz="1600" b="1" i="1" dirty="0">
              <a:solidFill>
                <a:srgbClr val="000000"/>
              </a:solidFill>
              <a:latin typeface="CenturyGothic"/>
            </a:endParaRPr>
          </a:p>
          <a:p>
            <a:pPr lvl="1"/>
            <a:endParaRPr lang="en-US" sz="1600" dirty="0">
              <a:solidFill>
                <a:srgbClr val="000000"/>
              </a:solidFill>
              <a:latin typeface="CenturyGothic"/>
            </a:endParaRPr>
          </a:p>
          <a:p>
            <a:endParaRPr lang="en-US" sz="1400" dirty="0">
              <a:solidFill>
                <a:schemeClr val="accent2"/>
              </a:solidFill>
            </a:endParaRPr>
          </a:p>
          <a:p>
            <a:endParaRPr lang="en-US" sz="1100" dirty="0">
              <a:solidFill>
                <a:srgbClr val="660066"/>
              </a:solidFill>
              <a:latin typeface="CenturyGothic-Bold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33852-BB88-41F1-8262-A7E39E36413F}" type="slidenum">
              <a:rPr lang="fa-IR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7382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15607"/>
            <a:ext cx="7862248" cy="334433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59632" y="5378674"/>
            <a:ext cx="4572000" cy="4985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CE9964"/>
              </a:buClr>
              <a:buSzPct val="90000"/>
              <a:buFont typeface="Wingdings" pitchFamily="10" charset="2"/>
              <a:buChar char="§"/>
            </a:pPr>
            <a:r>
              <a:rPr kumimoji="1" lang="en-US" sz="1200" b="1" kern="0" dirty="0">
                <a:solidFill>
                  <a:srgbClr val="660066"/>
                </a:solidFill>
                <a:latin typeface="CenturyGothic-Bold"/>
                <a:cs typeface="B Traffic" pitchFamily="2" charset="-78"/>
              </a:rPr>
              <a:t>Class-label Yes</a:t>
            </a:r>
            <a:r>
              <a:rPr kumimoji="1" lang="en-US" sz="1200" kern="0" dirty="0">
                <a:solidFill>
                  <a:srgbClr val="000000"/>
                </a:solidFill>
                <a:latin typeface="CenturyGothic"/>
                <a:cs typeface="B Traffic" pitchFamily="2" charset="-78"/>
              </a:rPr>
              <a:t>: The customer is likely to buy a computer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CE9964"/>
              </a:buClr>
              <a:buSzPct val="90000"/>
              <a:buFont typeface="Wingdings" pitchFamily="10" charset="2"/>
              <a:buChar char="§"/>
            </a:pPr>
            <a:r>
              <a:rPr kumimoji="1" lang="en-US" sz="1200" b="1" kern="0" dirty="0">
                <a:solidFill>
                  <a:srgbClr val="660066"/>
                </a:solidFill>
                <a:latin typeface="CenturyGothic-Bold"/>
                <a:cs typeface="B Traffic" pitchFamily="2" charset="-78"/>
              </a:rPr>
              <a:t>Class-label no</a:t>
            </a:r>
            <a:r>
              <a:rPr kumimoji="1" lang="en-US" sz="1200" kern="0" dirty="0">
                <a:solidFill>
                  <a:srgbClr val="000000"/>
                </a:solidFill>
                <a:latin typeface="CenturyGothic"/>
                <a:cs typeface="B Traffic" pitchFamily="2" charset="-78"/>
              </a:rPr>
              <a:t>: The customer is unlikely to buy a computer</a:t>
            </a:r>
            <a:endParaRPr kumimoji="1" lang="en-US" sz="1400" kern="0" dirty="0">
              <a:solidFill>
                <a:srgbClr val="000000"/>
              </a:solidFill>
              <a:latin typeface="CenturyGothic"/>
              <a:cs typeface="B Traffic" pitchFamily="2" charset="-78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33852-BB88-41F1-8262-A7E39E36413F}" type="slidenum">
              <a:rPr lang="fa-IR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77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induction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5616" y="2852936"/>
            <a:ext cx="7613848" cy="33122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43000" y="1584248"/>
            <a:ext cx="762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+mj-lt"/>
              </a:rPr>
              <a:t>How to use?</a:t>
            </a:r>
          </a:p>
          <a:p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r>
              <a:rPr lang="en-US" sz="1600" dirty="0">
                <a:solidFill>
                  <a:srgbClr val="000000"/>
                </a:solidFill>
                <a:latin typeface="+mj-lt"/>
              </a:rPr>
              <a:t>The attributes of a tuple are tested against the decision tree</a:t>
            </a:r>
          </a:p>
          <a:p>
            <a:r>
              <a:rPr lang="en-US" sz="1600" dirty="0">
                <a:solidFill>
                  <a:srgbClr val="000000"/>
                </a:solidFill>
                <a:latin typeface="+mj-lt"/>
              </a:rPr>
              <a:t>A path is traced from the root to a leaf node which holds the prediction for that tuple</a:t>
            </a:r>
            <a:endParaRPr lang="en-US" sz="1400" dirty="0">
              <a:latin typeface="+mj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33852-BB88-41F1-8262-A7E39E36413F}" type="slidenum">
              <a:rPr lang="fa-IR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1229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Why decision trees classifiers are so popular?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600" y="1844824"/>
            <a:ext cx="7772400" cy="4051176"/>
          </a:xfrm>
        </p:spPr>
        <p:txBody>
          <a:bodyPr/>
          <a:lstStyle/>
          <a:p>
            <a:r>
              <a:rPr lang="en-US" sz="1800" b="0" dirty="0">
                <a:solidFill>
                  <a:srgbClr val="000000"/>
                </a:solidFill>
                <a:latin typeface="CenturyGothic"/>
              </a:rPr>
              <a:t>The construction of a decision tree does not require any domain knowledge or parameter setting</a:t>
            </a:r>
          </a:p>
          <a:p>
            <a:endParaRPr lang="en-US" sz="1800" b="0" dirty="0">
              <a:solidFill>
                <a:srgbClr val="000000"/>
              </a:solidFill>
              <a:latin typeface="CenturyGothic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CenturyGothic"/>
              </a:rPr>
              <a:t>They can handle high dimensional data</a:t>
            </a:r>
          </a:p>
          <a:p>
            <a:endParaRPr lang="en-US" sz="1800" b="0" dirty="0">
              <a:solidFill>
                <a:srgbClr val="000000"/>
              </a:solidFill>
              <a:latin typeface="CenturyGothic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CenturyGothic"/>
              </a:rPr>
              <a:t>Intuitive representation that is easily understood by humans</a:t>
            </a:r>
          </a:p>
          <a:p>
            <a:endParaRPr lang="en-US" sz="1800" b="0" dirty="0">
              <a:solidFill>
                <a:srgbClr val="000000"/>
              </a:solidFill>
              <a:latin typeface="CenturyGothic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CenturyGothic"/>
              </a:rPr>
              <a:t>Learning and classification are simple and fast</a:t>
            </a:r>
          </a:p>
          <a:p>
            <a:endParaRPr lang="en-US" sz="1800" b="0" dirty="0">
              <a:solidFill>
                <a:srgbClr val="000000"/>
              </a:solidFill>
              <a:latin typeface="CenturyGothic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CenturyGothic"/>
              </a:rPr>
              <a:t>They have a good accuracy</a:t>
            </a:r>
          </a:p>
          <a:p>
            <a:pPr marL="0" indent="0">
              <a:buNone/>
            </a:pPr>
            <a:endParaRPr lang="en-US" sz="1800" dirty="0">
              <a:solidFill>
                <a:srgbClr val="0070C1"/>
              </a:solidFill>
              <a:latin typeface="CenturyGothic-Bold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33852-BB88-41F1-8262-A7E39E36413F}" type="slidenum">
              <a:rPr lang="fa-IR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559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31960"/>
            <a:ext cx="7772400" cy="1143000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860" y="1600200"/>
            <a:ext cx="7901880" cy="506916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70C1"/>
                </a:solidFill>
                <a:latin typeface="CenturyGothic-Bold"/>
              </a:rPr>
              <a:t>  Principle</a:t>
            </a:r>
          </a:p>
          <a:p>
            <a:r>
              <a:rPr lang="en-US" sz="1600" b="0" dirty="0">
                <a:solidFill>
                  <a:srgbClr val="000000"/>
                </a:solidFill>
                <a:latin typeface="CenturyGothic"/>
              </a:rPr>
              <a:t>Basic algorithm (adopted by </a:t>
            </a:r>
            <a:r>
              <a:rPr lang="en-US" sz="1600" dirty="0">
                <a:solidFill>
                  <a:srgbClr val="660066"/>
                </a:solidFill>
                <a:latin typeface="CenturyGothic-Bold"/>
              </a:rPr>
              <a:t>ID3, C4.5 </a:t>
            </a:r>
            <a:r>
              <a:rPr lang="en-US" sz="1600" b="0" dirty="0">
                <a:solidFill>
                  <a:srgbClr val="000000"/>
                </a:solidFill>
                <a:latin typeface="CenturyGothic"/>
              </a:rPr>
              <a:t>and </a:t>
            </a:r>
            <a:r>
              <a:rPr lang="en-US" sz="1600" dirty="0">
                <a:solidFill>
                  <a:srgbClr val="660066"/>
                </a:solidFill>
                <a:latin typeface="CenturyGothic-Bold"/>
              </a:rPr>
              <a:t>CART</a:t>
            </a:r>
            <a:r>
              <a:rPr lang="en-US" sz="1600" b="0" dirty="0">
                <a:solidFill>
                  <a:srgbClr val="000000"/>
                </a:solidFill>
                <a:latin typeface="CenturyGothic"/>
              </a:rPr>
              <a:t>): </a:t>
            </a:r>
            <a:r>
              <a:rPr lang="en-US" sz="1600" b="0" dirty="0">
                <a:solidFill>
                  <a:schemeClr val="accent4"/>
                </a:solidFill>
                <a:latin typeface="CenturyGothic"/>
              </a:rPr>
              <a:t>a </a:t>
            </a:r>
            <a:r>
              <a:rPr lang="en-US" sz="1600" dirty="0">
                <a:solidFill>
                  <a:schemeClr val="accent4"/>
                </a:solidFill>
                <a:latin typeface="CenturyGothic-Bold"/>
              </a:rPr>
              <a:t>greedy algorithm</a:t>
            </a:r>
          </a:p>
          <a:p>
            <a:r>
              <a:rPr lang="en-US" sz="1600" b="0" dirty="0">
                <a:solidFill>
                  <a:srgbClr val="000000"/>
                </a:solidFill>
                <a:latin typeface="CenturyGothic"/>
              </a:rPr>
              <a:t>Tree is constructed in a </a:t>
            </a:r>
            <a:r>
              <a:rPr lang="en-US" sz="1600" dirty="0">
                <a:solidFill>
                  <a:srgbClr val="000000"/>
                </a:solidFill>
                <a:latin typeface="CenturyGothic"/>
              </a:rPr>
              <a:t>top-down</a:t>
            </a:r>
            <a:r>
              <a:rPr lang="en-US" sz="1600" b="0" dirty="0">
                <a:solidFill>
                  <a:srgbClr val="000000"/>
                </a:solidFill>
                <a:latin typeface="CenturyGothic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enturyGothic"/>
              </a:rPr>
              <a:t>recursive</a:t>
            </a:r>
            <a:r>
              <a:rPr lang="en-US" sz="1600" b="0" dirty="0">
                <a:solidFill>
                  <a:srgbClr val="000000"/>
                </a:solidFill>
                <a:latin typeface="CenturyGothic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enturyGothic"/>
              </a:rPr>
              <a:t>divide-and-conquer</a:t>
            </a:r>
            <a:r>
              <a:rPr lang="en-US" sz="1600" b="0" dirty="0">
                <a:solidFill>
                  <a:srgbClr val="000000"/>
                </a:solidFill>
                <a:latin typeface="CenturyGothic"/>
              </a:rPr>
              <a:t> manner</a:t>
            </a:r>
          </a:p>
          <a:p>
            <a:endParaRPr lang="en-US" sz="1600" dirty="0">
              <a:solidFill>
                <a:srgbClr val="0070C1"/>
              </a:solidFill>
              <a:latin typeface="CenturyGothic-Bold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1"/>
                </a:solidFill>
                <a:latin typeface="CenturyGothic-Bold"/>
              </a:rPr>
              <a:t>  Iterations</a:t>
            </a:r>
          </a:p>
          <a:p>
            <a:r>
              <a:rPr lang="en-US" sz="1600" b="0" dirty="0">
                <a:solidFill>
                  <a:srgbClr val="000000"/>
                </a:solidFill>
                <a:latin typeface="CenturyGothic"/>
              </a:rPr>
              <a:t>At start, all the training tuples are at the root</a:t>
            </a:r>
          </a:p>
          <a:p>
            <a:r>
              <a:rPr lang="en-US" sz="1600" b="0" dirty="0">
                <a:solidFill>
                  <a:srgbClr val="000000"/>
                </a:solidFill>
                <a:latin typeface="CenturyGothic"/>
              </a:rPr>
              <a:t>Tuples are partitioned recursively based on selected attributes</a:t>
            </a:r>
          </a:p>
          <a:p>
            <a:r>
              <a:rPr lang="en-US" sz="1600" b="0" dirty="0">
                <a:solidFill>
                  <a:srgbClr val="000000"/>
                </a:solidFill>
                <a:latin typeface="CenturyGothic"/>
              </a:rPr>
              <a:t>Test attributes are selected on the basis of a heuristic or statistical measure</a:t>
            </a:r>
          </a:p>
          <a:p>
            <a:endParaRPr lang="en-US" sz="1600" b="0" dirty="0">
              <a:solidFill>
                <a:srgbClr val="000000"/>
              </a:solidFill>
              <a:latin typeface="CenturyGothic"/>
            </a:endParaRPr>
          </a:p>
          <a:p>
            <a:endParaRPr lang="en-US" sz="1600" b="0" dirty="0">
              <a:solidFill>
                <a:srgbClr val="0070C1"/>
              </a:solidFill>
              <a:latin typeface="Wingdings3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1"/>
                </a:solidFill>
                <a:latin typeface="CenturyGothic-Bold"/>
              </a:rPr>
              <a:t>   Stopping conditions</a:t>
            </a:r>
          </a:p>
          <a:p>
            <a:r>
              <a:rPr lang="en-US" sz="1600" b="0" dirty="0">
                <a:solidFill>
                  <a:srgbClr val="000000"/>
                </a:solidFill>
                <a:latin typeface="CenturyGothic"/>
              </a:rPr>
              <a:t>All samples for a given node belong to the same class</a:t>
            </a:r>
          </a:p>
          <a:p>
            <a:r>
              <a:rPr lang="en-US" sz="1600" b="0" dirty="0">
                <a:solidFill>
                  <a:srgbClr val="000000"/>
                </a:solidFill>
                <a:latin typeface="CenturyGothic"/>
              </a:rPr>
              <a:t>There are no remaining attributes for further partitioning</a:t>
            </a:r>
          </a:p>
          <a:p>
            <a:r>
              <a:rPr lang="en-US" sz="1600" b="0" dirty="0">
                <a:solidFill>
                  <a:srgbClr val="000000"/>
                </a:solidFill>
                <a:latin typeface="CenturyGothic"/>
              </a:rPr>
              <a:t>There are no samples left</a:t>
            </a:r>
          </a:p>
          <a:p>
            <a:endParaRPr lang="en-US" sz="14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33852-BB88-41F1-8262-A7E39E36413F}" type="slidenum">
              <a:rPr lang="fa-IR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78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92696"/>
            <a:ext cx="76962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0504" y="1652816"/>
            <a:ext cx="7697296" cy="4296464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altLang="en-US" dirty="0"/>
              <a:t>Basic Concepts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Lazy Methods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Model Evaluation and Selection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Summary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33852-BB88-41F1-8262-A7E39E36413F}" type="slidenum">
              <a:rPr lang="fa-IR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22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87624" y="1700807"/>
            <a:ext cx="7262428" cy="2334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4182003"/>
            <a:ext cx="4200872" cy="1767277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33852-BB88-41F1-8262-A7E39E36413F}" type="slidenum">
              <a:rPr lang="fa-IR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279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0600" y="1835463"/>
            <a:ext cx="3810000" cy="1697336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53000" y="1743032"/>
            <a:ext cx="3810000" cy="20855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026306"/>
            <a:ext cx="3918375" cy="2069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4005064"/>
            <a:ext cx="3329831" cy="18886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2176" y="183546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64746" y="183546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7528" y="390515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43946" y="403091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33852-BB88-41F1-8262-A7E39E36413F}" type="slidenum">
              <a:rPr lang="fa-IR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36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76933"/>
            <a:ext cx="5742384" cy="1143000"/>
          </a:xfrm>
        </p:spPr>
        <p:txBody>
          <a:bodyPr/>
          <a:lstStyle/>
          <a:p>
            <a:r>
              <a:rPr lang="en-US" dirty="0"/>
              <a:t>Decision Tree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1916832"/>
            <a:ext cx="5991200" cy="33123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0" dirty="0">
                <a:solidFill>
                  <a:schemeClr val="accent4"/>
                </a:solidFill>
                <a:latin typeface="CenturyGothic"/>
              </a:rPr>
              <a:t>The Algorithm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b="0" dirty="0">
              <a:solidFill>
                <a:srgbClr val="000000"/>
              </a:solidFill>
              <a:latin typeface="CenturyGothic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Gothic"/>
              </a:rPr>
              <a:t>Attribute Selection Measures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b="0" dirty="0">
              <a:solidFill>
                <a:srgbClr val="000000"/>
              </a:solidFill>
              <a:latin typeface="CenturyGothic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0" dirty="0">
                <a:solidFill>
                  <a:srgbClr val="000000"/>
                </a:solidFill>
                <a:latin typeface="CenturyGothic"/>
              </a:rPr>
              <a:t>Tree Pruning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b="0" dirty="0">
              <a:solidFill>
                <a:srgbClr val="000000"/>
              </a:solidFill>
              <a:latin typeface="CenturyGothic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0" dirty="0">
                <a:solidFill>
                  <a:srgbClr val="000000"/>
                </a:solidFill>
                <a:latin typeface="CenturyGothic"/>
              </a:rPr>
              <a:t>Scalability and Decision Tree Induction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33852-BB88-41F1-8262-A7E39E36413F}" type="slidenum">
              <a:rPr lang="fa-IR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4745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990600" y="836712"/>
            <a:ext cx="7829872" cy="68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3200" b="1" i="1" dirty="0">
                <a:solidFill>
                  <a:srgbClr val="BA2D2D"/>
                </a:solidFill>
                <a:latin typeface="Times New Roman"/>
              </a:rPr>
              <a:t>Attribute Selection Measure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990600" y="1644352"/>
            <a:ext cx="7829872" cy="445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Gothic"/>
              </a:rPr>
              <a:t>Algorithms for constructing decision trees usually work </a:t>
            </a:r>
            <a:r>
              <a:rPr lang="en-US" b="1" dirty="0">
                <a:solidFill>
                  <a:srgbClr val="000000"/>
                </a:solidFill>
                <a:latin typeface="CenturyGothic"/>
              </a:rPr>
              <a:t>top-down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enturyGothic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Gothic"/>
              </a:rPr>
              <a:t>Algorithms are based on heuristics such </a:t>
            </a:r>
            <a:r>
              <a:rPr lang="en-US" b="1" dirty="0">
                <a:solidFill>
                  <a:srgbClr val="000000"/>
                </a:solidFill>
                <a:latin typeface="CenturyGothic"/>
              </a:rPr>
              <a:t>greedy</a:t>
            </a:r>
            <a:r>
              <a:rPr lang="en-US" dirty="0">
                <a:solidFill>
                  <a:srgbClr val="000000"/>
                </a:solidFill>
                <a:latin typeface="CenturyGothic"/>
              </a:rPr>
              <a:t> algorithms where locally-optimal decisions are made at each node. </a:t>
            </a:r>
          </a:p>
          <a:p>
            <a:pPr marL="457200" lvl="1" indent="0"/>
            <a:r>
              <a:rPr lang="en-US" dirty="0">
                <a:solidFill>
                  <a:srgbClr val="000000"/>
                </a:solidFill>
                <a:latin typeface="CenturyGothic"/>
              </a:rPr>
              <a:t>	- cannot guarantee to return the globally-optimal decision tree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enturyGothic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Gothic"/>
              </a:rPr>
              <a:t>A heuristic for selecting the splitting criterion that “</a:t>
            </a:r>
            <a:r>
              <a:rPr lang="en-US" b="1" dirty="0">
                <a:solidFill>
                  <a:srgbClr val="000000"/>
                </a:solidFill>
                <a:latin typeface="CenturyGothic"/>
              </a:rPr>
              <a:t>best</a:t>
            </a:r>
            <a:r>
              <a:rPr lang="en-US" dirty="0">
                <a:solidFill>
                  <a:srgbClr val="000000"/>
                </a:solidFill>
                <a:latin typeface="CenturyGothic"/>
              </a:rPr>
              <a:t>” separates a given data partition </a:t>
            </a:r>
            <a:r>
              <a:rPr lang="en-US" dirty="0">
                <a:latin typeface="CenturyGothic-Bold"/>
              </a:rPr>
              <a:t>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enturyGothic-Bold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Gothic"/>
              </a:rPr>
              <a:t>Different algorithms use </a:t>
            </a:r>
            <a:r>
              <a:rPr lang="en-US" b="1" dirty="0">
                <a:solidFill>
                  <a:srgbClr val="000000"/>
                </a:solidFill>
                <a:latin typeface="CenturyGothic"/>
              </a:rPr>
              <a:t>different metrics</a:t>
            </a:r>
            <a:r>
              <a:rPr lang="en-US" dirty="0">
                <a:solidFill>
                  <a:srgbClr val="000000"/>
                </a:solidFill>
                <a:latin typeface="CenturyGothic"/>
              </a:rPr>
              <a:t> for measuring "best"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latin typeface="CenturyGothic-Bold"/>
            </a:endParaRPr>
          </a:p>
          <a:p>
            <a:endParaRPr lang="en-US" b="1" dirty="0">
              <a:solidFill>
                <a:srgbClr val="0070C1"/>
              </a:solidFill>
              <a:latin typeface="CenturyGothic-Bold"/>
            </a:endParaRPr>
          </a:p>
          <a:p>
            <a:r>
              <a:rPr lang="en-US" sz="2000" b="1" dirty="0">
                <a:solidFill>
                  <a:srgbClr val="660066"/>
                </a:solidFill>
                <a:latin typeface="CenturyGothic-Bold"/>
              </a:rPr>
              <a:t>Ideally </a:t>
            </a:r>
            <a:r>
              <a:rPr lang="en-US" sz="2000" dirty="0">
                <a:solidFill>
                  <a:srgbClr val="000000"/>
                </a:solidFill>
                <a:latin typeface="CenturyGothic"/>
              </a:rPr>
              <a:t>each resulting partition would be </a:t>
            </a:r>
            <a:r>
              <a:rPr lang="en-US" sz="2000" b="1" dirty="0">
                <a:solidFill>
                  <a:srgbClr val="0070C1"/>
                </a:solidFill>
                <a:latin typeface="CenturyGothic-Bold"/>
              </a:rPr>
              <a:t>pure </a:t>
            </a:r>
            <a:endParaRPr lang="en-US" sz="2000" dirty="0">
              <a:solidFill>
                <a:srgbClr val="000000"/>
              </a:solidFill>
              <a:latin typeface="CenturyGothic"/>
            </a:endParaRPr>
          </a:p>
          <a:p>
            <a:endParaRPr lang="en-US" dirty="0">
              <a:solidFill>
                <a:srgbClr val="0070C1"/>
              </a:solidFill>
              <a:latin typeface="Wingdings3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DD0F2-C0FB-407D-97D0-C9F1D2861F0C}" type="slidenum">
              <a:rPr lang="fa-IR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286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990600" y="836712"/>
            <a:ext cx="7829872" cy="68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3200" b="1" i="1" dirty="0">
                <a:solidFill>
                  <a:srgbClr val="BA2D2D"/>
                </a:solidFill>
                <a:latin typeface="Times New Roman"/>
              </a:rPr>
              <a:t>Attribute Selection Measure …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990600" y="1644352"/>
            <a:ext cx="7829872" cy="490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b="1" dirty="0">
                <a:solidFill>
                  <a:srgbClr val="660066"/>
                </a:solidFill>
                <a:latin typeface="CenturyGothic-Bold"/>
              </a:rPr>
              <a:t>Splitting rules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Gothic"/>
              </a:rPr>
              <a:t>Measures determine how the tuples at a given node are to be split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Gothic"/>
              </a:rPr>
              <a:t>Provide ranking for each attribute describing the tuples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Gothic"/>
              </a:rPr>
              <a:t>The attribute with highest score is chosen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Gothic"/>
              </a:rPr>
              <a:t>Determine </a:t>
            </a:r>
            <a:r>
              <a:rPr lang="en-US" dirty="0">
                <a:latin typeface="CenturyGothic"/>
              </a:rPr>
              <a:t>a </a:t>
            </a:r>
            <a:r>
              <a:rPr lang="en-US" b="1" dirty="0">
                <a:latin typeface="CenturyGothic-Bold"/>
              </a:rPr>
              <a:t>split point </a:t>
            </a:r>
            <a:r>
              <a:rPr lang="en-US" i="1" dirty="0">
                <a:solidFill>
                  <a:srgbClr val="000000"/>
                </a:solidFill>
                <a:latin typeface="CenturyGothic"/>
              </a:rPr>
              <a:t>(for continuous-valued attributes)</a:t>
            </a:r>
            <a:r>
              <a:rPr lang="en-US" dirty="0">
                <a:solidFill>
                  <a:srgbClr val="000000"/>
                </a:solidFill>
                <a:latin typeface="CenturyGothic"/>
              </a:rPr>
              <a:t> or a </a:t>
            </a:r>
            <a:r>
              <a:rPr lang="en-US" b="1" dirty="0">
                <a:latin typeface="CenturyGothic-Bold"/>
              </a:rPr>
              <a:t>splitting subset </a:t>
            </a:r>
            <a:r>
              <a:rPr lang="en-US" i="1" dirty="0">
                <a:solidFill>
                  <a:srgbClr val="000000"/>
                </a:solidFill>
                <a:latin typeface="CenturyGothic"/>
              </a:rPr>
              <a:t>(for discrete-valued attributes)</a:t>
            </a:r>
          </a:p>
          <a:p>
            <a:pPr marL="914400" lvl="2" indent="0"/>
            <a:endParaRPr lang="en-US" altLang="en-US" sz="600" b="1" dirty="0">
              <a:solidFill>
                <a:srgbClr val="402000"/>
              </a:solidFill>
              <a:latin typeface="Calibri" panose="020F0502020204030204" pitchFamily="34" charset="0"/>
            </a:endParaRPr>
          </a:p>
          <a:p>
            <a:pPr marL="57150" indent="0"/>
            <a:r>
              <a:rPr lang="en-US" b="1" dirty="0">
                <a:solidFill>
                  <a:srgbClr val="660066"/>
                </a:solidFill>
                <a:latin typeface="CenturyGothic-Bold"/>
              </a:rPr>
              <a:t>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1"/>
                </a:solidFill>
                <a:latin typeface="CenturyGothic-Bold"/>
              </a:rPr>
              <a:t>Information gain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Gothic"/>
              </a:rPr>
              <a:t>Based on the concept of entropy from information theory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Gothic"/>
              </a:rPr>
              <a:t>Used by the ID3, C4.5 and C5.0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1"/>
                </a:solidFill>
                <a:latin typeface="CenturyGothic-Bold"/>
              </a:rPr>
              <a:t>Gini Index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Gothic"/>
              </a:rPr>
              <a:t>Based on impurity reduction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Gothic"/>
              </a:rPr>
              <a:t>Used by CART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1"/>
                </a:solidFill>
                <a:latin typeface="CenturyGothic-Bold"/>
              </a:rPr>
              <a:t>Variance reduction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Gothic"/>
              </a:rPr>
              <a:t>Total reduction of the variance of target variable x (x is continuous)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Gothic"/>
              </a:rPr>
              <a:t>Used by regression tree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70C1"/>
              </a:solidFill>
              <a:latin typeface="CenturyGothic-Bold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enturyGothic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402000"/>
              </a:solidFill>
              <a:latin typeface="Calibri" panose="020F050202020403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402000"/>
              </a:solidFill>
              <a:latin typeface="Calibri" panose="020F050202020403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402000"/>
              </a:solidFill>
              <a:latin typeface="Calibri" panose="020F050202020403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402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DD0F2-C0FB-407D-97D0-C9F1D2861F0C}" type="slidenum">
              <a:rPr lang="fa-IR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431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4955" y="1772816"/>
            <a:ext cx="772804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In a set of independent random sample of X,  X has 4 possible values:</a:t>
            </a:r>
          </a:p>
          <a:p>
            <a:endParaRPr lang="en-US" sz="2400" b="1" dirty="0">
              <a:solidFill>
                <a:srgbClr val="000000"/>
              </a:solidFill>
              <a:latin typeface="+mj-lt"/>
            </a:endParaRPr>
          </a:p>
          <a:p>
            <a:r>
              <a:rPr lang="en-US" sz="2400" dirty="0">
                <a:solidFill>
                  <a:srgbClr val="000000"/>
                </a:solidFill>
                <a:latin typeface="+mj-lt"/>
              </a:rPr>
              <a:t>P(X=A)=1/4, 	P(X=B)=1/4, 	P(X=C)=1/4, 	P(X=D)=1/4</a:t>
            </a:r>
          </a:p>
          <a:p>
            <a:endParaRPr lang="en-US" sz="2400" b="1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 a string of symbols ACBABBCDADDC…,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to transmit the data over binary link we can encode each symbol with bits (A=00, B=01, C=10, D=11)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2 bits per symbol</a:t>
            </a:r>
          </a:p>
          <a:p>
            <a:endParaRPr lang="en-US" sz="2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90600" y="908719"/>
            <a:ext cx="7829872" cy="68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3200" b="1" i="1" dirty="0">
                <a:solidFill>
                  <a:srgbClr val="BA2D2D"/>
                </a:solidFill>
                <a:latin typeface="Times New Roman"/>
              </a:rPr>
              <a:t>Before Information Gain: Entropy &amp; Bits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DD0F2-C0FB-407D-97D0-C9F1D2861F0C}" type="slidenum">
              <a:rPr lang="fa-IR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363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4955" y="1772816"/>
            <a:ext cx="772804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If   (X=A)=1/2, 	P(X=B)=1/4, 	P(X=C)=1/8, 	P(X=D)=1/8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400" dirty="0">
                <a:latin typeface="+mj-lt"/>
              </a:rPr>
              <a:t>Now, it is possible to find coding that uses only 1.75 bits on the average. How?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 E.g., </a:t>
            </a:r>
            <a:r>
              <a:rPr lang="en-US" sz="2800" dirty="0">
                <a:latin typeface="+mj-lt"/>
                <a:hlinkClick r:id="rId2"/>
              </a:rPr>
              <a:t>Huffman coding</a:t>
            </a:r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90600" y="908719"/>
            <a:ext cx="7829872" cy="68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3200" b="1" i="1" dirty="0">
                <a:solidFill>
                  <a:srgbClr val="BA2D2D"/>
                </a:solidFill>
                <a:latin typeface="Times New Roman"/>
              </a:rPr>
              <a:t>Before Information Gain: Entropy &amp; Bits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293096"/>
            <a:ext cx="3532634" cy="1528527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DD0F2-C0FB-407D-97D0-C9F1D2861F0C}" type="slidenum">
              <a:rPr lang="fa-IR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64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https://upload.wikimedia.org/wikipedia/commons/thumb/7/74/Huffman_coding_example.svg/220px-Huffman_coding_example.svg.png"/>
          <p:cNvSpPr>
            <a:spLocks noChangeAspect="1" noChangeArrowheads="1"/>
          </p:cNvSpPr>
          <p:nvPr/>
        </p:nvSpPr>
        <p:spPr bwMode="auto">
          <a:xfrm>
            <a:off x="155575" y="-479425"/>
            <a:ext cx="20955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https://upload.wikimedia.org/wikipedia/commons/thumb/7/74/Huffman_coding_example.svg/220px-Huffman_coding_example.svg.png"/>
          <p:cNvSpPr>
            <a:spLocks noChangeAspect="1" noChangeArrowheads="1"/>
          </p:cNvSpPr>
          <p:nvPr/>
        </p:nvSpPr>
        <p:spPr bwMode="auto">
          <a:xfrm>
            <a:off x="2381250" y="2996952"/>
            <a:ext cx="20955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80864" y="1844824"/>
            <a:ext cx="75955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Entropy: </a:t>
            </a:r>
            <a:r>
              <a:rPr lang="en-US" sz="2000" dirty="0"/>
              <a:t> a key measure in information theory which quantifies the amount of uncertainty involved in the value of a random variable or the outcome of a random process. </a:t>
            </a:r>
          </a:p>
          <a:p>
            <a:endParaRPr lang="en-US" sz="2000" dirty="0"/>
          </a:p>
          <a:p>
            <a:r>
              <a:rPr lang="en-US" sz="2000" dirty="0"/>
              <a:t>Suppose X takes </a:t>
            </a:r>
            <a:r>
              <a:rPr lang="en-US" sz="2000" i="1" dirty="0"/>
              <a:t>n </a:t>
            </a:r>
            <a:r>
              <a:rPr lang="en-US" sz="2000" dirty="0"/>
              <a:t>values, </a:t>
            </a:r>
            <a:r>
              <a:rPr lang="en-US" sz="2000" i="1" dirty="0"/>
              <a:t>V1, V2,… </a:t>
            </a:r>
            <a:r>
              <a:rPr lang="en-US" sz="2000" i="1" dirty="0" err="1"/>
              <a:t>Vn</a:t>
            </a:r>
            <a:r>
              <a:rPr lang="en-US" sz="2000" i="1" dirty="0"/>
              <a:t>, </a:t>
            </a:r>
            <a:r>
              <a:rPr lang="en-US" sz="2000" dirty="0"/>
              <a:t>and</a:t>
            </a:r>
          </a:p>
          <a:p>
            <a:endParaRPr lang="en-US" sz="2000" b="1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What is the smallest number of bits, on average, per symbol, needed to transmit the symbols drawn from distribution of X?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H(X) </a:t>
            </a:r>
            <a:r>
              <a:rPr lang="en-US" sz="2000" dirty="0"/>
              <a:t>= the </a:t>
            </a:r>
            <a:r>
              <a:rPr lang="en-US" sz="2000" b="1" dirty="0"/>
              <a:t>entropy </a:t>
            </a:r>
            <a:r>
              <a:rPr lang="en-US" sz="2000" dirty="0"/>
              <a:t>of X</a:t>
            </a:r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990600" y="908719"/>
            <a:ext cx="7829872" cy="68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3200" b="1" i="1" dirty="0">
                <a:solidFill>
                  <a:srgbClr val="BA2D2D"/>
                </a:solidFill>
                <a:latin typeface="Times New Roman"/>
              </a:rPr>
              <a:t>Before Information Gain: Entropy &amp; Bits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5085184"/>
            <a:ext cx="3444470" cy="6622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585703"/>
            <a:ext cx="5098585" cy="563377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DD0F2-C0FB-407D-97D0-C9F1D2861F0C}" type="slidenum">
              <a:rPr lang="fa-IR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63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600" y="1628800"/>
            <a:ext cx="77724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1"/>
                </a:solidFill>
                <a:latin typeface="+mj-lt"/>
              </a:rPr>
              <a:t>Step1: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compute </a:t>
            </a:r>
            <a:r>
              <a:rPr lang="en-US" b="1" dirty="0">
                <a:solidFill>
                  <a:srgbClr val="660066"/>
                </a:solidFill>
                <a:latin typeface="+mj-lt"/>
              </a:rPr>
              <a:t>Expected information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(entropy)of the current partition </a:t>
            </a:r>
            <a:r>
              <a:rPr lang="en-US" b="1" dirty="0">
                <a:solidFill>
                  <a:srgbClr val="660066"/>
                </a:solidFill>
                <a:latin typeface="+mj-lt"/>
              </a:rPr>
              <a:t>Info(D)</a:t>
            </a:r>
          </a:p>
          <a:p>
            <a:endParaRPr lang="en-US" b="1" dirty="0">
              <a:solidFill>
                <a:srgbClr val="0070C1"/>
              </a:solidFill>
              <a:latin typeface="+mj-lt"/>
            </a:endParaRPr>
          </a:p>
          <a:p>
            <a:r>
              <a:rPr lang="en-US" b="1" dirty="0">
                <a:solidFill>
                  <a:srgbClr val="0070C1"/>
                </a:solidFill>
                <a:latin typeface="+mj-lt"/>
              </a:rPr>
              <a:t>Step2: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compute </a:t>
            </a:r>
            <a:r>
              <a:rPr lang="en-US" sz="2000" b="1" dirty="0" err="1">
                <a:solidFill>
                  <a:srgbClr val="660066"/>
                </a:solidFill>
                <a:latin typeface="+mj-lt"/>
              </a:rPr>
              <a:t>Info</a:t>
            </a:r>
            <a:r>
              <a:rPr lang="en-US" sz="1050" b="1" dirty="0" err="1">
                <a:solidFill>
                  <a:srgbClr val="660066"/>
                </a:solidFill>
                <a:latin typeface="+mj-lt"/>
              </a:rPr>
              <a:t>A</a:t>
            </a:r>
            <a:r>
              <a:rPr lang="en-US" sz="2000" b="1" dirty="0">
                <a:solidFill>
                  <a:srgbClr val="660066"/>
                </a:solidFill>
                <a:latin typeface="+mj-lt"/>
              </a:rPr>
              <a:t>(D)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the amount of information would we still need to arrive at an exact classification after partitioning using attribute A</a:t>
            </a:r>
          </a:p>
          <a:p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b="1" dirty="0">
                <a:solidFill>
                  <a:srgbClr val="0070C1"/>
                </a:solidFill>
                <a:latin typeface="+mj-lt"/>
              </a:rPr>
              <a:t>Step3: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compute information gain</a:t>
            </a:r>
          </a:p>
          <a:p>
            <a:r>
              <a:rPr lang="en-US" b="1" dirty="0">
                <a:solidFill>
                  <a:srgbClr val="0070C1"/>
                </a:solidFill>
                <a:latin typeface="+mj-lt"/>
              </a:rPr>
              <a:t>  </a:t>
            </a:r>
          </a:p>
          <a:p>
            <a:r>
              <a:rPr lang="en-US" b="1" dirty="0">
                <a:solidFill>
                  <a:srgbClr val="0070C1"/>
                </a:solidFill>
                <a:latin typeface="+mj-lt"/>
              </a:rPr>
              <a:t>    - Information gain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is the expected reduction in the information requirements caused by knowing the value of A</a:t>
            </a:r>
          </a:p>
          <a:p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The attribute </a:t>
            </a:r>
            <a:r>
              <a:rPr lang="en-US" b="1" dirty="0">
                <a:solidFill>
                  <a:srgbClr val="660066"/>
                </a:solidFill>
                <a:latin typeface="+mj-lt"/>
              </a:rPr>
              <a:t>A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with the </a:t>
            </a:r>
            <a:r>
              <a:rPr lang="en-US" b="1" dirty="0">
                <a:solidFill>
                  <a:srgbClr val="660066"/>
                </a:solidFill>
                <a:latin typeface="+mj-lt"/>
              </a:rPr>
              <a:t>highest information gain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,(Gain(A)), is </a:t>
            </a:r>
            <a:r>
              <a:rPr lang="en-US" b="1" dirty="0">
                <a:solidFill>
                  <a:srgbClr val="660066"/>
                </a:solidFill>
                <a:latin typeface="+mj-lt"/>
              </a:rPr>
              <a:t>chosen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as the splitting attribute at node N</a:t>
            </a:r>
            <a:endParaRPr lang="en-US" sz="1600" dirty="0">
              <a:latin typeface="+mj-l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15616" y="908720"/>
            <a:ext cx="6984776" cy="55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3200" b="1" i="1" dirty="0">
                <a:solidFill>
                  <a:schemeClr val="accent6"/>
                </a:solidFill>
                <a:latin typeface="+mj-lt"/>
              </a:rPr>
              <a:t> Information Gain Approach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DD0F2-C0FB-407D-97D0-C9F1D2861F0C}" type="slidenum">
              <a:rPr lang="fa-IR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282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1115616" y="908720"/>
            <a:ext cx="6984776" cy="55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3200" b="1" i="1" dirty="0">
                <a:solidFill>
                  <a:schemeClr val="accent6"/>
                </a:solidFill>
                <a:latin typeface="+mj-lt"/>
              </a:rPr>
              <a:t> Information Gain Approach 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990600" y="1644352"/>
            <a:ext cx="7829872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+mj-lt"/>
              </a:rPr>
              <a:t>Select the attribute with the highest information gain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+mj-lt"/>
              </a:rPr>
              <a:t>Let </a:t>
            </a:r>
            <a:r>
              <a:rPr lang="en-US" altLang="en-US" sz="2000" i="1" dirty="0">
                <a:latin typeface="+mj-lt"/>
              </a:rPr>
              <a:t>p</a:t>
            </a:r>
            <a:r>
              <a:rPr lang="en-US" altLang="en-US" sz="2000" i="1" baseline="-25000" dirty="0">
                <a:latin typeface="+mj-lt"/>
              </a:rPr>
              <a:t>i</a:t>
            </a:r>
            <a:r>
              <a:rPr lang="en-US" altLang="en-US" sz="2000" dirty="0">
                <a:latin typeface="+mj-lt"/>
              </a:rPr>
              <a:t> be the probability that an arbitrary tuple in D belongs to class C</a:t>
            </a:r>
            <a:r>
              <a:rPr lang="en-US" altLang="en-US" sz="2000" baseline="-25000" dirty="0">
                <a:latin typeface="+mj-lt"/>
              </a:rPr>
              <a:t>i</a:t>
            </a:r>
            <a:r>
              <a:rPr lang="en-US" altLang="en-US" sz="2000" dirty="0">
                <a:latin typeface="+mj-lt"/>
              </a:rPr>
              <a:t>,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i  =</a:t>
            </a:r>
            <a:r>
              <a:rPr lang="en-US" altLang="en-US" sz="2000" dirty="0">
                <a:latin typeface="+mj-lt"/>
              </a:rPr>
              <a:t> |C</a:t>
            </a:r>
            <a:r>
              <a:rPr lang="en-US" altLang="en-US" sz="2000" i="1" baseline="-25000" dirty="0">
                <a:latin typeface="+mj-lt"/>
              </a:rPr>
              <a:t>i</a:t>
            </a:r>
            <a:r>
              <a:rPr lang="en-US" altLang="en-US" sz="2000" baseline="-25000" dirty="0">
                <a:latin typeface="+mj-lt"/>
              </a:rPr>
              <a:t>, D</a:t>
            </a:r>
            <a:r>
              <a:rPr lang="en-US" altLang="en-US" sz="2000" dirty="0">
                <a:latin typeface="+mj-lt"/>
              </a:rPr>
              <a:t>|/|D|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>
                <a:solidFill>
                  <a:schemeClr val="hlink"/>
                </a:solidFill>
                <a:latin typeface="Calibri" panose="020F0502020204030204" pitchFamily="34" charset="0"/>
              </a:rPr>
              <a:t>Expected information</a:t>
            </a:r>
            <a:r>
              <a:rPr lang="en-US" altLang="en-US" dirty="0">
                <a:latin typeface="Calibri" panose="020F0502020204030204" pitchFamily="34" charset="0"/>
              </a:rPr>
              <a:t> (entropy) needed to classify a tuple in D: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dirty="0">
              <a:solidFill>
                <a:schemeClr val="hlink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>
                <a:solidFill>
                  <a:schemeClr val="hlink"/>
                </a:solidFill>
                <a:latin typeface="Calibri" panose="020F0502020204030204" pitchFamily="34" charset="0"/>
              </a:rPr>
              <a:t>Information</a:t>
            </a:r>
            <a:r>
              <a:rPr lang="en-US" altLang="en-US" dirty="0">
                <a:latin typeface="Calibri" panose="020F0502020204030204" pitchFamily="34" charset="0"/>
              </a:rPr>
              <a:t> needed (after using A to split D into v partitions) to classify D: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dirty="0">
              <a:solidFill>
                <a:schemeClr val="hlink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>
                <a:solidFill>
                  <a:schemeClr val="hlink"/>
                </a:solidFill>
                <a:latin typeface="Calibri" panose="020F0502020204030204" pitchFamily="34" charset="0"/>
              </a:rPr>
              <a:t>Information gained</a:t>
            </a:r>
            <a:r>
              <a:rPr lang="en-US" altLang="en-US" dirty="0">
                <a:latin typeface="Calibri" panose="020F0502020204030204" pitchFamily="34" charset="0"/>
              </a:rPr>
              <a:t> by branching on attribute A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741656"/>
              </p:ext>
            </p:extLst>
          </p:nvPr>
        </p:nvGraphicFramePr>
        <p:xfrm>
          <a:off x="3429000" y="3140968"/>
          <a:ext cx="2562101" cy="65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7" name="Equation" r:id="rId4" imgW="1612900" imgH="431800" progId="Equation.3">
                  <p:embed/>
                </p:oleObj>
              </mc:Choice>
              <mc:Fallback>
                <p:oleObj name="Equation" r:id="rId4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140968"/>
                        <a:ext cx="2562101" cy="65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056936"/>
              </p:ext>
            </p:extLst>
          </p:nvPr>
        </p:nvGraphicFramePr>
        <p:xfrm>
          <a:off x="2555776" y="4365104"/>
          <a:ext cx="3560278" cy="527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8" name="Equation" r:id="rId6" imgW="1892300" imgH="457200" progId="Equation.3">
                  <p:embed/>
                </p:oleObj>
              </mc:Choice>
              <mc:Fallback>
                <p:oleObj name="Equation" r:id="rId6" imgW="1892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365104"/>
                        <a:ext cx="3560278" cy="527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441450"/>
              </p:ext>
            </p:extLst>
          </p:nvPr>
        </p:nvGraphicFramePr>
        <p:xfrm>
          <a:off x="2637633" y="5479900"/>
          <a:ext cx="4478334" cy="43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9" name="Equation" r:id="rId8" imgW="1790700" imgH="215900" progId="Equation.3">
                  <p:embed/>
                </p:oleObj>
              </mc:Choice>
              <mc:Fallback>
                <p:oleObj name="Equation" r:id="rId8" imgW="1790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7633" y="5479900"/>
                        <a:ext cx="4478334" cy="433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295583" y="3337247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m: number of classes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62035" y="4509120"/>
            <a:ext cx="1954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v: number of partitions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DD0F2-C0FB-407D-97D0-C9F1D2861F0C}" type="slidenum">
              <a:rPr lang="fa-IR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55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976928" y="584488"/>
            <a:ext cx="7843544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600" dirty="0"/>
              <a:t>Supervised vs. Unsupervised Learning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666528"/>
            <a:ext cx="7817648" cy="435476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dirty="0">
                <a:solidFill>
                  <a:srgbClr val="F83F24"/>
                </a:solidFill>
              </a:rPr>
              <a:t>Supervised learning (classification)</a:t>
            </a:r>
            <a:endParaRPr lang="en-US" altLang="en-US" sz="2000" dirty="0"/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/>
              <a:t>Supervision: The training data (observations, measurements, etc.) are accompanied by </a:t>
            </a:r>
            <a:r>
              <a:rPr lang="en-US" altLang="en-US" b="1" dirty="0"/>
              <a:t>labels</a:t>
            </a:r>
            <a:r>
              <a:rPr lang="en-US" altLang="en-US" dirty="0"/>
              <a:t> indicating the class of the observations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/>
              <a:t>New data is classified based on the training set</a:t>
            </a:r>
          </a:p>
          <a:p>
            <a:pPr eaLnBrk="1" hangingPunct="1">
              <a:lnSpc>
                <a:spcPct val="130000"/>
              </a:lnSpc>
            </a:pPr>
            <a:endParaRPr lang="en-US" altLang="en-US" sz="2000" dirty="0">
              <a:solidFill>
                <a:srgbClr val="F83F24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>
                <a:solidFill>
                  <a:srgbClr val="F83F24"/>
                </a:solidFill>
              </a:rPr>
              <a:t>Unsupervised learning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FF3300"/>
                </a:solidFill>
              </a:rPr>
              <a:t>(clustering)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/>
              <a:t>The class labels of training data is unknown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/>
              <a:t>Given a set of measurements, observations, etc. with the aim of establishing the existence of classes or clusters in the data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30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70112"/>
            <a:ext cx="7507976" cy="4251176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15616" y="908720"/>
            <a:ext cx="6984776" cy="55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3200" b="1" i="1" dirty="0">
                <a:solidFill>
                  <a:schemeClr val="accent6"/>
                </a:solidFill>
                <a:latin typeface="+mj-lt"/>
              </a:rPr>
              <a:t> Info(D)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DD0F2-C0FB-407D-97D0-C9F1D2861F0C}" type="slidenum">
              <a:rPr lang="fa-IR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053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72816"/>
            <a:ext cx="7546112" cy="42484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9944" y="858298"/>
            <a:ext cx="1976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3200" b="1" i="1" dirty="0">
                <a:solidFill>
                  <a:srgbClr val="BA2D2D"/>
                </a:solidFill>
                <a:latin typeface="Times New Roman"/>
              </a:rPr>
              <a:t> </a:t>
            </a:r>
            <a:r>
              <a:rPr lang="en-US" altLang="en-US" sz="3200" b="1" i="1" dirty="0" err="1">
                <a:solidFill>
                  <a:srgbClr val="BA2D2D"/>
                </a:solidFill>
                <a:latin typeface="Times New Roman"/>
              </a:rPr>
              <a:t>Info</a:t>
            </a:r>
            <a:r>
              <a:rPr lang="en-US" altLang="en-US" b="1" i="1" dirty="0" err="1">
                <a:solidFill>
                  <a:srgbClr val="BA2D2D"/>
                </a:solidFill>
                <a:latin typeface="Times New Roman"/>
              </a:rPr>
              <a:t>age</a:t>
            </a:r>
            <a:r>
              <a:rPr lang="en-US" altLang="en-US" b="1" i="1" dirty="0">
                <a:solidFill>
                  <a:srgbClr val="BA2D2D"/>
                </a:solidFill>
                <a:latin typeface="Times New Roman"/>
              </a:rPr>
              <a:t> </a:t>
            </a:r>
            <a:r>
              <a:rPr lang="en-US" altLang="en-US" sz="3200" b="1" i="1" dirty="0">
                <a:solidFill>
                  <a:srgbClr val="BA2D2D"/>
                </a:solidFill>
                <a:latin typeface="Times New Roman"/>
              </a:rPr>
              <a:t>(D)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DD0F2-C0FB-407D-97D0-C9F1D2861F0C}" type="slidenum">
              <a:rPr lang="fa-IR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893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0809"/>
            <a:ext cx="7488832" cy="41764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9944" y="858298"/>
            <a:ext cx="17796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3200" b="1" i="1" dirty="0">
                <a:solidFill>
                  <a:srgbClr val="BA2D2D"/>
                </a:solidFill>
                <a:latin typeface="Times New Roman"/>
              </a:rPr>
              <a:t> Gain (A)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DD0F2-C0FB-407D-97D0-C9F1D2861F0C}" type="slidenum">
              <a:rPr lang="fa-IR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675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accent6"/>
                </a:solidFill>
              </a:rPr>
              <a:t> Information Gain Approach: </a:t>
            </a:r>
            <a:r>
              <a:rPr lang="en-US" sz="3600" dirty="0">
                <a:solidFill>
                  <a:schemeClr val="accent6"/>
                </a:solidFill>
              </a:rPr>
              <a:t>Example</a:t>
            </a:r>
          </a:p>
        </p:txBody>
      </p:sp>
      <p:graphicFrame>
        <p:nvGraphicFramePr>
          <p:cNvPr id="8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396131"/>
              </p:ext>
            </p:extLst>
          </p:nvPr>
        </p:nvGraphicFramePr>
        <p:xfrm>
          <a:off x="990600" y="1654299"/>
          <a:ext cx="3725416" cy="3502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4" name="Worksheet" r:id="rId3" imgW="6115431" imgH="4458208" progId="Excel.Sheet.8">
                  <p:embed/>
                </p:oleObj>
              </mc:Choice>
              <mc:Fallback>
                <p:oleObj name="Worksheet" r:id="rId3" imgW="6115431" imgH="4458208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54299"/>
                        <a:ext cx="3725416" cy="35028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214242"/>
              </p:ext>
            </p:extLst>
          </p:nvPr>
        </p:nvGraphicFramePr>
        <p:xfrm>
          <a:off x="4821460" y="1754113"/>
          <a:ext cx="3936504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5" name="Equation" r:id="rId5" imgW="3314700" imgH="393700" progId="Equation.3">
                  <p:embed/>
                </p:oleObj>
              </mc:Choice>
              <mc:Fallback>
                <p:oleObj name="Equation" r:id="rId5" imgW="3314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460" y="1754113"/>
                        <a:ext cx="3936504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974555"/>
              </p:ext>
            </p:extLst>
          </p:nvPr>
        </p:nvGraphicFramePr>
        <p:xfrm>
          <a:off x="4980781" y="2422551"/>
          <a:ext cx="3754438" cy="106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6" name="Equation" r:id="rId7" imgW="2044700" imgH="812800" progId="Equation.3">
                  <p:embed/>
                </p:oleObj>
              </mc:Choice>
              <mc:Fallback>
                <p:oleObj name="Equation" r:id="rId7" imgW="2044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0781" y="2422551"/>
                        <a:ext cx="3754438" cy="106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696737"/>
              </p:ext>
            </p:extLst>
          </p:nvPr>
        </p:nvGraphicFramePr>
        <p:xfrm>
          <a:off x="4963229" y="4536767"/>
          <a:ext cx="3814014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7" name="Equation" r:id="rId9" imgW="2552700" imgH="241300" progId="Equation.3">
                  <p:embed/>
                </p:oleObj>
              </mc:Choice>
              <mc:Fallback>
                <p:oleObj name="Equation" r:id="rId9" imgW="255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229" y="4536767"/>
                        <a:ext cx="3814014" cy="38893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933901"/>
              </p:ext>
            </p:extLst>
          </p:nvPr>
        </p:nvGraphicFramePr>
        <p:xfrm>
          <a:off x="5066794" y="5079113"/>
          <a:ext cx="2898848" cy="92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8" name="Equation" r:id="rId11" imgW="3594100" imgH="1193800" progId="Equation.3">
                  <p:embed/>
                </p:oleObj>
              </mc:Choice>
              <mc:Fallback>
                <p:oleObj name="Equation" r:id="rId11" imgW="35941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6794" y="5079113"/>
                        <a:ext cx="2898848" cy="924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"/>
              <p:cNvSpPr txBox="1">
                <a:spLocks noChangeArrowheads="1"/>
              </p:cNvSpPr>
              <p:nvPr/>
            </p:nvSpPr>
            <p:spPr bwMode="auto">
              <a:xfrm>
                <a:off x="4890824" y="3720739"/>
                <a:ext cx="3903971" cy="644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90000"/>
                  <a:buFont typeface="Wingdings" pitchFamily="10" charset="2"/>
                  <a:buChar char="§"/>
                  <a:defRPr kumimoji="1" sz="2400" b="1">
                    <a:solidFill>
                      <a:schemeClr val="tx1"/>
                    </a:solidFill>
                    <a:latin typeface="+mn-lt"/>
                    <a:ea typeface="+mn-ea"/>
                    <a:cs typeface="B Traffic" pitchFamily="2" charset="-7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–"/>
                  <a:defRPr kumimoji="1" sz="2000">
                    <a:solidFill>
                      <a:schemeClr val="folHlink"/>
                    </a:solidFill>
                    <a:latin typeface="+mn-lt"/>
                    <a:cs typeface="B Traffic" pitchFamily="2" charset="-7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1800">
                    <a:solidFill>
                      <a:schemeClr val="tx1"/>
                    </a:solidFill>
                    <a:latin typeface="+mn-lt"/>
                    <a:cs typeface="B Traffic" pitchFamily="2" charset="-7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–"/>
                  <a:defRPr kumimoji="1" sz="1600">
                    <a:solidFill>
                      <a:schemeClr val="tx1"/>
                    </a:solidFill>
                    <a:latin typeface="+mn-lt"/>
                    <a:cs typeface="B Traffic" pitchFamily="2" charset="-7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+mn-lt"/>
                    <a:cs typeface="B Traffic" pitchFamily="2" charset="-78"/>
                  </a:defRPr>
                </a:lvl5pPr>
                <a:lvl6pPr marL="2514600" indent="-228600" algn="r" rtl="1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r" rtl="1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r" rtl="1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r" rtl="1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18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buFont typeface="Wingdings" panose="05000000000000000000" pitchFamily="2" charset="2"/>
                  <a:buNone/>
                </a:pPr>
                <a:r>
                  <a:rPr lang="en-US" altLang="en-US" sz="1400" b="0" i="1" kern="0" dirty="0">
                    <a:solidFill>
                      <a:schemeClr val="tx1"/>
                    </a:solidFill>
                  </a:rPr>
                  <a:t>            means “age &lt;=30” has 5 out of 14 samples, with 2 </a:t>
                </a:r>
                <a:r>
                  <a:rPr lang="en-US" altLang="en-US" sz="1400" b="0" i="1" kern="0" dirty="0" err="1">
                    <a:solidFill>
                      <a:schemeClr val="tx1"/>
                    </a:solidFill>
                  </a:rPr>
                  <a:t>yes’es</a:t>
                </a:r>
                <a:r>
                  <a:rPr lang="en-US" altLang="en-US" sz="1400" b="0" i="1" kern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a:fld id="{3E5B360D-10A9-4B18-B32A-3F5AED7204EE}" type="mathplaceholder">
                      <a:rPr lang="en-US" altLang="en-US" sz="1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r>
                  <a:rPr lang="en-US" altLang="en-US" sz="1400" b="0" i="1" kern="0" dirty="0">
                    <a:solidFill>
                      <a:schemeClr val="tx1"/>
                    </a:solidFill>
                  </a:rPr>
                  <a:t> and 3 no’s.  </a:t>
                </a:r>
              </a:p>
              <a:p>
                <a:pPr eaLnBrk="1" hangingPunct="1">
                  <a:lnSpc>
                    <a:spcPct val="90000"/>
                  </a:lnSpc>
                  <a:buFont typeface="Wingdings 2" panose="05020102010507070707" pitchFamily="18" charset="2"/>
                  <a:buNone/>
                </a:pPr>
                <a:endParaRPr lang="en-US" altLang="en-US" sz="1400" b="0" kern="0" dirty="0"/>
              </a:p>
              <a:p>
                <a:pPr eaLnBrk="1" hangingPunct="1">
                  <a:lnSpc>
                    <a:spcPct val="90000"/>
                  </a:lnSpc>
                  <a:buFont typeface="Wingdings 2" panose="05020102010507070707" pitchFamily="18" charset="2"/>
                  <a:buNone/>
                </a:pPr>
                <a:endParaRPr lang="en-US" altLang="en-US" sz="1400" b="0" kern="0" dirty="0">
                  <a:solidFill>
                    <a:srgbClr val="121328"/>
                  </a:solidFill>
                </a:endParaRPr>
              </a:p>
            </p:txBody>
          </p:sp>
        </mc:Choice>
        <mc:Fallback xmlns="">
          <p:sp>
            <p:nvSpPr>
              <p:cNvPr id="1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0824" y="3720739"/>
                <a:ext cx="3903971" cy="644365"/>
              </a:xfrm>
              <a:prstGeom prst="rect">
                <a:avLst/>
              </a:prstGeom>
              <a:blipFill rotWithShape="0">
                <a:blip r:embed="rId13"/>
                <a:stretch>
                  <a:fillRect r="-1404" b="-66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/>
          <p:cNvSpPr/>
          <p:nvPr/>
        </p:nvSpPr>
        <p:spPr bwMode="auto">
          <a:xfrm rot="5400000">
            <a:off x="6401722" y="3026471"/>
            <a:ext cx="228992" cy="1152131"/>
          </a:xfrm>
          <a:prstGeom prst="rightBrace">
            <a:avLst>
              <a:gd name="adj1" fmla="val 59732"/>
              <a:gd name="adj2" fmla="val 48488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B Nazanin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5616" y="5330993"/>
            <a:ext cx="2452091" cy="1050335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33852-BB88-41F1-8262-A7E39E36413F}" type="slidenum">
              <a:rPr lang="fa-IR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141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2608" y="1770112"/>
            <a:ext cx="7469832" cy="439519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1061674" y="476672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chemeClr val="accent2"/>
                </a:solidFill>
                <a:latin typeface="+mj-lt"/>
                <a:ea typeface="+mj-ea"/>
                <a:cs typeface="B Jadid" pitchFamily="2" charset="-78"/>
              </a:defRPr>
            </a:lvl1pPr>
            <a:lvl2pPr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B Jadid" pitchFamily="2" charset="-78"/>
              </a:defRPr>
            </a:lvl2pPr>
            <a:lvl3pPr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B Jadid" pitchFamily="2" charset="-78"/>
              </a:defRPr>
            </a:lvl3pPr>
            <a:lvl4pPr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B Jadid" pitchFamily="2" charset="-78"/>
              </a:defRPr>
            </a:lvl4pPr>
            <a:lvl5pPr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B Jadid" pitchFamily="2" charset="-78"/>
              </a:defRPr>
            </a:lvl5pPr>
            <a:lvl6pPr marL="457200" algn="r" rtl="1" fontAlgn="base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defRPr>
            </a:lvl6pPr>
            <a:lvl7pPr marL="914400" algn="r" rtl="1" fontAlgn="base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defRPr>
            </a:lvl7pPr>
            <a:lvl8pPr marL="1371600" algn="r" rtl="1" fontAlgn="base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defRPr>
            </a:lvl8pPr>
            <a:lvl9pPr marL="1828800" algn="r" rtl="1" fontAlgn="base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3600" kern="0" dirty="0">
                <a:solidFill>
                  <a:schemeClr val="accent6"/>
                </a:solidFill>
              </a:rPr>
              <a:t> Information Gain Approach: </a:t>
            </a:r>
            <a:r>
              <a:rPr lang="en-US" sz="3600" kern="0" dirty="0">
                <a:solidFill>
                  <a:schemeClr val="accent6"/>
                </a:solidFill>
              </a:rPr>
              <a:t>Example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33852-BB88-41F1-8262-A7E39E36413F}" type="slidenum">
              <a:rPr lang="fa-IR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007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955104" y="600657"/>
            <a:ext cx="7960296" cy="9906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Note on Continuous-Valued Attributes</a:t>
            </a:r>
            <a:endParaRPr lang="en-US" altLang="en-US" sz="3200" i="1" dirty="0">
              <a:solidFill>
                <a:srgbClr val="CC0000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28800"/>
            <a:ext cx="7924800" cy="494027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Let attribute A be a continuous-valued attribute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endParaRPr lang="en-US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Must determine the </a:t>
            </a:r>
            <a:r>
              <a:rPr lang="en-US" altLang="en-US" sz="1800" i="1" dirty="0">
                <a:solidFill>
                  <a:schemeClr val="hlin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best split point</a:t>
            </a:r>
            <a:r>
              <a:rPr lang="en-US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 for A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Sort the value A in increasing order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Typically, the midpoint between each pair of adjacent values is considered as a possible </a:t>
            </a:r>
            <a:r>
              <a:rPr lang="en-US" altLang="en-US" sz="1800" i="1" dirty="0">
                <a:latin typeface="Tahoma" panose="020B0604030504040204" pitchFamily="34" charset="0"/>
                <a:cs typeface="Tahoma" panose="020B0604030504040204" pitchFamily="34" charset="0"/>
              </a:rPr>
              <a:t>split point</a:t>
            </a:r>
          </a:p>
          <a:p>
            <a:pPr lvl="2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(a</a:t>
            </a:r>
            <a:r>
              <a:rPr lang="en-US" altLang="en-US" baseline="-25000" dirty="0">
                <a:latin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+a</a:t>
            </a:r>
            <a:r>
              <a:rPr lang="en-US" altLang="en-US" baseline="-25000" dirty="0">
                <a:latin typeface="Tahoma" panose="020B0604030504040204" pitchFamily="34" charset="0"/>
                <a:cs typeface="Tahoma" panose="020B0604030504040204" pitchFamily="34" charset="0"/>
              </a:rPr>
              <a:t>i+1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)/2 is the midpoint between the values of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altLang="en-US" baseline="-25000" dirty="0" err="1">
                <a:latin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and a</a:t>
            </a:r>
            <a:r>
              <a:rPr lang="en-US" altLang="en-US" baseline="-25000" dirty="0">
                <a:latin typeface="Tahoma" panose="020B0604030504040204" pitchFamily="34" charset="0"/>
                <a:cs typeface="Tahoma" panose="020B0604030504040204" pitchFamily="34" charset="0"/>
              </a:rPr>
              <a:t>i+1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The point with the </a:t>
            </a:r>
            <a:r>
              <a:rPr lang="en-US" altLang="en-US" sz="1800" i="1" dirty="0">
                <a:latin typeface="Tahoma" panose="020B0604030504040204" pitchFamily="34" charset="0"/>
                <a:cs typeface="Tahoma" panose="020B0604030504040204" pitchFamily="34" charset="0"/>
              </a:rPr>
              <a:t>minimum expected information requirement</a:t>
            </a:r>
            <a:r>
              <a:rPr lang="en-US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 for A is selected as the split-point for A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Split: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en-US" sz="1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D1</a:t>
            </a:r>
            <a:r>
              <a:rPr lang="en-US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is the set of tuples in D satisfying </a:t>
            </a:r>
            <a:r>
              <a:rPr lang="en-US" altLang="en-US" sz="1800" dirty="0">
                <a:solidFill>
                  <a:schemeClr val="accent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 ≤ split-point</a:t>
            </a:r>
            <a:r>
              <a:rPr lang="en-US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US" altLang="en-US" sz="1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D2</a:t>
            </a:r>
            <a:r>
              <a:rPr lang="en-US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is the set of tuples in D satisfying </a:t>
            </a:r>
            <a:r>
              <a:rPr lang="en-US" altLang="en-US" sz="1800" dirty="0">
                <a:solidFill>
                  <a:schemeClr val="accent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 &gt; split-point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4033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partitioning scenarios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1080" y="1772816"/>
            <a:ext cx="7575376" cy="417646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33852-BB88-41F1-8262-A7E39E36413F}" type="slidenum">
              <a:rPr lang="fa-IR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1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algorithm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1828800"/>
            <a:ext cx="7772400" cy="4114800"/>
          </a:xfrm>
        </p:spPr>
        <p:txBody>
          <a:bodyPr/>
          <a:lstStyle/>
          <a:p>
            <a:r>
              <a:rPr lang="en-US" b="0" dirty="0"/>
              <a:t>Calculate the entropy of every attribute using the data set </a:t>
            </a:r>
          </a:p>
          <a:p>
            <a:endParaRPr lang="en-US" b="0" dirty="0"/>
          </a:p>
          <a:p>
            <a:r>
              <a:rPr lang="en-US" b="0" dirty="0"/>
              <a:t>Split the set S into subsets using the attribute for which entropy is minimum (or, equivalently, information gain is maximum)</a:t>
            </a:r>
          </a:p>
          <a:p>
            <a:endParaRPr lang="en-US" b="0" dirty="0"/>
          </a:p>
          <a:p>
            <a:r>
              <a:rPr lang="en-US" b="0" dirty="0"/>
              <a:t>Make a decision tree node containing that attribute</a:t>
            </a:r>
          </a:p>
          <a:p>
            <a:endParaRPr lang="en-US" b="0" dirty="0"/>
          </a:p>
          <a:p>
            <a:r>
              <a:rPr lang="en-US" b="0" dirty="0"/>
              <a:t>Recurs on subsets using remaining attributes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33852-BB88-41F1-8262-A7E39E36413F}" type="slidenum">
              <a:rPr lang="fa-IR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6352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9592" y="1628800"/>
            <a:ext cx="7901880" cy="4680520"/>
          </a:xfrm>
        </p:spPr>
        <p:txBody>
          <a:bodyPr/>
          <a:lstStyle/>
          <a:p>
            <a:r>
              <a:rPr lang="en-US" sz="2000" b="0" dirty="0"/>
              <a:t>ID3 uses a greedy approach and does not guarantee an optimal solution</a:t>
            </a:r>
          </a:p>
          <a:p>
            <a:pPr lvl="1"/>
            <a:r>
              <a:rPr lang="en-US" b="0" dirty="0"/>
              <a:t>Improvement: use backtracking</a:t>
            </a:r>
          </a:p>
          <a:p>
            <a:endParaRPr lang="en-US" sz="900" b="0" dirty="0"/>
          </a:p>
          <a:p>
            <a:endParaRPr lang="en-US" sz="900" b="0" dirty="0"/>
          </a:p>
          <a:p>
            <a:r>
              <a:rPr lang="en-US" sz="2000" b="0" dirty="0"/>
              <a:t>ID3 can overfit to the training data. </a:t>
            </a:r>
          </a:p>
          <a:p>
            <a:pPr lvl="1"/>
            <a:r>
              <a:rPr lang="en-US" dirty="0"/>
              <a:t>Solution: </a:t>
            </a:r>
            <a:r>
              <a:rPr lang="en-US" b="0" dirty="0"/>
              <a:t>smaller decision trees should be preferred over larger ones</a:t>
            </a:r>
            <a:endParaRPr lang="en-US" sz="900" b="0" dirty="0"/>
          </a:p>
          <a:p>
            <a:endParaRPr lang="en-US" sz="900" b="0" dirty="0"/>
          </a:p>
          <a:p>
            <a:endParaRPr lang="en-US" sz="900" b="0" dirty="0"/>
          </a:p>
          <a:p>
            <a:r>
              <a:rPr lang="en-US" sz="2000" b="0" dirty="0"/>
              <a:t>ID3 is harder to use on continuous data. </a:t>
            </a:r>
          </a:p>
          <a:p>
            <a:pPr lvl="1"/>
            <a:r>
              <a:rPr lang="en-US" b="0" dirty="0"/>
              <a:t>Searching for the best value to split by can be time consuming</a:t>
            </a:r>
          </a:p>
          <a:p>
            <a:endParaRPr lang="en-US" sz="1200" b="0" dirty="0"/>
          </a:p>
          <a:p>
            <a:endParaRPr lang="en-US" sz="1200" b="0" dirty="0"/>
          </a:p>
          <a:p>
            <a:r>
              <a:rPr lang="en-US" sz="2000" b="0" dirty="0"/>
              <a:t>The information gain measure is biased toward attributes having a large number of values </a:t>
            </a:r>
            <a:r>
              <a:rPr lang="en-US" sz="1800" b="0" dirty="0"/>
              <a:t>(</a:t>
            </a:r>
            <a:r>
              <a:rPr lang="en-US" sz="1800" b="0" i="1" dirty="0"/>
              <a:t>product ID)</a:t>
            </a:r>
          </a:p>
          <a:p>
            <a:pPr lvl="1"/>
            <a:r>
              <a:rPr lang="en-US" dirty="0"/>
              <a:t>Using gain ratio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33852-BB88-41F1-8262-A7E39E36413F}" type="slidenum">
              <a:rPr lang="fa-IR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065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899592" y="847539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Gain Ratio for Attribute Selection (C4.5)</a:t>
            </a:r>
            <a:endParaRPr lang="en-US" altLang="en-US" sz="3600" i="1" dirty="0">
              <a:solidFill>
                <a:srgbClr val="CC0000"/>
              </a:solidFill>
            </a:endParaRPr>
          </a:p>
        </p:txBody>
      </p:sp>
      <p:sp>
        <p:nvSpPr>
          <p:cNvPr id="18436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1154360" y="1700808"/>
            <a:ext cx="7522096" cy="4464496"/>
          </a:xfrm>
        </p:spPr>
        <p:txBody>
          <a:bodyPr/>
          <a:lstStyle/>
          <a:p>
            <a:pPr eaLnBrk="1" hangingPunct="1"/>
            <a:r>
              <a:rPr lang="en-US" altLang="en-US" sz="1600" dirty="0"/>
              <a:t>Information gain measure is biased towards attributes with a large number of values</a:t>
            </a:r>
          </a:p>
          <a:p>
            <a:pPr eaLnBrk="1" hangingPunct="1"/>
            <a:r>
              <a:rPr lang="en-US" altLang="en-US" sz="1600" dirty="0"/>
              <a:t>C4.5 (a successor of ID3) uses gain ratio to overcome the problem (normalization to information gain)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endParaRPr lang="en-US" altLang="en-US" sz="1600" dirty="0"/>
          </a:p>
          <a:p>
            <a:pPr lvl="1" eaLnBrk="1" hangingPunct="1"/>
            <a:endParaRPr lang="en-US" altLang="en-US" sz="1600" dirty="0"/>
          </a:p>
          <a:p>
            <a:pPr lvl="1" eaLnBrk="1" hangingPunct="1"/>
            <a:r>
              <a:rPr lang="en-US" altLang="en-US" sz="18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GainRatio</a:t>
            </a:r>
            <a:r>
              <a:rPr lang="en-US" altLang="en-US" sz="1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(A) = Gain(A)/ </a:t>
            </a:r>
            <a:r>
              <a:rPr lang="en-US" altLang="en-US" sz="18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SplitInfo</a:t>
            </a:r>
            <a:r>
              <a:rPr lang="en-US" altLang="en-US" sz="1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(A)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Example</a:t>
            </a:r>
          </a:p>
          <a:p>
            <a:pPr lvl="1" eaLnBrk="1" hangingPunct="1"/>
            <a:endParaRPr lang="en-US" altLang="en-US" sz="1600" dirty="0"/>
          </a:p>
          <a:p>
            <a:pPr lvl="1" eaLnBrk="1" hangingPunct="1"/>
            <a:endParaRPr lang="en-US" altLang="en-US" sz="1600" dirty="0"/>
          </a:p>
          <a:p>
            <a:pPr lvl="1" eaLnBrk="1" hangingPunct="1"/>
            <a:endParaRPr lang="en-US" altLang="en-US" sz="1600" dirty="0"/>
          </a:p>
          <a:p>
            <a:pPr lvl="1" eaLnBrk="1" hangingPunct="1"/>
            <a:r>
              <a:rPr lang="en-US" altLang="en-US" sz="18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gain_ratio</a:t>
            </a:r>
            <a:r>
              <a:rPr lang="en-US" altLang="en-US" sz="18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(income) = 0.029/1.557 = 0.019</a:t>
            </a:r>
          </a:p>
          <a:p>
            <a:pPr eaLnBrk="1" hangingPunct="1"/>
            <a:r>
              <a:rPr lang="en-US" altLang="en-US" sz="1600" dirty="0"/>
              <a:t>The attribute with the maximum gain ratio is selected as the splitting attribute</a:t>
            </a:r>
          </a:p>
        </p:txBody>
      </p:sp>
      <p:graphicFrame>
        <p:nvGraphicFramePr>
          <p:cNvPr id="18437" name="Object 204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068412303"/>
              </p:ext>
            </p:extLst>
          </p:nvPr>
        </p:nvGraphicFramePr>
        <p:xfrm>
          <a:off x="2501346" y="2797746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4" imgW="2387600" imgH="457200" progId="Equation.3">
                  <p:embed/>
                </p:oleObj>
              </mc:Choice>
              <mc:Fallback>
                <p:oleObj name="Equation" r:id="rId4" imgW="2387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346" y="2797746"/>
                        <a:ext cx="43434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8" name="Picture 10" descr="8splitinf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26533"/>
            <a:ext cx="7200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FC71E-B81E-4F95-BBCD-132A4770E5AF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611470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3608" y="1794877"/>
            <a:ext cx="771939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60066"/>
                </a:solidFill>
                <a:latin typeface="CenturyGothic-Bold"/>
              </a:rPr>
              <a:t>Classification</a:t>
            </a:r>
            <a:r>
              <a:rPr lang="en-US" b="1" dirty="0"/>
              <a:t> </a:t>
            </a:r>
            <a:r>
              <a:rPr lang="en-US" dirty="0"/>
              <a:t>is a form of data analysis that extracts models describing important data classes.</a:t>
            </a:r>
            <a:endParaRPr lang="en-US" b="1" dirty="0">
              <a:solidFill>
                <a:srgbClr val="0070C1"/>
              </a:solidFill>
              <a:latin typeface="CenturyGothic-Bold"/>
            </a:endParaRPr>
          </a:p>
          <a:p>
            <a:endParaRPr lang="en-US" b="1" dirty="0">
              <a:solidFill>
                <a:srgbClr val="0070C1"/>
              </a:solidFill>
              <a:latin typeface="CenturyGothic-Bold"/>
            </a:endParaRPr>
          </a:p>
          <a:p>
            <a:r>
              <a:rPr lang="en-US" b="1" dirty="0">
                <a:solidFill>
                  <a:srgbClr val="660066"/>
                </a:solidFill>
                <a:latin typeface="CenturyGothic-Bold"/>
              </a:rPr>
              <a:t>How a classification model looks like?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Gothic"/>
              </a:rPr>
              <a:t>Classification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Gothic"/>
              </a:rPr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Gothic"/>
              </a:rPr>
              <a:t>Mathematical </a:t>
            </a:r>
            <a:r>
              <a:rPr lang="en-US" dirty="0" smtClean="0">
                <a:solidFill>
                  <a:srgbClr val="000000"/>
                </a:solidFill>
                <a:latin typeface="CenturyGothic"/>
              </a:rPr>
              <a:t>formula</a:t>
            </a:r>
            <a:endParaRPr lang="en-US" dirty="0">
              <a:solidFill>
                <a:srgbClr val="000000"/>
              </a:solidFill>
              <a:latin typeface="Century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enturyGothic"/>
              </a:rPr>
              <a:t>Classification is </a:t>
            </a:r>
            <a:r>
              <a:rPr lang="en-US" b="1" dirty="0">
                <a:solidFill>
                  <a:srgbClr val="0070C1"/>
                </a:solidFill>
                <a:latin typeface="CenturyGothic-Bold"/>
              </a:rPr>
              <a:t>Supervised Learning</a:t>
            </a:r>
          </a:p>
          <a:p>
            <a:endParaRPr lang="en-US" b="1" dirty="0">
              <a:solidFill>
                <a:srgbClr val="0070C1"/>
              </a:solidFill>
              <a:latin typeface="CenturyGothic-Bold"/>
            </a:endParaRPr>
          </a:p>
          <a:p>
            <a:r>
              <a:rPr lang="en-US" b="1" dirty="0">
                <a:solidFill>
                  <a:srgbClr val="660066"/>
                </a:solidFill>
                <a:latin typeface="CenturyGothic-Bold"/>
              </a:rPr>
              <a:t>Supervision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enturyGothic"/>
              </a:rPr>
              <a:t>The training data are used to learn a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enturyGothic"/>
              </a:rPr>
              <a:t>The training data are </a:t>
            </a:r>
            <a:r>
              <a:rPr lang="en-US" sz="2000" b="1" dirty="0">
                <a:solidFill>
                  <a:srgbClr val="0070C1"/>
                </a:solidFill>
                <a:latin typeface="CenturyGothic-Bold"/>
              </a:rPr>
              <a:t>labeled </a:t>
            </a:r>
            <a:r>
              <a:rPr lang="en-US" sz="2000" dirty="0">
                <a:solidFill>
                  <a:srgbClr val="000000"/>
                </a:solidFill>
                <a:latin typeface="CenturyGothic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enturyGothic"/>
              </a:rPr>
              <a:t>New data (</a:t>
            </a:r>
            <a:r>
              <a:rPr lang="en-US" sz="2000" b="1" dirty="0">
                <a:solidFill>
                  <a:srgbClr val="0070C1"/>
                </a:solidFill>
                <a:latin typeface="CenturyGothic-Bold"/>
              </a:rPr>
              <a:t>unlabeled</a:t>
            </a:r>
            <a:r>
              <a:rPr lang="en-US" sz="2000" dirty="0">
                <a:solidFill>
                  <a:srgbClr val="000000"/>
                </a:solidFill>
                <a:latin typeface="CenturyGothic"/>
              </a:rPr>
              <a:t>) are classified using the training data</a:t>
            </a:r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33852-BB88-41F1-8262-A7E39E36413F}" type="slidenum">
              <a:rPr lang="fa-IR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6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of C4.5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99591" y="1700808"/>
            <a:ext cx="7992889" cy="4699992"/>
          </a:xfrm>
        </p:spPr>
        <p:txBody>
          <a:bodyPr/>
          <a:lstStyle/>
          <a:p>
            <a:r>
              <a:rPr lang="en-US" sz="2000" b="0" dirty="0"/>
              <a:t>Handling both continuous and discrete attributes </a:t>
            </a:r>
          </a:p>
          <a:p>
            <a:pPr marL="0" indent="0">
              <a:buNone/>
            </a:pPr>
            <a:endParaRPr lang="en-US" sz="2000" b="0" dirty="0"/>
          </a:p>
          <a:p>
            <a:endParaRPr lang="en-US" sz="2000" b="0" dirty="0"/>
          </a:p>
          <a:p>
            <a:r>
              <a:rPr lang="en-US" sz="2000" b="0" dirty="0"/>
              <a:t>Handling training data with missing attribute values </a:t>
            </a:r>
          </a:p>
          <a:p>
            <a:pPr lvl="1"/>
            <a:r>
              <a:rPr lang="en-US" sz="18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Missing attribute values are simply not used in gain and entropy calculations.</a:t>
            </a:r>
          </a:p>
          <a:p>
            <a:endParaRPr lang="en-US" sz="2000" b="0" dirty="0"/>
          </a:p>
          <a:p>
            <a:r>
              <a:rPr lang="en-US" sz="2000" b="0" dirty="0"/>
              <a:t>Pruning trees after creation</a:t>
            </a:r>
          </a:p>
          <a:p>
            <a:pPr lvl="1"/>
            <a:r>
              <a:rPr lang="en-US" sz="1800" b="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 C4.5 goes back through the tree once it's been created and attempts to remove branches that do not help by replacing them with leaf nodes.</a:t>
            </a:r>
          </a:p>
          <a:p>
            <a:endParaRPr lang="en-US" sz="20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FC71E-B81E-4F95-BBCD-132A4770E5AF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480447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71600" y="980728"/>
            <a:ext cx="7751084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200" dirty="0"/>
              <a:t>Gini Index for Attribute Selection (CART)</a:t>
            </a:r>
          </a:p>
        </p:txBody>
      </p:sp>
      <p:sp>
        <p:nvSpPr>
          <p:cNvPr id="1946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925372" y="1606330"/>
            <a:ext cx="7967108" cy="4960938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sz="2000" b="0" dirty="0"/>
              <a:t>If a data set </a:t>
            </a:r>
            <a:r>
              <a:rPr lang="en-US" altLang="en-US" sz="2000" b="0" i="1" dirty="0"/>
              <a:t>D </a:t>
            </a:r>
            <a:r>
              <a:rPr lang="en-US" altLang="en-US" sz="2000" b="0" dirty="0"/>
              <a:t>contains examples from </a:t>
            </a:r>
            <a:r>
              <a:rPr lang="en-US" altLang="en-US" sz="2000" b="0" i="1" dirty="0"/>
              <a:t>n</a:t>
            </a:r>
            <a:r>
              <a:rPr lang="en-US" altLang="en-US" sz="2000" b="0" dirty="0"/>
              <a:t> classes, </a:t>
            </a:r>
            <a:r>
              <a:rPr lang="en-US" altLang="en-US" sz="2000" b="0" dirty="0" err="1"/>
              <a:t>gini</a:t>
            </a:r>
            <a:r>
              <a:rPr lang="en-US" altLang="en-US" sz="2000" b="0" dirty="0"/>
              <a:t> index, </a:t>
            </a:r>
            <a:r>
              <a:rPr lang="en-US" altLang="en-US" sz="2000" b="0" i="1" dirty="0" err="1"/>
              <a:t>gini</a:t>
            </a:r>
            <a:r>
              <a:rPr lang="en-US" altLang="en-US" sz="2000" b="0" dirty="0"/>
              <a:t>(</a:t>
            </a:r>
            <a:r>
              <a:rPr lang="en-US" altLang="en-US" sz="2000" b="0" i="1" dirty="0"/>
              <a:t>D</a:t>
            </a:r>
            <a:r>
              <a:rPr lang="en-US" altLang="en-US" sz="2000" b="0" dirty="0"/>
              <a:t>) is defined as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altLang="en-US" sz="2000" b="0" dirty="0"/>
              <a:t> 		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altLang="en-US" sz="2000" b="0" dirty="0"/>
              <a:t>where </a:t>
            </a:r>
            <a:r>
              <a:rPr lang="en-US" altLang="en-US" sz="2000" b="0" i="1" dirty="0" err="1"/>
              <a:t>p</a:t>
            </a:r>
            <a:r>
              <a:rPr lang="en-US" altLang="en-US" sz="2000" b="0" i="1" baseline="-25000" dirty="0" err="1"/>
              <a:t>j</a:t>
            </a:r>
            <a:r>
              <a:rPr lang="en-US" altLang="en-US" sz="2000" b="0" dirty="0"/>
              <a:t> is the relative frequency of class </a:t>
            </a:r>
            <a:r>
              <a:rPr lang="en-US" altLang="en-US" sz="2000" b="0" i="1" dirty="0"/>
              <a:t>j</a:t>
            </a:r>
            <a:r>
              <a:rPr lang="en-US" altLang="en-US" sz="2000" b="0" dirty="0"/>
              <a:t> in </a:t>
            </a:r>
            <a:r>
              <a:rPr lang="en-US" altLang="en-US" sz="2000" b="0" i="1" dirty="0"/>
              <a:t>D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sz="2000" b="0" dirty="0"/>
              <a:t>If a data set </a:t>
            </a:r>
            <a:r>
              <a:rPr lang="en-US" altLang="en-US" sz="2000" b="0" i="1" dirty="0"/>
              <a:t>D</a:t>
            </a:r>
            <a:r>
              <a:rPr lang="en-US" altLang="en-US" sz="2000" b="0" dirty="0"/>
              <a:t>  is split on A into two subsets </a:t>
            </a:r>
            <a:r>
              <a:rPr lang="en-US" altLang="en-US" sz="2000" b="0" i="1" dirty="0"/>
              <a:t>D</a:t>
            </a:r>
            <a:r>
              <a:rPr lang="en-US" altLang="en-US" sz="2000" b="0" i="1" baseline="-25000" dirty="0"/>
              <a:t>1</a:t>
            </a:r>
            <a:r>
              <a:rPr lang="en-US" altLang="en-US" sz="2000" b="0" dirty="0"/>
              <a:t> and </a:t>
            </a:r>
            <a:r>
              <a:rPr lang="en-US" altLang="en-US" sz="2000" b="0" i="1" dirty="0"/>
              <a:t>D</a:t>
            </a:r>
            <a:r>
              <a:rPr lang="en-US" altLang="en-US" sz="2000" b="0" i="1" baseline="-25000" dirty="0"/>
              <a:t>2</a:t>
            </a:r>
            <a:r>
              <a:rPr lang="en-US" altLang="en-US" sz="2000" b="0" dirty="0"/>
              <a:t>, the </a:t>
            </a:r>
            <a:r>
              <a:rPr lang="en-US" altLang="en-US" sz="2000" b="0" i="1" dirty="0" err="1"/>
              <a:t>gini</a:t>
            </a:r>
            <a:r>
              <a:rPr lang="en-US" altLang="en-US" sz="2000" b="0" dirty="0"/>
              <a:t> index </a:t>
            </a:r>
            <a:r>
              <a:rPr lang="en-US" altLang="en-US" sz="2000" b="0" i="1" dirty="0" err="1"/>
              <a:t>gini</a:t>
            </a:r>
            <a:r>
              <a:rPr lang="en-US" altLang="en-US" sz="2000" b="0" dirty="0"/>
              <a:t>(</a:t>
            </a:r>
            <a:r>
              <a:rPr lang="en-US" altLang="en-US" sz="2000" b="0" i="1" dirty="0"/>
              <a:t>D</a:t>
            </a:r>
            <a:r>
              <a:rPr lang="en-US" altLang="en-US" sz="2000" b="0" dirty="0"/>
              <a:t>) is defined as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altLang="en-US" sz="1200" b="0" dirty="0"/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sz="2000" b="0" dirty="0"/>
              <a:t>Reduction in Impurity: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altLang="en-US" sz="1000" b="0" dirty="0"/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sz="2000" b="0" dirty="0"/>
              <a:t>The attribute provides the smallest </a:t>
            </a:r>
            <a:r>
              <a:rPr lang="en-US" altLang="en-US" sz="2000" b="0" i="1" dirty="0" err="1"/>
              <a:t>gini</a:t>
            </a:r>
            <a:r>
              <a:rPr lang="en-US" altLang="en-US" sz="2000" b="0" i="1" baseline="-25000" dirty="0" err="1"/>
              <a:t>split</a:t>
            </a:r>
            <a:r>
              <a:rPr lang="en-US" altLang="en-US" sz="2000" b="0" dirty="0"/>
              <a:t>(</a:t>
            </a:r>
            <a:r>
              <a:rPr lang="en-US" altLang="en-US" sz="2000" b="0" i="1" dirty="0"/>
              <a:t>D</a:t>
            </a:r>
            <a:r>
              <a:rPr lang="en-US" altLang="en-US" sz="2000" b="0" dirty="0"/>
              <a:t>) (or the largest reduction in impurity) is chosen to split the node (</a:t>
            </a:r>
            <a:r>
              <a:rPr lang="en-US" altLang="en-US" sz="2000" b="0" i="1" dirty="0">
                <a:solidFill>
                  <a:srgbClr val="CC0000"/>
                </a:solidFill>
              </a:rPr>
              <a:t>need to enumerate all the possible splitting points for each attribute</a:t>
            </a:r>
            <a:r>
              <a:rPr lang="en-US" altLang="en-US" sz="2000" b="0" dirty="0"/>
              <a:t>)</a:t>
            </a:r>
          </a:p>
        </p:txBody>
      </p:sp>
      <p:graphicFrame>
        <p:nvGraphicFramePr>
          <p:cNvPr id="19461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186762"/>
              </p:ext>
            </p:extLst>
          </p:nvPr>
        </p:nvGraphicFramePr>
        <p:xfrm>
          <a:off x="2828528" y="1988840"/>
          <a:ext cx="289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6" name="Equation" r:id="rId4" imgW="1777229" imgH="761669" progId="Equation.3">
                  <p:embed/>
                </p:oleObj>
              </mc:Choice>
              <mc:Fallback>
                <p:oleObj name="Equation" r:id="rId4" imgW="1777229" imgH="76166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528" y="1988840"/>
                        <a:ext cx="2895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756959"/>
              </p:ext>
            </p:extLst>
          </p:nvPr>
        </p:nvGraphicFramePr>
        <p:xfrm>
          <a:off x="3877663" y="3967727"/>
          <a:ext cx="4760144" cy="7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7" name="Equation" r:id="rId6" imgW="3441700" imgH="596900" progId="Equation.3">
                  <p:embed/>
                </p:oleObj>
              </mc:Choice>
              <mc:Fallback>
                <p:oleObj name="Equation" r:id="rId6" imgW="34417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7663" y="3967727"/>
                        <a:ext cx="4760144" cy="7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102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01582879"/>
              </p:ext>
            </p:extLst>
          </p:nvPr>
        </p:nvGraphicFramePr>
        <p:xfrm>
          <a:off x="2801351" y="5844413"/>
          <a:ext cx="3456384" cy="390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8" name="Equation" r:id="rId8" imgW="2692400" imgH="304800" progId="Equation.3">
                  <p:embed/>
                </p:oleObj>
              </mc:Choice>
              <mc:Fallback>
                <p:oleObj name="Equation" r:id="rId8" imgW="26924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351" y="5844413"/>
                        <a:ext cx="3456384" cy="390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9A22D-CF02-42D3-A1E9-CEF88431B5CC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89082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</a:t>
            </a:r>
            <a:r>
              <a:rPr lang="en-US" sz="3000" dirty="0"/>
              <a:t>(Classification and Regression Tree)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71600" y="1628800"/>
            <a:ext cx="7920880" cy="4848200"/>
          </a:xfrm>
        </p:spPr>
        <p:txBody>
          <a:bodyPr/>
          <a:lstStyle/>
          <a:p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Classification tree </a:t>
            </a:r>
            <a:r>
              <a:rPr lang="en-US" sz="2000" b="0" dirty="0"/>
              <a:t>analysis is when the predicted outcome is the class to which the data belongs</a:t>
            </a:r>
          </a:p>
          <a:p>
            <a:endParaRPr lang="en-US" sz="1600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Regression tree </a:t>
            </a:r>
            <a:r>
              <a:rPr lang="en-US" sz="2000" b="0" dirty="0"/>
              <a:t>analysis is when the predicted outcome can be considered a real number </a:t>
            </a:r>
            <a:r>
              <a:rPr lang="en-US" sz="1800" b="0" dirty="0"/>
              <a:t>(e.g. a patient’s length of stay in a hospital)</a:t>
            </a:r>
            <a:endParaRPr lang="en-US" sz="2400" b="0" dirty="0"/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 dirty="0">
                <a:solidFill>
                  <a:schemeClr val="tx2"/>
                </a:solidFill>
              </a:rPr>
              <a:t>It is the </a:t>
            </a:r>
            <a:r>
              <a:rPr lang="en-US" altLang="en-US" sz="1800" i="1" dirty="0">
                <a:solidFill>
                  <a:schemeClr val="tx2"/>
                </a:solidFill>
              </a:rPr>
              <a:t>average value of the predicted attribute</a:t>
            </a:r>
            <a:r>
              <a:rPr lang="en-US" altLang="en-US" sz="1800" dirty="0">
                <a:solidFill>
                  <a:schemeClr val="tx2"/>
                </a:solidFill>
              </a:rPr>
              <a:t> for the training tuples that reach the leaf</a:t>
            </a:r>
          </a:p>
          <a:p>
            <a:endParaRPr lang="en-US" sz="2000" b="0"/>
          </a:p>
          <a:p>
            <a:r>
              <a:rPr lang="en-US" sz="2000" b="0"/>
              <a:t>The </a:t>
            </a:r>
            <a:r>
              <a:rPr lang="en-US" sz="2000" b="0" dirty="0"/>
              <a:t>term CART is an umbrella term used to refer to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</a:t>
            </a:r>
            <a:endParaRPr lang="en-US" sz="2000" b="0" dirty="0"/>
          </a:p>
          <a:p>
            <a:endParaRPr lang="en-US" sz="1800" b="0" dirty="0"/>
          </a:p>
          <a:p>
            <a:r>
              <a:rPr lang="en-US" sz="2000" b="0" dirty="0"/>
              <a:t>Trees used for regression and trees used for classification have some similarities, but also some differences, such as the procedure used to determine where to split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9A22D-CF02-42D3-A1E9-CEF88431B5CC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11484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764704"/>
            <a:ext cx="7704856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/>
              <a:t>Comparing Attribute Selection Measures</a:t>
            </a:r>
            <a:endParaRPr lang="en-US" altLang="en-US" sz="2800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960" y="1600200"/>
            <a:ext cx="7856512" cy="4953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The three measures, in general, return good results but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b="1" dirty="0"/>
              <a:t>Information gain</a:t>
            </a:r>
            <a:r>
              <a:rPr lang="en-US" altLang="en-US" sz="2400" dirty="0"/>
              <a:t> </a:t>
            </a:r>
            <a:r>
              <a:rPr lang="en-US" altLang="en-US" sz="2400" i="1" dirty="0"/>
              <a:t>(ID3)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/>
              <a:t>biased towards multivalued attributes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sz="2400" b="1" dirty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b="1" dirty="0"/>
              <a:t>Gain ratio</a:t>
            </a:r>
            <a:r>
              <a:rPr lang="en-US" altLang="en-US" sz="2400" dirty="0"/>
              <a:t> </a:t>
            </a:r>
            <a:r>
              <a:rPr lang="en-US" altLang="en-US" sz="2400" i="1" dirty="0"/>
              <a:t>(C4.5)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/>
              <a:t>tends to prefer unbalanced splits in which one partition is much smaller than the others</a:t>
            </a:r>
          </a:p>
          <a:p>
            <a:pPr lvl="2" eaLnBrk="1" hangingPunct="1">
              <a:lnSpc>
                <a:spcPct val="110000"/>
              </a:lnSpc>
            </a:pPr>
            <a:endParaRPr lang="en-US" altLang="en-US" dirty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b="1" dirty="0"/>
              <a:t>Gini index </a:t>
            </a:r>
            <a:r>
              <a:rPr lang="en-US" altLang="en-US" sz="2400" i="1" dirty="0"/>
              <a:t>(CART)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/>
              <a:t>biased to multivalued attributes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/>
              <a:t>has difficulty when # of classes is large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186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76933"/>
            <a:ext cx="5742384" cy="1143000"/>
          </a:xfrm>
        </p:spPr>
        <p:txBody>
          <a:bodyPr/>
          <a:lstStyle/>
          <a:p>
            <a:r>
              <a:rPr lang="en-US" dirty="0"/>
              <a:t>Decision Tree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1916832"/>
            <a:ext cx="5991200" cy="33123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0" dirty="0">
                <a:solidFill>
                  <a:srgbClr val="000000"/>
                </a:solidFill>
                <a:latin typeface="CenturyGothic"/>
              </a:rPr>
              <a:t>The Algorithm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b="0" dirty="0">
              <a:solidFill>
                <a:srgbClr val="000000"/>
              </a:solidFill>
              <a:latin typeface="CenturyGothic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0" dirty="0">
                <a:solidFill>
                  <a:srgbClr val="000000"/>
                </a:solidFill>
                <a:latin typeface="CenturyGothic"/>
              </a:rPr>
              <a:t>Attribute Selection Measures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b="0" dirty="0">
              <a:solidFill>
                <a:srgbClr val="000000"/>
              </a:solidFill>
              <a:latin typeface="CenturyGothic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Gothic"/>
              </a:rPr>
              <a:t>Tree Pruning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b="0" dirty="0">
              <a:solidFill>
                <a:srgbClr val="000000"/>
              </a:solidFill>
              <a:latin typeface="CenturyGothic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0" dirty="0">
                <a:solidFill>
                  <a:srgbClr val="000000"/>
                </a:solidFill>
                <a:latin typeface="CenturyGothic"/>
              </a:rPr>
              <a:t>Scalability and Decision Tree Induction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33852-BB88-41F1-8262-A7E39E36413F}" type="slidenum">
              <a:rPr lang="fa-IR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96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646172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 err="1"/>
              <a:t>Overfitting</a:t>
            </a:r>
            <a:endParaRPr lang="en-US" altLang="en-US" sz="3200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600200"/>
            <a:ext cx="7488832" cy="4953000"/>
          </a:xfrm>
          <a:noFill/>
        </p:spPr>
        <p:txBody>
          <a:bodyPr lIns="92075" tIns="46038" rIns="92075" bIns="46038"/>
          <a:lstStyle/>
          <a:p>
            <a:pPr marL="0" indent="0" eaLnBrk="1" hangingPunct="1">
              <a:buNone/>
            </a:pPr>
            <a:r>
              <a:rPr lang="en-US" altLang="en-US" b="1" i="1" dirty="0" err="1"/>
              <a:t>Overfitting</a:t>
            </a:r>
            <a:r>
              <a:rPr lang="en-US" altLang="en-US" b="1" i="1" dirty="0"/>
              <a:t>: </a:t>
            </a:r>
            <a:r>
              <a:rPr lang="en-US" altLang="en-US" sz="2000" dirty="0"/>
              <a:t>An induced tree may </a:t>
            </a:r>
            <a:r>
              <a:rPr lang="en-US" altLang="en-US" sz="2000" dirty="0" err="1"/>
              <a:t>overfit</a:t>
            </a:r>
            <a:r>
              <a:rPr lang="en-US" altLang="en-US" sz="2000" dirty="0"/>
              <a:t> the training data </a:t>
            </a:r>
          </a:p>
          <a:p>
            <a:pPr lvl="1" eaLnBrk="1" hangingPunct="1"/>
            <a:endParaRPr lang="en-US" altLang="en-US" sz="1200" dirty="0"/>
          </a:p>
          <a:p>
            <a:pPr lvl="1" eaLnBrk="1" hangingPunct="1"/>
            <a:r>
              <a:rPr lang="en-US" altLang="en-US" dirty="0"/>
              <a:t>Too many branches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/>
              <a:t>reflect anomalies due to noise or outliers</a:t>
            </a:r>
          </a:p>
          <a:p>
            <a:pPr lvl="1" eaLnBrk="1" hangingPunct="1"/>
            <a:r>
              <a:rPr lang="en-US" altLang="en-US" dirty="0"/>
              <a:t>Poor accuracy for unseen samples</a:t>
            </a:r>
          </a:p>
          <a:p>
            <a:pPr lvl="2" eaLnBrk="1" hangingPunct="1"/>
            <a:endParaRPr lang="en-US" altLang="en-US" sz="800" b="1" i="1" dirty="0"/>
          </a:p>
          <a:p>
            <a:pPr lvl="2" eaLnBrk="1" hangingPunct="1"/>
            <a:endParaRPr lang="en-US" altLang="en-US" b="1" i="1" dirty="0"/>
          </a:p>
          <a:p>
            <a:pPr lvl="2" eaLnBrk="1" hangingPunct="1"/>
            <a:r>
              <a:rPr lang="en-US" altLang="en-US" b="1" i="1" dirty="0"/>
              <a:t>training data: </a:t>
            </a:r>
            <a:r>
              <a:rPr lang="en-US" altLang="en-US" b="1" i="1" dirty="0" err="1"/>
              <a:t>lim</a:t>
            </a:r>
            <a:r>
              <a:rPr lang="en-US" altLang="en-US" b="1" i="1" dirty="0"/>
              <a:t> (1/x-8) =         (x </a:t>
            </a:r>
            <a:r>
              <a:rPr lang="en-US" altLang="en-US" b="1" i="1" dirty="0">
                <a:sym typeface="Wingdings" panose="05000000000000000000" pitchFamily="2" charset="2"/>
              </a:rPr>
              <a:t></a:t>
            </a:r>
            <a:r>
              <a:rPr lang="en-US" altLang="en-US" b="1" i="1" dirty="0"/>
              <a:t> </a:t>
            </a:r>
            <a:r>
              <a:rPr lang="en-US" altLang="en-US" b="1" i="1" dirty="0">
                <a:sym typeface="Wingdings" panose="05000000000000000000" pitchFamily="2" charset="2"/>
              </a:rPr>
              <a:t>8</a:t>
            </a:r>
            <a:r>
              <a:rPr lang="en-US" altLang="en-US" b="1" i="1" dirty="0"/>
              <a:t>)</a:t>
            </a:r>
          </a:p>
          <a:p>
            <a:pPr lvl="2" eaLnBrk="1" hangingPunct="1"/>
            <a:r>
              <a:rPr lang="en-US" altLang="en-US" b="1" i="1" dirty="0">
                <a:solidFill>
                  <a:schemeClr val="accent2"/>
                </a:solidFill>
              </a:rPr>
              <a:t>New data:       </a:t>
            </a:r>
            <a:r>
              <a:rPr lang="en-US" altLang="en-US" b="1" i="1" dirty="0" err="1">
                <a:solidFill>
                  <a:schemeClr val="accent2"/>
                </a:solidFill>
              </a:rPr>
              <a:t>lim</a:t>
            </a:r>
            <a:r>
              <a:rPr lang="en-US" altLang="en-US" b="1" i="1" dirty="0">
                <a:solidFill>
                  <a:schemeClr val="accent2"/>
                </a:solidFill>
              </a:rPr>
              <a:t> (</a:t>
            </a:r>
            <a:r>
              <a:rPr lang="en-US" altLang="en-US" b="1" i="1" dirty="0" smtClean="0">
                <a:solidFill>
                  <a:schemeClr val="accent2"/>
                </a:solidFill>
              </a:rPr>
              <a:t>1/</a:t>
            </a:r>
            <a:r>
              <a:rPr lang="en-US" altLang="en-US" b="1" i="1" dirty="0">
                <a:solidFill>
                  <a:schemeClr val="accent2"/>
                </a:solidFill>
              </a:rPr>
              <a:t>x</a:t>
            </a:r>
            <a:r>
              <a:rPr lang="en-US" altLang="en-US" b="1" i="1" dirty="0" smtClean="0">
                <a:solidFill>
                  <a:schemeClr val="accent2"/>
                </a:solidFill>
              </a:rPr>
              <a:t>-3</a:t>
            </a:r>
            <a:r>
              <a:rPr lang="en-US" altLang="en-US" b="1" i="1" dirty="0">
                <a:solidFill>
                  <a:schemeClr val="accent2"/>
                </a:solidFill>
              </a:rPr>
              <a:t>) = ?      (x</a:t>
            </a:r>
            <a:r>
              <a:rPr lang="en-US" altLang="en-US" b="1" i="1" dirty="0">
                <a:solidFill>
                  <a:schemeClr val="accent2"/>
                </a:solidFill>
                <a:sym typeface="Wingdings" panose="05000000000000000000" pitchFamily="2" charset="2"/>
              </a:rPr>
              <a:t> 3</a:t>
            </a:r>
            <a:r>
              <a:rPr lang="en-US" altLang="en-US" b="1" i="1" dirty="0">
                <a:solidFill>
                  <a:schemeClr val="accent2"/>
                </a:solidFill>
              </a:rPr>
              <a:t>)</a:t>
            </a:r>
          </a:p>
          <a:p>
            <a:pPr lvl="2" eaLnBrk="1" hangingPunct="1"/>
            <a:endParaRPr lang="en-US" altLang="en-US" b="1" i="1" dirty="0"/>
          </a:p>
          <a:p>
            <a:pPr lvl="1" eaLnBrk="1" hangingPunct="1"/>
            <a:endParaRPr lang="en-US" alt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4878953" y="35199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03848" y="4725144"/>
            <a:ext cx="2448272" cy="1224136"/>
            <a:chOff x="6156176" y="3356992"/>
            <a:chExt cx="2448272" cy="1224136"/>
          </a:xfrm>
        </p:grpSpPr>
        <p:grpSp>
          <p:nvGrpSpPr>
            <p:cNvPr id="10" name="Group 9"/>
            <p:cNvGrpSpPr/>
            <p:nvPr/>
          </p:nvGrpSpPr>
          <p:grpSpPr>
            <a:xfrm>
              <a:off x="6156176" y="3356992"/>
              <a:ext cx="2448272" cy="1224136"/>
              <a:chOff x="5566464" y="4005064"/>
              <a:chExt cx="2605936" cy="1080120"/>
            </a:xfrm>
          </p:grpSpPr>
          <p:sp>
            <p:nvSpPr>
              <p:cNvPr id="6" name="10-Point Star 5"/>
              <p:cNvSpPr/>
              <p:nvPr/>
            </p:nvSpPr>
            <p:spPr bwMode="auto">
              <a:xfrm>
                <a:off x="5566464" y="4005064"/>
                <a:ext cx="2605936" cy="1080120"/>
              </a:xfrm>
              <a:prstGeom prst="star10">
                <a:avLst/>
              </a:prstGeom>
              <a:solidFill>
                <a:srgbClr val="F4D4D9"/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1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pitchFamily="34" charset="0"/>
                    <a:cs typeface="B Nazanin" pitchFamily="2" charset="-78"/>
                  </a:rPr>
                  <a:t>Answer: 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 rot="16200000">
                <a:off x="7235186" y="4198333"/>
                <a:ext cx="356188" cy="553418"/>
              </a:xfrm>
              <a:prstGeom prst="rect">
                <a:avLst/>
              </a:prstGeom>
              <a:solidFill>
                <a:srgbClr val="F4D4D9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2"/>
                    </a:solidFill>
                  </a:rPr>
                  <a:t>3</a:t>
                </a:r>
              </a:p>
            </p:txBody>
          </p:sp>
        </p:grpSp>
        <p:sp>
          <p:nvSpPr>
            <p:cNvPr id="11" name="Smiley Face 10"/>
            <p:cNvSpPr/>
            <p:nvPr/>
          </p:nvSpPr>
          <p:spPr bwMode="auto">
            <a:xfrm>
              <a:off x="7164288" y="4077072"/>
              <a:ext cx="394992" cy="432048"/>
            </a:xfrm>
            <a:prstGeom prst="smileyFac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B Nazanin" pitchFamily="2" charset="-78"/>
              </a:endParaRPr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552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r>
              <a:rPr lang="en-US" dirty="0"/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056" y="2132856"/>
            <a:ext cx="4008365" cy="2869704"/>
          </a:xfrm>
          <a:prstGeom prst="rect">
            <a:avLst/>
          </a:prstGeom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" b="3615"/>
          <a:stretch>
            <a:fillRect/>
          </a:stretch>
        </p:blipFill>
        <p:spPr bwMode="auto">
          <a:xfrm>
            <a:off x="827584" y="2110680"/>
            <a:ext cx="4032192" cy="297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995718" y="5395609"/>
            <a:ext cx="28105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buNone/>
            </a:pPr>
            <a:r>
              <a:rPr lang="en-US" altLang="en-US" sz="2000" b="1" i="1" dirty="0"/>
              <a:t>Solution: </a:t>
            </a:r>
            <a:r>
              <a:rPr lang="en-US" altLang="en-US" sz="2000" dirty="0"/>
              <a:t>Tree pruning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488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8305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/>
              <a:t>Overfitting and Tree Pruning</a:t>
            </a:r>
            <a:endParaRPr lang="en-US" altLang="en-US" sz="3200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5968" y="1600200"/>
            <a:ext cx="7824504" cy="434908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000" dirty="0"/>
              <a:t>Two approaches to avoid </a:t>
            </a:r>
            <a:r>
              <a:rPr lang="en-US" altLang="en-US" sz="2000" dirty="0" err="1"/>
              <a:t>overfitting</a:t>
            </a:r>
            <a:r>
              <a:rPr lang="en-US" altLang="en-US" sz="2000" dirty="0"/>
              <a:t> </a:t>
            </a:r>
          </a:p>
          <a:p>
            <a:pPr lvl="1" eaLnBrk="1" hangingPunct="1"/>
            <a:endParaRPr lang="en-US" altLang="en-US" u="sng" dirty="0"/>
          </a:p>
          <a:p>
            <a:pPr lvl="1" eaLnBrk="1" hangingPunct="1"/>
            <a:r>
              <a:rPr lang="en-US" altLang="en-US" u="sng" dirty="0" err="1"/>
              <a:t>Prepruning</a:t>
            </a:r>
            <a:r>
              <a:rPr lang="en-US" altLang="en-US" dirty="0"/>
              <a:t>: </a:t>
            </a:r>
            <a:r>
              <a:rPr lang="en-US" altLang="en-US" i="1" dirty="0"/>
              <a:t>Halt tree construction early</a:t>
            </a:r>
            <a:r>
              <a:rPr lang="en-US" altLang="en-US" dirty="0"/>
              <a:t> </a:t>
            </a:r>
            <a:r>
              <a:rPr lang="en-US" altLang="en-US" dirty="0">
                <a:cs typeface="Tahoma" panose="020B0604030504040204" pitchFamily="34" charset="0"/>
              </a:rPr>
              <a:t>̵</a:t>
            </a:r>
            <a:r>
              <a:rPr lang="en-US" altLang="en-US" dirty="0"/>
              <a:t> do not split a node if this would result in the </a:t>
            </a:r>
            <a:r>
              <a:rPr lang="en-US" altLang="en-US" b="1" i="1" dirty="0">
                <a:solidFill>
                  <a:schemeClr val="accent2"/>
                </a:solidFill>
              </a:rPr>
              <a:t>goodness measure </a:t>
            </a:r>
            <a:r>
              <a:rPr lang="en-US" altLang="en-US" dirty="0">
                <a:solidFill>
                  <a:schemeClr val="accent2"/>
                </a:solidFill>
              </a:rPr>
              <a:t>falling below a </a:t>
            </a:r>
            <a:r>
              <a:rPr lang="en-US" altLang="en-US" b="1" i="1" dirty="0">
                <a:solidFill>
                  <a:schemeClr val="accent2"/>
                </a:solidFill>
              </a:rPr>
              <a:t>threshold</a:t>
            </a:r>
          </a:p>
          <a:p>
            <a:pPr lvl="2" eaLnBrk="1" hangingPunct="1"/>
            <a:r>
              <a:rPr lang="en-US" altLang="en-US" sz="1600" dirty="0"/>
              <a:t>Difficult to choose an appropriate threshold</a:t>
            </a:r>
          </a:p>
          <a:p>
            <a:pPr lvl="2" eaLnBrk="1" hangingPunct="1"/>
            <a:endParaRPr lang="en-US" altLang="en-US" sz="1600" dirty="0"/>
          </a:p>
          <a:p>
            <a:pPr lvl="1" eaLnBrk="1" hangingPunct="1"/>
            <a:endParaRPr lang="en-US" altLang="en-US" u="sng" dirty="0"/>
          </a:p>
          <a:p>
            <a:pPr lvl="1" eaLnBrk="1" hangingPunct="1"/>
            <a:r>
              <a:rPr lang="en-US" altLang="en-US" u="sng" dirty="0" err="1"/>
              <a:t>Postpruning</a:t>
            </a:r>
            <a:r>
              <a:rPr lang="en-US" altLang="en-US" dirty="0"/>
              <a:t>: </a:t>
            </a:r>
            <a:r>
              <a:rPr lang="en-US" altLang="en-US" b="1" i="1" dirty="0">
                <a:solidFill>
                  <a:schemeClr val="accent2"/>
                </a:solidFill>
              </a:rPr>
              <a:t>Remove branches</a:t>
            </a:r>
            <a:r>
              <a:rPr lang="en-US" altLang="en-US" b="1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from a “fully grown” tree. </a:t>
            </a:r>
            <a:r>
              <a:rPr lang="en-US" dirty="0"/>
              <a:t>Data are split as much as possible and then the tree is later pruned</a:t>
            </a:r>
            <a:endParaRPr lang="en-US" altLang="en-US" dirty="0"/>
          </a:p>
          <a:p>
            <a:pPr lvl="2" eaLnBrk="1" hangingPunct="1"/>
            <a:r>
              <a:rPr lang="en-US" altLang="en-US" sz="1600" dirty="0"/>
              <a:t>Use a set of data different from the training data to decide which is the “best pruned tree” </a:t>
            </a:r>
          </a:p>
          <a:p>
            <a:pPr lvl="2" eaLnBrk="1" hangingPunct="1"/>
            <a:r>
              <a:rPr lang="en-US" altLang="en-US" sz="1600" dirty="0"/>
              <a:t>CART uses Cost complexity measure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973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Postpruning</a:t>
            </a:r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46" y="1772815"/>
            <a:ext cx="7469302" cy="4050731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 bwMode="auto">
          <a:xfrm>
            <a:off x="3890648" y="2420888"/>
            <a:ext cx="2265528" cy="2637118"/>
          </a:xfrm>
          <a:custGeom>
            <a:avLst/>
            <a:gdLst>
              <a:gd name="connsiteX0" fmla="*/ 1897039 w 2265528"/>
              <a:gd name="connsiteY0" fmla="*/ 163773 h 2637118"/>
              <a:gd name="connsiteX1" fmla="*/ 1897039 w 2265528"/>
              <a:gd name="connsiteY1" fmla="*/ 163773 h 2637118"/>
              <a:gd name="connsiteX2" fmla="*/ 1787857 w 2265528"/>
              <a:gd name="connsiteY2" fmla="*/ 109182 h 2637118"/>
              <a:gd name="connsiteX3" fmla="*/ 1746914 w 2265528"/>
              <a:gd name="connsiteY3" fmla="*/ 81886 h 2637118"/>
              <a:gd name="connsiteX4" fmla="*/ 1665027 w 2265528"/>
              <a:gd name="connsiteY4" fmla="*/ 54591 h 2637118"/>
              <a:gd name="connsiteX5" fmla="*/ 1569493 w 2265528"/>
              <a:gd name="connsiteY5" fmla="*/ 0 h 2637118"/>
              <a:gd name="connsiteX6" fmla="*/ 1323833 w 2265528"/>
              <a:gd name="connsiteY6" fmla="*/ 27295 h 2637118"/>
              <a:gd name="connsiteX7" fmla="*/ 1269242 w 2265528"/>
              <a:gd name="connsiteY7" fmla="*/ 68239 h 2637118"/>
              <a:gd name="connsiteX8" fmla="*/ 1201003 w 2265528"/>
              <a:gd name="connsiteY8" fmla="*/ 95534 h 2637118"/>
              <a:gd name="connsiteX9" fmla="*/ 1064525 w 2265528"/>
              <a:gd name="connsiteY9" fmla="*/ 191069 h 2637118"/>
              <a:gd name="connsiteX10" fmla="*/ 1009934 w 2265528"/>
              <a:gd name="connsiteY10" fmla="*/ 218364 h 2637118"/>
              <a:gd name="connsiteX11" fmla="*/ 968991 w 2265528"/>
              <a:gd name="connsiteY11" fmla="*/ 245660 h 2637118"/>
              <a:gd name="connsiteX12" fmla="*/ 900752 w 2265528"/>
              <a:gd name="connsiteY12" fmla="*/ 286603 h 2637118"/>
              <a:gd name="connsiteX13" fmla="*/ 818866 w 2265528"/>
              <a:gd name="connsiteY13" fmla="*/ 382137 h 2637118"/>
              <a:gd name="connsiteX14" fmla="*/ 777922 w 2265528"/>
              <a:gd name="connsiteY14" fmla="*/ 436728 h 2637118"/>
              <a:gd name="connsiteX15" fmla="*/ 764275 w 2265528"/>
              <a:gd name="connsiteY15" fmla="*/ 477672 h 2637118"/>
              <a:gd name="connsiteX16" fmla="*/ 750627 w 2265528"/>
              <a:gd name="connsiteY16" fmla="*/ 532263 h 2637118"/>
              <a:gd name="connsiteX17" fmla="*/ 723331 w 2265528"/>
              <a:gd name="connsiteY17" fmla="*/ 600501 h 2637118"/>
              <a:gd name="connsiteX18" fmla="*/ 668740 w 2265528"/>
              <a:gd name="connsiteY18" fmla="*/ 764275 h 2637118"/>
              <a:gd name="connsiteX19" fmla="*/ 614149 w 2265528"/>
              <a:gd name="connsiteY19" fmla="*/ 846161 h 2637118"/>
              <a:gd name="connsiteX20" fmla="*/ 586854 w 2265528"/>
              <a:gd name="connsiteY20" fmla="*/ 955343 h 2637118"/>
              <a:gd name="connsiteX21" fmla="*/ 559558 w 2265528"/>
              <a:gd name="connsiteY21" fmla="*/ 1050878 h 2637118"/>
              <a:gd name="connsiteX22" fmla="*/ 518615 w 2265528"/>
              <a:gd name="connsiteY22" fmla="*/ 1228298 h 2637118"/>
              <a:gd name="connsiteX23" fmla="*/ 423081 w 2265528"/>
              <a:gd name="connsiteY23" fmla="*/ 1392072 h 2637118"/>
              <a:gd name="connsiteX24" fmla="*/ 382137 w 2265528"/>
              <a:gd name="connsiteY24" fmla="*/ 1514901 h 2637118"/>
              <a:gd name="connsiteX25" fmla="*/ 368490 w 2265528"/>
              <a:gd name="connsiteY25" fmla="*/ 1569492 h 2637118"/>
              <a:gd name="connsiteX26" fmla="*/ 341194 w 2265528"/>
              <a:gd name="connsiteY26" fmla="*/ 1624083 h 2637118"/>
              <a:gd name="connsiteX27" fmla="*/ 313899 w 2265528"/>
              <a:gd name="connsiteY27" fmla="*/ 1692322 h 2637118"/>
              <a:gd name="connsiteX28" fmla="*/ 272955 w 2265528"/>
              <a:gd name="connsiteY28" fmla="*/ 1760561 h 2637118"/>
              <a:gd name="connsiteX29" fmla="*/ 232012 w 2265528"/>
              <a:gd name="connsiteY29" fmla="*/ 1883391 h 2637118"/>
              <a:gd name="connsiteX30" fmla="*/ 191069 w 2265528"/>
              <a:gd name="connsiteY30" fmla="*/ 1992573 h 2637118"/>
              <a:gd name="connsiteX31" fmla="*/ 163773 w 2265528"/>
              <a:gd name="connsiteY31" fmla="*/ 2074460 h 2637118"/>
              <a:gd name="connsiteX32" fmla="*/ 109182 w 2265528"/>
              <a:gd name="connsiteY32" fmla="*/ 2156346 h 2637118"/>
              <a:gd name="connsiteX33" fmla="*/ 81887 w 2265528"/>
              <a:gd name="connsiteY33" fmla="*/ 2197289 h 2637118"/>
              <a:gd name="connsiteX34" fmla="*/ 0 w 2265528"/>
              <a:gd name="connsiteY34" fmla="*/ 2292824 h 2637118"/>
              <a:gd name="connsiteX35" fmla="*/ 13648 w 2265528"/>
              <a:gd name="connsiteY35" fmla="*/ 2483892 h 2637118"/>
              <a:gd name="connsiteX36" fmla="*/ 109182 w 2265528"/>
              <a:gd name="connsiteY36" fmla="*/ 2552131 h 2637118"/>
              <a:gd name="connsiteX37" fmla="*/ 150125 w 2265528"/>
              <a:gd name="connsiteY37" fmla="*/ 2579427 h 2637118"/>
              <a:gd name="connsiteX38" fmla="*/ 191069 w 2265528"/>
              <a:gd name="connsiteY38" fmla="*/ 2593075 h 2637118"/>
              <a:gd name="connsiteX39" fmla="*/ 464024 w 2265528"/>
              <a:gd name="connsiteY39" fmla="*/ 2606722 h 2637118"/>
              <a:gd name="connsiteX40" fmla="*/ 627797 w 2265528"/>
              <a:gd name="connsiteY40" fmla="*/ 2620370 h 2637118"/>
              <a:gd name="connsiteX41" fmla="*/ 1501254 w 2265528"/>
              <a:gd name="connsiteY41" fmla="*/ 2593075 h 2637118"/>
              <a:gd name="connsiteX42" fmla="*/ 1542197 w 2265528"/>
              <a:gd name="connsiteY42" fmla="*/ 2579427 h 2637118"/>
              <a:gd name="connsiteX43" fmla="*/ 1665027 w 2265528"/>
              <a:gd name="connsiteY43" fmla="*/ 2552131 h 2637118"/>
              <a:gd name="connsiteX44" fmla="*/ 1719618 w 2265528"/>
              <a:gd name="connsiteY44" fmla="*/ 2524836 h 2637118"/>
              <a:gd name="connsiteX45" fmla="*/ 1801505 w 2265528"/>
              <a:gd name="connsiteY45" fmla="*/ 2470245 h 2637118"/>
              <a:gd name="connsiteX46" fmla="*/ 1842448 w 2265528"/>
              <a:gd name="connsiteY46" fmla="*/ 2442949 h 2637118"/>
              <a:gd name="connsiteX47" fmla="*/ 1856096 w 2265528"/>
              <a:gd name="connsiteY47" fmla="*/ 2402006 h 2637118"/>
              <a:gd name="connsiteX48" fmla="*/ 1883391 w 2265528"/>
              <a:gd name="connsiteY48" fmla="*/ 2361063 h 2637118"/>
              <a:gd name="connsiteX49" fmla="*/ 1910687 w 2265528"/>
              <a:gd name="connsiteY49" fmla="*/ 2279176 h 2637118"/>
              <a:gd name="connsiteX50" fmla="*/ 1897039 w 2265528"/>
              <a:gd name="connsiteY50" fmla="*/ 2047164 h 2637118"/>
              <a:gd name="connsiteX51" fmla="*/ 1883391 w 2265528"/>
              <a:gd name="connsiteY51" fmla="*/ 2006221 h 2637118"/>
              <a:gd name="connsiteX52" fmla="*/ 1869743 w 2265528"/>
              <a:gd name="connsiteY52" fmla="*/ 1951630 h 2637118"/>
              <a:gd name="connsiteX53" fmla="*/ 1828800 w 2265528"/>
              <a:gd name="connsiteY53" fmla="*/ 1842448 h 2637118"/>
              <a:gd name="connsiteX54" fmla="*/ 1842448 w 2265528"/>
              <a:gd name="connsiteY54" fmla="*/ 1705970 h 2637118"/>
              <a:gd name="connsiteX55" fmla="*/ 1910687 w 2265528"/>
              <a:gd name="connsiteY55" fmla="*/ 1624083 h 2637118"/>
              <a:gd name="connsiteX56" fmla="*/ 1978925 w 2265528"/>
              <a:gd name="connsiteY56" fmla="*/ 1555845 h 2637118"/>
              <a:gd name="connsiteX57" fmla="*/ 2006221 w 2265528"/>
              <a:gd name="connsiteY57" fmla="*/ 1501254 h 2637118"/>
              <a:gd name="connsiteX58" fmla="*/ 2060812 w 2265528"/>
              <a:gd name="connsiteY58" fmla="*/ 1419367 h 2637118"/>
              <a:gd name="connsiteX59" fmla="*/ 2115403 w 2265528"/>
              <a:gd name="connsiteY59" fmla="*/ 1323833 h 2637118"/>
              <a:gd name="connsiteX60" fmla="*/ 2142699 w 2265528"/>
              <a:gd name="connsiteY60" fmla="*/ 1241946 h 2637118"/>
              <a:gd name="connsiteX61" fmla="*/ 2169994 w 2265528"/>
              <a:gd name="connsiteY61" fmla="*/ 1160060 h 2637118"/>
              <a:gd name="connsiteX62" fmla="*/ 2210937 w 2265528"/>
              <a:gd name="connsiteY62" fmla="*/ 1119116 h 2637118"/>
              <a:gd name="connsiteX63" fmla="*/ 2238233 w 2265528"/>
              <a:gd name="connsiteY63" fmla="*/ 1050878 h 2637118"/>
              <a:gd name="connsiteX64" fmla="*/ 2265528 w 2265528"/>
              <a:gd name="connsiteY64" fmla="*/ 873457 h 2637118"/>
              <a:gd name="connsiteX65" fmla="*/ 2251881 w 2265528"/>
              <a:gd name="connsiteY65" fmla="*/ 736979 h 2637118"/>
              <a:gd name="connsiteX66" fmla="*/ 2169994 w 2265528"/>
              <a:gd name="connsiteY66" fmla="*/ 614149 h 2637118"/>
              <a:gd name="connsiteX67" fmla="*/ 2142699 w 2265528"/>
              <a:gd name="connsiteY67" fmla="*/ 573206 h 2637118"/>
              <a:gd name="connsiteX68" fmla="*/ 2129051 w 2265528"/>
              <a:gd name="connsiteY68" fmla="*/ 532263 h 2637118"/>
              <a:gd name="connsiteX69" fmla="*/ 2101755 w 2265528"/>
              <a:gd name="connsiteY69" fmla="*/ 423081 h 2637118"/>
              <a:gd name="connsiteX70" fmla="*/ 2060812 w 2265528"/>
              <a:gd name="connsiteY70" fmla="*/ 341194 h 2637118"/>
              <a:gd name="connsiteX71" fmla="*/ 2019869 w 2265528"/>
              <a:gd name="connsiteY71" fmla="*/ 245660 h 2637118"/>
              <a:gd name="connsiteX72" fmla="*/ 1978925 w 2265528"/>
              <a:gd name="connsiteY72" fmla="*/ 218364 h 2637118"/>
              <a:gd name="connsiteX73" fmla="*/ 1897039 w 2265528"/>
              <a:gd name="connsiteY73" fmla="*/ 163773 h 2637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2265528" h="2637118">
                <a:moveTo>
                  <a:pt x="1897039" y="163773"/>
                </a:moveTo>
                <a:lnTo>
                  <a:pt x="1897039" y="163773"/>
                </a:lnTo>
                <a:cubicBezTo>
                  <a:pt x="1860645" y="145576"/>
                  <a:pt x="1823578" y="128666"/>
                  <a:pt x="1787857" y="109182"/>
                </a:cubicBezTo>
                <a:cubicBezTo>
                  <a:pt x="1773457" y="101328"/>
                  <a:pt x="1761903" y="88548"/>
                  <a:pt x="1746914" y="81886"/>
                </a:cubicBezTo>
                <a:cubicBezTo>
                  <a:pt x="1720622" y="70201"/>
                  <a:pt x="1688967" y="70551"/>
                  <a:pt x="1665027" y="54591"/>
                </a:cubicBezTo>
                <a:cubicBezTo>
                  <a:pt x="1607156" y="16010"/>
                  <a:pt x="1638755" y="34630"/>
                  <a:pt x="1569493" y="0"/>
                </a:cubicBezTo>
                <a:cubicBezTo>
                  <a:pt x="1487606" y="9098"/>
                  <a:pt x="1404175" y="9035"/>
                  <a:pt x="1323833" y="27295"/>
                </a:cubicBezTo>
                <a:cubicBezTo>
                  <a:pt x="1301652" y="32336"/>
                  <a:pt x="1289126" y="57192"/>
                  <a:pt x="1269242" y="68239"/>
                </a:cubicBezTo>
                <a:cubicBezTo>
                  <a:pt x="1247826" y="80137"/>
                  <a:pt x="1222915" y="84578"/>
                  <a:pt x="1201003" y="95534"/>
                </a:cubicBezTo>
                <a:cubicBezTo>
                  <a:pt x="1098916" y="146578"/>
                  <a:pt x="1163218" y="125274"/>
                  <a:pt x="1064525" y="191069"/>
                </a:cubicBezTo>
                <a:cubicBezTo>
                  <a:pt x="1047597" y="202354"/>
                  <a:pt x="1027598" y="208270"/>
                  <a:pt x="1009934" y="218364"/>
                </a:cubicBezTo>
                <a:cubicBezTo>
                  <a:pt x="995693" y="226502"/>
                  <a:pt x="982900" y="236967"/>
                  <a:pt x="968991" y="245660"/>
                </a:cubicBezTo>
                <a:cubicBezTo>
                  <a:pt x="946497" y="259719"/>
                  <a:pt x="921691" y="270317"/>
                  <a:pt x="900752" y="286603"/>
                </a:cubicBezTo>
                <a:cubicBezTo>
                  <a:pt x="847718" y="327852"/>
                  <a:pt x="852051" y="335678"/>
                  <a:pt x="818866" y="382137"/>
                </a:cubicBezTo>
                <a:cubicBezTo>
                  <a:pt x="805645" y="400646"/>
                  <a:pt x="791570" y="418531"/>
                  <a:pt x="777922" y="436728"/>
                </a:cubicBezTo>
                <a:cubicBezTo>
                  <a:pt x="773373" y="450376"/>
                  <a:pt x="768227" y="463839"/>
                  <a:pt x="764275" y="477672"/>
                </a:cubicBezTo>
                <a:cubicBezTo>
                  <a:pt x="759122" y="495707"/>
                  <a:pt x="756559" y="514469"/>
                  <a:pt x="750627" y="532263"/>
                </a:cubicBezTo>
                <a:cubicBezTo>
                  <a:pt x="742880" y="555504"/>
                  <a:pt x="732430" y="577755"/>
                  <a:pt x="723331" y="600501"/>
                </a:cubicBezTo>
                <a:cubicBezTo>
                  <a:pt x="702014" y="792366"/>
                  <a:pt x="741409" y="670845"/>
                  <a:pt x="668740" y="764275"/>
                </a:cubicBezTo>
                <a:cubicBezTo>
                  <a:pt x="648600" y="790170"/>
                  <a:pt x="614149" y="846161"/>
                  <a:pt x="614149" y="846161"/>
                </a:cubicBezTo>
                <a:cubicBezTo>
                  <a:pt x="605051" y="882555"/>
                  <a:pt x="598717" y="919754"/>
                  <a:pt x="586854" y="955343"/>
                </a:cubicBezTo>
                <a:cubicBezTo>
                  <a:pt x="575160" y="990423"/>
                  <a:pt x="566413" y="1013176"/>
                  <a:pt x="559558" y="1050878"/>
                </a:cubicBezTo>
                <a:cubicBezTo>
                  <a:pt x="552219" y="1091244"/>
                  <a:pt x="546802" y="1190715"/>
                  <a:pt x="518615" y="1228298"/>
                </a:cubicBezTo>
                <a:cubicBezTo>
                  <a:pt x="474979" y="1286479"/>
                  <a:pt x="448988" y="1314353"/>
                  <a:pt x="423081" y="1392072"/>
                </a:cubicBezTo>
                <a:cubicBezTo>
                  <a:pt x="409433" y="1433015"/>
                  <a:pt x="392604" y="1473032"/>
                  <a:pt x="382137" y="1514901"/>
                </a:cubicBezTo>
                <a:cubicBezTo>
                  <a:pt x="377588" y="1533098"/>
                  <a:pt x="375076" y="1551929"/>
                  <a:pt x="368490" y="1569492"/>
                </a:cubicBezTo>
                <a:cubicBezTo>
                  <a:pt x="361346" y="1588542"/>
                  <a:pt x="349457" y="1605492"/>
                  <a:pt x="341194" y="1624083"/>
                </a:cubicBezTo>
                <a:cubicBezTo>
                  <a:pt x="331244" y="1646470"/>
                  <a:pt x="324855" y="1670410"/>
                  <a:pt x="313899" y="1692322"/>
                </a:cubicBezTo>
                <a:cubicBezTo>
                  <a:pt x="302036" y="1716048"/>
                  <a:pt x="283404" y="1736179"/>
                  <a:pt x="272955" y="1760561"/>
                </a:cubicBezTo>
                <a:cubicBezTo>
                  <a:pt x="255954" y="1800229"/>
                  <a:pt x="245660" y="1842448"/>
                  <a:pt x="232012" y="1883391"/>
                </a:cubicBezTo>
                <a:cubicBezTo>
                  <a:pt x="191460" y="2005048"/>
                  <a:pt x="256330" y="1813104"/>
                  <a:pt x="191069" y="1992573"/>
                </a:cubicBezTo>
                <a:cubicBezTo>
                  <a:pt x="181236" y="2019613"/>
                  <a:pt x="179733" y="2050520"/>
                  <a:pt x="163773" y="2074460"/>
                </a:cubicBezTo>
                <a:lnTo>
                  <a:pt x="109182" y="2156346"/>
                </a:lnTo>
                <a:cubicBezTo>
                  <a:pt x="100084" y="2169994"/>
                  <a:pt x="93485" y="2185691"/>
                  <a:pt x="81887" y="2197289"/>
                </a:cubicBezTo>
                <a:cubicBezTo>
                  <a:pt x="15698" y="2263479"/>
                  <a:pt x="41571" y="2230469"/>
                  <a:pt x="0" y="2292824"/>
                </a:cubicBezTo>
                <a:cubicBezTo>
                  <a:pt x="4549" y="2356513"/>
                  <a:pt x="-977" y="2421738"/>
                  <a:pt x="13648" y="2483892"/>
                </a:cubicBezTo>
                <a:cubicBezTo>
                  <a:pt x="21418" y="2516916"/>
                  <a:pt x="87458" y="2539717"/>
                  <a:pt x="109182" y="2552131"/>
                </a:cubicBezTo>
                <a:cubicBezTo>
                  <a:pt x="123423" y="2560269"/>
                  <a:pt x="135454" y="2572091"/>
                  <a:pt x="150125" y="2579427"/>
                </a:cubicBezTo>
                <a:cubicBezTo>
                  <a:pt x="162992" y="2585861"/>
                  <a:pt x="176737" y="2591829"/>
                  <a:pt x="191069" y="2593075"/>
                </a:cubicBezTo>
                <a:cubicBezTo>
                  <a:pt x="281825" y="2600967"/>
                  <a:pt x="373039" y="2602173"/>
                  <a:pt x="464024" y="2606722"/>
                </a:cubicBezTo>
                <a:cubicBezTo>
                  <a:pt x="542936" y="2659332"/>
                  <a:pt x="479389" y="2629646"/>
                  <a:pt x="627797" y="2620370"/>
                </a:cubicBezTo>
                <a:cubicBezTo>
                  <a:pt x="878392" y="2604708"/>
                  <a:pt x="1281828" y="2598427"/>
                  <a:pt x="1501254" y="2593075"/>
                </a:cubicBezTo>
                <a:cubicBezTo>
                  <a:pt x="1514902" y="2588526"/>
                  <a:pt x="1528241" y="2582916"/>
                  <a:pt x="1542197" y="2579427"/>
                </a:cubicBezTo>
                <a:cubicBezTo>
                  <a:pt x="1568141" y="2572941"/>
                  <a:pt x="1637004" y="2562639"/>
                  <a:pt x="1665027" y="2552131"/>
                </a:cubicBezTo>
                <a:cubicBezTo>
                  <a:pt x="1684076" y="2544988"/>
                  <a:pt x="1702172" y="2535303"/>
                  <a:pt x="1719618" y="2524836"/>
                </a:cubicBezTo>
                <a:cubicBezTo>
                  <a:pt x="1747748" y="2507958"/>
                  <a:pt x="1774209" y="2488442"/>
                  <a:pt x="1801505" y="2470245"/>
                </a:cubicBezTo>
                <a:lnTo>
                  <a:pt x="1842448" y="2442949"/>
                </a:lnTo>
                <a:cubicBezTo>
                  <a:pt x="1846997" y="2429301"/>
                  <a:pt x="1849662" y="2414873"/>
                  <a:pt x="1856096" y="2402006"/>
                </a:cubicBezTo>
                <a:cubicBezTo>
                  <a:pt x="1863431" y="2387335"/>
                  <a:pt x="1876729" y="2376052"/>
                  <a:pt x="1883391" y="2361063"/>
                </a:cubicBezTo>
                <a:cubicBezTo>
                  <a:pt x="1895076" y="2334771"/>
                  <a:pt x="1910687" y="2279176"/>
                  <a:pt x="1910687" y="2279176"/>
                </a:cubicBezTo>
                <a:cubicBezTo>
                  <a:pt x="1906138" y="2201839"/>
                  <a:pt x="1904748" y="2124251"/>
                  <a:pt x="1897039" y="2047164"/>
                </a:cubicBezTo>
                <a:cubicBezTo>
                  <a:pt x="1895608" y="2032849"/>
                  <a:pt x="1887343" y="2020053"/>
                  <a:pt x="1883391" y="2006221"/>
                </a:cubicBezTo>
                <a:cubicBezTo>
                  <a:pt x="1878238" y="1988186"/>
                  <a:pt x="1874896" y="1969665"/>
                  <a:pt x="1869743" y="1951630"/>
                </a:cubicBezTo>
                <a:cubicBezTo>
                  <a:pt x="1859042" y="1914175"/>
                  <a:pt x="1843231" y="1878525"/>
                  <a:pt x="1828800" y="1842448"/>
                </a:cubicBezTo>
                <a:cubicBezTo>
                  <a:pt x="1833349" y="1796955"/>
                  <a:pt x="1832168" y="1750519"/>
                  <a:pt x="1842448" y="1705970"/>
                </a:cubicBezTo>
                <a:cubicBezTo>
                  <a:pt x="1848937" y="1677852"/>
                  <a:pt x="1895227" y="1642636"/>
                  <a:pt x="1910687" y="1624083"/>
                </a:cubicBezTo>
                <a:cubicBezTo>
                  <a:pt x="1967552" y="1555845"/>
                  <a:pt x="1903862" y="1605886"/>
                  <a:pt x="1978925" y="1555845"/>
                </a:cubicBezTo>
                <a:cubicBezTo>
                  <a:pt x="1988024" y="1537648"/>
                  <a:pt x="1995754" y="1518700"/>
                  <a:pt x="2006221" y="1501254"/>
                </a:cubicBezTo>
                <a:cubicBezTo>
                  <a:pt x="2023099" y="1473124"/>
                  <a:pt x="2042615" y="1446663"/>
                  <a:pt x="2060812" y="1419367"/>
                </a:cubicBezTo>
                <a:cubicBezTo>
                  <a:pt x="2085436" y="1382432"/>
                  <a:pt x="2098085" y="1367128"/>
                  <a:pt x="2115403" y="1323833"/>
                </a:cubicBezTo>
                <a:cubicBezTo>
                  <a:pt x="2126089" y="1297119"/>
                  <a:pt x="2133600" y="1269242"/>
                  <a:pt x="2142699" y="1241946"/>
                </a:cubicBezTo>
                <a:cubicBezTo>
                  <a:pt x="2151797" y="1214651"/>
                  <a:pt x="2149650" y="1180405"/>
                  <a:pt x="2169994" y="1160060"/>
                </a:cubicBezTo>
                <a:lnTo>
                  <a:pt x="2210937" y="1119116"/>
                </a:lnTo>
                <a:cubicBezTo>
                  <a:pt x="2220036" y="1096370"/>
                  <a:pt x="2233428" y="1074901"/>
                  <a:pt x="2238233" y="1050878"/>
                </a:cubicBezTo>
                <a:cubicBezTo>
                  <a:pt x="2291015" y="786971"/>
                  <a:pt x="2225560" y="993365"/>
                  <a:pt x="2265528" y="873457"/>
                </a:cubicBezTo>
                <a:cubicBezTo>
                  <a:pt x="2260979" y="827964"/>
                  <a:pt x="2265518" y="780617"/>
                  <a:pt x="2251881" y="736979"/>
                </a:cubicBezTo>
                <a:cubicBezTo>
                  <a:pt x="2251879" y="736972"/>
                  <a:pt x="2183644" y="634624"/>
                  <a:pt x="2169994" y="614149"/>
                </a:cubicBezTo>
                <a:cubicBezTo>
                  <a:pt x="2160896" y="600501"/>
                  <a:pt x="2147886" y="588767"/>
                  <a:pt x="2142699" y="573206"/>
                </a:cubicBezTo>
                <a:cubicBezTo>
                  <a:pt x="2138150" y="559558"/>
                  <a:pt x="2132836" y="546142"/>
                  <a:pt x="2129051" y="532263"/>
                </a:cubicBezTo>
                <a:cubicBezTo>
                  <a:pt x="2119180" y="496071"/>
                  <a:pt x="2122564" y="454295"/>
                  <a:pt x="2101755" y="423081"/>
                </a:cubicBezTo>
                <a:cubicBezTo>
                  <a:pt x="2071850" y="378221"/>
                  <a:pt x="2074938" y="390634"/>
                  <a:pt x="2060812" y="341194"/>
                </a:cubicBezTo>
                <a:cubicBezTo>
                  <a:pt x="2048283" y="297344"/>
                  <a:pt x="2053111" y="278902"/>
                  <a:pt x="2019869" y="245660"/>
                </a:cubicBezTo>
                <a:cubicBezTo>
                  <a:pt x="2008270" y="234061"/>
                  <a:pt x="1992273" y="227898"/>
                  <a:pt x="1978925" y="218364"/>
                </a:cubicBezTo>
                <a:cubicBezTo>
                  <a:pt x="1960416" y="205143"/>
                  <a:pt x="1910687" y="172871"/>
                  <a:pt x="1897039" y="163773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B Nazanin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7000" y="2751311"/>
            <a:ext cx="921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accent2"/>
                </a:solidFill>
              </a:rPr>
              <a:t>Class A: 1</a:t>
            </a:r>
          </a:p>
          <a:p>
            <a:r>
              <a:rPr lang="en-US" sz="1200" b="1" i="1" dirty="0">
                <a:solidFill>
                  <a:schemeClr val="accent2"/>
                </a:solidFill>
              </a:rPr>
              <a:t>Class B: 2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48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18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76933"/>
            <a:ext cx="5742384" cy="1143000"/>
          </a:xfrm>
        </p:spPr>
        <p:txBody>
          <a:bodyPr/>
          <a:lstStyle/>
          <a:p>
            <a:r>
              <a:rPr lang="en-US" dirty="0"/>
              <a:t>Decision Tree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1916832"/>
            <a:ext cx="5991200" cy="33123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0" dirty="0">
                <a:solidFill>
                  <a:srgbClr val="000000"/>
                </a:solidFill>
                <a:latin typeface="CenturyGothic"/>
              </a:rPr>
              <a:t>The Algorithm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b="0" dirty="0">
              <a:solidFill>
                <a:srgbClr val="000000"/>
              </a:solidFill>
              <a:latin typeface="CenturyGothic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0" dirty="0">
                <a:solidFill>
                  <a:srgbClr val="000000"/>
                </a:solidFill>
                <a:latin typeface="CenturyGothic"/>
              </a:rPr>
              <a:t>Attribute Selection Measures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b="0" dirty="0">
              <a:solidFill>
                <a:srgbClr val="000000"/>
              </a:solidFill>
              <a:latin typeface="CenturyGothic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0" dirty="0">
                <a:solidFill>
                  <a:srgbClr val="000000"/>
                </a:solidFill>
                <a:latin typeface="CenturyGothic"/>
              </a:rPr>
              <a:t>Tree Pruning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b="0" dirty="0">
              <a:solidFill>
                <a:srgbClr val="000000"/>
              </a:solidFill>
              <a:latin typeface="CenturyGothic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Gothic"/>
              </a:rPr>
              <a:t>Scalability and Decision Tree Induction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33852-BB88-41F1-8262-A7E39E36413F}" type="slidenum">
              <a:rPr lang="fa-IR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5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Classification: two steps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28800"/>
            <a:ext cx="7772400" cy="4467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/>
                </a:solidFill>
                <a:latin typeface="CenturyGothic-Bold"/>
              </a:rPr>
              <a:t>Step1: Model Construction </a:t>
            </a:r>
          </a:p>
          <a:p>
            <a:r>
              <a:rPr lang="en-US" sz="2000" b="0" dirty="0">
                <a:solidFill>
                  <a:srgbClr val="000000"/>
                </a:solidFill>
                <a:latin typeface="CenturyGothic"/>
              </a:rPr>
              <a:t>Also known as </a:t>
            </a:r>
            <a:r>
              <a:rPr lang="en-US" sz="2000" dirty="0">
                <a:latin typeface="CenturyGothic-Bold"/>
              </a:rPr>
              <a:t>learning step or training step</a:t>
            </a:r>
          </a:p>
          <a:p>
            <a:r>
              <a:rPr lang="en-US" sz="2000" b="0" dirty="0">
                <a:solidFill>
                  <a:srgbClr val="000000"/>
                </a:solidFill>
                <a:latin typeface="CenturyGothic"/>
              </a:rPr>
              <a:t>Construct a classification model based on </a:t>
            </a:r>
            <a:r>
              <a:rPr lang="en-US" sz="2000" dirty="0">
                <a:latin typeface="CenturyGothic-Bold"/>
              </a:rPr>
              <a:t>training data</a:t>
            </a:r>
          </a:p>
          <a:p>
            <a:pPr lvl="1"/>
            <a:r>
              <a:rPr lang="en-US" sz="1800" dirty="0">
                <a:solidFill>
                  <a:srgbClr val="660066"/>
                </a:solidFill>
                <a:latin typeface="CenturyGothic-Bold"/>
              </a:rPr>
              <a:t>Training data: </a:t>
            </a:r>
            <a:r>
              <a:rPr lang="en-US" sz="1600" b="0" dirty="0">
                <a:solidFill>
                  <a:srgbClr val="000000"/>
                </a:solidFill>
                <a:latin typeface="CenturyGothic"/>
              </a:rPr>
              <a:t>A set of tuples, each tuple is assumed to belong to a predefined class </a:t>
            </a:r>
          </a:p>
          <a:p>
            <a:endParaRPr lang="en-US" sz="2000" dirty="0">
              <a:solidFill>
                <a:srgbClr val="660066"/>
              </a:solidFill>
              <a:latin typeface="CenturyGothic-Bold"/>
            </a:endParaRPr>
          </a:p>
          <a:p>
            <a:endParaRPr lang="en-US" sz="2000" dirty="0">
              <a:solidFill>
                <a:srgbClr val="660066"/>
              </a:solidFill>
              <a:latin typeface="CenturyGothic-Bold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/>
                </a:solidFill>
                <a:latin typeface="CenturyGothic-Bold"/>
              </a:rPr>
              <a:t>Step2: Model Usage</a:t>
            </a:r>
          </a:p>
          <a:p>
            <a:r>
              <a:rPr lang="en-US" sz="2000" b="0" dirty="0">
                <a:solidFill>
                  <a:srgbClr val="000000"/>
                </a:solidFill>
                <a:latin typeface="CenturyGothic"/>
              </a:rPr>
              <a:t>Test the accuracy of model </a:t>
            </a:r>
          </a:p>
          <a:p>
            <a:r>
              <a:rPr lang="en-US" sz="2000" b="0" dirty="0">
                <a:solidFill>
                  <a:srgbClr val="000000"/>
                </a:solidFill>
                <a:latin typeface="CenturyGothic"/>
              </a:rPr>
              <a:t>Use the model to </a:t>
            </a:r>
            <a:r>
              <a:rPr lang="en-US" sz="2000" dirty="0">
                <a:latin typeface="CenturyGothic-Bold"/>
              </a:rPr>
              <a:t>classify data </a:t>
            </a:r>
            <a:r>
              <a:rPr lang="en-US" sz="2000" b="0" dirty="0">
                <a:solidFill>
                  <a:srgbClr val="000000"/>
                </a:solidFill>
                <a:latin typeface="CenturyGothic"/>
              </a:rPr>
              <a:t>tuples whose class labels are not known</a:t>
            </a:r>
            <a:endParaRPr lang="en-US" sz="2000" dirty="0"/>
          </a:p>
          <a:p>
            <a:endParaRPr lang="en-US" sz="2000" dirty="0">
              <a:solidFill>
                <a:srgbClr val="660066"/>
              </a:solidFill>
              <a:latin typeface="CenturyGothic-Bold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33852-BB88-41F1-8262-A7E39E36413F}" type="slidenum">
              <a:rPr lang="fa-IR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1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820538" y="692696"/>
            <a:ext cx="8018662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/>
              <a:t>Classification in Large Databases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57730"/>
            <a:ext cx="7848600" cy="515143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Scalability</a:t>
            </a:r>
            <a:r>
              <a:rPr lang="en-US" altLang="en-US" sz="2000" dirty="0"/>
              <a:t>: Classifying data sets with millions of examples and hundreds of attributes with reasonable speed</a:t>
            </a:r>
          </a:p>
          <a:p>
            <a:pPr eaLnBrk="1" hangingPunct="1">
              <a:lnSpc>
                <a:spcPct val="11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solidFill>
                <a:schemeClr val="accent2"/>
              </a:solidFill>
            </a:endParaRPr>
          </a:p>
          <a:p>
            <a:r>
              <a:rPr lang="en-US" sz="2000" dirty="0"/>
              <a:t>The efficiency of existing decision tree algorithms, such as </a:t>
            </a:r>
            <a:r>
              <a:rPr lang="en-US" sz="2000" b="1" i="1" dirty="0"/>
              <a:t>ID3, C4.5, </a:t>
            </a:r>
            <a:r>
              <a:rPr lang="en-US" sz="2000" dirty="0"/>
              <a:t>and</a:t>
            </a:r>
            <a:r>
              <a:rPr lang="en-US" sz="2000" b="1" i="1" dirty="0"/>
              <a:t> CART</a:t>
            </a:r>
            <a:r>
              <a:rPr lang="en-US" sz="2000" dirty="0"/>
              <a:t>, has been well established for relatively </a:t>
            </a:r>
            <a:r>
              <a:rPr lang="en-US" sz="2000" b="1" dirty="0"/>
              <a:t>small data sets </a:t>
            </a:r>
          </a:p>
          <a:p>
            <a:endParaRPr lang="en-US" altLang="en-US" sz="2000" dirty="0">
              <a:solidFill>
                <a:schemeClr val="accent2"/>
              </a:solidFill>
            </a:endParaRPr>
          </a:p>
          <a:p>
            <a:r>
              <a:rPr lang="en-US" altLang="en-US" sz="2000" b="1" dirty="0">
                <a:solidFill>
                  <a:schemeClr val="accent2"/>
                </a:solidFill>
              </a:rPr>
              <a:t>Solutions: 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600" b="1" i="1" dirty="0">
              <a:solidFill>
                <a:schemeClr val="tx2">
                  <a:lumMod val="7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i="1" dirty="0" err="1">
                <a:solidFill>
                  <a:schemeClr val="tx2">
                    <a:lumMod val="75000"/>
                  </a:schemeClr>
                </a:solidFill>
              </a:rPr>
              <a:t>RainForest</a:t>
            </a:r>
            <a:endParaRPr lang="en-US" altLang="en-US" sz="2400" b="1" i="1" dirty="0">
              <a:solidFill>
                <a:schemeClr val="tx2">
                  <a:lumMod val="7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i="1" dirty="0">
                <a:solidFill>
                  <a:schemeClr val="tx2">
                    <a:lumMod val="75000"/>
                  </a:schemeClr>
                </a:solidFill>
              </a:rPr>
              <a:t>BOAT 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600" dirty="0">
              <a:solidFill>
                <a:srgbClr val="FF33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682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074"/>
          <p:cNvSpPr>
            <a:spLocks noGrp="1" noChangeArrowheads="1"/>
          </p:cNvSpPr>
          <p:nvPr>
            <p:ph type="title"/>
          </p:nvPr>
        </p:nvSpPr>
        <p:spPr>
          <a:xfrm>
            <a:off x="1048072" y="875184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dirty="0" err="1"/>
              <a:t>RainForest</a:t>
            </a:r>
            <a:endParaRPr lang="en-US" altLang="ko-KR" sz="36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6628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1001960" y="1591964"/>
            <a:ext cx="7818512" cy="450133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endParaRPr lang="en-US" altLang="en-US" sz="105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>
                <a:latin typeface="Arial" panose="020B0604020202020204" pitchFamily="34" charset="0"/>
              </a:rPr>
              <a:t>Builds an AVC-list</a:t>
            </a:r>
            <a:r>
              <a:rPr lang="en-US" altLang="ko-KR" sz="2000" b="1" dirty="0">
                <a:latin typeface="Arial" panose="020B0604020202020204" pitchFamily="34" charset="0"/>
                <a:ea typeface="Gulim" panose="020B0600000101010101" pitchFamily="34" charset="-127"/>
              </a:rPr>
              <a:t>: AVC (Attribute, Value, </a:t>
            </a:r>
            <a:r>
              <a:rPr lang="en-US" altLang="ko-KR" sz="2000" b="1" dirty="0" err="1">
                <a:latin typeface="Arial" panose="020B0604020202020204" pitchFamily="34" charset="0"/>
                <a:ea typeface="Gulim" panose="020B0600000101010101" pitchFamily="34" charset="-127"/>
              </a:rPr>
              <a:t>Class_label</a:t>
            </a:r>
            <a:r>
              <a:rPr lang="en-US" altLang="ko-KR" sz="2000" b="1" dirty="0">
                <a:latin typeface="Arial" panose="020B0604020202020204" pitchFamily="34" charset="0"/>
                <a:ea typeface="Gulim" panose="020B0600000101010101" pitchFamily="34" charset="-127"/>
              </a:rPr>
              <a:t>) </a:t>
            </a:r>
          </a:p>
          <a:p>
            <a:pPr eaLnBrk="1" hangingPunct="1">
              <a:lnSpc>
                <a:spcPct val="130000"/>
              </a:lnSpc>
            </a:pPr>
            <a:endParaRPr lang="en-US" altLang="ko-KR" sz="1050" b="1" dirty="0">
              <a:latin typeface="Arial" panose="020B0604020202020204" pitchFamily="34" charset="0"/>
              <a:ea typeface="Gulim" panose="020B0600000101010101" pitchFamily="34" charset="-127"/>
            </a:endParaRPr>
          </a:p>
          <a:p>
            <a:r>
              <a:rPr 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The AVC-set of </a:t>
            </a:r>
            <a:r>
              <a:rPr lang="en-US" sz="1800" b="1" i="1" dirty="0">
                <a:latin typeface="Tahoma" panose="020B0604030504040204" pitchFamily="34" charset="0"/>
                <a:cs typeface="Tahoma" panose="020B0604030504040204" pitchFamily="34" charset="0"/>
              </a:rPr>
              <a:t>an attribute A at node n </a:t>
            </a:r>
            <a:r>
              <a:rPr 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gives the class label counts</a:t>
            </a:r>
          </a:p>
          <a:p>
            <a:endParaRPr lang="en-US" altLang="ko-KR" sz="2000" b="1" dirty="0">
              <a:latin typeface="Arial" panose="020B0604020202020204" pitchFamily="34" charset="0"/>
              <a:ea typeface="Gulim" panose="020B0600000101010101" pitchFamily="34" charset="-127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ko-KR" sz="2000" b="1" dirty="0">
                <a:latin typeface="Arial" panose="020B0604020202020204" pitchFamily="34" charset="0"/>
                <a:ea typeface="Gulim" panose="020B0600000101010101" pitchFamily="34" charset="-127"/>
              </a:rPr>
              <a:t>AVC-set  </a:t>
            </a:r>
            <a:r>
              <a:rPr lang="en-US" altLang="ko-KR" sz="2000" dirty="0">
                <a:latin typeface="Arial" panose="020B0604020202020204" pitchFamily="34" charset="0"/>
                <a:ea typeface="Gulim" panose="020B0600000101010101" pitchFamily="34" charset="-127"/>
              </a:rPr>
              <a:t>(of an attribute </a:t>
            </a:r>
            <a:r>
              <a:rPr lang="en-US" altLang="ko-KR" sz="2000" i="1" dirty="0">
                <a:latin typeface="Arial" panose="020B0604020202020204" pitchFamily="34" charset="0"/>
                <a:ea typeface="Gulim" panose="020B0600000101010101" pitchFamily="34" charset="-127"/>
              </a:rPr>
              <a:t>X</a:t>
            </a:r>
            <a:r>
              <a:rPr lang="en-US" altLang="ko-KR" sz="2000" dirty="0">
                <a:latin typeface="Arial" panose="020B0604020202020204" pitchFamily="34" charset="0"/>
                <a:ea typeface="Gulim" panose="020B0600000101010101" pitchFamily="34" charset="-127"/>
              </a:rPr>
              <a:t> 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ko-KR" dirty="0">
                <a:latin typeface="Arial" panose="020B0604020202020204" pitchFamily="34" charset="0"/>
                <a:ea typeface="Gulim" panose="020B0600000101010101" pitchFamily="34" charset="-127"/>
              </a:rPr>
              <a:t>Projection of training dataset onto the attribute </a:t>
            </a:r>
            <a:r>
              <a:rPr lang="en-US" altLang="ko-KR" i="1" dirty="0">
                <a:latin typeface="Arial" panose="020B0604020202020204" pitchFamily="34" charset="0"/>
                <a:ea typeface="Gulim" panose="020B0600000101010101" pitchFamily="34" charset="-127"/>
              </a:rPr>
              <a:t>X</a:t>
            </a:r>
            <a:r>
              <a:rPr lang="en-US" altLang="ko-KR" dirty="0">
                <a:latin typeface="Arial" panose="020B0604020202020204" pitchFamily="34" charset="0"/>
                <a:ea typeface="Gulim" panose="020B0600000101010101" pitchFamily="34" charset="-127"/>
              </a:rPr>
              <a:t> and class label where counts of individual class label are aggregated</a:t>
            </a:r>
          </a:p>
          <a:p>
            <a:pPr eaLnBrk="1" hangingPunct="1">
              <a:lnSpc>
                <a:spcPct val="130000"/>
              </a:lnSpc>
            </a:pPr>
            <a:endParaRPr lang="en-US" altLang="ko-KR" sz="1100" b="1" dirty="0">
              <a:latin typeface="Arial" panose="020B0604020202020204" pitchFamily="34" charset="0"/>
              <a:ea typeface="Gulim" panose="020B0600000101010101" pitchFamily="34" charset="-127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ko-KR" sz="2000" b="1" dirty="0">
                <a:latin typeface="Arial" panose="020B0604020202020204" pitchFamily="34" charset="0"/>
                <a:ea typeface="Gulim" panose="020B0600000101010101" pitchFamily="34" charset="-127"/>
              </a:rPr>
              <a:t>AVC-group  </a:t>
            </a:r>
            <a:r>
              <a:rPr lang="en-US" altLang="ko-KR" sz="2000" dirty="0">
                <a:latin typeface="Arial" panose="020B0604020202020204" pitchFamily="34" charset="0"/>
                <a:ea typeface="Gulim" panose="020B0600000101010101" pitchFamily="34" charset="-127"/>
              </a:rPr>
              <a:t>(of a node </a:t>
            </a:r>
            <a:r>
              <a:rPr lang="en-US" altLang="ko-KR" sz="2000" i="1" dirty="0">
                <a:latin typeface="Arial" panose="020B0604020202020204" pitchFamily="34" charset="0"/>
                <a:ea typeface="Gulim" panose="020B0600000101010101" pitchFamily="34" charset="-127"/>
              </a:rPr>
              <a:t>n</a:t>
            </a:r>
            <a:r>
              <a:rPr lang="en-US" altLang="ko-KR" sz="2000" dirty="0">
                <a:latin typeface="Arial" panose="020B0604020202020204" pitchFamily="34" charset="0"/>
                <a:ea typeface="Gulim" panose="020B0600000101010101" pitchFamily="34" charset="-127"/>
              </a:rPr>
              <a:t> 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ko-KR" dirty="0">
                <a:latin typeface="Arial" panose="020B0604020202020204" pitchFamily="34" charset="0"/>
                <a:ea typeface="Gulim" panose="020B0600000101010101" pitchFamily="34" charset="-127"/>
              </a:rPr>
              <a:t>Set of AVC-sets of all predictor attributes at the node </a:t>
            </a:r>
            <a:r>
              <a:rPr lang="en-US" altLang="ko-KR" i="1" dirty="0">
                <a:latin typeface="Arial" panose="020B0604020202020204" pitchFamily="34" charset="0"/>
                <a:ea typeface="Gulim" panose="020B0600000101010101" pitchFamily="34" charset="-127"/>
              </a:rPr>
              <a:t>n</a:t>
            </a:r>
            <a:r>
              <a:rPr lang="en-US" altLang="ko-KR" b="1" dirty="0">
                <a:latin typeface="Arial" panose="020B0604020202020204" pitchFamily="34" charset="0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51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594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899592" y="947192"/>
            <a:ext cx="7863407" cy="6096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Rainforest:  Training Set and Its AVC Sets </a:t>
            </a:r>
          </a:p>
        </p:txBody>
      </p:sp>
      <p:graphicFrame>
        <p:nvGraphicFramePr>
          <p:cNvPr id="1678460" name="Group 12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47174009"/>
              </p:ext>
            </p:extLst>
          </p:nvPr>
        </p:nvGraphicFramePr>
        <p:xfrm>
          <a:off x="4505994" y="4684200"/>
          <a:ext cx="2154238" cy="1150642"/>
        </p:xfrm>
        <a:graphic>
          <a:graphicData uri="http://schemas.openxmlformats.org/drawingml/2006/table">
            <a:tbl>
              <a:tblPr/>
              <a:tblGrid>
                <a:gridCol w="849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student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57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9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6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1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9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4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78471" name="Group 135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814096230"/>
              </p:ext>
            </p:extLst>
          </p:nvPr>
        </p:nvGraphicFramePr>
        <p:xfrm>
          <a:off x="4427984" y="2469627"/>
          <a:ext cx="1832992" cy="1319413"/>
        </p:xfrm>
        <a:graphic>
          <a:graphicData uri="http://schemas.openxmlformats.org/drawingml/2006/table">
            <a:tbl>
              <a:tblPr/>
              <a:tblGrid>
                <a:gridCol w="608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Age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9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&lt;=30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31..40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4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0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&gt;40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78511" name="Group 175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661228126"/>
              </p:ext>
            </p:extLst>
          </p:nvPr>
        </p:nvGraphicFramePr>
        <p:xfrm>
          <a:off x="6741320" y="4699575"/>
          <a:ext cx="2021679" cy="1177696"/>
        </p:xfrm>
        <a:graphic>
          <a:graphicData uri="http://schemas.openxmlformats.org/drawingml/2006/table">
            <a:tbl>
              <a:tblPr/>
              <a:tblGrid>
                <a:gridCol w="838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42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Credit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Rating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42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fair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6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2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excellent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718" name="Object 3"/>
          <p:cNvGraphicFramePr>
            <a:graphicFrameLocks noGrp="1"/>
          </p:cNvGraphicFramePr>
          <p:nvPr>
            <p:ph type="body" idx="4294967295"/>
            <p:extLst>
              <p:ext uri="{D42A27DB-BD31-4B8C-83A1-F6EECF244321}">
                <p14:modId xmlns:p14="http://schemas.microsoft.com/office/powerpoint/2010/main" val="2675036536"/>
              </p:ext>
            </p:extLst>
          </p:nvPr>
        </p:nvGraphicFramePr>
        <p:xfrm>
          <a:off x="971600" y="2204864"/>
          <a:ext cx="3358538" cy="410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Worksheet" r:id="rId4" imgW="4457700" imgH="4457700" progId="Excel.Sheet.8">
                  <p:embed/>
                </p:oleObj>
              </mc:Choice>
              <mc:Fallback>
                <p:oleObj name="Worksheet" r:id="rId4" imgW="4457700" imgH="44577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204864"/>
                        <a:ext cx="3358538" cy="4104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19" name="Rectangle 128"/>
          <p:cNvSpPr>
            <a:spLocks noChangeArrowheads="1"/>
          </p:cNvSpPr>
          <p:nvPr/>
        </p:nvSpPr>
        <p:spPr bwMode="auto">
          <a:xfrm>
            <a:off x="6444208" y="2154342"/>
            <a:ext cx="18880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 dirty="0"/>
              <a:t>AVC-set on </a:t>
            </a:r>
            <a:r>
              <a:rPr lang="en-US" altLang="ko-KR" sz="1600" i="1" dirty="0">
                <a:ea typeface="Gulim" panose="020B0600000101010101" pitchFamily="34" charset="-127"/>
              </a:rPr>
              <a:t>income</a:t>
            </a:r>
            <a:endParaRPr lang="en-US" altLang="en-US" sz="1600" i="1" dirty="0"/>
          </a:p>
        </p:txBody>
      </p:sp>
      <p:sp>
        <p:nvSpPr>
          <p:cNvPr id="27720" name="Rectangle 129"/>
          <p:cNvSpPr>
            <a:spLocks noChangeArrowheads="1"/>
          </p:cNvSpPr>
          <p:nvPr/>
        </p:nvSpPr>
        <p:spPr bwMode="auto">
          <a:xfrm>
            <a:off x="4427984" y="2185119"/>
            <a:ext cx="14084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AVC-set on </a:t>
            </a:r>
            <a:r>
              <a:rPr lang="en-US" altLang="ko-KR" sz="1400" i="1" dirty="0">
                <a:ea typeface="Gulim" panose="020B0600000101010101" pitchFamily="34" charset="-127"/>
              </a:rPr>
              <a:t>Age</a:t>
            </a:r>
            <a:endParaRPr lang="en-US" altLang="en-US" sz="1400" i="1" dirty="0"/>
          </a:p>
        </p:txBody>
      </p:sp>
      <p:sp>
        <p:nvSpPr>
          <p:cNvPr id="27721" name="Rectangle 130"/>
          <p:cNvSpPr>
            <a:spLocks noChangeArrowheads="1"/>
          </p:cNvSpPr>
          <p:nvPr/>
        </p:nvSpPr>
        <p:spPr bwMode="auto">
          <a:xfrm>
            <a:off x="4441632" y="4362775"/>
            <a:ext cx="17178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AVC-set on </a:t>
            </a:r>
            <a:r>
              <a:rPr lang="en-US" altLang="ko-KR" sz="1400" i="1" dirty="0">
                <a:ea typeface="Gulim" panose="020B0600000101010101" pitchFamily="34" charset="-127"/>
              </a:rPr>
              <a:t>Student</a:t>
            </a:r>
            <a:endParaRPr lang="en-US" altLang="en-US" sz="1400" i="1" dirty="0"/>
          </a:p>
        </p:txBody>
      </p:sp>
      <p:sp>
        <p:nvSpPr>
          <p:cNvPr id="27722" name="Rectangle 132"/>
          <p:cNvSpPr>
            <a:spLocks noChangeArrowheads="1"/>
          </p:cNvSpPr>
          <p:nvPr/>
        </p:nvSpPr>
        <p:spPr bwMode="auto">
          <a:xfrm>
            <a:off x="986408" y="1697142"/>
            <a:ext cx="334373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400" dirty="0"/>
              <a:t>Training Set</a:t>
            </a:r>
            <a:endParaRPr lang="en-US" altLang="en-US" sz="2400" i="1" dirty="0"/>
          </a:p>
        </p:txBody>
      </p:sp>
      <p:graphicFrame>
        <p:nvGraphicFramePr>
          <p:cNvPr id="1678504" name="Group 16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00380216"/>
              </p:ext>
            </p:extLst>
          </p:nvPr>
        </p:nvGraphicFramePr>
        <p:xfrm>
          <a:off x="6444208" y="2493640"/>
          <a:ext cx="2260600" cy="1295400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income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high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medium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4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low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1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748" name="Rectangle 167"/>
          <p:cNvSpPr>
            <a:spLocks noChangeArrowheads="1"/>
          </p:cNvSpPr>
          <p:nvPr/>
        </p:nvSpPr>
        <p:spPr bwMode="auto">
          <a:xfrm>
            <a:off x="6702916" y="4345359"/>
            <a:ext cx="22615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AVC-set on </a:t>
            </a:r>
            <a:r>
              <a:rPr lang="en-US" altLang="ko-KR" sz="1400" i="1" dirty="0" err="1">
                <a:ea typeface="Gulim" panose="020B0600000101010101" pitchFamily="34" charset="-127"/>
              </a:rPr>
              <a:t>credit_rating</a:t>
            </a:r>
            <a:endParaRPr lang="en-US" altLang="en-US" sz="1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773D4-0FA2-4779-8301-5C957F921348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2053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0912" y="718592"/>
            <a:ext cx="7941568" cy="838200"/>
          </a:xfrm>
        </p:spPr>
        <p:txBody>
          <a:bodyPr/>
          <a:lstStyle/>
          <a:p>
            <a:pPr eaLnBrk="1" hangingPunct="1"/>
            <a:r>
              <a:rPr lang="en-US" altLang="en-US" sz="2200" dirty="0"/>
              <a:t>BOAT (Bootstrapped Optimistic Algorithm for Tree Construction)</a:t>
            </a:r>
            <a:endParaRPr lang="en-US" altLang="ko-KR" sz="22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8904" y="1628800"/>
            <a:ext cx="8013576" cy="500538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1800" b="0" dirty="0">
                <a:latin typeface="Arial" panose="020B0604020202020204" pitchFamily="34" charset="0"/>
              </a:rPr>
              <a:t>Use a </a:t>
            </a:r>
            <a:r>
              <a:rPr lang="en-US" altLang="en-US" sz="1800" i="1" dirty="0">
                <a:latin typeface="Arial" panose="020B0604020202020204" pitchFamily="34" charset="0"/>
              </a:rPr>
              <a:t>statistical technique </a:t>
            </a:r>
            <a:r>
              <a:rPr lang="en-US" altLang="en-US" sz="1800" b="0" dirty="0">
                <a:latin typeface="Arial" panose="020B0604020202020204" pitchFamily="34" charset="0"/>
              </a:rPr>
              <a:t>called </a:t>
            </a:r>
            <a:r>
              <a:rPr lang="en-US" altLang="en-US" sz="18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bootstrapping</a:t>
            </a:r>
            <a:r>
              <a:rPr lang="en-US" altLang="en-US" sz="18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400" b="0" dirty="0">
                <a:latin typeface="Arial" panose="020B0604020202020204" pitchFamily="34" charset="0"/>
              </a:rPr>
              <a:t>Bootstrapping: estimating properties of a dataset by measuring those properties in samples</a:t>
            </a:r>
          </a:p>
          <a:p>
            <a:pPr eaLnBrk="1" hangingPunct="1">
              <a:lnSpc>
                <a:spcPct val="130000"/>
              </a:lnSpc>
            </a:pPr>
            <a:endParaRPr lang="en-US" altLang="en-US" sz="900" b="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800" b="0" dirty="0">
                <a:latin typeface="Arial" panose="020B0604020202020204" pitchFamily="34" charset="0"/>
              </a:rPr>
              <a:t>Create several smaller samples (subsets), each fits in memory. </a:t>
            </a:r>
            <a:r>
              <a:rPr lang="en-US" altLang="ko-KR" sz="1800" b="0" dirty="0">
                <a:latin typeface="Arial" panose="020B0604020202020204" pitchFamily="34" charset="0"/>
                <a:ea typeface="Gulim" panose="020B0600000101010101" pitchFamily="34" charset="-127"/>
              </a:rPr>
              <a:t>Each </a:t>
            </a:r>
            <a:r>
              <a:rPr lang="en-US" altLang="ko-KR" sz="1800" i="1" dirty="0">
                <a:latin typeface="Arial" panose="020B0604020202020204" pitchFamily="34" charset="0"/>
                <a:ea typeface="Gulim" panose="020B0600000101010101" pitchFamily="34" charset="-127"/>
              </a:rPr>
              <a:t>subset is used to create a tree</a:t>
            </a:r>
            <a:r>
              <a:rPr lang="en-US" altLang="ko-KR" sz="1800" b="0" dirty="0">
                <a:latin typeface="Arial" panose="020B0604020202020204" pitchFamily="34" charset="0"/>
                <a:ea typeface="Gulim" panose="020B0600000101010101" pitchFamily="34" charset="-127"/>
              </a:rPr>
              <a:t>, resulting in several trees </a:t>
            </a:r>
          </a:p>
          <a:p>
            <a:pPr eaLnBrk="1" hangingPunct="1">
              <a:lnSpc>
                <a:spcPct val="130000"/>
              </a:lnSpc>
            </a:pPr>
            <a:endParaRPr lang="en-US" altLang="ko-KR" sz="800" b="0" dirty="0">
              <a:latin typeface="Arial" panose="020B0604020202020204" pitchFamily="34" charset="0"/>
              <a:ea typeface="Gulim" panose="020B0600000101010101" pitchFamily="34" charset="-127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ko-KR" sz="1800" b="0" dirty="0">
                <a:latin typeface="Arial" panose="020B0604020202020204" pitchFamily="34" charset="0"/>
                <a:ea typeface="Gulim" panose="020B0600000101010101" pitchFamily="34" charset="-127"/>
              </a:rPr>
              <a:t>These trees are examined and used to construct </a:t>
            </a:r>
            <a:r>
              <a:rPr lang="en-US" altLang="ko-KR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a new tree </a:t>
            </a:r>
            <a:r>
              <a:rPr lang="en-US" altLang="ko-KR" sz="18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T’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It turns out that</a:t>
            </a:r>
            <a:r>
              <a:rPr lang="en-US" altLang="ko-KR" sz="1600" i="1" dirty="0">
                <a:solidFill>
                  <a:schemeClr val="tx2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 T’</a:t>
            </a:r>
            <a:r>
              <a:rPr lang="en-US" altLang="ko-KR" sz="1600" dirty="0">
                <a:solidFill>
                  <a:schemeClr val="tx2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 is very close to the tree that would be generated using the whole data set together</a:t>
            </a:r>
          </a:p>
          <a:p>
            <a:pPr eaLnBrk="1" hangingPunct="1">
              <a:lnSpc>
                <a:spcPct val="130000"/>
              </a:lnSpc>
            </a:pPr>
            <a:endParaRPr lang="en-US" altLang="ko-KR" sz="600" b="0" dirty="0">
              <a:latin typeface="Arial" panose="020B0604020202020204" pitchFamily="34" charset="0"/>
              <a:ea typeface="Gulim" panose="020B0600000101010101" pitchFamily="34" charset="-127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ko-KR" sz="1800" b="0" dirty="0">
                <a:latin typeface="Arial" panose="020B0604020202020204" pitchFamily="34" charset="0"/>
                <a:ea typeface="Gulim" panose="020B0600000101010101" pitchFamily="34" charset="-127"/>
              </a:rPr>
              <a:t>Advantages: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Requires only two scans of DB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Faster than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RainForest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Used for incremental updates </a:t>
            </a:r>
            <a:r>
              <a:rPr lang="en-US" sz="1600" dirty="0"/>
              <a:t>(no need to reconstruct the tree)</a:t>
            </a:r>
            <a:endParaRPr lang="en-US" altLang="ko-KR" sz="16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DD0F2-C0FB-407D-97D0-C9F1D2861F0C}" type="slidenum">
              <a:rPr lang="fa-IR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4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92696"/>
            <a:ext cx="76962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0504" y="1700808"/>
            <a:ext cx="7697296" cy="4296464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en-US" dirty="0"/>
              <a:t>Basic Concepts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en-US" dirty="0"/>
              <a:t>Decision Tree Induction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chemeClr val="bg1">
                    <a:lumMod val="10000"/>
                  </a:schemeClr>
                </a:solidFill>
              </a:rPr>
              <a:t>Lazy Classification Methods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Model Evaluation and Selection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Summary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33852-BB88-41F1-8262-A7E39E36413F}" type="slidenum">
              <a:rPr lang="fa-IR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72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7632848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Gothic"/>
              </a:rPr>
              <a:t>Statistical classifiers based on Bayes’ Theorem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entury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Gothic"/>
              </a:rPr>
              <a:t>Predict class membership probabilities: probability of a given tuple belonging to a particular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entury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Gothic"/>
              </a:rPr>
              <a:t>Comparable </a:t>
            </a:r>
            <a:r>
              <a:rPr lang="en-US" b="1" i="1" dirty="0">
                <a:solidFill>
                  <a:srgbClr val="000000"/>
                </a:solidFill>
                <a:latin typeface="CenturyGothic"/>
              </a:rPr>
              <a:t>performance</a:t>
            </a:r>
            <a:r>
              <a:rPr lang="en-US" dirty="0">
                <a:solidFill>
                  <a:srgbClr val="000000"/>
                </a:solidFill>
                <a:latin typeface="CenturyGothic"/>
              </a:rPr>
              <a:t> with decision tree and selected neural</a:t>
            </a:r>
          </a:p>
          <a:p>
            <a:r>
              <a:rPr lang="en-US" dirty="0">
                <a:solidFill>
                  <a:srgbClr val="000000"/>
                </a:solidFill>
                <a:latin typeface="CenturyGothic"/>
              </a:rPr>
              <a:t>network classifiers</a:t>
            </a:r>
          </a:p>
          <a:p>
            <a:endParaRPr lang="en-US" sz="1400" dirty="0">
              <a:solidFill>
                <a:srgbClr val="0070C1"/>
              </a:solidFill>
              <a:latin typeface="Wingdings3"/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Bayesian Classifiers: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i="1" dirty="0">
              <a:solidFill>
                <a:srgbClr val="000000"/>
              </a:solidFill>
              <a:latin typeface="CenturyGothic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000000"/>
                </a:solidFill>
                <a:latin typeface="CenturyGothic"/>
              </a:rPr>
              <a:t>Naïve Bayesian Classifiers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enturyGothic"/>
              </a:rPr>
              <a:t>Independency among 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000000"/>
              </a:solidFill>
              <a:latin typeface="CenturyGothic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000000"/>
                </a:solidFill>
                <a:latin typeface="CenturyGothic"/>
              </a:rPr>
              <a:t>Bayesian Belief Networks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enturyGothic"/>
              </a:rPr>
              <a:t>Graphical models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enturyGothic"/>
              </a:rPr>
              <a:t>Allow dependencies among subsets of attributes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608" y="836712"/>
            <a:ext cx="71287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kumimoji="1" lang="en-US" sz="4000" b="1" i="1" dirty="0">
                <a:solidFill>
                  <a:schemeClr val="accent2"/>
                </a:solidFill>
                <a:latin typeface="+mj-lt"/>
                <a:ea typeface="+mj-ea"/>
                <a:cs typeface="B Jadid" pitchFamily="2" charset="-78"/>
              </a:rPr>
              <a:t>Bayesian Classification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DD0F2-C0FB-407D-97D0-C9F1D2861F0C}" type="slidenum">
              <a:rPr lang="fa-IR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55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79168" y="632495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Bayes’ Theorem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628800"/>
            <a:ext cx="8000184" cy="4536504"/>
          </a:xfrm>
        </p:spPr>
        <p:txBody>
          <a:bodyPr/>
          <a:lstStyle/>
          <a:p>
            <a:r>
              <a:rPr lang="en-US" sz="1800" b="1" dirty="0"/>
              <a:t>X </a:t>
            </a:r>
            <a:r>
              <a:rPr lang="en-US" sz="1800" dirty="0"/>
              <a:t>is a data tuple. In Bayesian term it is considered </a:t>
            </a:r>
            <a:r>
              <a:rPr lang="en-US" sz="1800" b="1" dirty="0"/>
              <a:t>“evidence”</a:t>
            </a:r>
          </a:p>
          <a:p>
            <a:r>
              <a:rPr lang="en-US" sz="1800" b="1" dirty="0"/>
              <a:t>H </a:t>
            </a:r>
            <a:r>
              <a:rPr lang="en-US" sz="1800" dirty="0"/>
              <a:t>is some </a:t>
            </a:r>
            <a:r>
              <a:rPr lang="en-US" sz="1800" b="1" dirty="0"/>
              <a:t>hypothesis </a:t>
            </a:r>
            <a:r>
              <a:rPr lang="en-US" sz="1800" dirty="0"/>
              <a:t>that X belongs to a specified class C</a:t>
            </a:r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Bayes’ Theorem:</a:t>
            </a:r>
          </a:p>
          <a:p>
            <a:endParaRPr lang="en-US" sz="1800" b="1" dirty="0"/>
          </a:p>
          <a:p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P(H|X):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posterior probability     -      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P(H) 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P(X):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prior probability</a:t>
            </a:r>
          </a:p>
          <a:p>
            <a:endParaRPr lang="en-US" sz="1800" b="1" dirty="0"/>
          </a:p>
          <a:p>
            <a:r>
              <a:rPr lang="en-US" sz="1800" i="1" dirty="0"/>
              <a:t>E.g.</a:t>
            </a:r>
            <a:r>
              <a:rPr lang="en-US" sz="1800" dirty="0"/>
              <a:t> </a:t>
            </a:r>
            <a:r>
              <a:rPr lang="en-US" sz="1800" b="1" dirty="0"/>
              <a:t>predict </a:t>
            </a:r>
            <a:r>
              <a:rPr lang="en-US" sz="1800" dirty="0"/>
              <a:t>whether a costumer </a:t>
            </a:r>
            <a:r>
              <a:rPr lang="en-US" sz="1800" b="1" dirty="0"/>
              <a:t>will buy a computer </a:t>
            </a:r>
            <a:r>
              <a:rPr lang="en-US" sz="1800" dirty="0"/>
              <a:t>or </a:t>
            </a:r>
            <a:r>
              <a:rPr lang="en-US" sz="1800" b="1" dirty="0"/>
              <a:t>not </a:t>
            </a:r>
            <a:r>
              <a:rPr lang="en-US" sz="1600" i="1" dirty="0"/>
              <a:t>(using age &amp; income)</a:t>
            </a:r>
            <a:endParaRPr lang="en-US" sz="2000" i="1" dirty="0"/>
          </a:p>
          <a:p>
            <a:pPr lvl="1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P(H|X)</a:t>
            </a:r>
            <a:r>
              <a:rPr lang="en-US" sz="1600" b="1" dirty="0"/>
              <a:t> </a:t>
            </a:r>
            <a:r>
              <a:rPr lang="en-US" sz="1600" dirty="0"/>
              <a:t>reflects the probability that costumer </a:t>
            </a:r>
            <a:r>
              <a:rPr lang="en-US" sz="1600" b="1" dirty="0"/>
              <a:t>X will buy a computer, </a:t>
            </a:r>
            <a:r>
              <a:rPr lang="en-US" sz="1600" dirty="0"/>
              <a:t>given that </a:t>
            </a:r>
            <a:r>
              <a:rPr lang="en-US" sz="1600" b="1" dirty="0"/>
              <a:t>we know </a:t>
            </a:r>
            <a:r>
              <a:rPr lang="en-US" sz="1600" dirty="0"/>
              <a:t>the costumers’ </a:t>
            </a:r>
            <a:r>
              <a:rPr lang="en-US" sz="1600" b="1" dirty="0"/>
              <a:t>age </a:t>
            </a:r>
            <a:r>
              <a:rPr lang="en-US" sz="1600" dirty="0"/>
              <a:t>and </a:t>
            </a:r>
            <a:r>
              <a:rPr lang="en-US" sz="1600" b="1" dirty="0"/>
              <a:t>income</a:t>
            </a:r>
          </a:p>
          <a:p>
            <a:pPr lvl="1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US" sz="1600" b="1" dirty="0"/>
              <a:t> </a:t>
            </a:r>
            <a:r>
              <a:rPr lang="en-US" sz="1600" dirty="0"/>
              <a:t>is a 35 years-old costumer with an income of 40k</a:t>
            </a:r>
          </a:p>
          <a:p>
            <a:pPr lvl="1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600" b="1" dirty="0"/>
              <a:t> </a:t>
            </a:r>
            <a:r>
              <a:rPr lang="en-US" sz="1600" dirty="0"/>
              <a:t>is the hypothesis that the costumer will buy a computer</a:t>
            </a:r>
          </a:p>
          <a:p>
            <a:pPr lvl="1"/>
            <a:r>
              <a:rPr lang="en-US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P(X|H) </a:t>
            </a:r>
            <a:r>
              <a:rPr lang="en-US" altLang="en-US" sz="1600" dirty="0"/>
              <a:t>reflects the probability that costumer X, is 35 years-old and earns 40k, given that we know that the costumer will buy a compute</a:t>
            </a:r>
          </a:p>
        </p:txBody>
      </p:sp>
      <p:graphicFrame>
        <p:nvGraphicFramePr>
          <p:cNvPr id="3482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119628"/>
              </p:ext>
            </p:extLst>
          </p:nvPr>
        </p:nvGraphicFramePr>
        <p:xfrm>
          <a:off x="3347864" y="2636912"/>
          <a:ext cx="5000005" cy="473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Equation" r:id="rId4" imgW="4813300" imgH="558800" progId="Equation.3">
                  <p:embed/>
                </p:oleObj>
              </mc:Choice>
              <mc:Fallback>
                <p:oleObj name="Equation" r:id="rId4" imgW="4813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636912"/>
                        <a:ext cx="5000005" cy="473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56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09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79168" y="632495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Bayes’ Theorem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9168" y="1628800"/>
            <a:ext cx="7848600" cy="4752528"/>
          </a:xfrm>
        </p:spPr>
        <p:txBody>
          <a:bodyPr/>
          <a:lstStyle/>
          <a:p>
            <a:r>
              <a:rPr lang="en-US" sz="1800" b="1" dirty="0"/>
              <a:t>D: </a:t>
            </a:r>
            <a:r>
              <a:rPr lang="en-US" sz="1800" dirty="0"/>
              <a:t>A training set of tuples and their associated class labels</a:t>
            </a:r>
          </a:p>
          <a:p>
            <a:r>
              <a:rPr lang="en-US" sz="1800" dirty="0"/>
              <a:t>Each tuple is represented by n-dimensional vector </a:t>
            </a:r>
            <a:r>
              <a:rPr lang="en-US" sz="1800" b="1" dirty="0"/>
              <a:t>X(x1,…,</a:t>
            </a:r>
            <a:r>
              <a:rPr lang="en-US" sz="1800" b="1" dirty="0" err="1"/>
              <a:t>xn</a:t>
            </a:r>
            <a:r>
              <a:rPr lang="en-US" sz="1800" b="1" dirty="0"/>
              <a:t>)</a:t>
            </a:r>
            <a:r>
              <a:rPr lang="en-US" sz="1800" dirty="0"/>
              <a:t>, n</a:t>
            </a:r>
          </a:p>
          <a:p>
            <a:r>
              <a:rPr lang="en-US" sz="1800" dirty="0"/>
              <a:t>measurements of n attributes A1,…,An</a:t>
            </a:r>
          </a:p>
          <a:p>
            <a:r>
              <a:rPr lang="en-US" sz="1800" b="1" dirty="0"/>
              <a:t>Classes</a:t>
            </a:r>
            <a:r>
              <a:rPr lang="en-US" sz="1800" dirty="0"/>
              <a:t>: suppose there are </a:t>
            </a:r>
            <a:r>
              <a:rPr lang="en-US" sz="1800" b="1" dirty="0"/>
              <a:t>m </a:t>
            </a:r>
            <a:r>
              <a:rPr lang="en-US" sz="1800" dirty="0"/>
              <a:t>classes </a:t>
            </a:r>
            <a:r>
              <a:rPr lang="en-US" sz="1800" b="1" dirty="0"/>
              <a:t>C1,…,Cm</a:t>
            </a:r>
          </a:p>
          <a:p>
            <a:endParaRPr lang="en-US" sz="1800" b="1" dirty="0"/>
          </a:p>
          <a:p>
            <a:pPr lvl="1"/>
            <a:r>
              <a:rPr lang="en-US" sz="1600" dirty="0"/>
              <a:t>Predict that tuple X belongs to the class Ci if and only if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	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</a:rPr>
              <a:t>P(</a:t>
            </a:r>
            <a:r>
              <a:rPr lang="en-US" dirty="0" err="1">
                <a:solidFill>
                  <a:srgbClr val="0070C0"/>
                </a:solidFill>
              </a:rPr>
              <a:t>Ci|X</a:t>
            </a:r>
            <a:r>
              <a:rPr lang="en-US" dirty="0">
                <a:solidFill>
                  <a:srgbClr val="0070C0"/>
                </a:solidFill>
              </a:rPr>
              <a:t>) &gt; P P(</a:t>
            </a:r>
            <a:r>
              <a:rPr lang="en-US" dirty="0" err="1">
                <a:solidFill>
                  <a:srgbClr val="0070C0"/>
                </a:solidFill>
              </a:rPr>
              <a:t>Cj|X</a:t>
            </a:r>
            <a:r>
              <a:rPr lang="en-US" dirty="0">
                <a:solidFill>
                  <a:srgbClr val="0070C0"/>
                </a:solidFill>
              </a:rPr>
              <a:t>)  for 1&lt;= j &lt;= m , j # I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Maximize </a:t>
            </a:r>
            <a:r>
              <a:rPr lang="en-US" sz="1600" b="1" dirty="0"/>
              <a:t>P(</a:t>
            </a:r>
            <a:r>
              <a:rPr lang="en-US" sz="1600" b="1" dirty="0" err="1"/>
              <a:t>Ci|X</a:t>
            </a:r>
            <a:r>
              <a:rPr lang="en-US" sz="1600" b="1" dirty="0"/>
              <a:t>)</a:t>
            </a:r>
            <a:r>
              <a:rPr lang="en-US" sz="1600" dirty="0"/>
              <a:t>: find the </a:t>
            </a:r>
            <a:r>
              <a:rPr lang="en-US" sz="1600" b="1" dirty="0"/>
              <a:t>maximum posteriori hypothesis</a:t>
            </a:r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en-US" sz="1400" dirty="0"/>
          </a:p>
          <a:p>
            <a:pPr lvl="1"/>
            <a:r>
              <a:rPr lang="en-US" sz="1600" dirty="0"/>
              <a:t>P(X) is </a:t>
            </a:r>
            <a:r>
              <a:rPr lang="en-US" sz="1600" b="1" dirty="0"/>
              <a:t>constant </a:t>
            </a:r>
            <a:r>
              <a:rPr lang="en-US" sz="1600" dirty="0"/>
              <a:t>for all classes, thus, </a:t>
            </a:r>
            <a:r>
              <a:rPr lang="en-US" sz="1600" b="1" dirty="0"/>
              <a:t>maximize </a:t>
            </a:r>
            <a:r>
              <a:rPr lang="en-US" sz="1600" b="1" dirty="0">
                <a:solidFill>
                  <a:srgbClr val="0070C0"/>
                </a:solidFill>
              </a:rPr>
              <a:t>P(</a:t>
            </a:r>
            <a:r>
              <a:rPr lang="en-US" sz="1600" b="1" dirty="0" err="1">
                <a:solidFill>
                  <a:srgbClr val="0070C0"/>
                </a:solidFill>
              </a:rPr>
              <a:t>X|Ci</a:t>
            </a:r>
            <a:r>
              <a:rPr lang="en-US" sz="1600" b="1" dirty="0">
                <a:solidFill>
                  <a:srgbClr val="0070C0"/>
                </a:solidFill>
              </a:rPr>
              <a:t>).P(Ci)</a:t>
            </a:r>
            <a:endParaRPr lang="en-US" altLang="en-US" sz="14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4869160"/>
            <a:ext cx="2925201" cy="57606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57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27636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71600" y="2100332"/>
            <a:ext cx="792088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enturyGothic"/>
              </a:rPr>
              <a:t>To maximize </a:t>
            </a:r>
            <a:r>
              <a:rPr lang="en-US" sz="2000" dirty="0">
                <a:solidFill>
                  <a:srgbClr val="0070C1"/>
                </a:solidFill>
                <a:latin typeface="CenturyGothic-Bold"/>
              </a:rPr>
              <a:t>P(</a:t>
            </a:r>
            <a:r>
              <a:rPr lang="en-US" sz="2000" dirty="0" err="1">
                <a:solidFill>
                  <a:srgbClr val="0070C1"/>
                </a:solidFill>
                <a:latin typeface="CenturyGothic-Bold"/>
              </a:rPr>
              <a:t>X|C</a:t>
            </a:r>
            <a:r>
              <a:rPr lang="en-US" sz="1600" dirty="0" err="1">
                <a:solidFill>
                  <a:srgbClr val="0070C1"/>
                </a:solidFill>
                <a:latin typeface="CenturyGothic-Bold"/>
              </a:rPr>
              <a:t>i</a:t>
            </a:r>
            <a:r>
              <a:rPr lang="en-US" sz="2000" dirty="0">
                <a:solidFill>
                  <a:srgbClr val="0070C1"/>
                </a:solidFill>
                <a:latin typeface="CenturyGothic-Bold"/>
              </a:rPr>
              <a:t>).P(C</a:t>
            </a:r>
            <a:r>
              <a:rPr lang="en-US" sz="1600" dirty="0">
                <a:solidFill>
                  <a:srgbClr val="0070C1"/>
                </a:solidFill>
                <a:latin typeface="CenturyGothic-Bold"/>
              </a:rPr>
              <a:t>i</a:t>
            </a:r>
            <a:r>
              <a:rPr lang="en-US" sz="2000" dirty="0">
                <a:solidFill>
                  <a:srgbClr val="0070C1"/>
                </a:solidFill>
                <a:latin typeface="CenturyGothic-Bold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enturyGothic"/>
              </a:rPr>
              <a:t>, we need to know class prior probabilities</a:t>
            </a:r>
          </a:p>
          <a:p>
            <a:endParaRPr lang="en-US" sz="1400" dirty="0">
              <a:solidFill>
                <a:srgbClr val="0070C1"/>
              </a:solidFill>
              <a:latin typeface="Wingdings3"/>
            </a:endParaRPr>
          </a:p>
          <a:p>
            <a:pPr algn="ctr"/>
            <a:r>
              <a:rPr lang="en-US" sz="1900" b="1" dirty="0">
                <a:solidFill>
                  <a:srgbClr val="660066"/>
                </a:solidFill>
                <a:latin typeface="CenturyGothic-Bold"/>
              </a:rPr>
              <a:t>P(C</a:t>
            </a:r>
            <a:r>
              <a:rPr lang="en-US" sz="1200" b="1" dirty="0">
                <a:solidFill>
                  <a:srgbClr val="660066"/>
                </a:solidFill>
                <a:latin typeface="CenturyGothic-Bold"/>
              </a:rPr>
              <a:t>i</a:t>
            </a:r>
            <a:r>
              <a:rPr lang="en-US" sz="1900" b="1" dirty="0">
                <a:solidFill>
                  <a:srgbClr val="660066"/>
                </a:solidFill>
                <a:latin typeface="CenturyGothic-Bold"/>
              </a:rPr>
              <a:t>) = |</a:t>
            </a:r>
            <a:r>
              <a:rPr lang="en-US" sz="1900" b="1" dirty="0" err="1">
                <a:solidFill>
                  <a:srgbClr val="660066"/>
                </a:solidFill>
                <a:latin typeface="CenturyGothic-Bold"/>
              </a:rPr>
              <a:t>C</a:t>
            </a:r>
            <a:r>
              <a:rPr lang="en-US" sz="1200" b="1" dirty="0" err="1">
                <a:solidFill>
                  <a:srgbClr val="660066"/>
                </a:solidFill>
                <a:latin typeface="CenturyGothic-Bold"/>
              </a:rPr>
              <a:t>i,D</a:t>
            </a:r>
            <a:r>
              <a:rPr lang="en-US" sz="1900" b="1" dirty="0">
                <a:solidFill>
                  <a:srgbClr val="660066"/>
                </a:solidFill>
                <a:latin typeface="CenturyGothic-Bold"/>
              </a:rPr>
              <a:t>| / |D|</a:t>
            </a:r>
          </a:p>
          <a:p>
            <a:endParaRPr lang="en-US" sz="2000" dirty="0">
              <a:solidFill>
                <a:srgbClr val="000000"/>
              </a:solidFill>
              <a:latin typeface="CenturyGothic"/>
            </a:endParaRPr>
          </a:p>
          <a:p>
            <a:r>
              <a:rPr lang="en-US" sz="1600" dirty="0">
                <a:solidFill>
                  <a:srgbClr val="000000"/>
                </a:solidFill>
                <a:latin typeface="CenturyGothic"/>
              </a:rPr>
              <a:t>Assume </a:t>
            </a:r>
            <a:r>
              <a:rPr lang="en-US" sz="1600" b="1" dirty="0">
                <a:solidFill>
                  <a:srgbClr val="0070C1"/>
                </a:solidFill>
                <a:latin typeface="CenturyGothic-Bold"/>
              </a:rPr>
              <a:t>Class Conditional Independence </a:t>
            </a:r>
            <a:r>
              <a:rPr lang="en-US" sz="1600" dirty="0">
                <a:solidFill>
                  <a:srgbClr val="000000"/>
                </a:solidFill>
                <a:latin typeface="CenturyGothic"/>
              </a:rPr>
              <a:t>to reduce computational cost of </a:t>
            </a:r>
            <a:r>
              <a:rPr lang="en-US" sz="1600" b="1" dirty="0">
                <a:solidFill>
                  <a:srgbClr val="0070C1"/>
                </a:solidFill>
                <a:latin typeface="CenturyGothic-Bold"/>
              </a:rPr>
              <a:t>P(</a:t>
            </a:r>
            <a:r>
              <a:rPr lang="en-US" sz="1600" b="1" dirty="0" err="1">
                <a:solidFill>
                  <a:srgbClr val="0070C1"/>
                </a:solidFill>
                <a:latin typeface="CenturyGothic-Bold"/>
              </a:rPr>
              <a:t>X|Ci</a:t>
            </a:r>
            <a:r>
              <a:rPr lang="en-US" sz="1600" b="1" dirty="0">
                <a:solidFill>
                  <a:srgbClr val="0070C1"/>
                </a:solidFill>
                <a:latin typeface="CenturyGothic-Bold"/>
              </a:rPr>
              <a:t>)</a:t>
            </a:r>
          </a:p>
          <a:p>
            <a:endParaRPr lang="en-US" sz="1600" b="1" dirty="0">
              <a:solidFill>
                <a:srgbClr val="0070C1"/>
              </a:solidFill>
              <a:latin typeface="CenturyGothic-Bold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4107477"/>
            <a:ext cx="7056784" cy="1481763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979168" y="632495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Bayes’ Theorem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58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449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907678" y="947192"/>
            <a:ext cx="7912794" cy="6096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Naïve Bayes Classifier: Training Dataset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990600" y="1731484"/>
            <a:ext cx="2789312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Class: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C1:buys_computer = ‘yes’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C2:buys_computer = ‘no’</a:t>
            </a:r>
          </a:p>
          <a:p>
            <a:pPr eaLnBrk="1" hangingPunct="1">
              <a:lnSpc>
                <a:spcPct val="110000"/>
              </a:lnSpc>
            </a:pPr>
            <a:endParaRPr lang="en-US" altLang="en-US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Data to be classified: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X =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(age &lt;=30,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Income = medium,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Student = yes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 err="1">
                <a:latin typeface="Calibri" panose="020F0502020204030204" pitchFamily="34" charset="0"/>
              </a:rPr>
              <a:t>Credit_rating</a:t>
            </a:r>
            <a:r>
              <a:rPr lang="en-US" altLang="en-US" dirty="0">
                <a:latin typeface="Calibri" panose="020F0502020204030204" pitchFamily="34" charset="0"/>
              </a:rPr>
              <a:t> = Fair)</a:t>
            </a:r>
          </a:p>
        </p:txBody>
      </p:sp>
      <p:graphicFrame>
        <p:nvGraphicFramePr>
          <p:cNvPr id="38917" name="Object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472182"/>
              </p:ext>
            </p:extLst>
          </p:nvPr>
        </p:nvGraphicFramePr>
        <p:xfrm>
          <a:off x="3921918" y="1700808"/>
          <a:ext cx="4805363" cy="446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Worksheet" r:id="rId4" imgW="4324438" imgH="4457652" progId="Excel.Sheet.8">
                  <p:embed/>
                </p:oleObj>
              </mc:Choice>
              <mc:Fallback>
                <p:oleObj name="Worksheet" r:id="rId4" imgW="4324438" imgH="445765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918" y="1700808"/>
                        <a:ext cx="4805363" cy="4464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59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61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Step 1: Model Construction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0600" y="1772816"/>
            <a:ext cx="7772400" cy="4320480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33852-BB88-41F1-8262-A7E39E36413F}" type="slidenum">
              <a:rPr lang="fa-IR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0524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963180" y="908720"/>
            <a:ext cx="7785284" cy="6096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Naïve Bayes Classifier: An Example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602432"/>
            <a:ext cx="7848872" cy="466189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rgbClr val="0070C0"/>
                </a:solidFill>
              </a:rPr>
              <a:t>P(C</a:t>
            </a:r>
            <a:r>
              <a:rPr lang="en-US" altLang="en-US" sz="1800" baseline="-25000" dirty="0">
                <a:solidFill>
                  <a:srgbClr val="0070C0"/>
                </a:solidFill>
              </a:rPr>
              <a:t>i</a:t>
            </a:r>
            <a:r>
              <a:rPr lang="en-US" altLang="en-US" sz="1800" dirty="0">
                <a:solidFill>
                  <a:srgbClr val="0070C0"/>
                </a:solidFill>
              </a:rPr>
              <a:t>): </a:t>
            </a:r>
            <a:r>
              <a:rPr lang="en-US" altLang="en-US" sz="1800" dirty="0"/>
              <a:t>   P(</a:t>
            </a:r>
            <a:r>
              <a:rPr lang="en-US" altLang="en-US" sz="1800" dirty="0" err="1"/>
              <a:t>buys_computer</a:t>
            </a:r>
            <a:r>
              <a:rPr lang="en-US" altLang="en-US" sz="1800" dirty="0"/>
              <a:t> = “yes”)  = 9/14 = 0.643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                  P(</a:t>
            </a:r>
            <a:r>
              <a:rPr lang="en-US" altLang="en-US" sz="1800" dirty="0" err="1"/>
              <a:t>buys_computer</a:t>
            </a:r>
            <a:r>
              <a:rPr lang="en-US" altLang="en-US" sz="1800" dirty="0"/>
              <a:t> = “no”) = 5/14= 0.357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Compute P(</a:t>
            </a:r>
            <a:r>
              <a:rPr lang="en-US" altLang="en-US" sz="1800" dirty="0" err="1"/>
              <a:t>X|C</a:t>
            </a:r>
            <a:r>
              <a:rPr lang="en-US" altLang="en-US" sz="1800" baseline="-25000" dirty="0" err="1"/>
              <a:t>i</a:t>
            </a:r>
            <a:r>
              <a:rPr lang="en-US" altLang="en-US" sz="1800" dirty="0"/>
              <a:t>) for each class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 P(age = “&lt;=30” | </a:t>
            </a:r>
            <a:r>
              <a:rPr lang="en-US" altLang="en-US" sz="1400" dirty="0" err="1"/>
              <a:t>buys_computer</a:t>
            </a:r>
            <a:r>
              <a:rPr lang="en-US" altLang="en-US" sz="1400" dirty="0"/>
              <a:t> = “yes”)  = 2/9 = 0.222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 P(age = “&lt;= 30” | </a:t>
            </a:r>
            <a:r>
              <a:rPr lang="en-US" altLang="en-US" sz="1400" dirty="0" err="1"/>
              <a:t>buys_computer</a:t>
            </a:r>
            <a:r>
              <a:rPr lang="en-US" altLang="en-US" sz="1400" dirty="0"/>
              <a:t> = “no”) = 3/5 = 0.6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 P(income = “medium” | </a:t>
            </a:r>
            <a:r>
              <a:rPr lang="en-US" altLang="en-US" sz="1400" dirty="0" err="1"/>
              <a:t>buys_computer</a:t>
            </a:r>
            <a:r>
              <a:rPr lang="en-US" altLang="en-US" sz="1400" dirty="0"/>
              <a:t> = “yes”) = 4/9 = 0.444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 P(income = “medium” | </a:t>
            </a:r>
            <a:r>
              <a:rPr lang="en-US" altLang="en-US" sz="1400" dirty="0" err="1"/>
              <a:t>buys_computer</a:t>
            </a:r>
            <a:r>
              <a:rPr lang="en-US" altLang="en-US" sz="1400" dirty="0"/>
              <a:t> = “no”) = 2/5 = 0.4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 P(student = “yes” | </a:t>
            </a:r>
            <a:r>
              <a:rPr lang="en-US" altLang="en-US" sz="1400" dirty="0" err="1"/>
              <a:t>buys_computer</a:t>
            </a:r>
            <a:r>
              <a:rPr lang="en-US" altLang="en-US" sz="1400" dirty="0"/>
              <a:t> = “yes) = 6/9 = 0.667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 P(student = “yes” | </a:t>
            </a:r>
            <a:r>
              <a:rPr lang="en-US" altLang="en-US" sz="1400" dirty="0" err="1"/>
              <a:t>buys_computer</a:t>
            </a:r>
            <a:r>
              <a:rPr lang="en-US" altLang="en-US" sz="1400" dirty="0"/>
              <a:t> = “no”) = 1/5 = 0.2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 P(</a:t>
            </a:r>
            <a:r>
              <a:rPr lang="en-US" altLang="en-US" sz="1400" dirty="0" err="1"/>
              <a:t>credit_rating</a:t>
            </a:r>
            <a:r>
              <a:rPr lang="en-US" altLang="en-US" sz="1400" dirty="0"/>
              <a:t> = “fair” | </a:t>
            </a:r>
            <a:r>
              <a:rPr lang="en-US" altLang="en-US" sz="1400" dirty="0" err="1"/>
              <a:t>buys_computer</a:t>
            </a:r>
            <a:r>
              <a:rPr lang="en-US" altLang="en-US" sz="1400" dirty="0"/>
              <a:t> = “yes”) = 6/9 = 0.667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  P(</a:t>
            </a:r>
            <a:r>
              <a:rPr lang="en-US" altLang="en-US" sz="1400" dirty="0" err="1"/>
              <a:t>credit_rating</a:t>
            </a:r>
            <a:r>
              <a:rPr lang="en-US" altLang="en-US" sz="1400" dirty="0"/>
              <a:t> = “fair” | </a:t>
            </a:r>
            <a:r>
              <a:rPr lang="en-US" altLang="en-US" sz="1400" dirty="0" err="1"/>
              <a:t>buys_computer</a:t>
            </a:r>
            <a:r>
              <a:rPr lang="en-US" altLang="en-US" sz="1400" dirty="0"/>
              <a:t> = “no”) = 2/5 = 0.4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000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b="1" dirty="0"/>
              <a:t>X = (age &lt;= 30 , income = medium, student = yes, </a:t>
            </a:r>
            <a:r>
              <a:rPr lang="en-US" altLang="en-US" sz="1800" b="1" dirty="0" err="1"/>
              <a:t>credit_rating</a:t>
            </a:r>
            <a:r>
              <a:rPr lang="en-US" altLang="en-US" sz="1800" b="1" dirty="0"/>
              <a:t> = fair)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</a:t>
            </a:r>
            <a:r>
              <a:rPr lang="en-US" altLang="en-US" sz="1600" b="1" dirty="0">
                <a:solidFill>
                  <a:srgbClr val="0070C0"/>
                </a:solidFill>
              </a:rPr>
              <a:t>P(</a:t>
            </a:r>
            <a:r>
              <a:rPr lang="en-US" altLang="en-US" sz="1600" b="1" dirty="0" err="1">
                <a:solidFill>
                  <a:srgbClr val="0070C0"/>
                </a:solidFill>
              </a:rPr>
              <a:t>X|C</a:t>
            </a:r>
            <a:r>
              <a:rPr lang="en-US" altLang="en-US" sz="1600" b="1" baseline="-25000" dirty="0" err="1">
                <a:solidFill>
                  <a:srgbClr val="0070C0"/>
                </a:solidFill>
              </a:rPr>
              <a:t>i</a:t>
            </a:r>
            <a:r>
              <a:rPr lang="en-US" altLang="en-US" sz="1600" b="1" dirty="0">
                <a:solidFill>
                  <a:srgbClr val="0070C0"/>
                </a:solidFill>
              </a:rPr>
              <a:t>) :</a:t>
            </a:r>
            <a:r>
              <a:rPr lang="en-US" altLang="en-US" sz="1600" dirty="0">
                <a:solidFill>
                  <a:srgbClr val="0070C0"/>
                </a:solidFill>
              </a:rPr>
              <a:t> </a:t>
            </a:r>
            <a:r>
              <a:rPr lang="en-US" altLang="en-US" sz="1600" dirty="0"/>
              <a:t>P(</a:t>
            </a:r>
            <a:r>
              <a:rPr lang="en-US" altLang="en-US" sz="1600" dirty="0" err="1"/>
              <a:t>X|buys_computer</a:t>
            </a:r>
            <a:r>
              <a:rPr lang="en-US" altLang="en-US" sz="1600" dirty="0"/>
              <a:t> = “yes”) = 0.222 * 0.444 * 0.667 * 0.667 = 0.044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               P(</a:t>
            </a:r>
            <a:r>
              <a:rPr lang="en-US" altLang="en-US" sz="1600" dirty="0" err="1"/>
              <a:t>X|buys_computer</a:t>
            </a:r>
            <a:r>
              <a:rPr lang="en-US" altLang="en-US" sz="1600" dirty="0"/>
              <a:t> = “no”) = 0.6 * 0.4 * 0.2 * 0.4 = 0.019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P(</a:t>
            </a:r>
            <a:r>
              <a:rPr lang="en-US" altLang="en-US" sz="1600" b="1" dirty="0" err="1">
                <a:solidFill>
                  <a:srgbClr val="0070C0"/>
                </a:solidFill>
              </a:rPr>
              <a:t>X|C</a:t>
            </a:r>
            <a:r>
              <a:rPr lang="en-US" altLang="en-US" sz="1600" b="1" baseline="-25000" dirty="0" err="1">
                <a:solidFill>
                  <a:srgbClr val="0070C0"/>
                </a:solidFill>
              </a:rPr>
              <a:t>i</a:t>
            </a:r>
            <a:r>
              <a:rPr lang="en-US" altLang="en-US" sz="1600" b="1" dirty="0">
                <a:solidFill>
                  <a:srgbClr val="0070C0"/>
                </a:solidFill>
              </a:rPr>
              <a:t>)*P(C</a:t>
            </a:r>
            <a:r>
              <a:rPr lang="en-US" altLang="en-US" sz="1600" b="1" baseline="-25000" dirty="0">
                <a:solidFill>
                  <a:srgbClr val="0070C0"/>
                </a:solidFill>
              </a:rPr>
              <a:t>i</a:t>
            </a:r>
            <a:r>
              <a:rPr lang="en-US" altLang="en-US" sz="1600" b="1" dirty="0">
                <a:solidFill>
                  <a:srgbClr val="0070C0"/>
                </a:solidFill>
              </a:rPr>
              <a:t>) : </a:t>
            </a:r>
            <a:r>
              <a:rPr lang="en-US" altLang="en-US" sz="1600" dirty="0"/>
              <a:t>P(</a:t>
            </a:r>
            <a:r>
              <a:rPr lang="en-US" altLang="en-US" sz="1600" dirty="0" err="1"/>
              <a:t>X|buys_computer</a:t>
            </a:r>
            <a:r>
              <a:rPr lang="en-US" altLang="en-US" sz="1600" dirty="0"/>
              <a:t> = “yes”) * P(</a:t>
            </a:r>
            <a:r>
              <a:rPr lang="en-US" altLang="en-US" sz="1600" dirty="0" err="1"/>
              <a:t>buys_computer</a:t>
            </a:r>
            <a:r>
              <a:rPr lang="en-US" altLang="en-US" sz="1600" dirty="0"/>
              <a:t> = “yes”) = 0.028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/>
              <a:t>		             </a:t>
            </a:r>
            <a:r>
              <a:rPr lang="en-US" altLang="en-US" sz="1600" dirty="0"/>
              <a:t>P(</a:t>
            </a:r>
            <a:r>
              <a:rPr lang="en-US" altLang="en-US" sz="1600" dirty="0" err="1"/>
              <a:t>X|buys_computer</a:t>
            </a:r>
            <a:r>
              <a:rPr lang="en-US" altLang="en-US" sz="1600" dirty="0"/>
              <a:t> = “no”) * P(</a:t>
            </a:r>
            <a:r>
              <a:rPr lang="en-US" altLang="en-US" sz="1600" dirty="0" err="1"/>
              <a:t>buys_computer</a:t>
            </a:r>
            <a:r>
              <a:rPr lang="en-US" altLang="en-US" sz="1600" dirty="0"/>
              <a:t> = “no”) = 0.007</a:t>
            </a:r>
            <a:endParaRPr lang="en-US" altLang="en-US" sz="16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Therefore</a:t>
            </a:r>
            <a:r>
              <a:rPr lang="en-US" altLang="en-US" sz="1800" b="1" dirty="0">
                <a:solidFill>
                  <a:srgbClr val="0070C0"/>
                </a:solidFill>
              </a:rPr>
              <a:t>  X belongs to class (“</a:t>
            </a:r>
            <a:r>
              <a:rPr lang="en-US" altLang="en-US" sz="1800" b="1" dirty="0" err="1">
                <a:solidFill>
                  <a:srgbClr val="0070C0"/>
                </a:solidFill>
              </a:rPr>
              <a:t>buys_computer</a:t>
            </a:r>
            <a:r>
              <a:rPr lang="en-US" altLang="en-US" sz="1800" b="1" dirty="0">
                <a:solidFill>
                  <a:srgbClr val="0070C0"/>
                </a:solidFill>
              </a:rPr>
              <a:t> = yes”)</a:t>
            </a:r>
            <a:r>
              <a:rPr lang="en-US" altLang="en-US" sz="1800" b="1" dirty="0"/>
              <a:t>	</a:t>
            </a:r>
            <a:r>
              <a:rPr lang="en-US" altLang="en-US" sz="1600" b="1" dirty="0"/>
              <a:t>	</a:t>
            </a:r>
          </a:p>
        </p:txBody>
      </p:sp>
      <p:graphicFrame>
        <p:nvGraphicFramePr>
          <p:cNvPr id="39941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0662988"/>
              </p:ext>
            </p:extLst>
          </p:nvPr>
        </p:nvGraphicFramePr>
        <p:xfrm>
          <a:off x="6701444" y="1700808"/>
          <a:ext cx="2047020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Worksheet" r:id="rId4" imgW="4324438" imgH="4457652" progId="Excel.Sheet.8">
                  <p:embed/>
                </p:oleObj>
              </mc:Choice>
              <mc:Fallback>
                <p:oleObj name="Worksheet" r:id="rId4" imgW="4324438" imgH="445765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1444" y="1700808"/>
                        <a:ext cx="2047020" cy="2448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60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7554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993898" y="947192"/>
            <a:ext cx="7769102" cy="6096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Avoiding the Zero-Probability Problem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1600" y="1556792"/>
            <a:ext cx="7791400" cy="4824536"/>
          </a:xfrm>
        </p:spPr>
        <p:txBody>
          <a:bodyPr/>
          <a:lstStyle/>
          <a:p>
            <a:pPr eaLnBrk="1" hangingPunct="1"/>
            <a:r>
              <a:rPr lang="en-US" altLang="en-US" sz="2000" b="0" dirty="0"/>
              <a:t>Naïve Bayesian prediction requires each conditional prob. be non-zero.  Otherwise, the predicted prob. will be zero</a:t>
            </a:r>
          </a:p>
          <a:p>
            <a:pPr eaLnBrk="1" hangingPunct="1"/>
            <a:endParaRPr lang="en-US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/>
              <a:t>	</a:t>
            </a:r>
          </a:p>
          <a:p>
            <a:pPr eaLnBrk="1" hangingPunct="1"/>
            <a:r>
              <a:rPr lang="en-US" altLang="en-US" sz="2000" b="0" dirty="0"/>
              <a:t>Solution: </a:t>
            </a:r>
            <a:r>
              <a:rPr lang="en-US" altLang="en-US" sz="2000" dirty="0"/>
              <a:t>Use </a:t>
            </a:r>
            <a:r>
              <a:rPr lang="en-US" altLang="en-US" sz="2000" dirty="0" err="1"/>
              <a:t>Laplacian</a:t>
            </a:r>
            <a:r>
              <a:rPr lang="en-US" altLang="en-US" sz="2000" dirty="0"/>
              <a:t> correction (or </a:t>
            </a:r>
            <a:r>
              <a:rPr lang="en-US" altLang="en-US" sz="2000" dirty="0" err="1"/>
              <a:t>Laplacian</a:t>
            </a:r>
            <a:r>
              <a:rPr lang="en-US" altLang="en-US" sz="2000" dirty="0"/>
              <a:t> estimator)</a:t>
            </a:r>
          </a:p>
          <a:p>
            <a:pPr eaLnBrk="1" hangingPunct="1"/>
            <a:endParaRPr lang="en-US" altLang="en-US" sz="2000" b="0" dirty="0"/>
          </a:p>
          <a:p>
            <a:pPr eaLnBrk="1" hangingPunct="1"/>
            <a:r>
              <a:rPr lang="en-US" altLang="en-US" sz="2000" b="0" dirty="0"/>
              <a:t>Ex. Suppose a dataset with 1000 tuples, income=low (0), income= medium (990), and income = high (10)</a:t>
            </a:r>
          </a:p>
          <a:p>
            <a:pPr lvl="1" eaLnBrk="1" hangingPunct="1"/>
            <a:r>
              <a:rPr lang="en-US" alt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Adding 1 to each case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800" dirty="0" err="1"/>
              <a:t>Prob</a:t>
            </a:r>
            <a:r>
              <a:rPr lang="en-US" altLang="en-US" sz="1800" dirty="0"/>
              <a:t>(income = low) = 1/1003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800" dirty="0" err="1"/>
              <a:t>Prob</a:t>
            </a:r>
            <a:r>
              <a:rPr lang="en-US" altLang="en-US" sz="1800" dirty="0"/>
              <a:t>(income = medium) = 991/1003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800" dirty="0" err="1"/>
              <a:t>Prob</a:t>
            </a:r>
            <a:r>
              <a:rPr lang="en-US" altLang="en-US" sz="1800" dirty="0"/>
              <a:t>(income = high) = 11/1003</a:t>
            </a:r>
          </a:p>
          <a:p>
            <a:pPr lvl="1" eaLnBrk="1" hangingPunct="1"/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“corrected” prob. estimates are close to their “uncorrected” counterparts</a:t>
            </a:r>
          </a:p>
        </p:txBody>
      </p:sp>
      <p:graphicFrame>
        <p:nvGraphicFramePr>
          <p:cNvPr id="40965" name="Object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6260946"/>
              </p:ext>
            </p:extLst>
          </p:nvPr>
        </p:nvGraphicFramePr>
        <p:xfrm>
          <a:off x="2195736" y="2204864"/>
          <a:ext cx="4038600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Equation" r:id="rId4" imgW="1765300" imgH="508000" progId="Equation.3">
                  <p:embed/>
                </p:oleObj>
              </mc:Choice>
              <mc:Fallback>
                <p:oleObj name="Equation" r:id="rId4" imgW="1765300" imgH="508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204864"/>
                        <a:ext cx="4038600" cy="72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9A22D-CF02-42D3-A1E9-CEF88431B5CC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3083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836712"/>
            <a:ext cx="7757864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Naïve Bayes Classifier 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970" y="1628800"/>
            <a:ext cx="7804494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Advantages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Easy to implement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Good results obtained in most of the cases 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Disadvantages</a:t>
            </a:r>
          </a:p>
          <a:p>
            <a:pPr lvl="1"/>
            <a:r>
              <a:rPr lang="en-US" dirty="0"/>
              <a:t>Naïve Bayesian classifier assumes </a:t>
            </a:r>
            <a:r>
              <a:rPr lang="en-US" b="1" dirty="0"/>
              <a:t>independency </a:t>
            </a:r>
            <a:r>
              <a:rPr lang="en-US" dirty="0"/>
              <a:t>between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Practically, dependencies exist among variables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/>
              <a:t>Dependencies among these cannot be modeled by Naïve Bayes Classifier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Solution: </a:t>
            </a:r>
            <a:r>
              <a:rPr lang="en-US" alt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Bayesian Belief Networks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62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134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92696"/>
            <a:ext cx="76962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0504" y="1652816"/>
            <a:ext cx="7697296" cy="4296464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en-US" dirty="0"/>
              <a:t>Basic Concepts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en-US" dirty="0"/>
              <a:t>Decision Tree Induction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en-US" dirty="0"/>
              <a:t>Bayes Classification Methods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chemeClr val="bg1">
                    <a:lumMod val="10000"/>
                  </a:schemeClr>
                </a:solidFill>
              </a:rPr>
              <a:t>Lazy Classification Methods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Model Evaluation and Selection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Summary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33852-BB88-41F1-8262-A7E39E36413F}" type="slidenum">
              <a:rPr lang="fa-IR" altLang="en-US" smtClean="0"/>
              <a:pPr>
                <a:defRPr/>
              </a:pPr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510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Rule-Based Classification: C</a:t>
            </a:r>
            <a:r>
              <a:rPr lang="en-US" sz="3600" dirty="0"/>
              <a:t>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469832" cy="41148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Using IF-THEN Rules for Classification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Rule Generation / Extraction  </a:t>
            </a:r>
          </a:p>
          <a:p>
            <a:pPr lvl="1"/>
            <a:endParaRPr lang="en-US" sz="1100" b="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400" b="0" dirty="0">
                <a:solidFill>
                  <a:schemeClr val="accent1">
                    <a:lumMod val="75000"/>
                  </a:schemeClr>
                </a:solidFill>
              </a:rPr>
              <a:t>From a decision tree</a:t>
            </a:r>
          </a:p>
          <a:p>
            <a:pPr lvl="1"/>
            <a:endParaRPr lang="en-US" sz="1100" b="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</a:rPr>
              <a:t>sing a sequential covering algorithm  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33852-BB88-41F1-8262-A7E39E36413F}" type="slidenum">
              <a:rPr lang="fa-IR" altLang="en-US" smtClean="0"/>
              <a:pPr>
                <a:defRPr/>
              </a:pPr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9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4824"/>
            <a:ext cx="7848600" cy="4392488"/>
          </a:xfrm>
        </p:spPr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latin typeface="CenturyGothic"/>
              </a:rPr>
              <a:t>Represented as set of </a:t>
            </a:r>
            <a:r>
              <a:rPr lang="en-US" sz="2000" b="1" dirty="0">
                <a:solidFill>
                  <a:srgbClr val="0070C1"/>
                </a:solidFill>
                <a:latin typeface="CenturyGothic-Bold"/>
              </a:rPr>
              <a:t>IF-THEN </a:t>
            </a:r>
            <a:r>
              <a:rPr lang="en-US" sz="2000" dirty="0">
                <a:solidFill>
                  <a:srgbClr val="000000"/>
                </a:solidFill>
                <a:latin typeface="CenturyGothic"/>
              </a:rPr>
              <a:t>rules:</a:t>
            </a:r>
          </a:p>
          <a:p>
            <a:pPr lvl="1"/>
            <a:r>
              <a:rPr lang="en-US" b="1" dirty="0">
                <a:solidFill>
                  <a:srgbClr val="660066"/>
                </a:solidFill>
                <a:latin typeface="CenturyGothic-Bold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enturyGothic-Bold"/>
              </a:rPr>
              <a:t>condition </a:t>
            </a:r>
            <a:r>
              <a:rPr lang="en-US" b="1" dirty="0">
                <a:solidFill>
                  <a:srgbClr val="660066"/>
                </a:solidFill>
                <a:latin typeface="CenturyGothic-Bold"/>
              </a:rPr>
              <a:t>THEN </a:t>
            </a:r>
            <a:r>
              <a:rPr lang="en-US" b="1" dirty="0">
                <a:solidFill>
                  <a:srgbClr val="000000"/>
                </a:solidFill>
                <a:latin typeface="CenturyGothic-Bold"/>
              </a:rPr>
              <a:t>conclusion</a:t>
            </a:r>
            <a:endParaRPr lang="en-US" altLang="en-US" sz="1400" dirty="0"/>
          </a:p>
          <a:p>
            <a:pPr lvl="1" eaLnBrk="1" hangingPunct="1"/>
            <a:r>
              <a:rPr lang="en-US" altLang="en-US" sz="1600" dirty="0">
                <a:solidFill>
                  <a:srgbClr val="7030A0"/>
                </a:solidFill>
              </a:rPr>
              <a:t>IF </a:t>
            </a:r>
            <a:r>
              <a:rPr lang="en-US" altLang="en-US" sz="1600" i="1" dirty="0"/>
              <a:t>age</a:t>
            </a:r>
            <a:r>
              <a:rPr lang="en-US" altLang="en-US" sz="1600" dirty="0"/>
              <a:t> = youth AND </a:t>
            </a:r>
            <a:r>
              <a:rPr lang="en-US" altLang="en-US" sz="1600" i="1" dirty="0"/>
              <a:t>student</a:t>
            </a:r>
            <a:r>
              <a:rPr lang="en-US" altLang="en-US" sz="1600" dirty="0"/>
              <a:t> = yes  </a:t>
            </a:r>
            <a:r>
              <a:rPr lang="en-US" altLang="en-US" sz="1600" dirty="0">
                <a:solidFill>
                  <a:srgbClr val="7030A0"/>
                </a:solidFill>
              </a:rPr>
              <a:t>THEN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buys_computer</a:t>
            </a:r>
            <a:r>
              <a:rPr lang="en-US" altLang="en-US" sz="1600" dirty="0"/>
              <a:t> = yes</a:t>
            </a:r>
          </a:p>
          <a:p>
            <a:pPr marL="0" indent="0">
              <a:buNone/>
            </a:pPr>
            <a:endParaRPr lang="en-US" sz="1200" dirty="0">
              <a:solidFill>
                <a:srgbClr val="0070C1"/>
              </a:solidFill>
              <a:latin typeface="Wingdings3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70C1"/>
                </a:solidFill>
                <a:latin typeface="CenturyGothic-Bold"/>
              </a:rPr>
              <a:t>Terminology</a:t>
            </a:r>
          </a:p>
          <a:p>
            <a:r>
              <a:rPr lang="en-US" sz="1600" dirty="0">
                <a:solidFill>
                  <a:srgbClr val="000000"/>
                </a:solidFill>
                <a:latin typeface="CenturyGothic"/>
              </a:rPr>
              <a:t>The “IF” part is know as the </a:t>
            </a:r>
            <a:r>
              <a:rPr lang="en-US" sz="1600" b="1" dirty="0">
                <a:solidFill>
                  <a:srgbClr val="660066"/>
                </a:solidFill>
                <a:latin typeface="CenturyGothic-Bold"/>
              </a:rPr>
              <a:t>rule antecedent </a:t>
            </a:r>
            <a:r>
              <a:rPr lang="en-US" sz="1600" dirty="0">
                <a:solidFill>
                  <a:srgbClr val="000000"/>
                </a:solidFill>
                <a:latin typeface="CenturyGothic"/>
              </a:rPr>
              <a:t>or </a:t>
            </a:r>
            <a:r>
              <a:rPr lang="en-US" sz="1600" b="1" dirty="0">
                <a:solidFill>
                  <a:srgbClr val="660066"/>
                </a:solidFill>
                <a:latin typeface="CenturyGothic-Bold"/>
              </a:rPr>
              <a:t>precondition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enturyGothic"/>
              </a:rPr>
              <a:t>Consists on one or more attributes</a:t>
            </a:r>
          </a:p>
          <a:p>
            <a:endParaRPr lang="en-US" sz="1600" dirty="0">
              <a:solidFill>
                <a:srgbClr val="000000"/>
              </a:solidFill>
              <a:latin typeface="CenturyGothic"/>
            </a:endParaRPr>
          </a:p>
          <a:p>
            <a:r>
              <a:rPr lang="en-US" sz="1600" dirty="0">
                <a:solidFill>
                  <a:srgbClr val="000000"/>
                </a:solidFill>
                <a:latin typeface="CenturyGothic"/>
              </a:rPr>
              <a:t>The “THEN” part is known as </a:t>
            </a:r>
            <a:r>
              <a:rPr lang="en-US" sz="1600" b="1" dirty="0">
                <a:solidFill>
                  <a:srgbClr val="660066"/>
                </a:solidFill>
                <a:latin typeface="CenturyGothic-Bold"/>
              </a:rPr>
              <a:t>rule consequent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enturyGothic"/>
              </a:rPr>
              <a:t>Contains a class prediction</a:t>
            </a:r>
          </a:p>
          <a:p>
            <a:endParaRPr lang="en-US" sz="1600" dirty="0">
              <a:solidFill>
                <a:srgbClr val="000000"/>
              </a:solidFill>
              <a:latin typeface="CenturyGothic"/>
            </a:endParaRPr>
          </a:p>
          <a:p>
            <a:r>
              <a:rPr lang="en-US" sz="1600" dirty="0">
                <a:solidFill>
                  <a:srgbClr val="000000"/>
                </a:solidFill>
                <a:latin typeface="CenturyGothic"/>
              </a:rPr>
              <a:t>If the condition in a rule antecedent holds true we say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enturyGothic"/>
              </a:rPr>
              <a:t>The condition is </a:t>
            </a:r>
            <a:r>
              <a:rPr lang="en-US" sz="1400" b="1" dirty="0">
                <a:solidFill>
                  <a:srgbClr val="660066"/>
                </a:solidFill>
                <a:latin typeface="CenturyGothic-Bold"/>
              </a:rPr>
              <a:t>satisfied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enturyGothic"/>
              </a:rPr>
              <a:t>The rule </a:t>
            </a:r>
            <a:r>
              <a:rPr lang="en-US" sz="1400" b="1" dirty="0">
                <a:solidFill>
                  <a:srgbClr val="660066"/>
                </a:solidFill>
                <a:latin typeface="CenturyGothic-Bold"/>
              </a:rPr>
              <a:t>covers </a:t>
            </a:r>
            <a:r>
              <a:rPr lang="en-US" sz="1400" dirty="0">
                <a:solidFill>
                  <a:srgbClr val="000000"/>
                </a:solidFill>
                <a:latin typeface="CenturyGothic"/>
              </a:rPr>
              <a:t>the tuple</a:t>
            </a:r>
          </a:p>
          <a:p>
            <a:endParaRPr lang="en-US" altLang="en-US" sz="1600" dirty="0"/>
          </a:p>
          <a:p>
            <a:pPr lvl="1" eaLnBrk="1" hangingPunct="1"/>
            <a:endParaRPr lang="en-US" altLang="en-US" sz="16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/>
          <a:p>
            <a:r>
              <a:rPr lang="en-US" dirty="0"/>
              <a:t>Rule-Based Classification: C</a:t>
            </a:r>
            <a:r>
              <a:rPr lang="en-US" sz="3600" dirty="0"/>
              <a:t>oncepts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65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17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973888" cy="1143000"/>
          </a:xfrm>
        </p:spPr>
        <p:txBody>
          <a:bodyPr/>
          <a:lstStyle/>
          <a:p>
            <a:r>
              <a:rPr lang="en-US" dirty="0"/>
              <a:t>How To Use Rules for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935416" cy="4752528"/>
          </a:xfrm>
        </p:spPr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latin typeface="CenturyGothic"/>
              </a:rPr>
              <a:t>Predict the class label for tuple X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enturyGothic"/>
              </a:rPr>
              <a:t>rule </a:t>
            </a:r>
            <a:r>
              <a:rPr lang="en-US" sz="1800" b="1" dirty="0">
                <a:solidFill>
                  <a:srgbClr val="660066"/>
                </a:solidFill>
                <a:latin typeface="CenturyGothic-Bold"/>
              </a:rPr>
              <a:t>R </a:t>
            </a:r>
            <a:r>
              <a:rPr lang="en-US" sz="1800" dirty="0">
                <a:solidFill>
                  <a:srgbClr val="000000"/>
                </a:solidFill>
                <a:latin typeface="CenturyGothic"/>
              </a:rPr>
              <a:t>is satisfied by X, the rule is said to be </a:t>
            </a:r>
            <a:r>
              <a:rPr lang="en-US" sz="1800" b="1" dirty="0">
                <a:solidFill>
                  <a:srgbClr val="660066"/>
                </a:solidFill>
                <a:latin typeface="CenturyGothic-Bold"/>
              </a:rPr>
              <a:t>triggered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enturyGothic"/>
              </a:rPr>
              <a:t>rule </a:t>
            </a:r>
            <a:r>
              <a:rPr lang="en-US" sz="1800" b="1" dirty="0">
                <a:solidFill>
                  <a:srgbClr val="660066"/>
                </a:solidFill>
                <a:latin typeface="CenturyGothic-Bold"/>
              </a:rPr>
              <a:t>R </a:t>
            </a:r>
            <a:r>
              <a:rPr lang="en-US" sz="1800" dirty="0">
                <a:solidFill>
                  <a:srgbClr val="000000"/>
                </a:solidFill>
                <a:latin typeface="CenturyGothic"/>
              </a:rPr>
              <a:t>is the </a:t>
            </a:r>
            <a:r>
              <a:rPr lang="en-US" sz="1800" b="1" i="1" dirty="0">
                <a:solidFill>
                  <a:srgbClr val="000000"/>
                </a:solidFill>
                <a:latin typeface="CenturyGothic"/>
              </a:rPr>
              <a:t>only one satisfied </a:t>
            </a:r>
            <a:r>
              <a:rPr lang="en-US" sz="1800" dirty="0">
                <a:solidFill>
                  <a:srgbClr val="000000"/>
                </a:solidFill>
                <a:latin typeface="CenturyGothic"/>
              </a:rPr>
              <a:t>by X, the rule </a:t>
            </a:r>
            <a:r>
              <a:rPr lang="en-US" sz="1800" b="1" dirty="0">
                <a:solidFill>
                  <a:srgbClr val="660066"/>
                </a:solidFill>
                <a:latin typeface="CenturyGothic-Bold"/>
              </a:rPr>
              <a:t>fires </a:t>
            </a:r>
            <a:r>
              <a:rPr lang="en-US" sz="1800" dirty="0">
                <a:solidFill>
                  <a:srgbClr val="000000"/>
                </a:solidFill>
                <a:latin typeface="CenturyGothic"/>
              </a:rPr>
              <a:t>by returning the class prediction of X</a:t>
            </a:r>
          </a:p>
          <a:p>
            <a:pPr lvl="1"/>
            <a:r>
              <a:rPr lang="en-US" sz="2000" i="1" dirty="0">
                <a:solidFill>
                  <a:srgbClr val="7030A0"/>
                </a:solidFill>
                <a:latin typeface="CenturyGothic-Bold"/>
              </a:rPr>
              <a:t>Triggering # firing</a:t>
            </a:r>
          </a:p>
          <a:p>
            <a:endParaRPr lang="en-US" sz="2000" b="1" dirty="0">
              <a:solidFill>
                <a:srgbClr val="0070C1"/>
              </a:solidFill>
              <a:latin typeface="CenturyGothic-Bold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1"/>
                </a:solidFill>
                <a:latin typeface="CenturyGothic-Bold"/>
              </a:rPr>
              <a:t>  Problems:</a:t>
            </a:r>
            <a:r>
              <a:rPr lang="en-US" sz="1400" dirty="0">
                <a:solidFill>
                  <a:srgbClr val="0070C1"/>
                </a:solidFill>
                <a:latin typeface="Wingdings3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enturyGothic"/>
              </a:rPr>
              <a:t>No rule is satisfied by X:</a:t>
            </a:r>
          </a:p>
          <a:p>
            <a:pPr lvl="1"/>
            <a:r>
              <a:rPr lang="en-US" sz="1400" b="1" dirty="0">
                <a:solidFill>
                  <a:srgbClr val="660066"/>
                </a:solidFill>
                <a:latin typeface="CenturyGothic-Bold"/>
              </a:rPr>
              <a:t>Solution: </a:t>
            </a:r>
            <a:r>
              <a:rPr lang="en-US" sz="1600" b="1" dirty="0">
                <a:solidFill>
                  <a:srgbClr val="7030A0"/>
                </a:solidFill>
              </a:rPr>
              <a:t>default rule </a:t>
            </a:r>
            <a:r>
              <a:rPr lang="en-US" sz="1400" dirty="0">
                <a:solidFill>
                  <a:srgbClr val="000000"/>
                </a:solidFill>
                <a:latin typeface="CenturyGothic"/>
              </a:rPr>
              <a:t>that fires, e.g., the most frequent class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enturyGothic"/>
            </a:endParaRPr>
          </a:p>
          <a:p>
            <a:r>
              <a:rPr lang="en-US" sz="2000" dirty="0">
                <a:solidFill>
                  <a:srgbClr val="000000"/>
                </a:solidFill>
                <a:latin typeface="CenturyGothic"/>
              </a:rPr>
              <a:t>More than one rule is triggered</a:t>
            </a:r>
          </a:p>
          <a:p>
            <a:pPr lvl="1"/>
            <a:r>
              <a:rPr lang="en-US" sz="1400" b="1" dirty="0">
                <a:solidFill>
                  <a:srgbClr val="660066"/>
                </a:solidFill>
                <a:latin typeface="CenturyGothic-Bold"/>
                <a:ea typeface="+mn-ea"/>
              </a:rPr>
              <a:t>Solution: </a:t>
            </a:r>
            <a:r>
              <a:rPr lang="en-US" altLang="en-US" sz="1600" b="1" dirty="0">
                <a:solidFill>
                  <a:srgbClr val="7030A0"/>
                </a:solidFill>
              </a:rPr>
              <a:t>conflict resolution</a:t>
            </a:r>
          </a:p>
          <a:p>
            <a:endParaRPr lang="en-US" sz="20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66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871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no rule is satisfied by </a:t>
            </a:r>
            <a:r>
              <a:rPr lang="en-US" b="1" i="1" dirty="0"/>
              <a:t>X</a:t>
            </a:r>
            <a:r>
              <a:rPr lang="en-US" dirty="0"/>
              <a:t>?</a:t>
            </a:r>
          </a:p>
          <a:p>
            <a:endParaRPr lang="en-US" sz="1200" dirty="0"/>
          </a:p>
          <a:p>
            <a:r>
              <a:rPr lang="en-US" dirty="0"/>
              <a:t>A</a:t>
            </a:r>
            <a:r>
              <a:rPr lang="en-US" b="1" dirty="0"/>
              <a:t> default rule </a:t>
            </a:r>
            <a:r>
              <a:rPr lang="en-US" dirty="0"/>
              <a:t>can be set up to specify a default class, based on a training set. </a:t>
            </a:r>
          </a:p>
          <a:p>
            <a:endParaRPr lang="en-US" sz="1400" dirty="0"/>
          </a:p>
          <a:p>
            <a:r>
              <a:rPr lang="en-US" dirty="0"/>
              <a:t>The class in majority or the majority class of the tuples that were not covered by any rule. </a:t>
            </a:r>
          </a:p>
          <a:p>
            <a:endParaRPr lang="en-US" sz="1200" dirty="0"/>
          </a:p>
          <a:p>
            <a:r>
              <a:rPr lang="en-US" dirty="0"/>
              <a:t>The default rule is evaluated at the end.</a:t>
            </a:r>
          </a:p>
          <a:p>
            <a:endParaRPr lang="en-US" sz="1600" dirty="0"/>
          </a:p>
          <a:p>
            <a:r>
              <a:rPr lang="en-US" dirty="0"/>
              <a:t>The condition in the default rule is empty. 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67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30603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Conflict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00808"/>
            <a:ext cx="7901880" cy="4852392"/>
          </a:xfrm>
        </p:spPr>
        <p:txBody>
          <a:bodyPr/>
          <a:lstStyle/>
          <a:p>
            <a:pPr marL="914400" lvl="1" indent="-457200" eaLnBrk="1" hangingPunct="1">
              <a:buAutoNum type="arabicPeriod"/>
            </a:pPr>
            <a:r>
              <a:rPr lang="en-US" altLang="en-US" b="1" i="1" dirty="0">
                <a:solidFill>
                  <a:schemeClr val="accent2"/>
                </a:solidFill>
              </a:rPr>
              <a:t>Size ordering Approach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Give priority to the rule having the toughest requirement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Toughness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is measured by the rule antecedent size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The triggering rule with the </a:t>
            </a:r>
            <a:r>
              <a:rPr lang="en-US" sz="1800" b="1" i="1" dirty="0">
                <a:solidFill>
                  <a:srgbClr val="0070C0"/>
                </a:solidFill>
              </a:rPr>
              <a:t>most attribute sets is fired</a:t>
            </a:r>
            <a:endParaRPr lang="en-US" altLang="en-US" sz="1800" b="1" i="1" dirty="0">
              <a:solidFill>
                <a:srgbClr val="0070C0"/>
              </a:solidFill>
            </a:endParaRPr>
          </a:p>
          <a:p>
            <a:pPr marL="457200" lvl="1" indent="0" eaLnBrk="1" hangingPunct="1">
              <a:buNone/>
            </a:pPr>
            <a:endParaRPr lang="en-US" altLang="en-US" b="1" i="1" dirty="0">
              <a:solidFill>
                <a:schemeClr val="accent2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en-US" b="1" i="1" dirty="0">
                <a:solidFill>
                  <a:schemeClr val="accent2"/>
                </a:solidFill>
              </a:rPr>
              <a:t>2. Rule ordering Approach</a:t>
            </a:r>
          </a:p>
          <a:p>
            <a:pPr lvl="1" eaLnBrk="1" hangingPunct="1"/>
            <a:r>
              <a:rPr lang="en-US" altLang="en-US" b="1" i="1" dirty="0">
                <a:solidFill>
                  <a:schemeClr val="tx2">
                    <a:lumMod val="50000"/>
                  </a:schemeClr>
                </a:solidFill>
              </a:rPr>
              <a:t>Class-based ordering:</a:t>
            </a:r>
            <a:r>
              <a:rPr lang="en-US" altLang="en-US" b="1" i="1" dirty="0">
                <a:solidFill>
                  <a:schemeClr val="accent2"/>
                </a:solidFill>
              </a:rPr>
              <a:t> </a:t>
            </a:r>
            <a:r>
              <a:rPr lang="en-US" altLang="en-US" sz="1600" dirty="0"/>
              <a:t>decreasing order of prevalence </a:t>
            </a:r>
          </a:p>
          <a:p>
            <a:pPr lvl="2" eaLnBrk="1" hangingPunct="1"/>
            <a:r>
              <a:rPr lang="en-US" altLang="en-US" sz="1400" i="1" dirty="0"/>
              <a:t>all the rules for the </a:t>
            </a:r>
            <a:r>
              <a:rPr lang="en-US" altLang="en-US" sz="1600" b="1" i="1" dirty="0"/>
              <a:t>most frequent</a:t>
            </a:r>
            <a:r>
              <a:rPr lang="en-US" altLang="en-US" sz="1400" i="1" dirty="0"/>
              <a:t> class come first</a:t>
            </a:r>
          </a:p>
          <a:p>
            <a:pPr lvl="1" eaLnBrk="1" hangingPunct="1"/>
            <a:endParaRPr lang="en-US" altLang="en-US" sz="1600" dirty="0"/>
          </a:p>
          <a:p>
            <a:pPr lvl="1" eaLnBrk="1" hangingPunct="1"/>
            <a:r>
              <a:rPr lang="en-US" altLang="en-US" b="1" i="1" dirty="0">
                <a:solidFill>
                  <a:schemeClr val="tx2">
                    <a:lumMod val="50000"/>
                  </a:schemeClr>
                </a:solidFill>
              </a:rPr>
              <a:t>Rule-based ordering: </a:t>
            </a:r>
            <a:r>
              <a:rPr lang="en-US" altLang="en-US" sz="1600" dirty="0"/>
              <a:t>(</a:t>
            </a:r>
            <a:r>
              <a:rPr lang="en-US" altLang="en-US" sz="1600" b="1" dirty="0"/>
              <a:t>decision list</a:t>
            </a:r>
            <a:r>
              <a:rPr lang="en-US" altLang="en-US" sz="1600" dirty="0"/>
              <a:t>): rules are organized into one long priority list, according to some measure of rule quality (</a:t>
            </a:r>
            <a:r>
              <a:rPr lang="en-US" sz="1600" dirty="0"/>
              <a:t>accuracy, coverage, size</a:t>
            </a:r>
            <a:r>
              <a:rPr lang="en-US" altLang="en-US" sz="1600" dirty="0"/>
              <a:t>) or by experts</a:t>
            </a:r>
          </a:p>
          <a:p>
            <a:pPr lvl="1" eaLnBrk="1" hangingPunct="1"/>
            <a:endParaRPr lang="en-US" sz="1600" b="1" i="1" dirty="0">
              <a:solidFill>
                <a:schemeClr val="tx2">
                  <a:lumMod val="50000"/>
                </a:schemeClr>
              </a:solidFill>
            </a:endParaRPr>
          </a:p>
          <a:p>
            <a:pPr lvl="1" eaLnBrk="1" hangingPunct="1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Most rule-based classification systems use a </a:t>
            </a:r>
            <a:r>
              <a:rPr lang="en-US" sz="1800" b="1" i="1" dirty="0">
                <a:solidFill>
                  <a:schemeClr val="tx2">
                    <a:lumMod val="50000"/>
                  </a:schemeClr>
                </a:solidFill>
              </a:rPr>
              <a:t>class-based rule-ordering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strategy</a:t>
            </a:r>
            <a:r>
              <a:rPr lang="en-US" sz="1800" b="1" i="1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altLang="en-US" sz="16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68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80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836712"/>
            <a:ext cx="6984776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Rule Assessment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944"/>
            <a:ext cx="7613848" cy="4636368"/>
          </a:xfrm>
        </p:spPr>
        <p:txBody>
          <a:bodyPr/>
          <a:lstStyle/>
          <a:p>
            <a:pPr eaLnBrk="1" hangingPunct="1"/>
            <a:r>
              <a:rPr lang="en-US" altLang="en-US" dirty="0"/>
              <a:t>Assessment of a rule: </a:t>
            </a:r>
            <a:r>
              <a:rPr lang="en-US" altLang="en-US" sz="3200" i="1" dirty="0">
                <a:solidFill>
                  <a:schemeClr val="accent6">
                    <a:lumMod val="75000"/>
                  </a:schemeClr>
                </a:solidFill>
              </a:rPr>
              <a:t>coverage</a:t>
            </a:r>
            <a:r>
              <a:rPr lang="en-US" alt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dirty="0"/>
              <a:t>and</a:t>
            </a:r>
            <a:r>
              <a:rPr lang="en-US" alt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sz="3200" i="1" dirty="0">
                <a:solidFill>
                  <a:schemeClr val="accent6">
                    <a:lumMod val="75000"/>
                  </a:schemeClr>
                </a:solidFill>
              </a:rPr>
              <a:t>accuracy</a:t>
            </a:r>
            <a:r>
              <a:rPr lang="en-US" alt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 eaLnBrk="1" hangingPunct="1"/>
            <a:endParaRPr lang="en-US" altLang="en-US" sz="2400" dirty="0"/>
          </a:p>
          <a:p>
            <a:pPr lvl="1" eaLnBrk="1" hangingPunct="1"/>
            <a:r>
              <a:rPr lang="en-US" altLang="en-US" sz="2400" dirty="0"/>
              <a:t>D: training data set</a:t>
            </a:r>
          </a:p>
          <a:p>
            <a:pPr lvl="1" eaLnBrk="1" hangingPunct="1"/>
            <a:r>
              <a:rPr lang="en-US" altLang="en-US" sz="2400" dirty="0"/>
              <a:t>n </a:t>
            </a:r>
            <a:r>
              <a:rPr lang="en-US" altLang="en-US" sz="2400" baseline="-25000" dirty="0"/>
              <a:t>covers </a:t>
            </a:r>
            <a:r>
              <a:rPr lang="en-US" altLang="en-US" sz="2400" dirty="0"/>
              <a:t>= # of tuples covered by R </a:t>
            </a:r>
          </a:p>
          <a:p>
            <a:pPr lvl="1" eaLnBrk="1" hangingPunct="1"/>
            <a:r>
              <a:rPr lang="en-US" altLang="en-US" sz="2400" dirty="0"/>
              <a:t>n </a:t>
            </a:r>
            <a:r>
              <a:rPr lang="en-US" altLang="en-US" sz="2400" baseline="-25000" dirty="0"/>
              <a:t>correct </a:t>
            </a:r>
            <a:r>
              <a:rPr lang="en-US" altLang="en-US" sz="2400" dirty="0"/>
              <a:t>= # of tuples correctly classified by 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7030A0"/>
                </a:solidFill>
              </a:rPr>
              <a:t>coverage(R)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n</a:t>
            </a:r>
            <a:r>
              <a:rPr lang="en-US" altLang="en-US" sz="2800" baseline="-25000" dirty="0" err="1"/>
              <a:t>covers</a:t>
            </a:r>
            <a:r>
              <a:rPr lang="en-US" altLang="en-US" sz="2800" baseline="-25000" dirty="0"/>
              <a:t> </a:t>
            </a:r>
            <a:r>
              <a:rPr lang="en-US" altLang="en-US" sz="2800" dirty="0"/>
              <a:t>/ |D|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7030A0"/>
                </a:solidFill>
              </a:rPr>
              <a:t>accuracy(R)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n</a:t>
            </a:r>
            <a:r>
              <a:rPr lang="en-US" altLang="en-US" sz="2800" baseline="-25000" dirty="0" err="1"/>
              <a:t>correct</a:t>
            </a:r>
            <a:r>
              <a:rPr lang="en-US" altLang="en-US" sz="2800" baseline="-25000" dirty="0"/>
              <a:t> </a:t>
            </a:r>
            <a:r>
              <a:rPr lang="en-US" altLang="en-US" sz="2800" dirty="0"/>
              <a:t>/ </a:t>
            </a:r>
            <a:r>
              <a:rPr lang="en-US" altLang="en-US" sz="2800" dirty="0" err="1"/>
              <a:t>n</a:t>
            </a:r>
            <a:r>
              <a:rPr lang="en-US" altLang="en-US" sz="2800" baseline="-25000" dirty="0" err="1"/>
              <a:t>covers</a:t>
            </a:r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16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69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510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Step 2: Model Usage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00808"/>
            <a:ext cx="7416824" cy="43517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516216" y="2924944"/>
            <a:ext cx="1512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(% correct label)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508" y="1714456"/>
            <a:ext cx="40319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/>
              <a:t>Important: test data should be independent of training set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33852-BB88-41F1-8262-A7E39E36413F}" type="slidenum">
              <a:rPr lang="fa-IR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8987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980364" y="732448"/>
            <a:ext cx="7947390" cy="6096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Rule Extraction from a Decision Tree</a:t>
            </a:r>
          </a:p>
        </p:txBody>
      </p:sp>
      <p:sp>
        <p:nvSpPr>
          <p:cNvPr id="45062" name="Rectangle 60"/>
          <p:cNvSpPr>
            <a:spLocks noChangeArrowheads="1"/>
          </p:cNvSpPr>
          <p:nvPr/>
        </p:nvSpPr>
        <p:spPr bwMode="auto">
          <a:xfrm>
            <a:off x="952426" y="1649082"/>
            <a:ext cx="7868046" cy="48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Calibri" panose="020F0502020204030204" pitchFamily="34" charset="0"/>
              </a:rPr>
              <a:t>Rules are </a:t>
            </a:r>
            <a:r>
              <a:rPr lang="en-US" altLang="en-US" sz="2000" b="1" i="1" dirty="0">
                <a:latin typeface="Calibri" panose="020F0502020204030204" pitchFamily="34" charset="0"/>
              </a:rPr>
              <a:t>easier to understand </a:t>
            </a:r>
            <a:r>
              <a:rPr lang="en-US" altLang="en-US" sz="2000" dirty="0">
                <a:latin typeface="Calibri" panose="020F0502020204030204" pitchFamily="34" charset="0"/>
              </a:rPr>
              <a:t>than large trees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10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Calibri" panose="020F0502020204030204" pitchFamily="34" charset="0"/>
              </a:rPr>
              <a:t>One rule is created </a:t>
            </a:r>
            <a:r>
              <a:rPr lang="en-US" altLang="en-US" sz="2000" b="1" i="1" dirty="0">
                <a:latin typeface="Calibri" panose="020F0502020204030204" pitchFamily="34" charset="0"/>
              </a:rPr>
              <a:t>for each path</a:t>
            </a:r>
            <a:r>
              <a:rPr lang="en-US" altLang="en-US" sz="2000" b="1" dirty="0"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(The order of rules does not matter)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10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Calibri" panose="020F0502020204030204" pitchFamily="34" charset="0"/>
              </a:rPr>
              <a:t>Each attribute-value pair along a path forms a conjunction: the </a:t>
            </a:r>
            <a:r>
              <a:rPr lang="en-US" altLang="en-US" sz="2000" b="1" i="1" dirty="0">
                <a:latin typeface="Calibri" panose="020F0502020204030204" pitchFamily="34" charset="0"/>
              </a:rPr>
              <a:t>leaf holds the class prediction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10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Calibri" panose="020F0502020204030204" pitchFamily="34" charset="0"/>
              </a:rPr>
              <a:t>Rules are </a:t>
            </a:r>
            <a:r>
              <a:rPr lang="en-US" altLang="en-US" sz="2000" b="1" i="1" dirty="0">
                <a:latin typeface="Calibri" panose="020F0502020204030204" pitchFamily="34" charset="0"/>
              </a:rPr>
              <a:t>mutually exclusive </a:t>
            </a:r>
            <a:r>
              <a:rPr lang="en-US" altLang="en-US" sz="2000" dirty="0">
                <a:latin typeface="Calibri" panose="020F0502020204030204" pitchFamily="34" charset="0"/>
              </a:rPr>
              <a:t>and</a:t>
            </a:r>
            <a:r>
              <a:rPr lang="en-US" altLang="en-US" sz="2000" b="1" i="1" dirty="0">
                <a:latin typeface="Calibri" panose="020F0502020204030204" pitchFamily="34" charset="0"/>
              </a:rPr>
              <a:t> exhaustive</a:t>
            </a:r>
          </a:p>
          <a:p>
            <a:pPr marL="0" lvl="0" indent="0">
              <a:spcBef>
                <a:spcPct val="20000"/>
              </a:spcBef>
              <a:buClr>
                <a:srgbClr val="CE9964"/>
              </a:buClr>
              <a:buSzPct val="90000"/>
            </a:pPr>
            <a:r>
              <a:rPr kumimoji="1" lang="en-US" b="1" kern="0" dirty="0">
                <a:solidFill>
                  <a:srgbClr val="0070C1"/>
                </a:solidFill>
                <a:latin typeface="CenturyGothic-Bold"/>
                <a:cs typeface="B Traffic" pitchFamily="2" charset="-78"/>
              </a:rPr>
              <a:t>       </a:t>
            </a:r>
            <a:r>
              <a:rPr kumimoji="1" lang="en-US" b="1" i="1" kern="0" dirty="0">
                <a:solidFill>
                  <a:srgbClr val="0070C1"/>
                </a:solidFill>
                <a:latin typeface="CenturyGothic-Bold"/>
                <a:cs typeface="B Traffic" pitchFamily="2" charset="-78"/>
              </a:rPr>
              <a:t>Mutually</a:t>
            </a:r>
            <a:r>
              <a:rPr kumimoji="1" lang="en-US" i="1" kern="0" dirty="0">
                <a:solidFill>
                  <a:srgbClr val="000000"/>
                </a:solidFill>
                <a:latin typeface="CenturyGothic"/>
                <a:cs typeface="B Traffic" pitchFamily="2" charset="-78"/>
              </a:rPr>
              <a:t> </a:t>
            </a:r>
            <a:r>
              <a:rPr kumimoji="1" lang="en-US" b="1" i="1" kern="0" dirty="0">
                <a:solidFill>
                  <a:srgbClr val="0070C1"/>
                </a:solidFill>
                <a:latin typeface="CenturyGothic-Bold"/>
                <a:cs typeface="B Traffic" pitchFamily="2" charset="-78"/>
              </a:rPr>
              <a:t>exclusive</a:t>
            </a:r>
          </a:p>
          <a:p>
            <a:pPr lvl="2">
              <a:spcBef>
                <a:spcPct val="20000"/>
              </a:spcBef>
              <a:buClr>
                <a:srgbClr val="CE9964"/>
              </a:buClr>
              <a:buSzPct val="90000"/>
              <a:buFont typeface="Wingdings" pitchFamily="10" charset="2"/>
              <a:buChar char="§"/>
            </a:pPr>
            <a:r>
              <a:rPr kumimoji="1" lang="en-US" sz="1600" kern="0" dirty="0">
                <a:solidFill>
                  <a:srgbClr val="000000"/>
                </a:solidFill>
                <a:latin typeface="CenturyGothic"/>
                <a:cs typeface="B Traffic" pitchFamily="2" charset="-78"/>
              </a:rPr>
              <a:t>No rule conflict, no two rules triggered for the same tuple</a:t>
            </a:r>
          </a:p>
          <a:p>
            <a:pPr lvl="2">
              <a:spcBef>
                <a:spcPct val="20000"/>
              </a:spcBef>
              <a:buClr>
                <a:srgbClr val="CE9964"/>
              </a:buClr>
              <a:buSzPct val="90000"/>
              <a:buFont typeface="Wingdings" pitchFamily="10" charset="2"/>
              <a:buChar char="§"/>
            </a:pPr>
            <a:r>
              <a:rPr kumimoji="1" lang="en-US" sz="1600" kern="0" dirty="0">
                <a:solidFill>
                  <a:srgbClr val="000000"/>
                </a:solidFill>
                <a:latin typeface="CenturyGothic"/>
                <a:cs typeface="B Traffic" pitchFamily="2" charset="-78"/>
              </a:rPr>
              <a:t>One rule per leaf and any tuple is mapped to only one leaf</a:t>
            </a:r>
          </a:p>
          <a:p>
            <a:pPr marL="0" lvl="0" indent="0">
              <a:spcBef>
                <a:spcPct val="20000"/>
              </a:spcBef>
              <a:buClr>
                <a:srgbClr val="CE9964"/>
              </a:buClr>
              <a:buSzPct val="90000"/>
            </a:pPr>
            <a:r>
              <a:rPr kumimoji="1" lang="en-US" b="1" kern="0" dirty="0">
                <a:solidFill>
                  <a:srgbClr val="0070C1"/>
                </a:solidFill>
                <a:latin typeface="CenturyGothic-Bold"/>
                <a:cs typeface="B Traffic" pitchFamily="2" charset="-78"/>
              </a:rPr>
              <a:t>       </a:t>
            </a:r>
            <a:r>
              <a:rPr kumimoji="1" lang="en-US" b="1" i="1" kern="0" dirty="0">
                <a:solidFill>
                  <a:srgbClr val="0070C1"/>
                </a:solidFill>
                <a:latin typeface="CenturyGothic-Bold"/>
                <a:cs typeface="B Traffic" pitchFamily="2" charset="-78"/>
              </a:rPr>
              <a:t>Exhaustive</a:t>
            </a:r>
          </a:p>
          <a:p>
            <a:pPr lvl="2">
              <a:spcBef>
                <a:spcPct val="20000"/>
              </a:spcBef>
              <a:buClr>
                <a:srgbClr val="CE9964"/>
              </a:buClr>
              <a:buSzPct val="90000"/>
              <a:buFont typeface="Wingdings" pitchFamily="10" charset="2"/>
              <a:buChar char="§"/>
            </a:pPr>
            <a:r>
              <a:rPr kumimoji="1" lang="en-US" sz="1600" kern="0" dirty="0">
                <a:solidFill>
                  <a:srgbClr val="000000"/>
                </a:solidFill>
                <a:latin typeface="CenturyGothic"/>
                <a:cs typeface="B Traffic" pitchFamily="2" charset="-78"/>
              </a:rPr>
              <a:t>One rule for each attribute-value combination </a:t>
            </a:r>
          </a:p>
          <a:p>
            <a:pPr lvl="2">
              <a:spcBef>
                <a:spcPct val="20000"/>
              </a:spcBef>
              <a:buClr>
                <a:srgbClr val="CE9964"/>
              </a:buClr>
              <a:buSzPct val="90000"/>
              <a:buFont typeface="Wingdings" pitchFamily="10" charset="2"/>
              <a:buChar char="§"/>
            </a:pPr>
            <a:r>
              <a:rPr kumimoji="1" lang="en-US" sz="1600" kern="0" dirty="0">
                <a:solidFill>
                  <a:srgbClr val="000000"/>
                </a:solidFill>
                <a:latin typeface="CenturyGothic"/>
                <a:cs typeface="B Traffic" pitchFamily="2" charset="-78"/>
              </a:rPr>
              <a:t>The set of rules does not require a default rule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000" dirty="0">
              <a:latin typeface="Calibri" panose="020F050202020403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70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48629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9" name="Group 59"/>
          <p:cNvGrpSpPr>
            <a:grpSpLocks/>
          </p:cNvGrpSpPr>
          <p:nvPr/>
        </p:nvGrpSpPr>
        <p:grpSpPr bwMode="auto">
          <a:xfrm>
            <a:off x="1547664" y="1754762"/>
            <a:ext cx="6411158" cy="2394318"/>
            <a:chOff x="3488" y="144"/>
            <a:chExt cx="2122" cy="1229"/>
          </a:xfrm>
        </p:grpSpPr>
        <p:sp>
          <p:nvSpPr>
            <p:cNvPr id="45063" name="Rectangle 34"/>
            <p:cNvSpPr>
              <a:spLocks noChangeArrowheads="1"/>
            </p:cNvSpPr>
            <p:nvPr/>
          </p:nvSpPr>
          <p:spPr bwMode="auto">
            <a:xfrm>
              <a:off x="4272" y="144"/>
              <a:ext cx="336" cy="28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100">
                  <a:latin typeface="Times New Roman" panose="02020603050405020304" pitchFamily="18" charset="0"/>
                </a:rPr>
                <a:t>age?</a:t>
              </a:r>
            </a:p>
          </p:txBody>
        </p:sp>
        <p:grpSp>
          <p:nvGrpSpPr>
            <p:cNvPr id="45064" name="Group 58"/>
            <p:cNvGrpSpPr>
              <a:grpSpLocks/>
            </p:cNvGrpSpPr>
            <p:nvPr/>
          </p:nvGrpSpPr>
          <p:grpSpPr bwMode="auto">
            <a:xfrm>
              <a:off x="3488" y="290"/>
              <a:ext cx="2122" cy="1083"/>
              <a:chOff x="3488" y="144"/>
              <a:chExt cx="2122" cy="1083"/>
            </a:xfrm>
          </p:grpSpPr>
          <p:sp>
            <p:nvSpPr>
              <p:cNvPr id="45065" name="Rectangle 36"/>
              <p:cNvSpPr>
                <a:spLocks noChangeArrowheads="1"/>
              </p:cNvSpPr>
              <p:nvPr/>
            </p:nvSpPr>
            <p:spPr bwMode="auto">
              <a:xfrm>
                <a:off x="3705" y="528"/>
                <a:ext cx="520" cy="173"/>
              </a:xfrm>
              <a:prstGeom prst="rect">
                <a:avLst/>
              </a:prstGeom>
              <a:solidFill>
                <a:srgbClr val="00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100">
                    <a:latin typeface="Times New Roman" panose="02020603050405020304" pitchFamily="18" charset="0"/>
                  </a:rPr>
                  <a:t>student?</a:t>
                </a:r>
              </a:p>
            </p:txBody>
          </p:sp>
          <p:sp>
            <p:nvSpPr>
              <p:cNvPr id="45066" name="Rectangle 37"/>
              <p:cNvSpPr>
                <a:spLocks noChangeArrowheads="1"/>
              </p:cNvSpPr>
              <p:nvPr/>
            </p:nvSpPr>
            <p:spPr bwMode="auto">
              <a:xfrm>
                <a:off x="4813" y="528"/>
                <a:ext cx="740" cy="173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100" dirty="0">
                    <a:latin typeface="Times New Roman" panose="02020603050405020304" pitchFamily="18" charset="0"/>
                  </a:rPr>
                  <a:t>credit rating?</a:t>
                </a:r>
              </a:p>
            </p:txBody>
          </p:sp>
          <p:sp>
            <p:nvSpPr>
              <p:cNvPr id="45067" name="Line 38"/>
              <p:cNvSpPr>
                <a:spLocks noChangeShapeType="1"/>
              </p:cNvSpPr>
              <p:nvPr/>
            </p:nvSpPr>
            <p:spPr bwMode="auto">
              <a:xfrm flipH="1">
                <a:off x="3971" y="155"/>
                <a:ext cx="317" cy="4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45068" name="Line 39"/>
              <p:cNvSpPr>
                <a:spLocks noChangeShapeType="1"/>
              </p:cNvSpPr>
              <p:nvPr/>
            </p:nvSpPr>
            <p:spPr bwMode="auto">
              <a:xfrm flipH="1">
                <a:off x="4481" y="169"/>
                <a:ext cx="0" cy="1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45069" name="Line 40"/>
              <p:cNvSpPr>
                <a:spLocks noChangeShapeType="1"/>
              </p:cNvSpPr>
              <p:nvPr/>
            </p:nvSpPr>
            <p:spPr bwMode="auto">
              <a:xfrm>
                <a:off x="4636" y="144"/>
                <a:ext cx="534" cy="4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45070" name="Rectangle 41"/>
              <p:cNvSpPr>
                <a:spLocks noChangeArrowheads="1"/>
              </p:cNvSpPr>
              <p:nvPr/>
            </p:nvSpPr>
            <p:spPr bwMode="auto">
              <a:xfrm>
                <a:off x="3860" y="288"/>
                <a:ext cx="388" cy="173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050" b="1">
                    <a:latin typeface="Times New Roman" panose="02020603050405020304" pitchFamily="18" charset="0"/>
                  </a:rPr>
                  <a:t>&lt;=30</a:t>
                </a:r>
                <a:endParaRPr lang="en-US" altLang="en-US" sz="10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71" name="Rectangle 42"/>
              <p:cNvSpPr>
                <a:spLocks noChangeArrowheads="1"/>
              </p:cNvSpPr>
              <p:nvPr/>
            </p:nvSpPr>
            <p:spPr bwMode="auto">
              <a:xfrm>
                <a:off x="4800" y="325"/>
                <a:ext cx="324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050" b="1">
                    <a:latin typeface="Times New Roman" panose="02020603050405020304" pitchFamily="18" charset="0"/>
                  </a:rPr>
                  <a:t>&gt;40</a:t>
                </a:r>
                <a:endParaRPr lang="en-US" altLang="en-US" sz="10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72" name="Line 43"/>
              <p:cNvSpPr>
                <a:spLocks noChangeShapeType="1"/>
              </p:cNvSpPr>
              <p:nvPr/>
            </p:nvSpPr>
            <p:spPr bwMode="auto">
              <a:xfrm flipH="1">
                <a:off x="3636" y="743"/>
                <a:ext cx="268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45073" name="Line 44"/>
              <p:cNvSpPr>
                <a:spLocks noChangeShapeType="1"/>
              </p:cNvSpPr>
              <p:nvPr/>
            </p:nvSpPr>
            <p:spPr bwMode="auto">
              <a:xfrm>
                <a:off x="4026" y="743"/>
                <a:ext cx="244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45074" name="Line 45"/>
              <p:cNvSpPr>
                <a:spLocks noChangeShapeType="1"/>
              </p:cNvSpPr>
              <p:nvPr/>
            </p:nvSpPr>
            <p:spPr bwMode="auto">
              <a:xfrm flipH="1">
                <a:off x="4856" y="743"/>
                <a:ext cx="244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45075" name="Line 46"/>
              <p:cNvSpPr>
                <a:spLocks noChangeShapeType="1"/>
              </p:cNvSpPr>
              <p:nvPr/>
            </p:nvSpPr>
            <p:spPr bwMode="auto">
              <a:xfrm>
                <a:off x="5246" y="743"/>
                <a:ext cx="220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45076" name="Line 47"/>
              <p:cNvSpPr>
                <a:spLocks noChangeShapeType="1"/>
              </p:cNvSpPr>
              <p:nvPr/>
            </p:nvSpPr>
            <p:spPr bwMode="auto">
              <a:xfrm>
                <a:off x="4481" y="438"/>
                <a:ext cx="0" cy="1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45077" name="Rectangle 48"/>
              <p:cNvSpPr>
                <a:spLocks noChangeArrowheads="1"/>
              </p:cNvSpPr>
              <p:nvPr/>
            </p:nvSpPr>
            <p:spPr bwMode="auto">
              <a:xfrm>
                <a:off x="3488" y="1054"/>
                <a:ext cx="260" cy="17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100">
                    <a:latin typeface="Times New Roman" panose="02020603050405020304" pitchFamily="18" charset="0"/>
                  </a:rPr>
                  <a:t>no</a:t>
                </a:r>
              </a:p>
            </p:txBody>
          </p:sp>
          <p:sp>
            <p:nvSpPr>
              <p:cNvPr id="45078" name="Rectangle 49"/>
              <p:cNvSpPr>
                <a:spLocks noChangeArrowheads="1"/>
              </p:cNvSpPr>
              <p:nvPr/>
            </p:nvSpPr>
            <p:spPr bwMode="auto">
              <a:xfrm>
                <a:off x="4123" y="1054"/>
                <a:ext cx="297" cy="173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100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45079" name="Rectangle 50"/>
              <p:cNvSpPr>
                <a:spLocks noChangeArrowheads="1"/>
              </p:cNvSpPr>
              <p:nvPr/>
            </p:nvSpPr>
            <p:spPr bwMode="auto">
              <a:xfrm>
                <a:off x="5313" y="1030"/>
                <a:ext cx="297" cy="173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100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45080" name="Rectangle 51"/>
              <p:cNvSpPr>
                <a:spLocks noChangeArrowheads="1"/>
              </p:cNvSpPr>
              <p:nvPr/>
            </p:nvSpPr>
            <p:spPr bwMode="auto">
              <a:xfrm>
                <a:off x="4332" y="595"/>
                <a:ext cx="297" cy="173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100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45081" name="Rectangle 52"/>
              <p:cNvSpPr>
                <a:spLocks noChangeArrowheads="1"/>
              </p:cNvSpPr>
              <p:nvPr/>
            </p:nvSpPr>
            <p:spPr bwMode="auto">
              <a:xfrm>
                <a:off x="4295" y="335"/>
                <a:ext cx="341" cy="9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050" b="1">
                    <a:latin typeface="Times New Roman" panose="02020603050405020304" pitchFamily="18" charset="0"/>
                  </a:rPr>
                  <a:t>31..40</a:t>
                </a:r>
                <a:endParaRPr lang="en-US" altLang="en-US" sz="10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82" name="Rectangle 53"/>
              <p:cNvSpPr>
                <a:spLocks noChangeArrowheads="1"/>
              </p:cNvSpPr>
              <p:nvPr/>
            </p:nvSpPr>
            <p:spPr bwMode="auto">
              <a:xfrm rot="21456844">
                <a:off x="4707" y="1039"/>
                <a:ext cx="260" cy="17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100" dirty="0">
                    <a:latin typeface="Times New Roman" panose="02020603050405020304" pitchFamily="18" charset="0"/>
                  </a:rPr>
                  <a:t>no</a:t>
                </a:r>
              </a:p>
            </p:txBody>
          </p:sp>
          <p:sp>
            <p:nvSpPr>
              <p:cNvPr id="45083" name="Rectangle 54"/>
              <p:cNvSpPr>
                <a:spLocks noChangeArrowheads="1"/>
              </p:cNvSpPr>
              <p:nvPr/>
            </p:nvSpPr>
            <p:spPr bwMode="auto">
              <a:xfrm>
                <a:off x="5216" y="815"/>
                <a:ext cx="302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050">
                    <a:latin typeface="Times New Roman" panose="02020603050405020304" pitchFamily="18" charset="0"/>
                  </a:rPr>
                  <a:t>fair</a:t>
                </a:r>
              </a:p>
            </p:txBody>
          </p:sp>
          <p:sp>
            <p:nvSpPr>
              <p:cNvPr id="45084" name="Rectangle 55"/>
              <p:cNvSpPr>
                <a:spLocks noChangeArrowheads="1"/>
              </p:cNvSpPr>
              <p:nvPr/>
            </p:nvSpPr>
            <p:spPr bwMode="auto">
              <a:xfrm>
                <a:off x="4639" y="815"/>
                <a:ext cx="551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050">
                    <a:latin typeface="Times New Roman" panose="02020603050405020304" pitchFamily="18" charset="0"/>
                  </a:rPr>
                  <a:t>excellent</a:t>
                </a:r>
              </a:p>
            </p:txBody>
          </p:sp>
          <p:sp>
            <p:nvSpPr>
              <p:cNvPr id="45085" name="Rectangle 56"/>
              <p:cNvSpPr>
                <a:spLocks noChangeArrowheads="1"/>
              </p:cNvSpPr>
              <p:nvPr/>
            </p:nvSpPr>
            <p:spPr bwMode="auto">
              <a:xfrm>
                <a:off x="4043" y="839"/>
                <a:ext cx="297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050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45086" name="Rectangle 57"/>
              <p:cNvSpPr>
                <a:spLocks noChangeArrowheads="1"/>
              </p:cNvSpPr>
              <p:nvPr/>
            </p:nvSpPr>
            <p:spPr bwMode="auto">
              <a:xfrm>
                <a:off x="3510" y="839"/>
                <a:ext cx="345" cy="16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000" dirty="0">
                    <a:latin typeface="Times New Roman" panose="02020603050405020304" pitchFamily="18" charset="0"/>
                  </a:rPr>
                  <a:t>no</a:t>
                </a:r>
                <a:endParaRPr lang="en-US" altLang="en-US" sz="1050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641" y="4266472"/>
            <a:ext cx="7832318" cy="2015568"/>
          </a:xfrm>
        </p:spPr>
        <p:txBody>
          <a:bodyPr/>
          <a:lstStyle/>
          <a:p>
            <a:pPr eaLnBrk="1" hangingPunct="1"/>
            <a:r>
              <a:rPr lang="en-US" altLang="en-US" sz="1800" dirty="0"/>
              <a:t>Example: Rule extraction from our </a:t>
            </a:r>
            <a:r>
              <a:rPr lang="en-US" altLang="en-US" sz="1800" i="1" dirty="0" err="1"/>
              <a:t>buys_computer</a:t>
            </a:r>
            <a:r>
              <a:rPr lang="en-US" altLang="en-US" sz="1800" dirty="0"/>
              <a:t> decision-tree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sz="1600" dirty="0"/>
              <a:t>IF </a:t>
            </a:r>
            <a:r>
              <a:rPr lang="en-US" altLang="en-US" sz="1600" i="1" dirty="0"/>
              <a:t>age</a:t>
            </a:r>
            <a:r>
              <a:rPr lang="en-US" altLang="en-US" sz="1600" dirty="0"/>
              <a:t> = young AND </a:t>
            </a:r>
            <a:r>
              <a:rPr lang="en-US" altLang="en-US" sz="1600" i="1" dirty="0"/>
              <a:t>student</a:t>
            </a:r>
            <a:r>
              <a:rPr lang="en-US" altLang="en-US" sz="1600" dirty="0"/>
              <a:t> = </a:t>
            </a:r>
            <a:r>
              <a:rPr lang="en-US" altLang="en-US" sz="1600" i="1" dirty="0"/>
              <a:t>no</a:t>
            </a:r>
            <a:r>
              <a:rPr lang="en-US" altLang="en-US" sz="1600" dirty="0"/>
              <a:t>                 THEN </a:t>
            </a:r>
            <a:r>
              <a:rPr lang="en-US" altLang="en-US" sz="1600" i="1" dirty="0" err="1"/>
              <a:t>buys_computer</a:t>
            </a:r>
            <a:r>
              <a:rPr lang="en-US" altLang="en-US" sz="1600" dirty="0"/>
              <a:t> = </a:t>
            </a:r>
            <a:r>
              <a:rPr lang="en-US" altLang="en-US" sz="1600" i="1" dirty="0"/>
              <a:t>no</a:t>
            </a:r>
            <a:endParaRPr lang="en-US" altLang="en-US" sz="16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dirty="0"/>
              <a:t>IF </a:t>
            </a:r>
            <a:r>
              <a:rPr lang="en-US" altLang="en-US" sz="1600" i="1" dirty="0"/>
              <a:t>age</a:t>
            </a:r>
            <a:r>
              <a:rPr lang="en-US" altLang="en-US" sz="1600" dirty="0"/>
              <a:t> = young AND </a:t>
            </a:r>
            <a:r>
              <a:rPr lang="en-US" altLang="en-US" sz="1600" i="1" dirty="0"/>
              <a:t>student</a:t>
            </a:r>
            <a:r>
              <a:rPr lang="en-US" altLang="en-US" sz="1600" dirty="0"/>
              <a:t> = </a:t>
            </a:r>
            <a:r>
              <a:rPr lang="en-US" altLang="en-US" sz="1600" i="1" dirty="0"/>
              <a:t>yes</a:t>
            </a:r>
            <a:r>
              <a:rPr lang="en-US" altLang="en-US" sz="1600" dirty="0"/>
              <a:t>                THEN </a:t>
            </a:r>
            <a:r>
              <a:rPr lang="en-US" altLang="en-US" sz="1600" i="1" dirty="0" err="1"/>
              <a:t>buys_computer</a:t>
            </a:r>
            <a:r>
              <a:rPr lang="en-US" altLang="en-US" sz="1600" dirty="0"/>
              <a:t> = </a:t>
            </a:r>
            <a:r>
              <a:rPr lang="en-US" altLang="en-US" sz="1600" i="1" dirty="0"/>
              <a:t>yes</a:t>
            </a:r>
            <a:endParaRPr lang="en-US" altLang="en-US" sz="16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dirty="0"/>
              <a:t>IF </a:t>
            </a:r>
            <a:r>
              <a:rPr lang="en-US" altLang="en-US" sz="1600" i="1" dirty="0"/>
              <a:t>age</a:t>
            </a:r>
            <a:r>
              <a:rPr lang="en-US" altLang="en-US" sz="1600" dirty="0"/>
              <a:t> = mid-age		         THEN </a:t>
            </a:r>
            <a:r>
              <a:rPr lang="en-US" altLang="en-US" sz="1600" i="1" dirty="0" err="1"/>
              <a:t>buys_computer</a:t>
            </a:r>
            <a:r>
              <a:rPr lang="en-US" altLang="en-US" sz="1600" dirty="0"/>
              <a:t> = </a:t>
            </a:r>
            <a:r>
              <a:rPr lang="en-US" altLang="en-US" sz="1600" i="1" dirty="0"/>
              <a:t>yes</a:t>
            </a:r>
            <a:endParaRPr lang="en-US" altLang="en-US" sz="16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dirty="0"/>
              <a:t>IF </a:t>
            </a:r>
            <a:r>
              <a:rPr lang="en-US" altLang="en-US" sz="1600" i="1" dirty="0"/>
              <a:t>age</a:t>
            </a:r>
            <a:r>
              <a:rPr lang="en-US" altLang="en-US" sz="1600" dirty="0"/>
              <a:t> = old AND </a:t>
            </a:r>
            <a:r>
              <a:rPr lang="en-US" altLang="en-US" sz="1600" i="1" dirty="0" err="1"/>
              <a:t>credit_rating</a:t>
            </a:r>
            <a:r>
              <a:rPr lang="en-US" altLang="en-US" sz="1600" dirty="0"/>
              <a:t> = </a:t>
            </a:r>
            <a:r>
              <a:rPr lang="en-US" altLang="en-US" sz="1600" i="1" dirty="0"/>
              <a:t>excellent</a:t>
            </a:r>
            <a:r>
              <a:rPr lang="en-US" altLang="en-US" sz="1600" dirty="0"/>
              <a:t>  THEN </a:t>
            </a:r>
            <a:r>
              <a:rPr lang="en-US" altLang="en-US" sz="1600" i="1" dirty="0" err="1"/>
              <a:t>buys_computer</a:t>
            </a:r>
            <a:r>
              <a:rPr lang="en-US" altLang="en-US" sz="1600" i="1" dirty="0"/>
              <a:t> </a:t>
            </a:r>
            <a:r>
              <a:rPr lang="en-US" altLang="en-US" sz="1600" dirty="0"/>
              <a:t>= </a:t>
            </a:r>
            <a:r>
              <a:rPr lang="en-US" altLang="en-US" sz="1600" i="1" dirty="0"/>
              <a:t>no</a:t>
            </a:r>
            <a:endParaRPr lang="en-US" altLang="en-US" sz="16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dirty="0"/>
              <a:t>IF </a:t>
            </a:r>
            <a:r>
              <a:rPr lang="en-US" altLang="en-US" sz="1600" i="1" dirty="0"/>
              <a:t>age</a:t>
            </a:r>
            <a:r>
              <a:rPr lang="en-US" altLang="en-US" sz="1600" dirty="0"/>
              <a:t> = old AND </a:t>
            </a:r>
            <a:r>
              <a:rPr lang="en-US" altLang="en-US" sz="1600" i="1" dirty="0" err="1"/>
              <a:t>credit_rating</a:t>
            </a:r>
            <a:r>
              <a:rPr lang="en-US" altLang="en-US" sz="1600" dirty="0"/>
              <a:t> = </a:t>
            </a:r>
            <a:r>
              <a:rPr lang="en-US" altLang="en-US" sz="1600" i="1" dirty="0"/>
              <a:t>fair</a:t>
            </a:r>
            <a:r>
              <a:rPr lang="en-US" altLang="en-US" sz="1600" dirty="0"/>
              <a:t>           THEN </a:t>
            </a:r>
            <a:r>
              <a:rPr lang="en-US" altLang="en-US" sz="1600" i="1" dirty="0" err="1"/>
              <a:t>buys_computer</a:t>
            </a:r>
            <a:r>
              <a:rPr lang="en-US" altLang="en-US" sz="1600" dirty="0"/>
              <a:t> = </a:t>
            </a:r>
            <a:r>
              <a:rPr lang="en-US" altLang="en-US" sz="1600" i="1" dirty="0"/>
              <a:t>yes</a:t>
            </a: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980364" y="732448"/>
            <a:ext cx="7947390" cy="6096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Rule Extraction from a Decision Tree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71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140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803176"/>
            <a:ext cx="7913830" cy="6096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Rule Induction: Sequential Covering Method</a:t>
            </a:r>
            <a:r>
              <a:rPr lang="en-US" altLang="en-US" sz="2400" dirty="0"/>
              <a:t> 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984" y="1628800"/>
            <a:ext cx="8067446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Sequential covering algorithm: Extracts rules directly from training data</a:t>
            </a:r>
          </a:p>
          <a:p>
            <a:pPr eaLnBrk="1" hangingPunct="1">
              <a:lnSpc>
                <a:spcPct val="90000"/>
              </a:lnSpc>
            </a:pPr>
            <a:endParaRPr lang="en-US" altLang="en-US" sz="12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Typical sequential covering algorithms: FOIL, AQ, CN2, RIPPER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Rules are learned </a:t>
            </a:r>
            <a:r>
              <a:rPr lang="en-US" altLang="en-US" sz="2000" i="1" dirty="0"/>
              <a:t>sequentially</a:t>
            </a:r>
            <a:r>
              <a:rPr lang="en-US" altLang="en-US" sz="2000" dirty="0"/>
              <a:t>, each for a given class C</a:t>
            </a:r>
            <a:r>
              <a:rPr lang="en-US" altLang="en-US" sz="2000" baseline="-25000" dirty="0"/>
              <a:t>i </a:t>
            </a:r>
            <a:r>
              <a:rPr lang="en-US" altLang="en-US" sz="2000" dirty="0"/>
              <a:t>will cover many tuples of C</a:t>
            </a:r>
            <a:r>
              <a:rPr lang="en-US" altLang="en-US" sz="2000" baseline="-25000" dirty="0"/>
              <a:t>i </a:t>
            </a:r>
            <a:r>
              <a:rPr lang="en-US" altLang="en-US" sz="2000" dirty="0"/>
              <a:t>but none (or few) of the tuples of other classes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Steps: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Rules are learned one at a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Each time a rule is learned, the tuples covered by the rules are removed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Repeat the process on the remaining tuples until </a:t>
            </a:r>
            <a:r>
              <a:rPr lang="en-US" altLang="en-US" i="1" dirty="0"/>
              <a:t>termination condition</a:t>
            </a:r>
            <a:endParaRPr lang="en-US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e.g., when no more training examples or when the quality of a rule returned is below a user-specified threshold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72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9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Sequential Covering Algorithm	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844824"/>
            <a:ext cx="7572804" cy="4217059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73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08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440" y="1672208"/>
            <a:ext cx="4670560" cy="4637112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990600" y="485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chemeClr val="accent2"/>
                </a:solidFill>
                <a:latin typeface="+mj-lt"/>
                <a:ea typeface="+mj-ea"/>
                <a:cs typeface="B Jadid" pitchFamily="2" charset="-78"/>
              </a:defRPr>
            </a:lvl1pPr>
            <a:lvl2pPr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B Jadid" pitchFamily="2" charset="-78"/>
              </a:defRPr>
            </a:lvl2pPr>
            <a:lvl3pPr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B Jadid" pitchFamily="2" charset="-78"/>
              </a:defRPr>
            </a:lvl3pPr>
            <a:lvl4pPr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B Jadid" pitchFamily="2" charset="-78"/>
              </a:defRPr>
            </a:lvl4pPr>
            <a:lvl5pPr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B Jadid" pitchFamily="2" charset="-78"/>
              </a:defRPr>
            </a:lvl5pPr>
            <a:lvl6pPr marL="457200" algn="r" rtl="1" fontAlgn="base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defRPr>
            </a:lvl6pPr>
            <a:lvl7pPr marL="914400" algn="r" rtl="1" fontAlgn="base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defRPr>
            </a:lvl7pPr>
            <a:lvl8pPr marL="1371600" algn="r" rtl="1" fontAlgn="base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defRPr>
            </a:lvl8pPr>
            <a:lvl9pPr marL="1828800" algn="r" rtl="1" fontAlgn="base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kern="0" dirty="0"/>
              <a:t>Sequential Covering Algorithm	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74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778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Sequential Covering Algorithm	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696200" cy="15684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</a:t>
            </a:r>
            <a:r>
              <a:rPr lang="en-US" altLang="en-US" sz="2400" b="1" dirty="0">
                <a:solidFill>
                  <a:srgbClr val="000066"/>
                </a:solidFill>
              </a:rPr>
              <a:t>while </a:t>
            </a:r>
            <a:r>
              <a:rPr lang="en-US" altLang="en-US" sz="2400" dirty="0">
                <a:solidFill>
                  <a:srgbClr val="000066"/>
                </a:solidFill>
              </a:rPr>
              <a:t>(enough target tuples left)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66"/>
                </a:solidFill>
              </a:rPr>
              <a:t>	generate a rule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66"/>
                </a:solidFill>
              </a:rPr>
              <a:t>	remove positive target tuples satisfying this rule</a:t>
            </a:r>
            <a:endParaRPr lang="en-US" altLang="en-US" sz="2400" dirty="0"/>
          </a:p>
        </p:txBody>
      </p:sp>
      <p:sp>
        <p:nvSpPr>
          <p:cNvPr id="47109" name="Oval 4"/>
          <p:cNvSpPr>
            <a:spLocks noChangeArrowheads="1"/>
          </p:cNvSpPr>
          <p:nvPr/>
        </p:nvSpPr>
        <p:spPr bwMode="auto">
          <a:xfrm>
            <a:off x="1676400" y="3276600"/>
            <a:ext cx="5486400" cy="2895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85541" name="Oval 5"/>
          <p:cNvSpPr>
            <a:spLocks noChangeArrowheads="1"/>
          </p:cNvSpPr>
          <p:nvPr/>
        </p:nvSpPr>
        <p:spPr bwMode="auto">
          <a:xfrm>
            <a:off x="4267200" y="4437112"/>
            <a:ext cx="2590800" cy="15064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Examples covered</a:t>
            </a:r>
          </a:p>
          <a:p>
            <a:pPr algn="ctr"/>
            <a:r>
              <a:rPr lang="en-US" altLang="en-US">
                <a:latin typeface="Arial" panose="020B0604020202020204" pitchFamily="34" charset="0"/>
              </a:rPr>
              <a:t>by Rule 3</a:t>
            </a:r>
          </a:p>
        </p:txBody>
      </p:sp>
      <p:sp>
        <p:nvSpPr>
          <p:cNvPr id="1985542" name="Oval 6"/>
          <p:cNvSpPr>
            <a:spLocks noChangeArrowheads="1"/>
          </p:cNvSpPr>
          <p:nvPr/>
        </p:nvSpPr>
        <p:spPr bwMode="auto">
          <a:xfrm>
            <a:off x="3200400" y="3324200"/>
            <a:ext cx="2667000" cy="1905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Examples covered</a:t>
            </a:r>
          </a:p>
          <a:p>
            <a:pPr algn="ctr"/>
            <a:r>
              <a:rPr lang="en-US" altLang="en-US">
                <a:latin typeface="Arial" panose="020B0604020202020204" pitchFamily="34" charset="0"/>
              </a:rPr>
              <a:t>by Rule 2</a:t>
            </a:r>
          </a:p>
        </p:txBody>
      </p:sp>
      <p:sp>
        <p:nvSpPr>
          <p:cNvPr id="1985543" name="Oval 7"/>
          <p:cNvSpPr>
            <a:spLocks noChangeArrowheads="1"/>
          </p:cNvSpPr>
          <p:nvPr/>
        </p:nvSpPr>
        <p:spPr bwMode="auto">
          <a:xfrm>
            <a:off x="1676400" y="3886200"/>
            <a:ext cx="1981200" cy="16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Examples covered</a:t>
            </a:r>
          </a:p>
          <a:p>
            <a:pPr algn="ctr"/>
            <a:r>
              <a:rPr lang="en-US" altLang="en-US">
                <a:latin typeface="Arial" panose="020B0604020202020204" pitchFamily="34" charset="0"/>
              </a:rPr>
              <a:t>by Rule 1</a:t>
            </a:r>
          </a:p>
        </p:txBody>
      </p:sp>
      <p:sp>
        <p:nvSpPr>
          <p:cNvPr id="47113" name="Text Box 8"/>
          <p:cNvSpPr txBox="1">
            <a:spLocks noChangeArrowheads="1"/>
          </p:cNvSpPr>
          <p:nvPr/>
        </p:nvSpPr>
        <p:spPr bwMode="auto">
          <a:xfrm>
            <a:off x="3352800" y="548640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Positive examples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75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306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8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8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8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5541" grpId="0" animBg="1"/>
      <p:bldP spid="1985542" grpId="0" animBg="1"/>
      <p:bldP spid="198554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92696"/>
            <a:ext cx="76962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0504" y="1652816"/>
            <a:ext cx="7697296" cy="4296464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en-US" dirty="0"/>
              <a:t>Basic Concepts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en-US" dirty="0"/>
              <a:t>Decision Tree Induction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en-US" dirty="0"/>
              <a:t>Bayes Classification Methods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en-US" dirty="0"/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Lazy Classification Methods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Model Evaluation and Selection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Summary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33852-BB88-41F1-8262-A7E39E36413F}" type="slidenum">
              <a:rPr lang="fa-IR" altLang="en-US" smtClean="0"/>
              <a:pPr>
                <a:defRPr/>
              </a:pPr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4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7199" y="764704"/>
            <a:ext cx="7537249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/>
              <a:t>Lazy vs. Eager Learning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700808"/>
            <a:ext cx="7795592" cy="4852392"/>
          </a:xfrm>
          <a:noFill/>
        </p:spPr>
        <p:txBody>
          <a:bodyPr lIns="92075" tIns="46038" rIns="92075" bIns="46038"/>
          <a:lstStyle/>
          <a:p>
            <a:pPr marL="514350" indent="-457200" eaLnBrk="1" hangingPunct="1">
              <a:lnSpc>
                <a:spcPct val="90000"/>
              </a:lnSpc>
            </a:pPr>
            <a:r>
              <a:rPr lang="en-US" altLang="en-US" sz="2800" b="1" dirty="0"/>
              <a:t>Eager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All the above discussed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Given a set of training tuples, constructs a classification model before receiving new data to classify</a:t>
            </a:r>
          </a:p>
          <a:p>
            <a:pPr eaLnBrk="1" hangingPunct="1">
              <a:lnSpc>
                <a:spcPct val="90000"/>
              </a:lnSpc>
            </a:pPr>
            <a:endParaRPr lang="en-US" altLang="en-US" sz="1400" b="1" dirty="0"/>
          </a:p>
          <a:p>
            <a:pPr marL="514350" indent="-457200" eaLnBrk="1" hangingPunct="1">
              <a:lnSpc>
                <a:spcPct val="90000"/>
              </a:lnSpc>
            </a:pPr>
            <a:endParaRPr lang="en-US" altLang="en-US" sz="2800" b="1" dirty="0"/>
          </a:p>
          <a:p>
            <a:pPr marL="514350" indent="-457200" eaLnBrk="1" hangingPunct="1">
              <a:lnSpc>
                <a:spcPct val="90000"/>
              </a:lnSpc>
            </a:pPr>
            <a:r>
              <a:rPr lang="en-US" altLang="en-US" sz="2800" b="1" dirty="0"/>
              <a:t>Lazy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Simply stores training data (or only minor processing) and waits until it is given a test tuple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Less time in training but more time in predicting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77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99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19657"/>
            <a:ext cx="7776864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/>
              <a:t>Lazy Learner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9296" y="1681336"/>
            <a:ext cx="7803704" cy="4555976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Instance-based learning: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Store training examples and delay the processing until a new instance must be classified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Typical approaches</a:t>
            </a:r>
            <a:endParaRPr lang="en-US" altLang="en-US" sz="2400" u="sng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u="sng" dirty="0"/>
              <a:t>k</a:t>
            </a:r>
            <a:r>
              <a:rPr lang="en-US" altLang="en-US" sz="2400" u="sng" dirty="0"/>
              <a:t>-nearest neighbor approach </a:t>
            </a:r>
            <a:r>
              <a:rPr lang="en-US" altLang="en-US" i="1" u="sng" dirty="0"/>
              <a:t>(K-NN)</a:t>
            </a:r>
            <a:endParaRPr lang="en-US" altLang="en-US" sz="2400" i="1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Instances represented as points in a Euclidean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u="sng" dirty="0"/>
              <a:t>Locally weighted regression</a:t>
            </a:r>
            <a:endParaRPr lang="en-US" altLang="en-US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Constructs local approximation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u="sng" dirty="0"/>
              <a:t>Case-based reasoning</a:t>
            </a:r>
            <a:endParaRPr lang="en-US" altLang="en-US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Uses symbolic representations and knowledge-based inference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78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91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012825" y="906258"/>
            <a:ext cx="7750175" cy="72254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i="1" dirty="0"/>
              <a:t>k</a:t>
            </a:r>
            <a:r>
              <a:rPr lang="en-US" altLang="en-US" dirty="0"/>
              <a:t>-Nearest Neighbor (k-NN)</a:t>
            </a:r>
            <a:endParaRPr lang="en-US" altLang="en-US" sz="3200" dirty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606780"/>
            <a:ext cx="7879656" cy="304142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Nearest-neighbor classifiers compare a given test tuple with training tuples that are similar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All instances correspond to points in the n-D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nearest neighbor are defined in terms of Euclidean distance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Target function could be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i="1" dirty="0"/>
              <a:t>Discrete classification: </a:t>
            </a:r>
            <a:r>
              <a:rPr lang="en-US" altLang="en-US" sz="1800" dirty="0"/>
              <a:t>most common value among </a:t>
            </a:r>
            <a:r>
              <a:rPr lang="en-US" altLang="en-US" sz="1800" i="1" dirty="0"/>
              <a:t>k</a:t>
            </a:r>
            <a:r>
              <a:rPr lang="en-US" altLang="en-US" sz="1800" dirty="0"/>
              <a:t> nearest neighbors</a:t>
            </a:r>
            <a:endParaRPr lang="en-US" altLang="en-US" sz="1800" i="1" baseline="-25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b="1" i="1" dirty="0"/>
              <a:t>Real valued prediction: </a:t>
            </a:r>
            <a:r>
              <a:rPr lang="en-US" altLang="en-US" sz="1800" dirty="0"/>
              <a:t>mean values of the</a:t>
            </a:r>
            <a:r>
              <a:rPr lang="en-US" altLang="en-US" sz="1800" i="1" dirty="0"/>
              <a:t> k</a:t>
            </a:r>
            <a:r>
              <a:rPr lang="en-US" altLang="en-US" sz="1800" dirty="0"/>
              <a:t> nearest neighbors</a:t>
            </a:r>
            <a:endParaRPr lang="en-US" altLang="en-US" sz="1400" i="1" baseline="-25000" dirty="0"/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3324647" y="4749552"/>
            <a:ext cx="2543497" cy="165618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 b="1">
              <a:solidFill>
                <a:srgbClr val="FF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7" name="Oval 6"/>
          <p:cNvSpPr>
            <a:spLocks noChangeArrowheads="1"/>
          </p:cNvSpPr>
          <p:nvPr/>
        </p:nvSpPr>
        <p:spPr bwMode="auto">
          <a:xfrm>
            <a:off x="3938414" y="4885928"/>
            <a:ext cx="1371600" cy="1447800"/>
          </a:xfrm>
          <a:prstGeom prst="ellipse">
            <a:avLst/>
          </a:prstGeom>
          <a:solidFill>
            <a:srgbClr val="FF66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  . </a:t>
            </a:r>
          </a:p>
        </p:txBody>
      </p:sp>
      <p:sp>
        <p:nvSpPr>
          <p:cNvPr id="51208" name="Text Box 7"/>
          <p:cNvSpPr txBox="1">
            <a:spLocks noChangeArrowheads="1"/>
          </p:cNvSpPr>
          <p:nvPr/>
        </p:nvSpPr>
        <p:spPr bwMode="auto">
          <a:xfrm>
            <a:off x="4167014" y="503413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_</a:t>
            </a:r>
          </a:p>
        </p:txBody>
      </p:sp>
      <p:sp>
        <p:nvSpPr>
          <p:cNvPr id="51209" name="Text Box 8"/>
          <p:cNvSpPr txBox="1">
            <a:spLocks noChangeArrowheads="1"/>
          </p:cNvSpPr>
          <p:nvPr/>
        </p:nvSpPr>
        <p:spPr bwMode="auto">
          <a:xfrm>
            <a:off x="4700414" y="5262736"/>
            <a:ext cx="31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1010"/>
                </a:solidFill>
                <a:latin typeface="Times New Roman" panose="02020603050405020304" pitchFamily="18" charset="0"/>
              </a:rPr>
              <a:t>+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10" name="Text Box 9"/>
          <p:cNvSpPr txBox="1">
            <a:spLocks noChangeArrowheads="1"/>
          </p:cNvSpPr>
          <p:nvPr/>
        </p:nvSpPr>
        <p:spPr bwMode="auto">
          <a:xfrm>
            <a:off x="4014614" y="549133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_</a:t>
            </a:r>
          </a:p>
        </p:txBody>
      </p:sp>
      <p:sp>
        <p:nvSpPr>
          <p:cNvPr id="51211" name="Text Box 10"/>
          <p:cNvSpPr txBox="1">
            <a:spLocks noChangeArrowheads="1"/>
          </p:cNvSpPr>
          <p:nvPr/>
        </p:nvSpPr>
        <p:spPr bwMode="auto">
          <a:xfrm>
            <a:off x="4476775" y="5606975"/>
            <a:ext cx="368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 i="1" dirty="0" err="1">
                <a:solidFill>
                  <a:srgbClr val="00101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b="1" i="1" baseline="-25000" dirty="0" err="1">
                <a:solidFill>
                  <a:srgbClr val="001010"/>
                </a:solidFill>
                <a:latin typeface="Times New Roman" panose="02020603050405020304" pitchFamily="18" charset="0"/>
              </a:rPr>
              <a:t>q</a:t>
            </a:r>
            <a:endParaRPr lang="en-US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51212" name="Text Box 11"/>
          <p:cNvSpPr txBox="1">
            <a:spLocks noChangeArrowheads="1"/>
          </p:cNvSpPr>
          <p:nvPr/>
        </p:nvSpPr>
        <p:spPr bwMode="auto">
          <a:xfrm>
            <a:off x="4471814" y="6024736"/>
            <a:ext cx="296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1010"/>
                </a:solidFill>
                <a:latin typeface="Times New Roman" panose="02020603050405020304" pitchFamily="18" charset="0"/>
              </a:rPr>
              <a:t>+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13" name="Text Box 12"/>
          <p:cNvSpPr txBox="1">
            <a:spLocks noChangeArrowheads="1"/>
          </p:cNvSpPr>
          <p:nvPr/>
        </p:nvSpPr>
        <p:spPr bwMode="auto">
          <a:xfrm>
            <a:off x="4776614" y="488173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1010"/>
                </a:solidFill>
                <a:latin typeface="Times New Roman" panose="02020603050405020304" pitchFamily="18" charset="0"/>
              </a:rPr>
              <a:t>_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14" name="Text Box 13"/>
          <p:cNvSpPr txBox="1">
            <a:spLocks noChangeArrowheads="1"/>
          </p:cNvSpPr>
          <p:nvPr/>
        </p:nvSpPr>
        <p:spPr bwMode="auto">
          <a:xfrm>
            <a:off x="5217939" y="491983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1010"/>
                </a:solidFill>
                <a:latin typeface="Times New Roman" panose="02020603050405020304" pitchFamily="18" charset="0"/>
              </a:rPr>
              <a:t>_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15" name="Text Box 14"/>
          <p:cNvSpPr txBox="1">
            <a:spLocks noChangeArrowheads="1"/>
          </p:cNvSpPr>
          <p:nvPr/>
        </p:nvSpPr>
        <p:spPr bwMode="auto">
          <a:xfrm>
            <a:off x="3541539" y="5148436"/>
            <a:ext cx="31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1010"/>
                </a:solidFill>
                <a:latin typeface="Times New Roman" panose="02020603050405020304" pitchFamily="18" charset="0"/>
              </a:rPr>
              <a:t>+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16" name="Text Box 15"/>
          <p:cNvSpPr txBox="1">
            <a:spLocks noChangeArrowheads="1"/>
          </p:cNvSpPr>
          <p:nvPr/>
        </p:nvSpPr>
        <p:spPr bwMode="auto">
          <a:xfrm>
            <a:off x="3770139" y="591043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_</a:t>
            </a:r>
          </a:p>
        </p:txBody>
      </p:sp>
      <p:sp>
        <p:nvSpPr>
          <p:cNvPr id="51217" name="Text Box 16"/>
          <p:cNvSpPr txBox="1">
            <a:spLocks noChangeArrowheads="1"/>
          </p:cNvSpPr>
          <p:nvPr/>
        </p:nvSpPr>
        <p:spPr bwMode="auto">
          <a:xfrm>
            <a:off x="3862214" y="465313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1010"/>
                </a:solidFill>
                <a:latin typeface="Times New Roman" panose="02020603050405020304" pitchFamily="18" charset="0"/>
              </a:rPr>
              <a:t>_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18" name="Text Box 17"/>
          <p:cNvSpPr txBox="1">
            <a:spLocks noChangeArrowheads="1"/>
          </p:cNvSpPr>
          <p:nvPr/>
        </p:nvSpPr>
        <p:spPr bwMode="auto">
          <a:xfrm>
            <a:off x="5294139" y="5529436"/>
            <a:ext cx="31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1010"/>
                </a:solidFill>
                <a:latin typeface="Times New Roman" panose="02020603050405020304" pitchFamily="18" charset="0"/>
              </a:rPr>
              <a:t>+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79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192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Classification: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4264" y="1592168"/>
            <a:ext cx="7772400" cy="4069080"/>
          </a:xfrm>
        </p:spPr>
        <p:txBody>
          <a:bodyPr/>
          <a:lstStyle/>
          <a:p>
            <a:r>
              <a:rPr lang="en-US" sz="2000" dirty="0">
                <a:solidFill>
                  <a:srgbClr val="660066"/>
                </a:solidFill>
                <a:latin typeface="CenturyGothic-Bold"/>
              </a:rPr>
              <a:t>Measuring model accuracy</a:t>
            </a:r>
          </a:p>
          <a:p>
            <a:r>
              <a:rPr lang="en-US" sz="2000" b="0" dirty="0">
                <a:solidFill>
                  <a:srgbClr val="000000"/>
                </a:solidFill>
                <a:latin typeface="CenturyGothic"/>
              </a:rPr>
              <a:t>To measure the accuracy of a model we need </a:t>
            </a:r>
            <a:r>
              <a:rPr lang="en-US" sz="2000" dirty="0">
                <a:solidFill>
                  <a:srgbClr val="660066"/>
                </a:solidFill>
                <a:latin typeface="CenturyGothic-Bold"/>
              </a:rPr>
              <a:t>test data</a:t>
            </a:r>
          </a:p>
          <a:p>
            <a:r>
              <a:rPr lang="en-US" sz="2000" b="0" dirty="0">
                <a:solidFill>
                  <a:srgbClr val="000000"/>
                </a:solidFill>
                <a:latin typeface="CenturyGothic"/>
              </a:rPr>
              <a:t>Test data is similar in its structure to training data (labeled data)</a:t>
            </a:r>
          </a:p>
          <a:p>
            <a:endParaRPr lang="en-US" sz="2000" dirty="0">
              <a:solidFill>
                <a:srgbClr val="0070C1"/>
              </a:solidFill>
              <a:latin typeface="CenturyGothic-Bold"/>
            </a:endParaRPr>
          </a:p>
          <a:p>
            <a:r>
              <a:rPr lang="en-US" sz="2000" dirty="0">
                <a:solidFill>
                  <a:srgbClr val="0070C1"/>
                </a:solidFill>
                <a:latin typeface="CenturyGothic-Bold"/>
              </a:rPr>
              <a:t>How to test?</a:t>
            </a:r>
          </a:p>
          <a:p>
            <a:r>
              <a:rPr lang="en-US" sz="2000" b="0" dirty="0">
                <a:solidFill>
                  <a:srgbClr val="000000"/>
                </a:solidFill>
                <a:latin typeface="CenturyGothic"/>
              </a:rPr>
              <a:t>The known label of test sample is compared with the classified</a:t>
            </a:r>
          </a:p>
          <a:p>
            <a:r>
              <a:rPr lang="en-US" sz="2000" b="0" dirty="0">
                <a:solidFill>
                  <a:srgbClr val="000000"/>
                </a:solidFill>
                <a:latin typeface="CenturyGothic"/>
              </a:rPr>
              <a:t>result from the model</a:t>
            </a:r>
          </a:p>
          <a:p>
            <a:endParaRPr lang="en-US" sz="2000" dirty="0">
              <a:solidFill>
                <a:srgbClr val="0070C1"/>
              </a:solidFill>
              <a:latin typeface="CenturyGothic-Bold"/>
            </a:endParaRPr>
          </a:p>
          <a:p>
            <a:r>
              <a:rPr lang="en-US" sz="2000" dirty="0">
                <a:solidFill>
                  <a:srgbClr val="0070C1"/>
                </a:solidFill>
                <a:latin typeface="CenturyGothic-Bold"/>
              </a:rPr>
              <a:t>Accuracy rate </a:t>
            </a:r>
            <a:r>
              <a:rPr lang="en-US" sz="2000" b="0" dirty="0">
                <a:solidFill>
                  <a:srgbClr val="000000"/>
                </a:solidFill>
                <a:latin typeface="CenturyGothic"/>
              </a:rPr>
              <a:t>is the percentage of test set samples that are</a:t>
            </a:r>
          </a:p>
          <a:p>
            <a:r>
              <a:rPr lang="en-US" sz="2000" b="0" dirty="0">
                <a:solidFill>
                  <a:srgbClr val="000000"/>
                </a:solidFill>
                <a:latin typeface="CenturyGothic"/>
              </a:rPr>
              <a:t>correctly classified by the model</a:t>
            </a:r>
          </a:p>
          <a:p>
            <a:endParaRPr lang="en-US" sz="20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33852-BB88-41F1-8262-A7E39E36413F}" type="slidenum">
              <a:rPr lang="fa-IR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2526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925760" y="908720"/>
            <a:ext cx="783724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/>
              <a:t>Discussion on the </a:t>
            </a:r>
            <a:r>
              <a:rPr lang="en-US" altLang="en-US" i="1" dirty="0"/>
              <a:t>k</a:t>
            </a:r>
            <a:r>
              <a:rPr lang="en-US" altLang="en-US" dirty="0"/>
              <a:t>-NN Algorithm</a:t>
            </a:r>
            <a:endParaRPr lang="en-US" altLang="en-US" sz="3200" dirty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700808"/>
            <a:ext cx="7920880" cy="4776192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u="sng" dirty="0"/>
              <a:t>Distance-weighted</a:t>
            </a:r>
            <a:r>
              <a:rPr lang="en-US" altLang="en-US" sz="2000" dirty="0"/>
              <a:t> nearest neighbor algorithm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Weight the contribution of each of the </a:t>
            </a:r>
            <a:r>
              <a:rPr lang="en-US" altLang="en-US" i="1" dirty="0"/>
              <a:t>k</a:t>
            </a:r>
            <a:r>
              <a:rPr lang="en-US" altLang="en-US" dirty="0"/>
              <a:t> neighbors according to their distance to the query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q</a:t>
            </a:r>
            <a:endParaRPr lang="en-US" altLang="en-US" dirty="0"/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Give greater weight to closer neighbors</a:t>
            </a:r>
          </a:p>
          <a:p>
            <a:pPr eaLnBrk="1" hangingPunct="1">
              <a:lnSpc>
                <a:spcPct val="110000"/>
              </a:lnSpc>
            </a:pPr>
            <a:endParaRPr lang="en-US" altLang="en-US" sz="2000" u="sng" dirty="0"/>
          </a:p>
          <a:p>
            <a:pPr eaLnBrk="1" hangingPunct="1">
              <a:lnSpc>
                <a:spcPct val="110000"/>
              </a:lnSpc>
            </a:pPr>
            <a:r>
              <a:rPr lang="en-US" altLang="en-US" sz="2000" u="sng" dirty="0"/>
              <a:t>Robust</a:t>
            </a:r>
            <a:r>
              <a:rPr lang="en-US" altLang="en-US" sz="2000" dirty="0"/>
              <a:t> to </a:t>
            </a:r>
            <a:r>
              <a:rPr lang="en-US" altLang="en-US" sz="2000" b="1" dirty="0"/>
              <a:t>noisy data</a:t>
            </a:r>
            <a:endParaRPr lang="en-US" altLang="en-US" sz="2000" dirty="0"/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Averaging </a:t>
            </a:r>
            <a:r>
              <a:rPr lang="en-US" alt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</a:t>
            </a: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-nearest neighbors</a:t>
            </a:r>
          </a:p>
          <a:p>
            <a:pPr eaLnBrk="1" hangingPunct="1">
              <a:lnSpc>
                <a:spcPct val="110000"/>
              </a:lnSpc>
            </a:pPr>
            <a:endParaRPr lang="en-US" altLang="en-US" sz="2000" dirty="0"/>
          </a:p>
          <a:p>
            <a:pPr eaLnBrk="1" hangingPunct="1">
              <a:lnSpc>
                <a:spcPct val="110000"/>
              </a:lnSpc>
            </a:pPr>
            <a:r>
              <a:rPr lang="en-US" altLang="en-US" sz="2000" u="sng" dirty="0"/>
              <a:t>Robust</a:t>
            </a:r>
            <a:r>
              <a:rPr lang="en-US" altLang="en-US" sz="2000" dirty="0"/>
              <a:t> to </a:t>
            </a:r>
            <a:r>
              <a:rPr lang="en-US" altLang="en-US" sz="2000" b="1" dirty="0"/>
              <a:t>missing values</a:t>
            </a:r>
            <a:endParaRPr lang="en-US" altLang="en-US" sz="2000" dirty="0"/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Replacing missing values by max distance in data range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e.g. </a:t>
            </a:r>
            <a:r>
              <a:rPr lang="en-US" altLang="en-US" dirty="0"/>
              <a:t>A=(x</a:t>
            </a:r>
            <a:r>
              <a:rPr lang="en-US" altLang="en-US" b="1" baseline="-25000" dirty="0"/>
              <a:t>1</a:t>
            </a:r>
            <a:r>
              <a:rPr lang="en-US" altLang="en-US" dirty="0"/>
              <a:t>, y</a:t>
            </a:r>
            <a:r>
              <a:rPr lang="en-US" altLang="en-US" b="1" baseline="-25000" dirty="0"/>
              <a:t>1</a:t>
            </a:r>
            <a:r>
              <a:rPr lang="en-US" altLang="en-US" dirty="0"/>
              <a:t>) , B=(x</a:t>
            </a:r>
            <a:r>
              <a:rPr lang="en-US" altLang="en-US" b="1" baseline="-25000" dirty="0"/>
              <a:t>2</a:t>
            </a:r>
            <a:r>
              <a:rPr lang="en-US" altLang="en-US" dirty="0"/>
              <a:t>, null)</a:t>
            </a:r>
            <a:r>
              <a:rPr lang="en-US" alt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i="1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en-US" altLang="en-US" dirty="0" err="1"/>
              <a:t>dist</a:t>
            </a:r>
            <a:r>
              <a:rPr lang="en-US" altLang="en-US" dirty="0"/>
              <a:t> (A, B)=?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i="1" dirty="0"/>
          </a:p>
        </p:txBody>
      </p:sp>
      <p:graphicFrame>
        <p:nvGraphicFramePr>
          <p:cNvPr id="522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689549"/>
              </p:ext>
            </p:extLst>
          </p:nvPr>
        </p:nvGraphicFramePr>
        <p:xfrm>
          <a:off x="5970612" y="2802508"/>
          <a:ext cx="1409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Equation" r:id="rId4" imgW="1409700" imgH="698500" progId="Equation.3">
                  <p:embed/>
                </p:oleObj>
              </mc:Choice>
              <mc:Fallback>
                <p:oleObj name="Equation" r:id="rId4" imgW="1409700" imgH="698500" progId="Equation.3">
                  <p:embed/>
                  <p:pic>
                    <p:nvPicPr>
                      <p:cNvPr id="5222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612" y="2802508"/>
                        <a:ext cx="1409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80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86328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600" y="790600"/>
            <a:ext cx="77914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/>
              <a:t>Other Classification Methods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15616" y="1628800"/>
            <a:ext cx="6696744" cy="4536504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altLang="en-US" sz="2400" b="0" dirty="0"/>
              <a:t>Bayesian Belief Networks</a:t>
            </a:r>
          </a:p>
          <a:p>
            <a:pPr>
              <a:lnSpc>
                <a:spcPct val="130000"/>
              </a:lnSpc>
            </a:pPr>
            <a:endParaRPr lang="en-US" altLang="en-US" sz="2400" b="0" dirty="0"/>
          </a:p>
          <a:p>
            <a:pPr>
              <a:lnSpc>
                <a:spcPct val="130000"/>
              </a:lnSpc>
            </a:pPr>
            <a:r>
              <a:rPr lang="en-US" altLang="en-US" sz="2400" b="0" dirty="0"/>
              <a:t>Classification by Backpropagation</a:t>
            </a:r>
          </a:p>
          <a:p>
            <a:pPr>
              <a:lnSpc>
                <a:spcPct val="130000"/>
              </a:lnSpc>
            </a:pPr>
            <a:endParaRPr lang="en-US" altLang="en-US" sz="2400" b="0" dirty="0"/>
          </a:p>
          <a:p>
            <a:pPr>
              <a:lnSpc>
                <a:spcPct val="130000"/>
              </a:lnSpc>
            </a:pPr>
            <a:r>
              <a:rPr lang="en-US" altLang="en-US" sz="2400" b="0" dirty="0"/>
              <a:t>Support Vector Machines</a:t>
            </a:r>
          </a:p>
          <a:p>
            <a:pPr>
              <a:lnSpc>
                <a:spcPct val="130000"/>
              </a:lnSpc>
            </a:pPr>
            <a:endParaRPr lang="en-US" altLang="en-US" sz="2400" b="0" dirty="0"/>
          </a:p>
          <a:p>
            <a:pPr>
              <a:lnSpc>
                <a:spcPct val="130000"/>
              </a:lnSpc>
            </a:pPr>
            <a:r>
              <a:rPr lang="en-US" altLang="en-US" sz="2400" b="0" dirty="0"/>
              <a:t>Classification by Using Frequent Patterns</a:t>
            </a:r>
          </a:p>
          <a:p>
            <a:pPr>
              <a:lnSpc>
                <a:spcPct val="130000"/>
              </a:lnSpc>
            </a:pPr>
            <a:endParaRPr lang="en-US" altLang="en-US" sz="2400" b="0" dirty="0"/>
          </a:p>
          <a:p>
            <a:pPr lvl="1">
              <a:lnSpc>
                <a:spcPct val="130000"/>
              </a:lnSpc>
            </a:pPr>
            <a:endParaRPr lang="en-US" altLang="en-US" sz="1200" b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DD0F2-C0FB-407D-97D0-C9F1D2861F0C}" type="slidenum">
              <a:rPr lang="fa-IR" altLang="en-US" smtClean="0"/>
              <a:pPr>
                <a:defRPr/>
              </a:pPr>
              <a:t>81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1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92696"/>
            <a:ext cx="76962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0504" y="1652816"/>
            <a:ext cx="7697296" cy="4296464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en-US" dirty="0"/>
              <a:t>Basic Concepts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en-US" dirty="0"/>
              <a:t>Decision Tree Induction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en-US" dirty="0"/>
              <a:t>Bayes Classification Methods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en-US" dirty="0"/>
              <a:t>Rule-Based Classification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en-US" dirty="0"/>
              <a:t>Lazy Classification Methods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chemeClr val="accent1"/>
                </a:solidFill>
              </a:rPr>
              <a:t>Model Evaluation and Selection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Summary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33852-BB88-41F1-8262-A7E39E36413F}" type="slidenum">
              <a:rPr lang="fa-IR" altLang="en-US" smtClean="0"/>
              <a:pPr>
                <a:defRPr/>
              </a:pPr>
              <a:t>82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0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Evaluation and Selection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00808"/>
            <a:ext cx="7753350" cy="439248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000" dirty="0"/>
              <a:t>Evaluation metrics: How can we measure accuracy?  Other metrics to consider?</a:t>
            </a:r>
          </a:p>
          <a:p>
            <a:pPr>
              <a:lnSpc>
                <a:spcPct val="110000"/>
              </a:lnSpc>
            </a:pPr>
            <a:endParaRPr lang="en-US" altLang="en-US" sz="2000" dirty="0"/>
          </a:p>
          <a:p>
            <a:pPr>
              <a:lnSpc>
                <a:spcPct val="110000"/>
              </a:lnSpc>
            </a:pPr>
            <a:r>
              <a:rPr lang="en-US" altLang="en-US" sz="2000" dirty="0"/>
              <a:t>Use </a:t>
            </a:r>
            <a:r>
              <a:rPr lang="en-US" altLang="en-US" sz="2000" b="1" dirty="0"/>
              <a:t>validation test set</a:t>
            </a:r>
            <a:r>
              <a:rPr lang="en-US" altLang="en-US" sz="2000" dirty="0"/>
              <a:t> of class-labeled tuples instead of training set when assessing accuracy</a:t>
            </a:r>
          </a:p>
          <a:p>
            <a:pPr>
              <a:lnSpc>
                <a:spcPct val="110000"/>
              </a:lnSpc>
            </a:pPr>
            <a:endParaRPr lang="en-US" altLang="en-US" sz="2000" dirty="0"/>
          </a:p>
          <a:p>
            <a:pPr>
              <a:lnSpc>
                <a:spcPct val="110000"/>
              </a:lnSpc>
            </a:pPr>
            <a:r>
              <a:rPr lang="en-US" altLang="en-US" sz="2000" dirty="0"/>
              <a:t>Methods for estimating a classifier’s accuracy: 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Holdout method, random subsampling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Cross-validation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Bootstrap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83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0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516340"/>
            <a:ext cx="7887964" cy="1143000"/>
          </a:xfrm>
        </p:spPr>
        <p:txBody>
          <a:bodyPr/>
          <a:lstStyle/>
          <a:p>
            <a:r>
              <a:rPr lang="en-US" altLang="en-US" sz="2800" dirty="0"/>
              <a:t>Classifier Evaluation Metrics: Confusion Matrix</a:t>
            </a:r>
          </a:p>
        </p:txBody>
      </p:sp>
      <p:graphicFrame>
        <p:nvGraphicFramePr>
          <p:cNvPr id="61519" name="Group 7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35808424"/>
              </p:ext>
            </p:extLst>
          </p:nvPr>
        </p:nvGraphicFramePr>
        <p:xfrm>
          <a:off x="1043608" y="4215132"/>
          <a:ext cx="7560840" cy="1935163"/>
        </p:xfrm>
        <a:graphic>
          <a:graphicData uri="http://schemas.openxmlformats.org/drawingml/2006/table">
            <a:tbl>
              <a:tblPr/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1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=  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= 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= yes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6954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no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412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2588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7366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2634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255" name="Text Box 66"/>
          <p:cNvSpPr txBox="1">
            <a:spLocks noChangeArrowheads="1"/>
          </p:cNvSpPr>
          <p:nvPr/>
        </p:nvSpPr>
        <p:spPr bwMode="auto">
          <a:xfrm>
            <a:off x="1043608" y="1772816"/>
            <a:ext cx="260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Calibri" panose="020F0502020204030204" pitchFamily="34" charset="0"/>
              </a:rPr>
              <a:t>Confusion Matrix:</a:t>
            </a:r>
          </a:p>
        </p:txBody>
      </p:sp>
      <p:graphicFrame>
        <p:nvGraphicFramePr>
          <p:cNvPr id="61517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564132"/>
              </p:ext>
            </p:extLst>
          </p:nvPr>
        </p:nvGraphicFramePr>
        <p:xfrm>
          <a:off x="1187623" y="2303366"/>
          <a:ext cx="7527925" cy="1176536"/>
        </p:xfrm>
        <a:graphic>
          <a:graphicData uri="http://schemas.openxmlformats.org/drawingml/2006/table">
            <a:tbl>
              <a:tblPr/>
              <a:tblGrid>
                <a:gridCol w="275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7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9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4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274" name="Rectangle 78"/>
          <p:cNvSpPr>
            <a:spLocks noChangeArrowheads="1"/>
          </p:cNvSpPr>
          <p:nvPr/>
        </p:nvSpPr>
        <p:spPr bwMode="auto">
          <a:xfrm>
            <a:off x="1187624" y="3721251"/>
            <a:ext cx="3565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Example of Confusion Matrix: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9CA1A-C46B-455A-8DB9-BC5866D1CE08}" type="slidenum">
              <a:rPr lang="en-US" altLang="en-US" smtClean="0"/>
              <a:pPr/>
              <a:t>84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65882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3898" y="413792"/>
            <a:ext cx="7769102" cy="1143000"/>
          </a:xfrm>
        </p:spPr>
        <p:txBody>
          <a:bodyPr/>
          <a:lstStyle/>
          <a:p>
            <a:r>
              <a:rPr lang="en-US" altLang="en-US" sz="3600" dirty="0"/>
              <a:t>Classifier Evaluation Metrics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3419621"/>
            <a:ext cx="3771900" cy="2817691"/>
          </a:xfrm>
        </p:spPr>
        <p:txBody>
          <a:bodyPr/>
          <a:lstStyle/>
          <a:p>
            <a:r>
              <a:rPr lang="en-US" altLang="en-US" sz="2000" b="1" dirty="0"/>
              <a:t>Classifier Accuracy, </a:t>
            </a:r>
            <a:r>
              <a:rPr lang="en-US" altLang="en-US" sz="2000" dirty="0"/>
              <a:t>or recognition rate: percentage of test set tuples that are correctly classified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/>
              <a:t>Accuracy = (TP + TN)/All</a:t>
            </a:r>
            <a:endParaRPr lang="en-US" altLang="en-US" dirty="0"/>
          </a:p>
          <a:p>
            <a:endParaRPr lang="en-US" altLang="en-US" sz="2000" b="1" dirty="0"/>
          </a:p>
          <a:p>
            <a:r>
              <a:rPr lang="en-US" altLang="en-US" sz="2000" b="1" dirty="0"/>
              <a:t>Error rate:</a:t>
            </a:r>
            <a:r>
              <a:rPr lang="en-US" altLang="en-US" sz="2000" dirty="0"/>
              <a:t> </a:t>
            </a:r>
            <a:r>
              <a:rPr lang="en-US" altLang="en-US" sz="2000" i="1" dirty="0"/>
              <a:t>1 –</a:t>
            </a:r>
            <a:r>
              <a:rPr lang="en-US" altLang="en-US" sz="2000" dirty="0"/>
              <a:t> </a:t>
            </a:r>
            <a:r>
              <a:rPr lang="en-US" altLang="en-US" sz="2000" i="1" dirty="0"/>
              <a:t>accuracy</a:t>
            </a:r>
            <a:r>
              <a:rPr lang="en-US" altLang="en-US" sz="2000" dirty="0"/>
              <a:t>, or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/>
              <a:t>Error rate = (FP + FN)/All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4493840" y="1628800"/>
            <a:ext cx="4269160" cy="48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b="1" dirty="0">
                <a:latin typeface="Calibri" panose="020F0502020204030204" pitchFamily="34" charset="0"/>
              </a:rPr>
              <a:t>Class Imbalance Problem</a:t>
            </a:r>
            <a:r>
              <a:rPr lang="en-US" altLang="en-US" sz="2000" dirty="0">
                <a:latin typeface="Calibri" panose="020F0502020204030204" pitchFamily="34" charset="0"/>
              </a:rPr>
              <a:t>: 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Calibri" panose="020F0502020204030204" pitchFamily="34" charset="0"/>
              </a:rPr>
              <a:t>One class may be </a:t>
            </a:r>
            <a:r>
              <a:rPr lang="en-US" altLang="en-US" sz="2000" i="1" dirty="0">
                <a:latin typeface="Calibri" panose="020F0502020204030204" pitchFamily="34" charset="0"/>
              </a:rPr>
              <a:t>rare</a:t>
            </a:r>
            <a:r>
              <a:rPr lang="en-US" altLang="en-US" sz="2000" dirty="0">
                <a:latin typeface="Calibri" panose="020F0502020204030204" pitchFamily="34" charset="0"/>
              </a:rPr>
              <a:t>, e.g. fraud, or HIV-positive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en-US" altLang="en-US" b="1" dirty="0">
              <a:latin typeface="Calibri" panose="020F0502020204030204" pitchFamily="34" charset="0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b="1" dirty="0">
                <a:latin typeface="Calibri" panose="020F0502020204030204" pitchFamily="34" charset="0"/>
              </a:rPr>
              <a:t>Sensitivity =</a:t>
            </a:r>
            <a:r>
              <a:rPr lang="en-US" altLang="en-US" sz="2000" dirty="0">
                <a:latin typeface="Calibri" panose="020F0502020204030204" pitchFamily="34" charset="0"/>
              </a:rPr>
              <a:t> </a:t>
            </a:r>
            <a:r>
              <a:rPr lang="en-US" altLang="en-US" sz="2000" b="1" dirty="0">
                <a:latin typeface="Calibri" panose="020F0502020204030204" pitchFamily="34" charset="0"/>
              </a:rPr>
              <a:t>TP/P</a:t>
            </a:r>
          </a:p>
          <a:p>
            <a:pPr lvl="2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Calibri" panose="020F0502020204030204" pitchFamily="34" charset="0"/>
              </a:rPr>
              <a:t>True Positive recognition rate</a:t>
            </a:r>
            <a:endParaRPr lang="en-US" altLang="en-US" sz="1600" b="1" dirty="0">
              <a:latin typeface="Calibri" panose="020F0502020204030204" pitchFamily="34" charset="0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en-US" altLang="en-US" sz="2000" b="1" dirty="0">
              <a:latin typeface="Calibri" panose="020F0502020204030204" pitchFamily="34" charset="0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b="1" dirty="0">
                <a:latin typeface="Calibri" panose="020F0502020204030204" pitchFamily="34" charset="0"/>
              </a:rPr>
              <a:t>Specificity = TN/N</a:t>
            </a:r>
          </a:p>
          <a:p>
            <a:pPr lvl="2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Calibri" panose="020F0502020204030204" pitchFamily="34" charset="0"/>
              </a:rPr>
              <a:t>True Negative recognition rate</a:t>
            </a:r>
          </a:p>
        </p:txBody>
      </p:sp>
      <p:graphicFrame>
        <p:nvGraphicFramePr>
          <p:cNvPr id="62595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55752"/>
              </p:ext>
            </p:extLst>
          </p:nvPr>
        </p:nvGraphicFramePr>
        <p:xfrm>
          <a:off x="1835696" y="1783249"/>
          <a:ext cx="1905000" cy="146685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A\P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All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85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16589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7" descr="8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180" y="4740372"/>
            <a:ext cx="3895420" cy="62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8" descr="8rec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20051"/>
            <a:ext cx="3124200" cy="68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7" descr="8precis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040" y="2198274"/>
            <a:ext cx="3581400" cy="65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836712"/>
            <a:ext cx="7970590" cy="777910"/>
          </a:xfrm>
        </p:spPr>
        <p:txBody>
          <a:bodyPr/>
          <a:lstStyle/>
          <a:p>
            <a:r>
              <a:rPr lang="en-US" altLang="en-US" sz="3600" dirty="0"/>
              <a:t>Classifier Evaluation Metrics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3485" y="1680163"/>
            <a:ext cx="7749515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 dirty="0"/>
              <a:t>Precision</a:t>
            </a:r>
            <a:r>
              <a:rPr lang="en-US" altLang="en-US" sz="2000" dirty="0"/>
              <a:t>: exactness – what % of tuples that the classifier labeled as positive are actually positive</a:t>
            </a:r>
          </a:p>
          <a:p>
            <a:pPr lvl="1">
              <a:lnSpc>
                <a:spcPct val="90000"/>
              </a:lnSpc>
            </a:pPr>
            <a:endParaRPr lang="en-US" altLang="en-US" b="1" dirty="0"/>
          </a:p>
          <a:p>
            <a:pPr lvl="1">
              <a:lnSpc>
                <a:spcPct val="90000"/>
              </a:lnSpc>
            </a:pPr>
            <a:endParaRPr lang="en-US" altLang="en-US" b="1" dirty="0"/>
          </a:p>
          <a:p>
            <a:pPr>
              <a:lnSpc>
                <a:spcPct val="90000"/>
              </a:lnSpc>
            </a:pPr>
            <a:r>
              <a:rPr lang="en-US" altLang="en-US" sz="2000" b="1" dirty="0"/>
              <a:t>Recall: </a:t>
            </a:r>
            <a:r>
              <a:rPr lang="en-US" altLang="en-US" sz="2000" dirty="0"/>
              <a:t>completeness – what % of positive tuples did the classifier label as positive?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Perfect score is 1.0</a:t>
            </a:r>
          </a:p>
          <a:p>
            <a:pPr>
              <a:lnSpc>
                <a:spcPct val="80000"/>
              </a:lnSpc>
            </a:pPr>
            <a:endParaRPr lang="en-US" altLang="en-US" sz="2000" b="1" i="1" dirty="0"/>
          </a:p>
          <a:p>
            <a:pPr>
              <a:lnSpc>
                <a:spcPct val="80000"/>
              </a:lnSpc>
            </a:pPr>
            <a:r>
              <a:rPr lang="en-US" altLang="en-US" sz="2000" b="1" i="1" dirty="0"/>
              <a:t>F</a:t>
            </a:r>
            <a:r>
              <a:rPr lang="en-US" altLang="en-US" sz="2000" b="1" dirty="0"/>
              <a:t> measure (</a:t>
            </a:r>
            <a:r>
              <a:rPr lang="en-US" altLang="en-US" sz="2000" b="1" i="1" dirty="0"/>
              <a:t>F</a:t>
            </a:r>
            <a:r>
              <a:rPr lang="en-US" altLang="en-US" sz="2000" b="1" i="1" baseline="-25000" dirty="0"/>
              <a:t>1</a:t>
            </a:r>
            <a:r>
              <a:rPr lang="en-US" altLang="en-US" sz="2000" b="1" dirty="0"/>
              <a:t> </a:t>
            </a:r>
            <a:r>
              <a:rPr lang="en-US" altLang="en-US" sz="2000" dirty="0"/>
              <a:t>or</a:t>
            </a:r>
            <a:r>
              <a:rPr lang="en-US" altLang="en-US" sz="2000" b="1" dirty="0"/>
              <a:t> </a:t>
            </a:r>
            <a:r>
              <a:rPr lang="en-US" altLang="en-US" sz="2000" b="1" i="1" dirty="0"/>
              <a:t>F</a:t>
            </a:r>
            <a:r>
              <a:rPr lang="en-US" altLang="en-US" sz="2000" b="1" dirty="0"/>
              <a:t>-score)</a:t>
            </a:r>
            <a:r>
              <a:rPr lang="en-US" altLang="en-US" sz="2000" dirty="0"/>
              <a:t>: harmonic mean of precision and recall:</a:t>
            </a:r>
          </a:p>
          <a:p>
            <a:pPr>
              <a:lnSpc>
                <a:spcPct val="80000"/>
              </a:lnSpc>
            </a:pPr>
            <a:endParaRPr lang="en-US" altLang="en-US" sz="2000" b="1" dirty="0"/>
          </a:p>
          <a:p>
            <a:pPr>
              <a:lnSpc>
                <a:spcPct val="80000"/>
              </a:lnSpc>
            </a:pPr>
            <a:endParaRPr lang="en-US" altLang="en-US" sz="2000" b="1" dirty="0"/>
          </a:p>
          <a:p>
            <a:pPr>
              <a:lnSpc>
                <a:spcPct val="80000"/>
              </a:lnSpc>
            </a:pPr>
            <a:endParaRPr lang="en-US" altLang="en-US" sz="2000" b="1" dirty="0"/>
          </a:p>
          <a:p>
            <a:pPr>
              <a:lnSpc>
                <a:spcPct val="80000"/>
              </a:lnSpc>
            </a:pPr>
            <a:endParaRPr lang="en-US" altLang="en-US" sz="2000" b="1" dirty="0"/>
          </a:p>
          <a:p>
            <a:pPr>
              <a:lnSpc>
                <a:spcPct val="80000"/>
              </a:lnSpc>
            </a:pPr>
            <a:endParaRPr lang="en-US" altLang="en-US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 i="1" dirty="0"/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1050925" y="50101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2800"/>
          </a:p>
        </p:txBody>
      </p:sp>
      <p:pic>
        <p:nvPicPr>
          <p:cNvPr id="54281" name="Picture 8" descr="8Fbet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083" y="5517232"/>
            <a:ext cx="3711101" cy="61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86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541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512" y="476672"/>
            <a:ext cx="7479928" cy="1066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600" dirty="0"/>
              <a:t>Evaluating Classifier Accuracy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700808"/>
            <a:ext cx="7920880" cy="4536503"/>
          </a:xfrm>
          <a:noFill/>
        </p:spPr>
        <p:txBody>
          <a:bodyPr lIns="92075" tIns="46038" rIns="92075" bIns="46038"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b="1" dirty="0"/>
              <a:t>1.  Holdout method</a:t>
            </a:r>
          </a:p>
          <a:p>
            <a:pPr lvl="1" eaLnBrk="1" hangingPunct="1">
              <a:lnSpc>
                <a:spcPct val="80000"/>
              </a:lnSpc>
            </a:pPr>
            <a:endParaRPr lang="fa-IR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Given data is randomly partitioned into two independent sets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/>
              <a:t>Training</a:t>
            </a:r>
            <a:r>
              <a:rPr lang="en-US" altLang="en-US" dirty="0"/>
              <a:t> set (e.g., 2/3) for model construction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Test set (e.g., 1/3) for accuracy estimation</a:t>
            </a:r>
          </a:p>
          <a:p>
            <a:pPr lvl="1" eaLnBrk="1" hangingPunct="1">
              <a:lnSpc>
                <a:spcPct val="80000"/>
              </a:lnSpc>
            </a:pPr>
            <a:endParaRPr lang="fa-IR" altLang="en-US" sz="2400" u="sng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u="sng" dirty="0"/>
              <a:t>Random sampling</a:t>
            </a:r>
            <a:r>
              <a:rPr lang="en-US" altLang="en-US" sz="2400" dirty="0"/>
              <a:t>: a variation of holdout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Repeat holdout k times, accuracy = avg. of the accuracies obtained</a:t>
            </a:r>
          </a:p>
          <a:p>
            <a:pPr eaLnBrk="1" hangingPunct="1">
              <a:lnSpc>
                <a:spcPct val="80000"/>
              </a:lnSpc>
            </a:pPr>
            <a:endParaRPr lang="en-US" altLang="en-US" b="1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87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85965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512" y="476672"/>
            <a:ext cx="7479928" cy="1066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600" dirty="0"/>
              <a:t>Evaluating Classifier Accuracy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700808"/>
            <a:ext cx="7920880" cy="4536503"/>
          </a:xfrm>
          <a:noFill/>
        </p:spPr>
        <p:txBody>
          <a:bodyPr lIns="92075" tIns="46038" rIns="92075" bIns="46038"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b="1" dirty="0"/>
              <a:t>2. Cross-validation</a:t>
            </a:r>
            <a:r>
              <a:rPr lang="en-US" altLang="en-US" sz="2000" dirty="0"/>
              <a:t>  (</a:t>
            </a: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k-fold, where k = 10 is most popular)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Randomly partition the data into </a:t>
            </a:r>
            <a:r>
              <a:rPr lang="en-US" altLang="en-US" i="1" dirty="0"/>
              <a:t>k</a:t>
            </a:r>
            <a:r>
              <a:rPr lang="en-US" altLang="en-US" dirty="0"/>
              <a:t> </a:t>
            </a:r>
            <a:r>
              <a:rPr lang="en-US" altLang="en-US" i="1" dirty="0"/>
              <a:t>mutually exclusive</a:t>
            </a:r>
            <a:r>
              <a:rPr lang="en-US" altLang="en-US" dirty="0"/>
              <a:t> subsets, each approximately equal size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At </a:t>
            </a:r>
            <a:r>
              <a:rPr lang="en-US" altLang="en-US" i="1" dirty="0" err="1"/>
              <a:t>i</a:t>
            </a:r>
            <a:r>
              <a:rPr lang="en-US" altLang="en-US" dirty="0" err="1"/>
              <a:t>-th</a:t>
            </a:r>
            <a:r>
              <a:rPr lang="en-US" altLang="en-US" dirty="0"/>
              <a:t> iteration, use D</a:t>
            </a:r>
            <a:r>
              <a:rPr lang="en-US" altLang="en-US" baseline="-25000" dirty="0"/>
              <a:t>i </a:t>
            </a:r>
            <a:r>
              <a:rPr lang="en-US" altLang="en-US" dirty="0"/>
              <a:t>as test set and others as training set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u="sng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u="sng" dirty="0"/>
              <a:t>Leave-one-out</a:t>
            </a:r>
            <a:r>
              <a:rPr lang="en-US" altLang="en-US" dirty="0"/>
              <a:t>: </a:t>
            </a:r>
            <a:r>
              <a:rPr lang="en-US" altLang="en-US" i="1" dirty="0"/>
              <a:t>k</a:t>
            </a:r>
            <a:r>
              <a:rPr lang="en-US" altLang="en-US" dirty="0"/>
              <a:t> folds where </a:t>
            </a:r>
            <a:r>
              <a:rPr lang="en-US" altLang="en-US" i="1" dirty="0"/>
              <a:t>k</a:t>
            </a:r>
            <a:r>
              <a:rPr lang="en-US" altLang="en-US" dirty="0"/>
              <a:t> = # of tuples, for small sized data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en-US" b="1" u="sng" dirty="0"/>
          </a:p>
          <a:p>
            <a:pPr marL="57150" indent="0" eaLnBrk="1" hangingPunct="1">
              <a:lnSpc>
                <a:spcPct val="80000"/>
              </a:lnSpc>
              <a:buNone/>
            </a:pPr>
            <a:r>
              <a:rPr lang="en-US" altLang="en-US" b="1" u="sng" dirty="0"/>
              <a:t>*Stratified cross-validation*</a:t>
            </a:r>
            <a:r>
              <a:rPr lang="en-US" altLang="en-US" dirty="0"/>
              <a:t>: </a:t>
            </a:r>
            <a:r>
              <a:rPr lang="en-US" altLang="en-US" sz="2000" dirty="0"/>
              <a:t>folds are stratified so that class dist. in each fold is approx. the same as that in the initial data</a:t>
            </a:r>
            <a:endParaRPr lang="en-US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B. </a:t>
            </a:r>
            <a:r>
              <a:rPr lang="en-US" altLang="en-US" dirty="0" err="1"/>
              <a:t>Behkamal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Data Mining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88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804075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85800"/>
            <a:ext cx="7791400" cy="685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600" dirty="0"/>
              <a:t>Evaluating Classifier Accuracy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1600" y="1635968"/>
            <a:ext cx="7791400" cy="3926632"/>
          </a:xfrm>
          <a:noFill/>
        </p:spPr>
        <p:txBody>
          <a:bodyPr lIns="92075" tIns="46038" rIns="92075" bIns="46038"/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en-US" sz="2400" b="1" dirty="0"/>
              <a:t>3. Bootstrap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>
                <a:solidFill>
                  <a:schemeClr val="accent3">
                    <a:lumMod val="10000"/>
                  </a:schemeClr>
                </a:solidFill>
              </a:rPr>
              <a:t>Works well with small data sets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>
                <a:solidFill>
                  <a:schemeClr val="accent3">
                    <a:lumMod val="10000"/>
                  </a:schemeClr>
                </a:solidFill>
              </a:rPr>
              <a:t>Samples the given training tuples </a:t>
            </a:r>
            <a:r>
              <a:rPr lang="en-US" altLang="en-US" sz="1800" i="1" dirty="0">
                <a:solidFill>
                  <a:schemeClr val="accent3">
                    <a:lumMod val="10000"/>
                  </a:schemeClr>
                </a:solidFill>
              </a:rPr>
              <a:t>with replacement</a:t>
            </a:r>
          </a:p>
          <a:p>
            <a:pPr lvl="2" eaLnBrk="1" hangingPunct="1">
              <a:lnSpc>
                <a:spcPct val="110000"/>
              </a:lnSpc>
            </a:pPr>
            <a:endParaRPr lang="en-US" altLang="en-US" sz="1800" dirty="0"/>
          </a:p>
          <a:p>
            <a:pPr eaLnBrk="1" hangingPunct="1">
              <a:lnSpc>
                <a:spcPct val="110000"/>
              </a:lnSpc>
            </a:pPr>
            <a:r>
              <a:rPr lang="en-US" altLang="en-US" sz="1800" dirty="0"/>
              <a:t>Several bootstrap methods, and a common one is </a:t>
            </a:r>
            <a:r>
              <a:rPr lang="en-US" altLang="en-US" sz="1800" b="1" dirty="0"/>
              <a:t>.632 </a:t>
            </a:r>
            <a:r>
              <a:rPr lang="en-US" altLang="en-US" sz="1800" b="1" dirty="0" err="1"/>
              <a:t>boostrap</a:t>
            </a:r>
            <a:endParaRPr lang="en-US" altLang="en-US" sz="1800" b="1" dirty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>
                <a:solidFill>
                  <a:schemeClr val="tx2"/>
                </a:solidFill>
              </a:rPr>
              <a:t>A data set with </a:t>
            </a:r>
            <a:r>
              <a:rPr lang="en-US" altLang="en-US" sz="1800" b="1" i="1" dirty="0">
                <a:solidFill>
                  <a:schemeClr val="tx2"/>
                </a:solidFill>
              </a:rPr>
              <a:t>d</a:t>
            </a:r>
            <a:r>
              <a:rPr lang="en-US" altLang="en-US" sz="1800" b="1" dirty="0">
                <a:solidFill>
                  <a:schemeClr val="tx2"/>
                </a:solidFill>
              </a:rPr>
              <a:t> tuples is sampled </a:t>
            </a:r>
            <a:r>
              <a:rPr lang="en-US" altLang="en-US" sz="1800" b="1" i="1" dirty="0">
                <a:solidFill>
                  <a:schemeClr val="tx2"/>
                </a:solidFill>
              </a:rPr>
              <a:t>d</a:t>
            </a:r>
            <a:r>
              <a:rPr lang="en-US" altLang="en-US" sz="1800" b="1" dirty="0">
                <a:solidFill>
                  <a:schemeClr val="tx2"/>
                </a:solidFill>
              </a:rPr>
              <a:t> times</a:t>
            </a:r>
            <a:r>
              <a:rPr lang="en-US" altLang="en-US" sz="1800" dirty="0">
                <a:solidFill>
                  <a:schemeClr val="tx2"/>
                </a:solidFill>
              </a:rPr>
              <a:t>, with replacement, resulting in a training set of </a:t>
            </a:r>
            <a:r>
              <a:rPr lang="en-US" altLang="en-US" sz="1800" i="1" dirty="0">
                <a:solidFill>
                  <a:schemeClr val="tx2"/>
                </a:solidFill>
              </a:rPr>
              <a:t>d</a:t>
            </a:r>
            <a:r>
              <a:rPr lang="en-US" altLang="en-US" sz="1800" dirty="0">
                <a:solidFill>
                  <a:schemeClr val="tx2"/>
                </a:solidFill>
              </a:rPr>
              <a:t> samples.  The data tuples that did not make it into the training set end up forming the test set.  About 63.2% of the original data end up in the bootstrap, and the remaining 36.8% form the test set (since (1 – 1/d)</a:t>
            </a:r>
            <a:r>
              <a:rPr lang="en-US" altLang="en-US" sz="1800" baseline="30000" dirty="0">
                <a:solidFill>
                  <a:schemeClr val="tx2"/>
                </a:solidFill>
              </a:rPr>
              <a:t>d</a:t>
            </a:r>
            <a:r>
              <a:rPr lang="en-US" altLang="en-US" sz="1800" dirty="0">
                <a:solidFill>
                  <a:schemeClr val="tx2"/>
                </a:solidFill>
              </a:rPr>
              <a:t> ≈ e</a:t>
            </a:r>
            <a:r>
              <a:rPr lang="en-US" altLang="en-US" sz="1800" baseline="30000" dirty="0">
                <a:solidFill>
                  <a:schemeClr val="tx2"/>
                </a:solidFill>
              </a:rPr>
              <a:t>-1</a:t>
            </a:r>
            <a:r>
              <a:rPr lang="en-US" altLang="en-US" sz="1800" dirty="0">
                <a:solidFill>
                  <a:schemeClr val="tx2"/>
                </a:solidFill>
              </a:rPr>
              <a:t> = 0.368)</a:t>
            </a:r>
          </a:p>
          <a:p>
            <a:pPr marL="457200" lvl="1" indent="0" eaLnBrk="1" hangingPunct="1">
              <a:lnSpc>
                <a:spcPct val="110000"/>
              </a:lnSpc>
              <a:buNone/>
            </a:pPr>
            <a:endParaRPr lang="en-US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48264" y="6165304"/>
            <a:ext cx="1905000" cy="457200"/>
          </a:xfrm>
        </p:spPr>
        <p:txBody>
          <a:bodyPr/>
          <a:lstStyle/>
          <a:p>
            <a:fld id="{6709A22D-CF02-42D3-A1E9-CEF88431B5CC}" type="slidenum">
              <a:rPr lang="en-US" altLang="en-US" smtClean="0"/>
              <a:pPr/>
              <a:t>89</a:t>
            </a:fld>
            <a:endParaRPr lang="en-US" altLang="en-US" dirty="0"/>
          </a:p>
        </p:txBody>
      </p:sp>
      <p:sp>
        <p:nvSpPr>
          <p:cNvPr id="9" name="Date Placeholder 6"/>
          <p:cNvSpPr txBox="1">
            <a:spLocks/>
          </p:cNvSpPr>
          <p:nvPr/>
        </p:nvSpPr>
        <p:spPr bwMode="auto">
          <a:xfrm>
            <a:off x="990600" y="6237312"/>
            <a:ext cx="1905000" cy="3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kumimoji="1"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B Nazanin" pitchFamily="2" charset="-7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B Nazanin" pitchFamily="2" charset="-7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B Nazanin" pitchFamily="2" charset="-7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B Nazanin" pitchFamily="2" charset="-7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B Nazanin" pitchFamily="2" charset="-7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B Nazanin" pitchFamily="2" charset="-7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B Nazanin" pitchFamily="2" charset="-7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B Nazanin" pitchFamily="2" charset="-78"/>
              </a:defRPr>
            </a:lvl9pPr>
          </a:lstStyle>
          <a:p>
            <a:pPr algn="l">
              <a:defRPr/>
            </a:pPr>
            <a:r>
              <a:rPr lang="en-US" altLang="en-US" dirty="0"/>
              <a:t>B. </a:t>
            </a:r>
            <a:r>
              <a:rPr lang="en-US" altLang="en-US" dirty="0" err="1"/>
              <a:t>Behkamal</a:t>
            </a:r>
            <a:endParaRPr lang="en-US" altLang="en-US" dirty="0"/>
          </a:p>
        </p:txBody>
      </p:sp>
      <p:sp>
        <p:nvSpPr>
          <p:cNvPr id="10" name="Footer Placeholder 7"/>
          <p:cNvSpPr txBox="1">
            <a:spLocks/>
          </p:cNvSpPr>
          <p:nvPr/>
        </p:nvSpPr>
        <p:spPr>
          <a:xfrm>
            <a:off x="3692624" y="6209456"/>
            <a:ext cx="2895600" cy="3158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B Nazanin" pitchFamily="2" charset="-7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B Nazanin" pitchFamily="2" charset="-7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B Nazanin" pitchFamily="2" charset="-7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B Nazanin" pitchFamily="2" charset="-7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B Nazanin" pitchFamily="2" charset="-7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B Nazanin" pitchFamily="2" charset="-7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B Nazanin" pitchFamily="2" charset="-7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B Nazanin" pitchFamily="2" charset="-7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B Nazanin" pitchFamily="2" charset="-78"/>
              </a:defRPr>
            </a:lvl9pPr>
          </a:lstStyle>
          <a:p>
            <a:pPr algn="ctr">
              <a:defRPr/>
            </a:pPr>
            <a:r>
              <a:rPr kumimoji="1" lang="en-US" altLang="en-US" sz="1400" dirty="0">
                <a:solidFill>
                  <a:schemeClr val="bg2"/>
                </a:solidFill>
                <a:latin typeface="+mn-lt"/>
                <a:cs typeface="+mn-cs"/>
              </a:rPr>
              <a:t>Data Mining </a:t>
            </a:r>
          </a:p>
        </p:txBody>
      </p:sp>
    </p:spTree>
    <p:extLst>
      <p:ext uri="{BB962C8B-B14F-4D97-AF65-F5344CB8AC3E}">
        <p14:creationId xmlns:p14="http://schemas.microsoft.com/office/powerpoint/2010/main" val="387704661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vs. Prediction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672208"/>
            <a:ext cx="7805925" cy="4349080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33852-BB88-41F1-8262-A7E39E36413F}" type="slidenum">
              <a:rPr lang="fa-IR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3217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545137"/>
            <a:ext cx="7772400" cy="83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accent6"/>
                </a:solidFill>
              </a:rPr>
              <a:t>Issues Affecting Model Selection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05947" y="1646056"/>
            <a:ext cx="7757054" cy="4303224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b="0" dirty="0">
                <a:solidFill>
                  <a:srgbClr val="C00000"/>
                </a:solidFill>
              </a:rPr>
              <a:t>Accuracy: </a:t>
            </a:r>
            <a:r>
              <a:rPr lang="en-US" altLang="en-US" sz="2000" b="0" dirty="0">
                <a:solidFill>
                  <a:schemeClr val="tx1"/>
                </a:solidFill>
              </a:rPr>
              <a:t>predicting class label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b="0" dirty="0">
                <a:solidFill>
                  <a:srgbClr val="C00000"/>
                </a:solidFill>
              </a:rPr>
              <a:t>Interpretability: </a:t>
            </a:r>
            <a:r>
              <a:rPr lang="en-US" altLang="en-US" sz="2000" b="0" dirty="0"/>
              <a:t>understanding and insight provided by the model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b="0" dirty="0">
                <a:solidFill>
                  <a:srgbClr val="C00000"/>
                </a:solidFill>
              </a:rPr>
              <a:t>Scalability:</a:t>
            </a:r>
            <a:r>
              <a:rPr lang="en-US" altLang="en-US" sz="2000" b="0" dirty="0"/>
              <a:t> efficiency in disk-resident databases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b="0" dirty="0">
                <a:solidFill>
                  <a:srgbClr val="C00000"/>
                </a:solidFill>
              </a:rPr>
              <a:t>Robustness:</a:t>
            </a:r>
            <a:r>
              <a:rPr lang="en-US" altLang="en-US" sz="2000" b="0" dirty="0"/>
              <a:t> handling noise and missing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b="0" dirty="0">
                <a:solidFill>
                  <a:srgbClr val="C00000"/>
                </a:solidFill>
              </a:rPr>
              <a:t>Speed: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time to construct the model (training time)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time to use the model (classification/prediction time)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b="0" dirty="0">
                <a:solidFill>
                  <a:srgbClr val="C00000"/>
                </a:solidFill>
              </a:rPr>
              <a:t>Other measures: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goodness of rules: decision tree size or compactness of classification rules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DD0F2-C0FB-407D-97D0-C9F1D2861F0C}" type="slidenum">
              <a:rPr lang="fa-IR" altLang="en-US" smtClean="0"/>
              <a:pPr>
                <a:defRPr/>
              </a:pPr>
              <a:t>90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2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51384"/>
            <a:ext cx="7253808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Summary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628800"/>
            <a:ext cx="7647384" cy="4464496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dirty="0"/>
              <a:t>Supervised and unsupervised learning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/>
              <a:t>Classification methods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Decision tree induction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Naive Bayesian classification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Rule-based classification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Lazy classifier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/>
              <a:t>Classifier evaluation metrics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accuracy, sensitivity, specificity, precision, recall and </a:t>
            </a:r>
            <a:r>
              <a:rPr lang="en-US" altLang="en-US" sz="1800" i="1" dirty="0">
                <a:solidFill>
                  <a:schemeClr val="tx1"/>
                </a:solidFill>
              </a:rPr>
              <a:t>F</a:t>
            </a:r>
            <a:r>
              <a:rPr lang="en-US" altLang="en-US" sz="1800" dirty="0">
                <a:solidFill>
                  <a:schemeClr val="tx1"/>
                </a:solidFill>
              </a:rPr>
              <a:t> measure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/>
              <a:t>Methods for estimating classifier’s accuracy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600" dirty="0"/>
              <a:t>Stratified k-fold cross-validation is recommended for accuracy estimation</a:t>
            </a:r>
          </a:p>
          <a:p>
            <a:pPr eaLnBrk="1" hangingPunct="1">
              <a:lnSpc>
                <a:spcPct val="120000"/>
              </a:lnSpc>
            </a:pPr>
            <a:endParaRPr lang="en-US" altLang="en-US" sz="1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91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216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E:\work\my classes\IT\me\slides\question\question-mark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856" y="1988840"/>
            <a:ext cx="3527425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69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Notebook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B Nazanin" pitchFamily="2" charset="-7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B Nazanin" pitchFamily="2" charset="-78"/>
          </a:defRPr>
        </a:defPPr>
      </a:lstStyle>
    </a:lnDef>
  </a:objectDefaults>
  <a:extraClrSchemeLst>
    <a:extraClrScheme>
      <a:clrScheme name="Notebook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13522</TotalTime>
  <Words>5208</Words>
  <Application>Microsoft Office PowerPoint</Application>
  <PresentationFormat>On-screen Show (4:3)</PresentationFormat>
  <Paragraphs>1231</Paragraphs>
  <Slides>92</Slides>
  <Notes>50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92</vt:i4>
      </vt:variant>
    </vt:vector>
  </HeadingPairs>
  <TitlesOfParts>
    <vt:vector size="111" baseType="lpstr">
      <vt:lpstr>Arial</vt:lpstr>
      <vt:lpstr>B Homa</vt:lpstr>
      <vt:lpstr>B Jadid</vt:lpstr>
      <vt:lpstr>B Nazanin</vt:lpstr>
      <vt:lpstr>B Titr</vt:lpstr>
      <vt:lpstr>B Traffic</vt:lpstr>
      <vt:lpstr>Calibri</vt:lpstr>
      <vt:lpstr>Cambria Math</vt:lpstr>
      <vt:lpstr>CenturyGothic</vt:lpstr>
      <vt:lpstr>CenturyGothic-Bold</vt:lpstr>
      <vt:lpstr>Gulim</vt:lpstr>
      <vt:lpstr>Tahoma</vt:lpstr>
      <vt:lpstr>Times New Roman</vt:lpstr>
      <vt:lpstr>Wingdings</vt:lpstr>
      <vt:lpstr>Wingdings 2</vt:lpstr>
      <vt:lpstr>Wingdings3</vt:lpstr>
      <vt:lpstr>Notebook</vt:lpstr>
      <vt:lpstr>Worksheet</vt:lpstr>
      <vt:lpstr>Equation</vt:lpstr>
      <vt:lpstr>PowerPoint Presentation</vt:lpstr>
      <vt:lpstr>Outline</vt:lpstr>
      <vt:lpstr>Supervised vs. Unsupervised Learning</vt:lpstr>
      <vt:lpstr>Definition</vt:lpstr>
      <vt:lpstr>Classification: two steps </vt:lpstr>
      <vt:lpstr>Step 1: Model Construction </vt:lpstr>
      <vt:lpstr>Step 2: Model Usage</vt:lpstr>
      <vt:lpstr>Classification: Accuracy</vt:lpstr>
      <vt:lpstr>Classification vs. Prediction</vt:lpstr>
      <vt:lpstr>Classification applications</vt:lpstr>
      <vt:lpstr>Example: Model Construction</vt:lpstr>
      <vt:lpstr>Example: Model Usage</vt:lpstr>
      <vt:lpstr>Evaluating Classification Methods</vt:lpstr>
      <vt:lpstr>Decision Tree Induction</vt:lpstr>
      <vt:lpstr>Decision tree induction </vt:lpstr>
      <vt:lpstr>Example </vt:lpstr>
      <vt:lpstr>Decision tree induction </vt:lpstr>
      <vt:lpstr>Why decision trees classifiers are so popular?</vt:lpstr>
      <vt:lpstr>Algorithm</vt:lpstr>
      <vt:lpstr>Example</vt:lpstr>
      <vt:lpstr>Example</vt:lpstr>
      <vt:lpstr>Decision Tree Induction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Information Gain Approach: Example</vt:lpstr>
      <vt:lpstr>PowerPoint Presentation</vt:lpstr>
      <vt:lpstr>Note on Continuous-Valued Attributes</vt:lpstr>
      <vt:lpstr>Tree partitioning scenarios</vt:lpstr>
      <vt:lpstr>ID3 algorithm </vt:lpstr>
      <vt:lpstr>ID3 algorithm</vt:lpstr>
      <vt:lpstr>Gain Ratio for Attribute Selection (C4.5)</vt:lpstr>
      <vt:lpstr>Improvement of C4.5 </vt:lpstr>
      <vt:lpstr>Gini Index for Attribute Selection (CART)</vt:lpstr>
      <vt:lpstr>CART (Classification and Regression Tree) </vt:lpstr>
      <vt:lpstr>Comparing Attribute Selection Measures</vt:lpstr>
      <vt:lpstr>Decision Tree Induction</vt:lpstr>
      <vt:lpstr>Overfitting</vt:lpstr>
      <vt:lpstr>Overfitting </vt:lpstr>
      <vt:lpstr>Overfitting and Tree Pruning</vt:lpstr>
      <vt:lpstr>Example of Postpruning </vt:lpstr>
      <vt:lpstr>Decision Tree Induction</vt:lpstr>
      <vt:lpstr>Classification in Large Databases</vt:lpstr>
      <vt:lpstr>RainForest</vt:lpstr>
      <vt:lpstr>Rainforest:  Training Set and Its AVC Sets </vt:lpstr>
      <vt:lpstr>BOAT (Bootstrapped Optimistic Algorithm for Tree Construction)</vt:lpstr>
      <vt:lpstr>Outline</vt:lpstr>
      <vt:lpstr>PowerPoint Presentation</vt:lpstr>
      <vt:lpstr>Bayes’ Theorem</vt:lpstr>
      <vt:lpstr>Bayes’ Theorem</vt:lpstr>
      <vt:lpstr>Bayes’ Theorem</vt:lpstr>
      <vt:lpstr>Naïve Bayes Classifier: Training Dataset</vt:lpstr>
      <vt:lpstr>Naïve Bayes Classifier: An Example</vt:lpstr>
      <vt:lpstr>Avoiding the Zero-Probability Problem</vt:lpstr>
      <vt:lpstr>Naïve Bayes Classifier </vt:lpstr>
      <vt:lpstr>Outline</vt:lpstr>
      <vt:lpstr>Rule-Based Classification: Concepts</vt:lpstr>
      <vt:lpstr>Rule-Based Classification: Concepts</vt:lpstr>
      <vt:lpstr>How To Use Rules for Classification</vt:lpstr>
      <vt:lpstr>Default Rule</vt:lpstr>
      <vt:lpstr>Conflict Resolution</vt:lpstr>
      <vt:lpstr>Rule Assessment</vt:lpstr>
      <vt:lpstr>Rule Extraction from a Decision Tree</vt:lpstr>
      <vt:lpstr>Rule Extraction from a Decision Tree</vt:lpstr>
      <vt:lpstr>Rule Induction: Sequential Covering Method </vt:lpstr>
      <vt:lpstr>Sequential Covering Algorithm </vt:lpstr>
      <vt:lpstr>PowerPoint Presentation</vt:lpstr>
      <vt:lpstr>Sequential Covering Algorithm </vt:lpstr>
      <vt:lpstr>Outline</vt:lpstr>
      <vt:lpstr>Lazy vs. Eager Learning</vt:lpstr>
      <vt:lpstr>Lazy Learner</vt:lpstr>
      <vt:lpstr>k-Nearest Neighbor (k-NN)</vt:lpstr>
      <vt:lpstr>Discussion on the k-NN Algorithm</vt:lpstr>
      <vt:lpstr>Other Classification Methods</vt:lpstr>
      <vt:lpstr>Outline</vt:lpstr>
      <vt:lpstr>Model Evaluation and Selection</vt:lpstr>
      <vt:lpstr>Classifier Evaluation Metrics: Confusion Matrix</vt:lpstr>
      <vt:lpstr>Classifier Evaluation Metrics</vt:lpstr>
      <vt:lpstr>Classifier Evaluation Metrics</vt:lpstr>
      <vt:lpstr>Evaluating Classifier Accuracy</vt:lpstr>
      <vt:lpstr>Evaluating Classifier Accuracy</vt:lpstr>
      <vt:lpstr>Evaluating Classifier Accuracy</vt:lpstr>
      <vt:lpstr>Issues Affecting Model Selection</vt:lpstr>
      <vt:lpstr>Summary 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Behshid</dc:creator>
  <cp:lastModifiedBy>Behkamal</cp:lastModifiedBy>
  <cp:revision>1096</cp:revision>
  <dcterms:created xsi:type="dcterms:W3CDTF">2007-01-21T15:22:56Z</dcterms:created>
  <dcterms:modified xsi:type="dcterms:W3CDTF">2020-09-22T15:49:04Z</dcterms:modified>
</cp:coreProperties>
</file>