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6" r:id="rId1"/>
  </p:sldMasterIdLst>
  <p:notesMasterIdLst>
    <p:notesMasterId r:id="rId42"/>
  </p:notesMasterIdLst>
  <p:handoutMasterIdLst>
    <p:handoutMasterId r:id="rId43"/>
  </p:handoutMasterIdLst>
  <p:sldIdLst>
    <p:sldId id="265" r:id="rId2"/>
    <p:sldId id="1397" r:id="rId3"/>
    <p:sldId id="1467" r:id="rId4"/>
    <p:sldId id="1567" r:id="rId5"/>
    <p:sldId id="1468" r:id="rId6"/>
    <p:sldId id="1469" r:id="rId7"/>
    <p:sldId id="1470" r:id="rId8"/>
    <p:sldId id="1471" r:id="rId9"/>
    <p:sldId id="1472" r:id="rId10"/>
    <p:sldId id="1473" r:id="rId11"/>
    <p:sldId id="1474" r:id="rId12"/>
    <p:sldId id="1475" r:id="rId13"/>
    <p:sldId id="1477" r:id="rId14"/>
    <p:sldId id="1478" r:id="rId15"/>
    <p:sldId id="1479" r:id="rId16"/>
    <p:sldId id="1480" r:id="rId17"/>
    <p:sldId id="1482" r:id="rId18"/>
    <p:sldId id="1483" r:id="rId19"/>
    <p:sldId id="1484" r:id="rId20"/>
    <p:sldId id="1486" r:id="rId21"/>
    <p:sldId id="1487" r:id="rId22"/>
    <p:sldId id="1489" r:id="rId23"/>
    <p:sldId id="1569" r:id="rId24"/>
    <p:sldId id="1490" r:id="rId25"/>
    <p:sldId id="1491" r:id="rId26"/>
    <p:sldId id="1505" r:id="rId27"/>
    <p:sldId id="1506" r:id="rId28"/>
    <p:sldId id="1508" r:id="rId29"/>
    <p:sldId id="1570" r:id="rId30"/>
    <p:sldId id="1507" r:id="rId31"/>
    <p:sldId id="1573" r:id="rId32"/>
    <p:sldId id="1509" r:id="rId33"/>
    <p:sldId id="1510" r:id="rId34"/>
    <p:sldId id="1520" r:id="rId35"/>
    <p:sldId id="1521" r:id="rId36"/>
    <p:sldId id="1522" r:id="rId37"/>
    <p:sldId id="1523" r:id="rId38"/>
    <p:sldId id="1572" r:id="rId39"/>
    <p:sldId id="1534" r:id="rId40"/>
    <p:sldId id="1306" r:id="rId41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D4D9"/>
    <a:srgbClr val="FF0066"/>
    <a:srgbClr val="C1EAFF"/>
    <a:srgbClr val="E9EEF3"/>
    <a:srgbClr val="B8C6D6"/>
    <a:srgbClr val="CCECFF"/>
    <a:srgbClr val="008000"/>
    <a:srgbClr val="B7B2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2" autoAdjust="0"/>
    <p:restoredTop sz="94630" autoAdjust="0"/>
  </p:normalViewPr>
  <p:slideViewPr>
    <p:cSldViewPr>
      <p:cViewPr varScale="1">
        <p:scale>
          <a:sx n="70" d="100"/>
          <a:sy n="70" d="100"/>
        </p:scale>
        <p:origin x="139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2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t" anchorCtr="0" compatLnSpc="1">
            <a:prstTxWarp prst="textNoShape">
              <a:avLst/>
            </a:prstTxWarp>
          </a:bodyPr>
          <a:lstStyle>
            <a:lvl1pPr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377" y="0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t" anchorCtr="0" compatLnSpc="1">
            <a:prstTxWarp prst="textNoShape">
              <a:avLst/>
            </a:prstTxWarp>
          </a:bodyPr>
          <a:lstStyle>
            <a:lvl1pPr algn="r"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009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b" anchorCtr="0" compatLnSpc="1">
            <a:prstTxWarp prst="textNoShape">
              <a:avLst/>
            </a:prstTxWarp>
          </a:bodyPr>
          <a:lstStyle>
            <a:lvl1pPr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377" y="6742009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b" anchorCtr="0" compatLnSpc="1">
            <a:prstTxWarp prst="textNoShape">
              <a:avLst/>
            </a:prstTxWarp>
          </a:bodyPr>
          <a:lstStyle>
            <a:lvl1pPr algn="r"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D213741-037D-4F3B-9BA5-B11E7370D2A7}" type="slidenum">
              <a:rPr lang="fa-IR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21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t" anchorCtr="0" compatLnSpc="1">
            <a:prstTxWarp prst="textNoShape">
              <a:avLst/>
            </a:prstTxWarp>
          </a:bodyPr>
          <a:lstStyle>
            <a:lvl1pPr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377" y="0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t" anchorCtr="0" compatLnSpc="1">
            <a:prstTxWarp prst="textNoShape">
              <a:avLst/>
            </a:prstTxWarp>
          </a:bodyPr>
          <a:lstStyle>
            <a:lvl1pPr algn="r"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2971" y="3371835"/>
            <a:ext cx="8188672" cy="3195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009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b" anchorCtr="0" compatLnSpc="1">
            <a:prstTxWarp prst="textNoShape">
              <a:avLst/>
            </a:prstTxWarp>
          </a:bodyPr>
          <a:lstStyle>
            <a:lvl1pPr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377" y="6742009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b" anchorCtr="0" compatLnSpc="1">
            <a:prstTxWarp prst="textNoShape">
              <a:avLst/>
            </a:prstTxWarp>
          </a:bodyPr>
          <a:lstStyle>
            <a:lvl1pPr algn="r"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63908A9-C6E6-4DD4-9FB3-916D69F34785}" type="slidenum">
              <a:rPr lang="fa-IR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697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a-IR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681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73FAE35-580D-46C1-8040-BF0EECAF5A0E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299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EC47595-A360-40EA-8644-6A981833AD93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357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CA75EAA-A376-4447-A9A3-5682B92F854F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633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DD025F3-C1B4-4F50-BAAB-D68BEF7F230F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5503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D765DB3-728C-4B8C-9C82-37146D95439F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3485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365E1B8-F73A-48CD-9215-908B29850F9C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3325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040D7EE-3F2E-4AD2-B2E5-1B560E5F4A99}" type="slidenum">
              <a:rPr lang="en-US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0712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B02E608D-12F7-4F14-B71F-FF8ECBA3E689}" type="slidenum">
              <a:rPr lang="en-US" altLang="en-US" sz="1200">
                <a:latin typeface="Times New Roman" panose="02020603050405020304" pitchFamily="18" charset="0"/>
              </a:rPr>
              <a:pPr algn="r"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9368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3DCC3C5-A57D-4037-9441-58377EA1D69E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830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B4FE340-6DA4-4231-8165-47258C9F5125}" type="slidenum">
              <a:rPr lang="en-US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9152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71B9C3BE-8CCC-47FA-B5D6-4503AA699703}" type="slidenum">
              <a:rPr lang="en-US" altLang="en-US" sz="1200">
                <a:latin typeface="Times New Roman" panose="02020603050405020304" pitchFamily="18" charset="0"/>
              </a:rPr>
              <a:pPr algn="r"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928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174CB73-3F4F-4644-B0A4-D2E170723DE0}" type="slidenum">
              <a:rPr lang="en-US" altLang="en-US" sz="1200"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61512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970B724-3343-4DBF-B27F-3EB8E014B970}" type="slidenum">
              <a:rPr lang="en-US" altLang="en-US" sz="1200">
                <a:latin typeface="Times New Roman" panose="02020603050405020304" pitchFamily="18" charset="0"/>
              </a:rPr>
              <a:pPr/>
              <a:t>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03071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FA16B226-CDBE-487A-87F3-5422238A598D}" type="slidenum">
              <a:rPr lang="en-US" altLang="en-US" sz="1200">
                <a:latin typeface="Times New Roman" panose="02020603050405020304" pitchFamily="18" charset="0"/>
              </a:rPr>
              <a:pPr algn="r"/>
              <a:t>24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2004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54AB31A6-CD19-402D-B61C-E70F2E8D3437}" type="slidenum">
              <a:rPr lang="en-US" altLang="en-US" sz="1200">
                <a:latin typeface="Times New Roman" panose="02020603050405020304" pitchFamily="18" charset="0"/>
              </a:rPr>
              <a:pPr algn="r"/>
              <a:t>25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551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61547FB-B633-4678-A72E-567CB4BFC75B}" type="slidenum">
              <a:rPr lang="en-US" altLang="en-US" sz="1200">
                <a:latin typeface="Times New Roman" panose="02020603050405020304" pitchFamily="18" charset="0"/>
              </a:rPr>
              <a:pPr/>
              <a:t>26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98083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A9CB1A5-2E11-4FD2-9E15-4FCF0B67E85A}" type="slidenum">
              <a:rPr lang="en-US" altLang="en-US" sz="1200">
                <a:latin typeface="Times New Roman" panose="02020603050405020304" pitchFamily="18" charset="0"/>
              </a:rPr>
              <a:pPr/>
              <a:t>27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4542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A183DA4-CAF7-49E7-889D-6B0A345C4137}" type="slidenum">
              <a:rPr lang="en-US" altLang="en-US" sz="1200">
                <a:latin typeface="Times New Roman" panose="02020603050405020304" pitchFamily="18" charset="0"/>
              </a:rPr>
              <a:pPr/>
              <a:t>28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53209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6BC11D3-502B-4A5B-84A0-6DAD13A95530}" type="slidenum">
              <a:rPr lang="en-US" altLang="en-US" sz="1200">
                <a:latin typeface="Times New Roman" panose="02020603050405020304" pitchFamily="18" charset="0"/>
              </a:rPr>
              <a:pPr/>
              <a:t>30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11717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7B1D862-6432-461D-8421-4973E04BF90F}" type="slidenum">
              <a:rPr lang="en-US" altLang="en-US" sz="1200">
                <a:latin typeface="Times New Roman" panose="02020603050405020304" pitchFamily="18" charset="0"/>
              </a:rPr>
              <a:pPr/>
              <a:t>32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90396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6DEC27A-C47C-4F07-9075-6199477A12EA}" type="slidenum">
              <a:rPr lang="en-US" altLang="en-US" sz="1200">
                <a:latin typeface="Times New Roman" panose="02020603050405020304" pitchFamily="18" charset="0"/>
              </a:rPr>
              <a:pPr/>
              <a:t>33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9572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3682AD4-27F4-4BB0-AA3B-7F9C3E7548B2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3046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AE1E06A-2E72-45AA-86FC-013AE263C196}" type="slidenum">
              <a:rPr lang="en-US" altLang="en-US" sz="1200">
                <a:latin typeface="Times New Roman" panose="02020603050405020304" pitchFamily="18" charset="0"/>
              </a:rPr>
              <a:pPr/>
              <a:t>34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9791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0936DFB-5DBF-43A4-B345-BB4E2AEFA7E2}" type="slidenum">
              <a:rPr lang="en-US" altLang="en-US" sz="1200">
                <a:latin typeface="Times New Roman" panose="02020603050405020304" pitchFamily="18" charset="0"/>
              </a:rPr>
              <a:pPr/>
              <a:t>35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3863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9B7ECDB-26BD-4946-B4EB-236150F4744C}" type="slidenum">
              <a:rPr lang="en-US" altLang="en-US" sz="1200">
                <a:latin typeface="Times New Roman" panose="02020603050405020304" pitchFamily="18" charset="0"/>
              </a:rPr>
              <a:pPr/>
              <a:t>36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48387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559A95D-EA31-4A17-820D-85F8EC1ED43E}" type="slidenum">
              <a:rPr lang="en-US" altLang="en-US" sz="1200">
                <a:latin typeface="Times New Roman" panose="02020603050405020304" pitchFamily="18" charset="0"/>
              </a:rPr>
              <a:pPr/>
              <a:t>37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98345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F1A33E9-014C-4C85-B799-7B37E3D9681B}" type="slidenum">
              <a:rPr lang="en-US" altLang="en-US" sz="1200">
                <a:latin typeface="Times New Roman" panose="02020603050405020304" pitchFamily="18" charset="0"/>
              </a:rPr>
              <a:pPr/>
              <a:t>39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395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E05C20B-EA65-48DA-B763-3ED51E039860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866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2F1EB8B-5081-4B63-AE0E-917F26351902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377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76C623D-04C1-4381-A2B3-EE92150DBBC1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420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FA631CD-CFFD-4D78-BAA3-5D5811A8BE58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417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7873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366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0"/>
            <a:ext cx="8872538" cy="6858000"/>
            <a:chOff x="0" y="0"/>
            <a:chExt cx="5589" cy="4320"/>
          </a:xfrm>
        </p:grpSpPr>
        <p:sp>
          <p:nvSpPr>
            <p:cNvPr id="5" name="Rectangle 3" descr="Stationery"/>
            <p:cNvSpPr>
              <a:spLocks noChangeArrowheads="1"/>
            </p:cNvSpPr>
            <p:nvPr/>
          </p:nvSpPr>
          <p:spPr bwMode="white">
            <a:xfrm>
              <a:off x="336" y="150"/>
              <a:ext cx="5253" cy="402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a-IR">
                <a:latin typeface="Arial" pitchFamily="34" charset="0"/>
              </a:endParaRPr>
            </a:p>
          </p:txBody>
        </p:sp>
        <p:pic>
          <p:nvPicPr>
            <p:cNvPr id="6" name="Picture 4" descr="minispi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9536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62025" y="1925638"/>
            <a:ext cx="7772400" cy="1143000"/>
          </a:xfrm>
        </p:spPr>
        <p:txBody>
          <a:bodyPr/>
          <a:lstStyle>
            <a:lvl1pPr algn="l" rtl="0">
              <a:defRPr/>
            </a:lvl1pPr>
          </a:lstStyle>
          <a:p>
            <a:r>
              <a:rPr lang="en-US" altLang="ar-SA" dirty="0"/>
              <a:t>Click to edit Master title style</a:t>
            </a:r>
          </a:p>
        </p:txBody>
      </p:sp>
      <p:sp>
        <p:nvSpPr>
          <p:cNvPr id="129536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738563"/>
            <a:ext cx="6400800" cy="1752600"/>
          </a:xfrm>
        </p:spPr>
        <p:txBody>
          <a:bodyPr/>
          <a:lstStyle>
            <a:lvl1pPr marL="0" indent="0" algn="ctr" rtl="0">
              <a:buFont typeface="Wingding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ar-SA" dirty="0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9620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400425" y="6100763"/>
            <a:ext cx="28956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294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pPr>
              <a:defRPr/>
            </a:pPr>
            <a:fld id="{FF1C7564-6933-41CB-90CF-A7FE1F361897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 sz="4000"/>
            </a:lvl1pPr>
          </a:lstStyle>
          <a:p>
            <a:r>
              <a:rPr lang="en-US" dirty="0"/>
              <a:t>Click to edit Master title style</a:t>
            </a:r>
            <a:endParaRPr lang="fa-I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19BFF-EF63-4F80-AC36-F844C057A372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4572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76223-1062-4131-99F8-B706F11D4077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751084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3608" y="1628800"/>
            <a:ext cx="3414092" cy="48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8024" y="1628800"/>
            <a:ext cx="3974976" cy="48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09A22D-CF02-42D3-A1E9-CEF88431B5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203211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1143000"/>
          </a:xfrm>
        </p:spPr>
        <p:txBody>
          <a:bodyPr/>
          <a:lstStyle>
            <a:lvl1pPr algn="l" rtl="0">
              <a:defRPr sz="3600"/>
            </a:lvl1pPr>
          </a:lstStyle>
          <a:p>
            <a:r>
              <a:rPr lang="en-US" dirty="0"/>
              <a:t>Click to edit Master title style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00808"/>
            <a:ext cx="7753350" cy="4114800"/>
          </a:xfrm>
        </p:spPr>
        <p:txBody>
          <a:bodyPr/>
          <a:lstStyle>
            <a:lvl1pPr algn="l" rtl="0">
              <a:defRPr sz="2000" b="0"/>
            </a:lvl1pPr>
            <a:lvl2pPr algn="l" rtl="0">
              <a:defRPr sz="1800">
                <a:solidFill>
                  <a:schemeClr val="bg2">
                    <a:lumMod val="50000"/>
                  </a:schemeClr>
                </a:solidFill>
              </a:defRPr>
            </a:lvl2pPr>
            <a:lvl3pPr algn="l" rtl="0">
              <a:defRPr sz="1600">
                <a:solidFill>
                  <a:schemeClr val="accent1">
                    <a:lumMod val="75000"/>
                  </a:schemeClr>
                </a:solidFill>
              </a:defRPr>
            </a:lvl3pPr>
            <a:lvl4pPr algn="l" rtl="0">
              <a:defRPr sz="1400">
                <a:solidFill>
                  <a:schemeClr val="bg1">
                    <a:lumMod val="25000"/>
                  </a:schemeClr>
                </a:solidFill>
              </a:defRPr>
            </a:lvl4pPr>
            <a:lvl5pPr algn="l" rtl="0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a-IR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37312"/>
            <a:ext cx="1905000" cy="3158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37312"/>
            <a:ext cx="2895600" cy="3158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37312"/>
            <a:ext cx="1905000" cy="315888"/>
          </a:xfrm>
          <a:ln/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59331-8D20-4AA7-A750-81BA330F941D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 sz="4000"/>
            </a:lvl1pPr>
          </a:lstStyle>
          <a:p>
            <a:r>
              <a:rPr lang="en-US" dirty="0"/>
              <a:t>Click to edit Master title style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>
            <a:lvl1pPr algn="l"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a-IR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33852-BB88-41F1-8262-A7E39E36413F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1143000"/>
          </a:xfrm>
        </p:spPr>
        <p:txBody>
          <a:bodyPr/>
          <a:lstStyle>
            <a:lvl1pPr algn="l" rtl="0">
              <a:defRPr sz="3600"/>
            </a:lvl1pPr>
          </a:lstStyle>
          <a:p>
            <a:r>
              <a:rPr lang="en-US" dirty="0"/>
              <a:t>Click to edit Master title style</a:t>
            </a:r>
            <a:endParaRPr lang="fa-I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515606"/>
            <a:ext cx="3506788" cy="639762"/>
          </a:xfrm>
        </p:spPr>
        <p:txBody>
          <a:bodyPr anchor="b"/>
          <a:lstStyle>
            <a:lvl1pPr marL="0" indent="0" algn="l" rtl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2174875"/>
            <a:ext cx="3506788" cy="3951288"/>
          </a:xfrm>
        </p:spPr>
        <p:txBody>
          <a:bodyPr/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a-I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 algn="l" rtl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a-IR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FEFCB-54E4-4288-B562-77153936B9B8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 sz="3600"/>
            </a:lvl1pPr>
          </a:lstStyle>
          <a:p>
            <a:r>
              <a:rPr lang="en-US" dirty="0"/>
              <a:t>Click to edit Master title style</a:t>
            </a:r>
            <a:endParaRPr lang="fa-IR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4DC1D-FCB3-49E0-9C84-4B7D808DC030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DD0F2-C0FB-407D-97D0-C9F1D2861F0C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2474914" cy="1355750"/>
          </a:xfrm>
        </p:spPr>
        <p:txBody>
          <a:bodyPr anchor="b"/>
          <a:lstStyle>
            <a:lvl1pPr algn="l" rtl="0">
              <a:defRPr sz="1800" b="1"/>
            </a:lvl1pPr>
          </a:lstStyle>
          <a:p>
            <a:r>
              <a:rPr lang="en-US" dirty="0"/>
              <a:t>Click to edit Master title style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28800"/>
            <a:ext cx="5111750" cy="4497365"/>
          </a:xfrm>
        </p:spPr>
        <p:txBody>
          <a:bodyPr/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1800"/>
            </a:lvl4pPr>
            <a:lvl5pPr algn="l" rtl="0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a-I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2132856"/>
            <a:ext cx="2474914" cy="3993309"/>
          </a:xfrm>
        </p:spPr>
        <p:txBody>
          <a:bodyPr/>
          <a:lstStyle>
            <a:lvl1pPr marL="0" indent="0" algn="l" rtl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52963-1FFB-42ED-8AC6-3F63BD14A6CD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rtl="0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fa-I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74766"/>
            <a:ext cx="5486400" cy="415280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a-I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algn="l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70FE0-0291-4505-ABED-912BDA414392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8C735A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" y="0"/>
            <a:ext cx="8872538" cy="6858000"/>
            <a:chOff x="0" y="0"/>
            <a:chExt cx="5589" cy="4320"/>
          </a:xfrm>
        </p:grpSpPr>
        <p:sp>
          <p:nvSpPr>
            <p:cNvPr id="1294339" name="Rectangle 3"/>
            <p:cNvSpPr>
              <a:spLocks noChangeArrowheads="1"/>
            </p:cNvSpPr>
            <p:nvPr/>
          </p:nvSpPr>
          <p:spPr bwMode="ltGray">
            <a:xfrm>
              <a:off x="336" y="150"/>
              <a:ext cx="5253" cy="402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a-IR">
                <a:latin typeface="Arial" pitchFamily="34" charset="0"/>
              </a:endParaRPr>
            </a:p>
          </p:txBody>
        </p:sp>
        <p:pic>
          <p:nvPicPr>
            <p:cNvPr id="1033" name="Picture 4" descr="minispir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94341" name="Line 5"/>
            <p:cNvSpPr>
              <a:spLocks noChangeShapeType="1"/>
            </p:cNvSpPr>
            <p:nvPr/>
          </p:nvSpPr>
          <p:spPr bwMode="ltGray">
            <a:xfrm>
              <a:off x="640" y="1008"/>
              <a:ext cx="488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a-IR">
                <a:latin typeface="Arial" pitchFamily="34" charset="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SA" dirty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844675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SA"/>
              <a:t>Click to edit Master text styles</a:t>
            </a:r>
          </a:p>
          <a:p>
            <a:pPr lvl="1"/>
            <a:r>
              <a:rPr lang="en-US" altLang="ar-SA"/>
              <a:t>Second level</a:t>
            </a:r>
          </a:p>
          <a:p>
            <a:pPr lvl="2"/>
            <a:r>
              <a:rPr lang="en-US" altLang="ar-SA"/>
              <a:t>Third level</a:t>
            </a:r>
          </a:p>
          <a:p>
            <a:pPr lvl="3"/>
            <a:r>
              <a:rPr lang="en-US" altLang="ar-SA"/>
              <a:t>Fourth level</a:t>
            </a:r>
          </a:p>
          <a:p>
            <a:pPr lvl="4"/>
            <a:r>
              <a:rPr lang="en-US" altLang="ar-SA"/>
              <a:t>Fifth level</a:t>
            </a:r>
          </a:p>
        </p:txBody>
      </p:sp>
      <p:sp>
        <p:nvSpPr>
          <p:cNvPr id="129434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kumimoji="1" sz="14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129434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096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kumimoji="1" sz="14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129434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kumimoji="1" sz="14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F51A71-9F88-44AD-9F98-BBAEBE052A29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3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 i="1">
          <a:solidFill>
            <a:schemeClr val="accent2"/>
          </a:solidFill>
          <a:latin typeface="+mj-lt"/>
          <a:ea typeface="+mj-ea"/>
          <a:cs typeface="B Jadid" pitchFamily="2" charset="-78"/>
        </a:defRPr>
      </a:lvl1pPr>
      <a:lvl2pPr algn="r" rtl="1" eaLnBrk="0" fontAlgn="base" hangingPunct="0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B Jadid" pitchFamily="2" charset="-78"/>
        </a:defRPr>
      </a:lvl2pPr>
      <a:lvl3pPr algn="r" rtl="1" eaLnBrk="0" fontAlgn="base" hangingPunct="0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B Jadid" pitchFamily="2" charset="-78"/>
        </a:defRPr>
      </a:lvl3pPr>
      <a:lvl4pPr algn="r" rtl="1" eaLnBrk="0" fontAlgn="base" hangingPunct="0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B Jadid" pitchFamily="2" charset="-78"/>
        </a:defRPr>
      </a:lvl4pPr>
      <a:lvl5pPr algn="r" rtl="1" eaLnBrk="0" fontAlgn="base" hangingPunct="0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B Jadid" pitchFamily="2" charset="-78"/>
        </a:defRPr>
      </a:lvl5pPr>
      <a:lvl6pPr marL="457200" algn="r" rtl="1" fontAlgn="base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Arial" pitchFamily="34" charset="0"/>
        </a:defRPr>
      </a:lvl6pPr>
      <a:lvl7pPr marL="914400" algn="r" rtl="1" fontAlgn="base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Arial" pitchFamily="34" charset="0"/>
        </a:defRPr>
      </a:lvl7pPr>
      <a:lvl8pPr marL="1371600" algn="r" rtl="1" fontAlgn="base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Arial" pitchFamily="34" charset="0"/>
        </a:defRPr>
      </a:lvl8pPr>
      <a:lvl9pPr marL="1828800" algn="r" rtl="1" fontAlgn="base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pitchFamily="10" charset="2"/>
        <a:buChar char="§"/>
        <a:defRPr kumimoji="1" sz="3600" b="1">
          <a:solidFill>
            <a:schemeClr val="tx1"/>
          </a:solidFill>
          <a:latin typeface="+mn-lt"/>
          <a:ea typeface="+mn-ea"/>
          <a:cs typeface="B Traffic" pitchFamily="2" charset="-7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400">
          <a:solidFill>
            <a:schemeClr val="folHlink"/>
          </a:solidFill>
          <a:latin typeface="+mn-lt"/>
          <a:cs typeface="B Traffic" pitchFamily="2" charset="-7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cs typeface="B Traffic" pitchFamily="2" charset="-7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1800">
          <a:solidFill>
            <a:schemeClr val="tx1"/>
          </a:solidFill>
          <a:latin typeface="+mn-lt"/>
          <a:cs typeface="B Traffic" pitchFamily="2" charset="-7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1800">
          <a:solidFill>
            <a:schemeClr val="tx1"/>
          </a:solidFill>
          <a:latin typeface="+mn-lt"/>
          <a:cs typeface="B Traffic" pitchFamily="2" charset="-78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6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8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3219" y="5162289"/>
            <a:ext cx="6400800" cy="670910"/>
          </a:xfrm>
        </p:spPr>
        <p:txBody>
          <a:bodyPr/>
          <a:lstStyle/>
          <a:p>
            <a:r>
              <a:rPr lang="fa-IR" sz="3200" dirty="0">
                <a:cs typeface="B Titr" panose="00000700000000000000" pitchFamily="2" charset="-78"/>
              </a:rPr>
              <a:t>بهشیـد بهکمـال</a:t>
            </a:r>
            <a:endParaRPr lang="en-US" sz="3200" dirty="0">
              <a:cs typeface="B Titr" panose="00000700000000000000" pitchFamily="2" charset="-78"/>
            </a:endParaRPr>
          </a:p>
        </p:txBody>
      </p:sp>
      <p:sp>
        <p:nvSpPr>
          <p:cNvPr id="3075" name="WordArt 7"/>
          <p:cNvSpPr>
            <a:spLocks noChangeArrowheads="1" noChangeShapeType="1" noTextEdit="1"/>
          </p:cNvSpPr>
          <p:nvPr/>
        </p:nvSpPr>
        <p:spPr bwMode="auto">
          <a:xfrm>
            <a:off x="2484599" y="2636914"/>
            <a:ext cx="4463728" cy="94473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19"/>
              </a:avLst>
            </a:prstTxWarp>
          </a:bodyPr>
          <a:lstStyle/>
          <a:p>
            <a:pPr algn="ctr" rtl="1"/>
            <a:r>
              <a:rPr lang="fa-IR" sz="3200" b="1" kern="10" dirty="0" smtClean="0">
                <a:ln w="19050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cs typeface="B Homa"/>
              </a:rPr>
              <a:t>مبانی داده کاوی</a:t>
            </a:r>
            <a:endParaRPr lang="en-US" sz="3200" b="1" kern="10" dirty="0">
              <a:ln w="19050">
                <a:solidFill>
                  <a:schemeClr val="bg2"/>
                </a:solidFill>
                <a:round/>
                <a:headEnd/>
                <a:tailEnd/>
              </a:ln>
              <a:solidFill>
                <a:schemeClr val="bg2"/>
              </a:solidFill>
              <a:effectLst>
                <a:outerShdw dist="35921" dir="2700000" algn="ctr" rotWithShape="0">
                  <a:srgbClr val="990000"/>
                </a:outerShdw>
              </a:effectLst>
              <a:cs typeface="B Homa"/>
            </a:endParaRP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1" y="2653784"/>
            <a:ext cx="184731" cy="36933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a-IR"/>
          </a:p>
        </p:txBody>
      </p:sp>
      <p:sp>
        <p:nvSpPr>
          <p:cNvPr id="79907" name="Text Box 35"/>
          <p:cNvSpPr txBox="1">
            <a:spLocks noChangeArrowheads="1"/>
          </p:cNvSpPr>
          <p:nvPr/>
        </p:nvSpPr>
        <p:spPr bwMode="auto">
          <a:xfrm>
            <a:off x="3779912" y="5833199"/>
            <a:ext cx="30241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a-IR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نیمسال اول </a:t>
            </a:r>
            <a:r>
              <a:rPr lang="fa-IR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1400-1399</a:t>
            </a:r>
            <a:endParaRPr lang="fa-IR" sz="2000" b="1" dirty="0" smtClean="0"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fa-IR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80" name="Picture 8" descr="ferdows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638" y="333375"/>
            <a:ext cx="1223962" cy="1582738"/>
          </a:xfrm>
          <a:prstGeom prst="rect">
            <a:avLst/>
          </a:prstGeom>
          <a:noFill/>
        </p:spPr>
      </p:pic>
      <p:sp>
        <p:nvSpPr>
          <p:cNvPr id="7" name="Text Box 35"/>
          <p:cNvSpPr txBox="1">
            <a:spLocks noChangeArrowheads="1"/>
          </p:cNvSpPr>
          <p:nvPr/>
        </p:nvSpPr>
        <p:spPr bwMode="auto">
          <a:xfrm>
            <a:off x="2699792" y="3933056"/>
            <a:ext cx="40687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rtl="1"/>
            <a:r>
              <a:rPr lang="fa-IR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B Homa" panose="00000400000000000000" pitchFamily="2" charset="-78"/>
              </a:rPr>
              <a:t>خوشه بندی</a:t>
            </a:r>
            <a:endParaRPr lang="en-US" sz="2800" b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B Homa" panose="00000400000000000000" pitchFamily="2" charset="-78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Requirements and Challenges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971600" y="1628800"/>
            <a:ext cx="7753350" cy="4824536"/>
          </a:xfrm>
        </p:spPr>
        <p:txBody>
          <a:bodyPr/>
          <a:lstStyle/>
          <a:p>
            <a:r>
              <a:rPr lang="en-US" altLang="en-US" sz="1800" dirty="0"/>
              <a:t>Scalability</a:t>
            </a:r>
          </a:p>
          <a:p>
            <a:pPr marL="742950" lvl="2" indent="-342900">
              <a:buSzPct val="60000"/>
            </a:pPr>
            <a:r>
              <a:rPr lang="en-US" altLang="en-US" dirty="0"/>
              <a:t>Clustering all the data instead of only on samples</a:t>
            </a:r>
          </a:p>
          <a:p>
            <a:endParaRPr lang="en-US" altLang="en-US" sz="1050" dirty="0"/>
          </a:p>
          <a:p>
            <a:r>
              <a:rPr lang="en-US" altLang="en-US" sz="1800" dirty="0"/>
              <a:t>Ability to deal with different types of attributes</a:t>
            </a:r>
          </a:p>
          <a:p>
            <a:pPr marL="742950" lvl="2" indent="-342900">
              <a:buSzPct val="60000"/>
            </a:pPr>
            <a:r>
              <a:rPr lang="en-US" altLang="en-US" dirty="0"/>
              <a:t>Numerical, binary, categorical, ordinal, linked, and mixture of these </a:t>
            </a:r>
          </a:p>
          <a:p>
            <a:endParaRPr lang="en-US" altLang="en-US" sz="1050" dirty="0"/>
          </a:p>
          <a:p>
            <a:r>
              <a:rPr lang="en-US" altLang="en-US" sz="1800" dirty="0"/>
              <a:t>Constraint-based clustering</a:t>
            </a:r>
          </a:p>
          <a:p>
            <a:pPr marL="742950" lvl="2" indent="-342900">
              <a:buSzPct val="60000"/>
            </a:pPr>
            <a:r>
              <a:rPr lang="en-US" altLang="en-US" dirty="0"/>
              <a:t>User may give inputs on constraints</a:t>
            </a:r>
          </a:p>
          <a:p>
            <a:pPr marL="742950" lvl="2" indent="-342900">
              <a:buSzPct val="60000"/>
            </a:pPr>
            <a:r>
              <a:rPr lang="en-US" altLang="en-US" dirty="0"/>
              <a:t>Use domain knowledge to determine input parameters</a:t>
            </a:r>
          </a:p>
          <a:p>
            <a:endParaRPr lang="en-US" altLang="en-US" sz="1050" dirty="0"/>
          </a:p>
          <a:p>
            <a:r>
              <a:rPr lang="en-US" altLang="en-US" sz="1800" dirty="0"/>
              <a:t>Interpretability and usability</a:t>
            </a:r>
          </a:p>
          <a:p>
            <a:endParaRPr lang="en-US" altLang="en-US" sz="1050" dirty="0"/>
          </a:p>
          <a:p>
            <a:r>
              <a:rPr lang="en-US" altLang="en-US" sz="1800" dirty="0"/>
              <a:t>Others </a:t>
            </a:r>
          </a:p>
          <a:p>
            <a:pPr marL="742950" lvl="2" indent="-342900">
              <a:buSzPct val="60000"/>
            </a:pPr>
            <a:r>
              <a:rPr lang="en-US" altLang="en-US" dirty="0"/>
              <a:t>Discovery of clusters with arbitrary shape</a:t>
            </a:r>
          </a:p>
          <a:p>
            <a:pPr marL="742950" lvl="2" indent="-342900">
              <a:buSzPct val="60000"/>
            </a:pPr>
            <a:r>
              <a:rPr lang="en-US" altLang="en-US" dirty="0"/>
              <a:t>Ability to deal with noisy data</a:t>
            </a:r>
          </a:p>
          <a:p>
            <a:pPr marL="742950" lvl="2" indent="-342900">
              <a:buSzPct val="60000"/>
            </a:pPr>
            <a:r>
              <a:rPr lang="en-US" altLang="en-US" dirty="0"/>
              <a:t>Incremental clustering and insensitivity to input order</a:t>
            </a:r>
          </a:p>
          <a:p>
            <a:pPr marL="742950" lvl="2" indent="-342900">
              <a:buSzPct val="60000"/>
            </a:pPr>
            <a:r>
              <a:rPr lang="en-US" altLang="en-US" dirty="0"/>
              <a:t>High dimensionality</a:t>
            </a:r>
          </a:p>
        </p:txBody>
      </p:sp>
      <p:sp>
        <p:nvSpPr>
          <p:cNvPr id="1331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7A743A4-63F1-41F7-B076-D2483BEFC937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45604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836712"/>
            <a:ext cx="63246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/>
              <a:t>Major Clustering Approaches (I)</a:t>
            </a:r>
            <a:endParaRPr lang="en-US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628800"/>
            <a:ext cx="7776864" cy="4608512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1800" b="1" u="sng" dirty="0"/>
              <a:t>Partitioning approach</a:t>
            </a:r>
            <a:endParaRPr lang="en-US" altLang="en-US" sz="1800" b="1" dirty="0"/>
          </a:p>
          <a:p>
            <a:pPr lvl="1" eaLnBrk="1" hangingPunct="1"/>
            <a:r>
              <a:rPr lang="en-US" altLang="en-US" dirty="0"/>
              <a:t>Construct various partitions and then evaluate the error</a:t>
            </a:r>
          </a:p>
          <a:p>
            <a:pPr lvl="1" eaLnBrk="1" hangingPunct="1"/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</a:rPr>
              <a:t>e.g. k-means, k-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</a:rPr>
              <a:t>medoids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</a:rPr>
              <a:t>, CLARANS</a:t>
            </a:r>
          </a:p>
          <a:p>
            <a:pPr eaLnBrk="1" hangingPunct="1"/>
            <a:endParaRPr lang="en-US" altLang="en-US" sz="1100" u="sng" dirty="0"/>
          </a:p>
          <a:p>
            <a:pPr eaLnBrk="1" hangingPunct="1"/>
            <a:r>
              <a:rPr lang="en-US" altLang="en-US" sz="1800" b="1" u="sng" dirty="0"/>
              <a:t>Hierarchical approach</a:t>
            </a:r>
            <a:endParaRPr lang="en-US" altLang="en-US" sz="1800" b="1" dirty="0"/>
          </a:p>
          <a:p>
            <a:pPr lvl="1" eaLnBrk="1" hangingPunct="1"/>
            <a:r>
              <a:rPr lang="en-US" altLang="en-US" dirty="0"/>
              <a:t>Create a hierarchical decomposition of the set of data (or objects) using some criterion</a:t>
            </a:r>
          </a:p>
          <a:p>
            <a:pPr lvl="1" eaLnBrk="1" hangingPunct="1"/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</a:rPr>
              <a:t>e.g. DIANA, AGNES, BIRCH, CAMELEON</a:t>
            </a:r>
          </a:p>
          <a:p>
            <a:pPr eaLnBrk="1" hangingPunct="1"/>
            <a:endParaRPr lang="en-US" altLang="en-US" sz="1050" u="sng" dirty="0"/>
          </a:p>
          <a:p>
            <a:pPr eaLnBrk="1" hangingPunct="1"/>
            <a:r>
              <a:rPr lang="en-US" altLang="en-US" sz="1800" b="1" u="sng" dirty="0"/>
              <a:t>Density-based approach</a:t>
            </a:r>
            <a:endParaRPr lang="en-US" altLang="en-US" sz="1800" b="1" dirty="0"/>
          </a:p>
          <a:p>
            <a:pPr lvl="1" eaLnBrk="1" hangingPunct="1"/>
            <a:r>
              <a:rPr lang="en-US" altLang="en-US" dirty="0"/>
              <a:t>Based on connectivity and density functions</a:t>
            </a:r>
          </a:p>
          <a:p>
            <a:pPr lvl="1" eaLnBrk="1" hangingPunct="1"/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</a:rPr>
              <a:t>e.g. DBSACN, OPTICS,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</a:rPr>
              <a:t>DenClue</a:t>
            </a:r>
            <a:endParaRPr lang="en-US" alt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/>
            <a:endParaRPr lang="en-US" altLang="en-US" sz="1100" u="sng" dirty="0"/>
          </a:p>
          <a:p>
            <a:pPr eaLnBrk="1" hangingPunct="1"/>
            <a:r>
              <a:rPr lang="en-US" altLang="en-US" sz="1800" b="1" u="sng" dirty="0"/>
              <a:t>Grid-based approach</a:t>
            </a:r>
            <a:endParaRPr lang="en-US" altLang="en-US" sz="1800" b="1" dirty="0"/>
          </a:p>
          <a:p>
            <a:pPr lvl="1" eaLnBrk="1" hangingPunct="1"/>
            <a:r>
              <a:rPr lang="en-US" altLang="en-US" dirty="0"/>
              <a:t>based on a multiple-level granularity structure</a:t>
            </a:r>
          </a:p>
          <a:p>
            <a:pPr lvl="1" eaLnBrk="1" hangingPunct="1"/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</a:rPr>
              <a:t>e.g. STING,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</a:rPr>
              <a:t>WaveCluster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</a:rPr>
              <a:t>, CLIQUE</a:t>
            </a:r>
          </a:p>
        </p:txBody>
      </p:sp>
      <p:sp>
        <p:nvSpPr>
          <p:cNvPr id="1434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7B8D037-A4F2-45CB-BD64-B77E3FD941CA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3658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870992"/>
            <a:ext cx="63246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/>
              <a:t>Major Clustering Approaches (II)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600944"/>
            <a:ext cx="7795592" cy="4952256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1800" b="1" u="sng" dirty="0"/>
              <a:t>Model-based</a:t>
            </a:r>
            <a:endParaRPr lang="en-US" altLang="en-US" sz="1800" b="1" dirty="0"/>
          </a:p>
          <a:p>
            <a:pPr lvl="1" eaLnBrk="1" hangingPunct="1"/>
            <a:r>
              <a:rPr lang="en-US" altLang="en-US" dirty="0"/>
              <a:t>A model is hypothesized for each of the clusters and tries to find the best fit of that model to each other</a:t>
            </a:r>
          </a:p>
          <a:p>
            <a:pPr lvl="1" eaLnBrk="1" hangingPunct="1"/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</a:rPr>
              <a:t>e.g. EM, SOM, COBWEB</a:t>
            </a:r>
          </a:p>
          <a:p>
            <a:pPr eaLnBrk="1" hangingPunct="1"/>
            <a:endParaRPr lang="en-US" altLang="en-US" sz="1100" u="sng" dirty="0"/>
          </a:p>
          <a:p>
            <a:pPr eaLnBrk="1" hangingPunct="1"/>
            <a:r>
              <a:rPr lang="en-US" altLang="en-US" sz="1800" b="1" u="sng" dirty="0"/>
              <a:t>Frequent pattern-based</a:t>
            </a:r>
          </a:p>
          <a:p>
            <a:pPr lvl="1" eaLnBrk="1" hangingPunct="1"/>
            <a:r>
              <a:rPr lang="en-US" altLang="en-US" dirty="0"/>
              <a:t>Based on the analysis of frequent patterns</a:t>
            </a:r>
          </a:p>
          <a:p>
            <a:pPr lvl="1" eaLnBrk="1" hangingPunct="1"/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</a:rPr>
              <a:t>e.g. p-Cluster</a:t>
            </a:r>
          </a:p>
          <a:p>
            <a:pPr eaLnBrk="1" hangingPunct="1"/>
            <a:endParaRPr lang="en-US" altLang="en-US" sz="1100" u="sng" dirty="0"/>
          </a:p>
          <a:p>
            <a:pPr eaLnBrk="1" hangingPunct="1"/>
            <a:r>
              <a:rPr lang="en-US" altLang="en-US" sz="1800" b="1" u="sng" dirty="0"/>
              <a:t>User-guided or constraint-based</a:t>
            </a:r>
            <a:endParaRPr lang="en-US" altLang="en-US" sz="1800" b="1" dirty="0"/>
          </a:p>
          <a:p>
            <a:pPr lvl="1" eaLnBrk="1" hangingPunct="1"/>
            <a:r>
              <a:rPr lang="en-US" altLang="en-US" dirty="0"/>
              <a:t>Clustering by considering user-specified or application-specific constraints</a:t>
            </a:r>
          </a:p>
          <a:p>
            <a:pPr lvl="1" eaLnBrk="1" hangingPunct="1"/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</a:rPr>
              <a:t>e.g. COD (obstacles), constrained clustering</a:t>
            </a:r>
          </a:p>
          <a:p>
            <a:pPr eaLnBrk="1" hangingPunct="1"/>
            <a:endParaRPr lang="en-US" altLang="en-US" sz="1800" b="1" u="sng" dirty="0"/>
          </a:p>
          <a:p>
            <a:pPr eaLnBrk="1" hangingPunct="1"/>
            <a:r>
              <a:rPr lang="en-US" altLang="en-US" sz="1800" b="1" u="sng" dirty="0"/>
              <a:t>Link-based clustering</a:t>
            </a:r>
            <a:endParaRPr lang="en-US" altLang="en-US" sz="1800" b="1" dirty="0"/>
          </a:p>
          <a:p>
            <a:pPr lvl="1" eaLnBrk="1" hangingPunct="1"/>
            <a:r>
              <a:rPr lang="en-US" altLang="en-US" dirty="0"/>
              <a:t>Objects are often linked together in various ways</a:t>
            </a:r>
          </a:p>
          <a:p>
            <a:pPr lvl="1" eaLnBrk="1" hangingPunct="1"/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</a:rPr>
              <a:t>e.g.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</a:rPr>
              <a:t>SimRank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</a:rPr>
              <a:t>LinkClus</a:t>
            </a:r>
            <a:endParaRPr lang="en-US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7F37897-F2B1-4523-9EC4-EF70FC31976D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76965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5653" y="975986"/>
            <a:ext cx="7751084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/>
              <a:t>1. Partitioning Clustering</a:t>
            </a:r>
            <a:endParaRPr lang="en-US" altLang="en-US" sz="2800" b="1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99592" y="1608018"/>
            <a:ext cx="7823092" cy="4795742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1800" u="sng" dirty="0"/>
              <a:t>Partitioning method:</a:t>
            </a:r>
            <a:r>
              <a:rPr lang="en-US" altLang="en-US" sz="1800" dirty="0"/>
              <a:t> Partitioning a database </a:t>
            </a:r>
            <a:r>
              <a:rPr lang="en-US" altLang="en-US" sz="1800" b="1" i="1" dirty="0"/>
              <a:t>D</a:t>
            </a:r>
            <a:r>
              <a:rPr lang="en-US" altLang="en-US" sz="1800" dirty="0"/>
              <a:t> of </a:t>
            </a:r>
            <a:r>
              <a:rPr lang="en-US" altLang="en-US" sz="1800" b="1" i="1" dirty="0"/>
              <a:t>n</a:t>
            </a:r>
            <a:r>
              <a:rPr lang="en-US" altLang="en-US" sz="1800" dirty="0"/>
              <a:t> objects into a set of </a:t>
            </a:r>
            <a:r>
              <a:rPr lang="en-US" altLang="en-US" sz="1800" b="1" i="1" dirty="0"/>
              <a:t>k</a:t>
            </a:r>
            <a:r>
              <a:rPr lang="en-US" altLang="en-US" sz="1800" dirty="0"/>
              <a:t> clusters, such that the sum of squared distances is minimized (where c</a:t>
            </a:r>
            <a:r>
              <a:rPr lang="en-US" altLang="en-US" sz="1800" baseline="-25000" dirty="0"/>
              <a:t>i</a:t>
            </a:r>
            <a:r>
              <a:rPr lang="en-US" altLang="en-US" sz="1800" dirty="0"/>
              <a:t> is the centroid or </a:t>
            </a:r>
            <a:r>
              <a:rPr lang="en-US" altLang="en-US" sz="1800" dirty="0" err="1"/>
              <a:t>medoid</a:t>
            </a:r>
            <a:r>
              <a:rPr lang="en-US" altLang="en-US" sz="1800" dirty="0"/>
              <a:t> of cluster C</a:t>
            </a:r>
            <a:r>
              <a:rPr lang="en-US" altLang="en-US" sz="1800" baseline="-25000" dirty="0"/>
              <a:t>i</a:t>
            </a:r>
            <a:r>
              <a:rPr lang="en-US" altLang="en-US" sz="1800" dirty="0"/>
              <a:t>)</a:t>
            </a:r>
          </a:p>
          <a:p>
            <a:pPr eaLnBrk="1" hangingPunct="1">
              <a:lnSpc>
                <a:spcPct val="110000"/>
              </a:lnSpc>
            </a:pPr>
            <a:endParaRPr lang="en-US" altLang="en-US" sz="1800" dirty="0"/>
          </a:p>
          <a:p>
            <a:pPr eaLnBrk="1" hangingPunct="1">
              <a:lnSpc>
                <a:spcPct val="110000"/>
              </a:lnSpc>
            </a:pPr>
            <a:endParaRPr lang="en-US" altLang="en-US" sz="1800" dirty="0"/>
          </a:p>
          <a:p>
            <a:pPr eaLnBrk="1" hangingPunct="1">
              <a:lnSpc>
                <a:spcPct val="110000"/>
              </a:lnSpc>
            </a:pPr>
            <a:r>
              <a:rPr lang="en-US" altLang="en-US" sz="1800" dirty="0"/>
              <a:t>Given </a:t>
            </a:r>
            <a:r>
              <a:rPr lang="en-US" altLang="en-US" sz="1800" i="1" dirty="0"/>
              <a:t>k</a:t>
            </a:r>
            <a:r>
              <a:rPr lang="en-US" altLang="en-US" sz="1800" dirty="0"/>
              <a:t>, find a partition of </a:t>
            </a:r>
            <a:r>
              <a:rPr lang="en-US" altLang="en-US" sz="1800" i="1" dirty="0"/>
              <a:t>k clusters </a:t>
            </a:r>
            <a:r>
              <a:rPr lang="en-US" altLang="en-US" sz="1800" dirty="0"/>
              <a:t>that optimizes the chosen partitioning criterion</a:t>
            </a:r>
          </a:p>
          <a:p>
            <a:pPr eaLnBrk="1" hangingPunct="1">
              <a:lnSpc>
                <a:spcPct val="110000"/>
              </a:lnSpc>
            </a:pPr>
            <a:endParaRPr lang="en-US" altLang="en-US" sz="2000" b="0" dirty="0"/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i="1" u="sng" dirty="0"/>
              <a:t>k-means</a:t>
            </a:r>
            <a:r>
              <a:rPr lang="en-US" altLang="en-US" sz="1800" dirty="0"/>
              <a:t>: Each cluster is represented by the center of the cluster</a:t>
            </a:r>
          </a:p>
          <a:p>
            <a:pPr lvl="1" eaLnBrk="1" hangingPunct="1">
              <a:lnSpc>
                <a:spcPct val="110000"/>
              </a:lnSpc>
            </a:pPr>
            <a:endParaRPr lang="en-US" altLang="en-US" sz="1800" i="1" u="sng" dirty="0"/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i="1" u="sng" dirty="0"/>
              <a:t>k-</a:t>
            </a:r>
            <a:r>
              <a:rPr lang="en-US" altLang="en-US" sz="1800" i="1" u="sng" dirty="0" err="1"/>
              <a:t>medoids</a:t>
            </a:r>
            <a:r>
              <a:rPr lang="en-US" altLang="en-US" sz="1800" dirty="0"/>
              <a:t> or PAM (Partition around </a:t>
            </a:r>
            <a:r>
              <a:rPr lang="en-US" altLang="en-US" sz="1800" dirty="0" err="1"/>
              <a:t>medoids</a:t>
            </a:r>
            <a:r>
              <a:rPr lang="en-US" altLang="en-US" sz="1800" dirty="0"/>
              <a:t>): </a:t>
            </a:r>
            <a:r>
              <a:rPr lang="en-US" altLang="en-US" sz="1400" dirty="0"/>
              <a:t>Each cluster is represented by one of the objects in the cluster  </a:t>
            </a:r>
          </a:p>
        </p:txBody>
      </p:sp>
      <p:graphicFrame>
        <p:nvGraphicFramePr>
          <p:cNvPr id="1741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124200" y="2590800"/>
          <a:ext cx="28511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Equation" r:id="rId4" imgW="1333500" imgH="254000" progId="Equation.3">
                  <p:embed/>
                </p:oleObj>
              </mc:Choice>
              <mc:Fallback>
                <p:oleObj name="Equation" r:id="rId4" imgW="13335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590800"/>
                        <a:ext cx="28511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4CD99E4-5C6C-483C-8D35-79276579C396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90975973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1906" y="963698"/>
            <a:ext cx="7296150" cy="498475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The </a:t>
            </a:r>
            <a:r>
              <a:rPr lang="en-US" altLang="en-US" sz="3200" i="1" dirty="0"/>
              <a:t>K-Means</a:t>
            </a:r>
            <a:r>
              <a:rPr lang="en-US" altLang="en-US" sz="3200" dirty="0"/>
              <a:t> Clustering Method</a:t>
            </a:r>
            <a:r>
              <a:rPr lang="en-US" altLang="en-US" sz="2400" b="1" dirty="0"/>
              <a:t> </a:t>
            </a:r>
            <a:endParaRPr lang="en-US" altLang="en-US" sz="28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1906" y="1628800"/>
            <a:ext cx="7741094" cy="4619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dirty="0"/>
              <a:t>Given </a:t>
            </a:r>
            <a:r>
              <a:rPr lang="en-US" altLang="en-US" i="1" dirty="0"/>
              <a:t>k</a:t>
            </a:r>
            <a:r>
              <a:rPr lang="en-US" altLang="en-US" dirty="0"/>
              <a:t>, the </a:t>
            </a:r>
            <a:r>
              <a:rPr lang="en-US" altLang="en-US" i="1" dirty="0"/>
              <a:t>k-means</a:t>
            </a:r>
            <a:r>
              <a:rPr lang="en-US" altLang="en-US" dirty="0"/>
              <a:t> algorithm is implemented in four steps: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Partition objects into </a:t>
            </a:r>
            <a:r>
              <a:rPr lang="en-US" altLang="en-US" sz="2000" i="1" dirty="0">
                <a:solidFill>
                  <a:srgbClr val="000000"/>
                </a:solidFill>
              </a:rPr>
              <a:t>k</a:t>
            </a:r>
            <a:r>
              <a:rPr lang="en-US" altLang="en-US" sz="2000" dirty="0">
                <a:solidFill>
                  <a:srgbClr val="000000"/>
                </a:solidFill>
              </a:rPr>
              <a:t> nonempty subsets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Compute seed points as the centroids of the clusters of the current partitioning (the centroid is the center, i.e., </a:t>
            </a:r>
            <a:r>
              <a:rPr lang="en-US" altLang="en-US" sz="2000" i="1" dirty="0">
                <a:solidFill>
                  <a:schemeClr val="hlink"/>
                </a:solidFill>
              </a:rPr>
              <a:t>mean point</a:t>
            </a:r>
            <a:r>
              <a:rPr lang="en-US" altLang="en-US" sz="2000" dirty="0">
                <a:solidFill>
                  <a:srgbClr val="000000"/>
                </a:solidFill>
              </a:rPr>
              <a:t>, of the cluster)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Assign each object to the cluster with the nearest seed point 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Go back to Step 2, stop when the assignment does not change</a:t>
            </a:r>
          </a:p>
        </p:txBody>
      </p:sp>
      <p:sp>
        <p:nvSpPr>
          <p:cNvPr id="1843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0AB9D38-F1CC-43E7-80EF-23D9B3312F58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55653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777875"/>
            <a:ext cx="7935416" cy="609600"/>
          </a:xfrm>
        </p:spPr>
        <p:txBody>
          <a:bodyPr/>
          <a:lstStyle/>
          <a:p>
            <a:pPr eaLnBrk="1" hangingPunct="1"/>
            <a:r>
              <a:rPr lang="en-US" altLang="ko-KR" dirty="0">
                <a:solidFill>
                  <a:srgbClr val="170981"/>
                </a:solidFill>
                <a:ea typeface="Gulim" panose="020B0600000101010101" pitchFamily="34" charset="-127"/>
              </a:rPr>
              <a:t>An Example of </a:t>
            </a:r>
            <a:r>
              <a:rPr lang="en-US" altLang="ko-KR" i="1" dirty="0">
                <a:solidFill>
                  <a:srgbClr val="170981"/>
                </a:solidFill>
                <a:ea typeface="Gulim" panose="020B0600000101010101" pitchFamily="34" charset="-127"/>
              </a:rPr>
              <a:t>K-Means</a:t>
            </a:r>
            <a:r>
              <a:rPr lang="en-US" altLang="ko-KR" dirty="0">
                <a:solidFill>
                  <a:srgbClr val="170981"/>
                </a:solidFill>
                <a:ea typeface="Gulim" panose="020B0600000101010101" pitchFamily="34" charset="-127"/>
              </a:rPr>
              <a:t> Clustering</a:t>
            </a:r>
            <a:endParaRPr lang="en-US" altLang="ko-KR" sz="2800" b="1" dirty="0">
              <a:solidFill>
                <a:srgbClr val="170981"/>
              </a:solidFill>
              <a:ea typeface="Gulim" panose="020B0600000101010101" pitchFamily="34" charset="-127"/>
            </a:endParaRPr>
          </a:p>
        </p:txBody>
      </p:sp>
      <p:sp>
        <p:nvSpPr>
          <p:cNvPr id="19459" name="Line 93"/>
          <p:cNvSpPr>
            <a:spLocks noChangeShapeType="1"/>
          </p:cNvSpPr>
          <p:nvPr/>
        </p:nvSpPr>
        <p:spPr bwMode="auto">
          <a:xfrm>
            <a:off x="5940152" y="2543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9460" name="Text Box 181"/>
          <p:cNvSpPr txBox="1">
            <a:spLocks noChangeArrowheads="1"/>
          </p:cNvSpPr>
          <p:nvPr/>
        </p:nvSpPr>
        <p:spPr bwMode="auto">
          <a:xfrm>
            <a:off x="2662064" y="2116013"/>
            <a:ext cx="1333748" cy="111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200" dirty="0">
                <a:ea typeface="Gulim" panose="020B0600000101010101" pitchFamily="34" charset="-127"/>
              </a:rPr>
              <a:t>K=2</a:t>
            </a:r>
          </a:p>
          <a:p>
            <a:pPr algn="l" eaLnBrk="1" hangingPunct="1">
              <a:spcBef>
                <a:spcPct val="50000"/>
              </a:spcBef>
            </a:pPr>
            <a:endParaRPr lang="en-US" altLang="ko-KR" sz="1200" dirty="0">
              <a:ea typeface="Gulim" panose="020B0600000101010101" pitchFamily="34" charset="-127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ko-KR" sz="1050" dirty="0">
                <a:ea typeface="Gulim" panose="020B0600000101010101" pitchFamily="34" charset="-127"/>
              </a:rPr>
              <a:t>Arbitrarily partition objects into k groups</a:t>
            </a:r>
          </a:p>
        </p:txBody>
      </p:sp>
      <p:sp>
        <p:nvSpPr>
          <p:cNvPr id="19461" name="Line 183"/>
          <p:cNvSpPr>
            <a:spLocks noChangeShapeType="1"/>
          </p:cNvSpPr>
          <p:nvPr/>
        </p:nvSpPr>
        <p:spPr bwMode="auto">
          <a:xfrm>
            <a:off x="2771800" y="24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600"/>
          </a:p>
        </p:txBody>
      </p:sp>
      <p:sp>
        <p:nvSpPr>
          <p:cNvPr id="19462" name="Text Box 185"/>
          <p:cNvSpPr txBox="1">
            <a:spLocks noChangeArrowheads="1"/>
          </p:cNvSpPr>
          <p:nvPr/>
        </p:nvSpPr>
        <p:spPr bwMode="auto">
          <a:xfrm>
            <a:off x="5796136" y="2564904"/>
            <a:ext cx="10668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100" dirty="0">
                <a:ea typeface="Gulim" panose="020B0600000101010101" pitchFamily="34" charset="-127"/>
              </a:rPr>
              <a:t>Update the cluster centroids</a:t>
            </a:r>
          </a:p>
        </p:txBody>
      </p:sp>
      <p:sp>
        <p:nvSpPr>
          <p:cNvPr id="19463" name="Text Box 190"/>
          <p:cNvSpPr txBox="1">
            <a:spLocks noChangeArrowheads="1"/>
          </p:cNvSpPr>
          <p:nvPr/>
        </p:nvSpPr>
        <p:spPr bwMode="auto">
          <a:xfrm>
            <a:off x="5724128" y="5134000"/>
            <a:ext cx="10668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200" dirty="0">
                <a:ea typeface="Gulim" panose="020B0600000101010101" pitchFamily="34" charset="-127"/>
              </a:rPr>
              <a:t>Update the cluster centroids</a:t>
            </a:r>
          </a:p>
          <a:p>
            <a:pPr algn="l" eaLnBrk="1" hangingPunct="1">
              <a:spcBef>
                <a:spcPct val="50000"/>
              </a:spcBef>
            </a:pPr>
            <a:endParaRPr lang="en-US" altLang="ko-KR" sz="1200" dirty="0">
              <a:ea typeface="Gulim" panose="020B0600000101010101" pitchFamily="34" charset="-127"/>
            </a:endParaRPr>
          </a:p>
        </p:txBody>
      </p:sp>
      <p:sp>
        <p:nvSpPr>
          <p:cNvPr id="19464" name="Text Box 191"/>
          <p:cNvSpPr txBox="1">
            <a:spLocks noChangeArrowheads="1"/>
          </p:cNvSpPr>
          <p:nvPr/>
        </p:nvSpPr>
        <p:spPr bwMode="auto">
          <a:xfrm>
            <a:off x="6804248" y="3762400"/>
            <a:ext cx="1905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200" dirty="0">
                <a:ea typeface="Gulim" panose="020B0600000101010101" pitchFamily="34" charset="-127"/>
              </a:rPr>
              <a:t>Reassign  objects</a:t>
            </a:r>
          </a:p>
        </p:txBody>
      </p:sp>
      <p:sp>
        <p:nvSpPr>
          <p:cNvPr id="19465" name="Line 192"/>
          <p:cNvSpPr>
            <a:spLocks noChangeShapeType="1"/>
          </p:cNvSpPr>
          <p:nvPr/>
        </p:nvSpPr>
        <p:spPr bwMode="auto">
          <a:xfrm>
            <a:off x="8244408" y="37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600"/>
          </a:p>
        </p:txBody>
      </p:sp>
      <p:sp>
        <p:nvSpPr>
          <p:cNvPr id="19466" name="Text Box 193"/>
          <p:cNvSpPr txBox="1">
            <a:spLocks noChangeArrowheads="1"/>
          </p:cNvSpPr>
          <p:nvPr/>
        </p:nvSpPr>
        <p:spPr bwMode="auto">
          <a:xfrm>
            <a:off x="5124252" y="3686200"/>
            <a:ext cx="99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200" dirty="0">
                <a:ea typeface="Gulim" panose="020B0600000101010101" pitchFamily="34" charset="-127"/>
              </a:rPr>
              <a:t>Loop if needed</a:t>
            </a:r>
          </a:p>
        </p:txBody>
      </p:sp>
      <p:sp>
        <p:nvSpPr>
          <p:cNvPr id="19467" name="Slide Number Placeholder 196"/>
          <p:cNvSpPr>
            <a:spLocks noGrp="1"/>
          </p:cNvSpPr>
          <p:nvPr>
            <p:ph type="sldNum" sz="quarter" idx="12"/>
          </p:nvPr>
        </p:nvSpPr>
        <p:spPr>
          <a:xfrm>
            <a:off x="7397552" y="6418312"/>
            <a:ext cx="1905000" cy="315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C721B2E-5F1D-4ABA-AC69-758D60756A64}" type="slidenum">
              <a:rPr lang="en-US" altLang="en-US" sz="1100"/>
              <a:pPr eaLnBrk="1" hangingPunct="1"/>
              <a:t>15</a:t>
            </a:fld>
            <a:endParaRPr lang="en-US" altLang="en-US" sz="1100"/>
          </a:p>
        </p:txBody>
      </p:sp>
      <p:graphicFrame>
        <p:nvGraphicFramePr>
          <p:cNvPr id="19468" name="Object 1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570928"/>
              </p:ext>
            </p:extLst>
          </p:nvPr>
        </p:nvGraphicFramePr>
        <p:xfrm>
          <a:off x="933252" y="1628800"/>
          <a:ext cx="1694532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5" name="SmartDraw" r:id="rId4" imgW="3479292" imgH="3255264" progId="SmartDraw.2">
                  <p:embed/>
                </p:oleObj>
              </mc:Choice>
              <mc:Fallback>
                <p:oleObj name="SmartDraw" r:id="rId4" imgW="3479292" imgH="3255264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252" y="1628800"/>
                        <a:ext cx="1694532" cy="198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869302"/>
              </p:ext>
            </p:extLst>
          </p:nvPr>
        </p:nvGraphicFramePr>
        <p:xfrm>
          <a:off x="3923928" y="1628800"/>
          <a:ext cx="1830660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6" name="SmartDraw" r:id="rId6" imgW="3479292" imgH="3255264" progId="SmartDraw.2">
                  <p:embed/>
                </p:oleObj>
              </mc:Choice>
              <mc:Fallback>
                <p:oleObj name="SmartDraw" r:id="rId6" imgW="3479292" imgH="3255264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1628800"/>
                        <a:ext cx="1830660" cy="204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1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133640"/>
              </p:ext>
            </p:extLst>
          </p:nvPr>
        </p:nvGraphicFramePr>
        <p:xfrm>
          <a:off x="6588224" y="1628800"/>
          <a:ext cx="1872208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7" name="SmartDraw" r:id="rId8" imgW="3479292" imgH="3255264" progId="SmartDraw.2">
                  <p:embed/>
                </p:oleObj>
              </mc:Choice>
              <mc:Fallback>
                <p:oleObj name="SmartDraw" r:id="rId8" imgW="3479292" imgH="3255264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1628800"/>
                        <a:ext cx="1872208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Object 1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109573"/>
              </p:ext>
            </p:extLst>
          </p:nvPr>
        </p:nvGraphicFramePr>
        <p:xfrm>
          <a:off x="6732240" y="4073550"/>
          <a:ext cx="1728192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8" name="SmartDraw" r:id="rId10" imgW="3479292" imgH="3255264" progId="SmartDraw.2">
                  <p:embed/>
                </p:oleObj>
              </mc:Choice>
              <mc:Fallback>
                <p:oleObj name="SmartDraw" r:id="rId10" imgW="3479292" imgH="3255264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4073550"/>
                        <a:ext cx="1728192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2" name="Object 2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775963"/>
              </p:ext>
            </p:extLst>
          </p:nvPr>
        </p:nvGraphicFramePr>
        <p:xfrm>
          <a:off x="3923928" y="4143400"/>
          <a:ext cx="1830660" cy="205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9" name="SmartDraw" r:id="rId12" imgW="3479292" imgH="3255264" progId="SmartDraw.2">
                  <p:embed/>
                </p:oleObj>
              </mc:Choice>
              <mc:Fallback>
                <p:oleObj name="SmartDraw" r:id="rId12" imgW="3479292" imgH="3255264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4143400"/>
                        <a:ext cx="1830660" cy="205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3" name="Line 192"/>
          <p:cNvSpPr>
            <a:spLocks noChangeShapeType="1"/>
          </p:cNvSpPr>
          <p:nvPr/>
        </p:nvSpPr>
        <p:spPr bwMode="auto">
          <a:xfrm flipV="1">
            <a:off x="5796135" y="3280206"/>
            <a:ext cx="327249" cy="56474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600"/>
          </a:p>
        </p:txBody>
      </p:sp>
      <p:sp>
        <p:nvSpPr>
          <p:cNvPr id="19474" name="Text Box 181"/>
          <p:cNvSpPr txBox="1">
            <a:spLocks noChangeArrowheads="1"/>
          </p:cNvSpPr>
          <p:nvPr/>
        </p:nvSpPr>
        <p:spPr bwMode="auto">
          <a:xfrm>
            <a:off x="1161852" y="3610000"/>
            <a:ext cx="1676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200">
                <a:ea typeface="Gulim" panose="020B0600000101010101" pitchFamily="34" charset="-127"/>
              </a:rPr>
              <a:t>The initial data set</a:t>
            </a:r>
          </a:p>
        </p:txBody>
      </p:sp>
      <p:sp>
        <p:nvSpPr>
          <p:cNvPr id="19475" name="Line 93"/>
          <p:cNvSpPr>
            <a:spLocks noChangeShapeType="1"/>
          </p:cNvSpPr>
          <p:nvPr/>
        </p:nvSpPr>
        <p:spPr bwMode="auto">
          <a:xfrm flipH="1">
            <a:off x="5796136" y="5057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109315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49399" y="1041872"/>
            <a:ext cx="7439025" cy="442912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Comments on the </a:t>
            </a:r>
            <a:r>
              <a:rPr lang="en-US" altLang="en-US" sz="3200" i="1" dirty="0"/>
              <a:t>K-Means</a:t>
            </a:r>
            <a:r>
              <a:rPr lang="en-US" altLang="en-US" sz="3200" dirty="0"/>
              <a:t> Method</a:t>
            </a:r>
            <a:endParaRPr lang="en-US" altLang="en-US" sz="2400" b="1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98" y="1628800"/>
            <a:ext cx="7889801" cy="5000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1800" u="sng" dirty="0"/>
              <a:t>Strength:</a:t>
            </a:r>
            <a:r>
              <a:rPr lang="en-US" altLang="en-US" sz="1800" dirty="0"/>
              <a:t> </a:t>
            </a:r>
            <a:r>
              <a:rPr lang="en-US" altLang="en-US" sz="1800" i="1" dirty="0"/>
              <a:t>Efficient</a:t>
            </a:r>
            <a:r>
              <a:rPr lang="en-US" altLang="en-US" sz="1800" dirty="0"/>
              <a:t>: </a:t>
            </a:r>
            <a:r>
              <a:rPr lang="en-US" altLang="en-US" sz="1800" i="1" dirty="0"/>
              <a:t>O</a:t>
            </a:r>
            <a:r>
              <a:rPr lang="en-US" altLang="en-US" sz="1800" dirty="0"/>
              <a:t>(</a:t>
            </a:r>
            <a:r>
              <a:rPr lang="en-US" altLang="en-US" sz="1800" i="1" dirty="0" err="1"/>
              <a:t>tkn</a:t>
            </a:r>
            <a:r>
              <a:rPr lang="en-US" altLang="en-US" sz="1800" dirty="0"/>
              <a:t>),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600" dirty="0"/>
              <a:t>where </a:t>
            </a:r>
            <a:r>
              <a:rPr lang="en-US" altLang="en-US" sz="1600" i="1" dirty="0"/>
              <a:t>n</a:t>
            </a:r>
            <a:r>
              <a:rPr lang="en-US" altLang="en-US" sz="1600" dirty="0"/>
              <a:t> is # objects, </a:t>
            </a:r>
            <a:r>
              <a:rPr lang="en-US" altLang="en-US" sz="1600" i="1" dirty="0"/>
              <a:t>k</a:t>
            </a:r>
            <a:r>
              <a:rPr lang="en-US" altLang="en-US" sz="1600" dirty="0"/>
              <a:t> is # clusters,  </a:t>
            </a:r>
            <a:r>
              <a:rPr lang="en-US" altLang="en-US" sz="1600" i="1" dirty="0"/>
              <a:t>t  </a:t>
            </a:r>
            <a:r>
              <a:rPr lang="en-US" altLang="en-US" sz="1600" dirty="0"/>
              <a:t>is # iterations (Normally, </a:t>
            </a:r>
            <a:r>
              <a:rPr lang="en-US" altLang="en-US" sz="1600" i="1" dirty="0"/>
              <a:t>k</a:t>
            </a:r>
            <a:r>
              <a:rPr lang="en-US" altLang="en-US" sz="1600" dirty="0"/>
              <a:t>, </a:t>
            </a:r>
            <a:r>
              <a:rPr lang="en-US" altLang="en-US" sz="1600" i="1" dirty="0"/>
              <a:t>t</a:t>
            </a:r>
            <a:r>
              <a:rPr lang="en-US" altLang="en-US" sz="1600" dirty="0"/>
              <a:t> &lt;&lt; </a:t>
            </a:r>
            <a:r>
              <a:rPr lang="en-US" altLang="en-US" sz="1600" i="1" dirty="0"/>
              <a:t>n</a:t>
            </a:r>
            <a:r>
              <a:rPr lang="en-US" altLang="en-US" sz="1600" dirty="0"/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 u="sng" dirty="0"/>
              <a:t>Comment:</a:t>
            </a:r>
            <a:r>
              <a:rPr lang="en-US" altLang="en-US" sz="1800" dirty="0"/>
              <a:t> Often terminates at a </a:t>
            </a:r>
            <a:r>
              <a:rPr lang="en-US" altLang="en-US" sz="1800" i="1" dirty="0"/>
              <a:t>local optimal</a:t>
            </a:r>
            <a:r>
              <a:rPr lang="en-US" altLang="en-US" sz="1800" dirty="0"/>
              <a:t>.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 u="sng" dirty="0"/>
              <a:t>Weakness</a:t>
            </a:r>
            <a:endParaRPr lang="en-US" altLang="en-US" sz="1800" dirty="0"/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/>
              <a:t>Applicable only to objects in a continuous n-dimensional space </a:t>
            </a:r>
            <a:endParaRPr lang="en-US" altLang="en-US" i="1" dirty="0"/>
          </a:p>
          <a:p>
            <a:pPr lvl="2" eaLnBrk="1" hangingPunct="1">
              <a:lnSpc>
                <a:spcPct val="120000"/>
              </a:lnSpc>
            </a:pPr>
            <a:r>
              <a:rPr lang="en-US" altLang="en-US" sz="1800" dirty="0"/>
              <a:t>Using the k-modes method for categorical data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1800" dirty="0"/>
              <a:t>In comparison, k-</a:t>
            </a:r>
            <a:r>
              <a:rPr lang="en-US" altLang="en-US" sz="1800" dirty="0" err="1"/>
              <a:t>medoids</a:t>
            </a:r>
            <a:r>
              <a:rPr lang="en-US" altLang="en-US" sz="1800" dirty="0"/>
              <a:t> can be applied to a wide range of data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/>
              <a:t>Need to specify </a:t>
            </a:r>
            <a:r>
              <a:rPr lang="en-US" altLang="en-US" i="1" dirty="0"/>
              <a:t>k, </a:t>
            </a:r>
            <a:r>
              <a:rPr lang="en-US" altLang="en-US" dirty="0"/>
              <a:t>the </a:t>
            </a:r>
            <a:r>
              <a:rPr lang="en-US" altLang="en-US" i="1" dirty="0"/>
              <a:t>number</a:t>
            </a:r>
            <a:r>
              <a:rPr lang="en-US" altLang="en-US" dirty="0"/>
              <a:t> of clusters (there are ways to automatically determine the best k)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/>
              <a:t>Sensitive to noisy data and </a:t>
            </a:r>
            <a:r>
              <a:rPr lang="en-US" altLang="en-US" i="1" dirty="0"/>
              <a:t>outliers</a:t>
            </a:r>
            <a:endParaRPr lang="en-US" altLang="en-US" dirty="0"/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/>
              <a:t>Not suitable to discover clusters with </a:t>
            </a:r>
            <a:r>
              <a:rPr lang="en-US" altLang="en-US" i="1" dirty="0"/>
              <a:t>non-convex shapes</a:t>
            </a:r>
          </a:p>
        </p:txBody>
      </p:sp>
      <p:sp>
        <p:nvSpPr>
          <p:cNvPr id="2048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CEF7AED-E7AB-4738-86BF-083342A01E1A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09677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3568" y="825500"/>
            <a:ext cx="8566150" cy="609600"/>
          </a:xfrm>
        </p:spPr>
        <p:txBody>
          <a:bodyPr/>
          <a:lstStyle/>
          <a:p>
            <a:pPr eaLnBrk="1" hangingPunct="1"/>
            <a:r>
              <a:rPr lang="en-US" altLang="ko-KR" sz="3200" dirty="0">
                <a:ea typeface="Gulim" panose="020B0600000101010101" pitchFamily="34" charset="-127"/>
              </a:rPr>
              <a:t>What Is the Problem of the K-Means Method?</a:t>
            </a:r>
            <a:endParaRPr lang="en-US" altLang="en-US" sz="3200" dirty="0">
              <a:ea typeface="Gulim" panose="020B0600000101010101" pitchFamily="34" charset="-127"/>
            </a:endParaRP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06152" y="1628800"/>
            <a:ext cx="7756848" cy="2964079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ko-KR" sz="1800" dirty="0">
                <a:ea typeface="Gulim" panose="020B0600000101010101" pitchFamily="34" charset="-127"/>
              </a:rPr>
              <a:t>The k-means algorithm is sensitive to outliers !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dirty="0">
                <a:ea typeface="Gulim" panose="020B0600000101010101" pitchFamily="34" charset="-127"/>
              </a:rPr>
              <a:t>Since an object with an extremely large value may substantially distort the distribution of the data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800" dirty="0">
                <a:ea typeface="Gulim" panose="020B0600000101010101" pitchFamily="34" charset="-127"/>
              </a:rPr>
              <a:t>K-</a:t>
            </a:r>
            <a:r>
              <a:rPr lang="en-US" altLang="ko-KR" sz="1800" dirty="0" err="1">
                <a:ea typeface="Gulim" panose="020B0600000101010101" pitchFamily="34" charset="-127"/>
              </a:rPr>
              <a:t>Medoids</a:t>
            </a:r>
            <a:r>
              <a:rPr lang="en-US" altLang="ko-KR" sz="1800" dirty="0">
                <a:ea typeface="Gulim" panose="020B0600000101010101" pitchFamily="34" charset="-127"/>
              </a:rPr>
              <a:t>:  Instead of taking the </a:t>
            </a:r>
            <a:r>
              <a:rPr lang="en-US" altLang="ko-KR" sz="1800" b="1" dirty="0">
                <a:ea typeface="Gulim" panose="020B0600000101010101" pitchFamily="34" charset="-127"/>
              </a:rPr>
              <a:t>mean</a:t>
            </a:r>
            <a:r>
              <a:rPr lang="en-US" altLang="ko-KR" sz="1800" dirty="0">
                <a:ea typeface="Gulim" panose="020B0600000101010101" pitchFamily="34" charset="-127"/>
              </a:rPr>
              <a:t> value of the object in a cluster as a reference point, </a:t>
            </a:r>
            <a:r>
              <a:rPr lang="en-US" altLang="ko-KR" sz="1800" b="1" dirty="0" err="1">
                <a:ea typeface="Gulim" panose="020B0600000101010101" pitchFamily="34" charset="-127"/>
              </a:rPr>
              <a:t>medoids</a:t>
            </a:r>
            <a:r>
              <a:rPr lang="en-US" altLang="ko-KR" sz="1800" dirty="0">
                <a:ea typeface="Gulim" panose="020B0600000101010101" pitchFamily="34" charset="-127"/>
              </a:rPr>
              <a:t> can be used, which is the </a:t>
            </a:r>
            <a:r>
              <a:rPr lang="en-US" altLang="ko-KR" sz="1800" b="1" dirty="0">
                <a:ea typeface="Gulim" panose="020B0600000101010101" pitchFamily="34" charset="-127"/>
              </a:rPr>
              <a:t>most centrally located</a:t>
            </a:r>
            <a:r>
              <a:rPr lang="en-US" altLang="ko-KR" sz="1800" dirty="0">
                <a:ea typeface="Gulim" panose="020B0600000101010101" pitchFamily="34" charset="-127"/>
              </a:rPr>
              <a:t> object in a cluster</a:t>
            </a:r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2057400" y="4724400"/>
            <a:ext cx="5257800" cy="1765300"/>
            <a:chOff x="1344" y="3072"/>
            <a:chExt cx="3312" cy="1112"/>
          </a:xfrm>
        </p:grpSpPr>
        <p:grpSp>
          <p:nvGrpSpPr>
            <p:cNvPr id="22534" name="Group 1029"/>
            <p:cNvGrpSpPr>
              <a:grpSpLocks/>
            </p:cNvGrpSpPr>
            <p:nvPr/>
          </p:nvGrpSpPr>
          <p:grpSpPr bwMode="auto">
            <a:xfrm>
              <a:off x="1344" y="3072"/>
              <a:ext cx="1248" cy="1112"/>
              <a:chOff x="1728" y="864"/>
              <a:chExt cx="1396" cy="1208"/>
            </a:xfrm>
          </p:grpSpPr>
          <p:sp>
            <p:nvSpPr>
              <p:cNvPr id="22621" name="Rectangle 1030"/>
              <p:cNvSpPr>
                <a:spLocks noChangeArrowheads="1"/>
              </p:cNvSpPr>
              <p:nvPr/>
            </p:nvSpPr>
            <p:spPr bwMode="auto">
              <a:xfrm>
                <a:off x="1728" y="864"/>
                <a:ext cx="1396" cy="1208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622" name="Rectangle 1031"/>
              <p:cNvSpPr>
                <a:spLocks noChangeArrowheads="1"/>
              </p:cNvSpPr>
              <p:nvPr/>
            </p:nvSpPr>
            <p:spPr bwMode="auto">
              <a:xfrm>
                <a:off x="1861" y="950"/>
                <a:ext cx="1198" cy="9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623" name="Line 1032"/>
              <p:cNvSpPr>
                <a:spLocks noChangeShapeType="1"/>
              </p:cNvSpPr>
              <p:nvPr/>
            </p:nvSpPr>
            <p:spPr bwMode="auto">
              <a:xfrm>
                <a:off x="1861" y="1828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24" name="Line 1033"/>
              <p:cNvSpPr>
                <a:spLocks noChangeShapeType="1"/>
              </p:cNvSpPr>
              <p:nvPr/>
            </p:nvSpPr>
            <p:spPr bwMode="auto">
              <a:xfrm>
                <a:off x="1861" y="173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25" name="Line 1034"/>
              <p:cNvSpPr>
                <a:spLocks noChangeShapeType="1"/>
              </p:cNvSpPr>
              <p:nvPr/>
            </p:nvSpPr>
            <p:spPr bwMode="auto">
              <a:xfrm>
                <a:off x="1861" y="1633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26" name="Line 1035"/>
              <p:cNvSpPr>
                <a:spLocks noChangeShapeType="1"/>
              </p:cNvSpPr>
              <p:nvPr/>
            </p:nvSpPr>
            <p:spPr bwMode="auto">
              <a:xfrm>
                <a:off x="1861" y="153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27" name="Line 1036"/>
              <p:cNvSpPr>
                <a:spLocks noChangeShapeType="1"/>
              </p:cNvSpPr>
              <p:nvPr/>
            </p:nvSpPr>
            <p:spPr bwMode="auto">
              <a:xfrm>
                <a:off x="1861" y="143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28" name="Line 1037"/>
              <p:cNvSpPr>
                <a:spLocks noChangeShapeType="1"/>
              </p:cNvSpPr>
              <p:nvPr/>
            </p:nvSpPr>
            <p:spPr bwMode="auto">
              <a:xfrm>
                <a:off x="1861" y="134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29" name="Line 1038"/>
              <p:cNvSpPr>
                <a:spLocks noChangeShapeType="1"/>
              </p:cNvSpPr>
              <p:nvPr/>
            </p:nvSpPr>
            <p:spPr bwMode="auto">
              <a:xfrm>
                <a:off x="1861" y="1242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30" name="Line 1039"/>
              <p:cNvSpPr>
                <a:spLocks noChangeShapeType="1"/>
              </p:cNvSpPr>
              <p:nvPr/>
            </p:nvSpPr>
            <p:spPr bwMode="auto">
              <a:xfrm>
                <a:off x="1861" y="114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31" name="Line 1040"/>
              <p:cNvSpPr>
                <a:spLocks noChangeShapeType="1"/>
              </p:cNvSpPr>
              <p:nvPr/>
            </p:nvSpPr>
            <p:spPr bwMode="auto">
              <a:xfrm>
                <a:off x="1861" y="104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32" name="Line 1041"/>
              <p:cNvSpPr>
                <a:spLocks noChangeShapeType="1"/>
              </p:cNvSpPr>
              <p:nvPr/>
            </p:nvSpPr>
            <p:spPr bwMode="auto">
              <a:xfrm>
                <a:off x="1861" y="95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33" name="Line 1042"/>
              <p:cNvSpPr>
                <a:spLocks noChangeShapeType="1"/>
              </p:cNvSpPr>
              <p:nvPr/>
            </p:nvSpPr>
            <p:spPr bwMode="auto">
              <a:xfrm>
                <a:off x="198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34" name="Line 1043"/>
              <p:cNvSpPr>
                <a:spLocks noChangeShapeType="1"/>
              </p:cNvSpPr>
              <p:nvPr/>
            </p:nvSpPr>
            <p:spPr bwMode="auto">
              <a:xfrm>
                <a:off x="2102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35" name="Line 1044"/>
              <p:cNvSpPr>
                <a:spLocks noChangeShapeType="1"/>
              </p:cNvSpPr>
              <p:nvPr/>
            </p:nvSpPr>
            <p:spPr bwMode="auto">
              <a:xfrm>
                <a:off x="221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36" name="Line 1045"/>
              <p:cNvSpPr>
                <a:spLocks noChangeShapeType="1"/>
              </p:cNvSpPr>
              <p:nvPr/>
            </p:nvSpPr>
            <p:spPr bwMode="auto">
              <a:xfrm>
                <a:off x="233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37" name="Line 1046"/>
              <p:cNvSpPr>
                <a:spLocks noChangeShapeType="1"/>
              </p:cNvSpPr>
              <p:nvPr/>
            </p:nvSpPr>
            <p:spPr bwMode="auto">
              <a:xfrm>
                <a:off x="2460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38" name="Line 1047"/>
              <p:cNvSpPr>
                <a:spLocks noChangeShapeType="1"/>
              </p:cNvSpPr>
              <p:nvPr/>
            </p:nvSpPr>
            <p:spPr bwMode="auto">
              <a:xfrm>
                <a:off x="258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39" name="Line 1048"/>
              <p:cNvSpPr>
                <a:spLocks noChangeShapeType="1"/>
              </p:cNvSpPr>
              <p:nvPr/>
            </p:nvSpPr>
            <p:spPr bwMode="auto">
              <a:xfrm>
                <a:off x="270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40" name="Line 1049"/>
              <p:cNvSpPr>
                <a:spLocks noChangeShapeType="1"/>
              </p:cNvSpPr>
              <p:nvPr/>
            </p:nvSpPr>
            <p:spPr bwMode="auto">
              <a:xfrm>
                <a:off x="2818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41" name="Line 1050"/>
              <p:cNvSpPr>
                <a:spLocks noChangeShapeType="1"/>
              </p:cNvSpPr>
              <p:nvPr/>
            </p:nvSpPr>
            <p:spPr bwMode="auto">
              <a:xfrm>
                <a:off x="293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42" name="Line 1051"/>
              <p:cNvSpPr>
                <a:spLocks noChangeShapeType="1"/>
              </p:cNvSpPr>
              <p:nvPr/>
            </p:nvSpPr>
            <p:spPr bwMode="auto">
              <a:xfrm>
                <a:off x="305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43" name="Rectangle 1052"/>
              <p:cNvSpPr>
                <a:spLocks noChangeArrowheads="1"/>
              </p:cNvSpPr>
              <p:nvPr/>
            </p:nvSpPr>
            <p:spPr bwMode="auto">
              <a:xfrm>
                <a:off x="1861" y="950"/>
                <a:ext cx="1198" cy="975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644" name="Line 1053"/>
              <p:cNvSpPr>
                <a:spLocks noChangeShapeType="1"/>
              </p:cNvSpPr>
              <p:nvPr/>
            </p:nvSpPr>
            <p:spPr bwMode="auto">
              <a:xfrm>
                <a:off x="186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45" name="Line 1054"/>
              <p:cNvSpPr>
                <a:spLocks noChangeShapeType="1"/>
              </p:cNvSpPr>
              <p:nvPr/>
            </p:nvSpPr>
            <p:spPr bwMode="auto">
              <a:xfrm>
                <a:off x="1849" y="1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46" name="Line 1055"/>
              <p:cNvSpPr>
                <a:spLocks noChangeShapeType="1"/>
              </p:cNvSpPr>
              <p:nvPr/>
            </p:nvSpPr>
            <p:spPr bwMode="auto">
              <a:xfrm>
                <a:off x="1849" y="182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47" name="Line 1056"/>
              <p:cNvSpPr>
                <a:spLocks noChangeShapeType="1"/>
              </p:cNvSpPr>
              <p:nvPr/>
            </p:nvSpPr>
            <p:spPr bwMode="auto">
              <a:xfrm>
                <a:off x="1849" y="173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48" name="Line 1057"/>
              <p:cNvSpPr>
                <a:spLocks noChangeShapeType="1"/>
              </p:cNvSpPr>
              <p:nvPr/>
            </p:nvSpPr>
            <p:spPr bwMode="auto">
              <a:xfrm>
                <a:off x="1849" y="16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49" name="Line 1058"/>
              <p:cNvSpPr>
                <a:spLocks noChangeShapeType="1"/>
              </p:cNvSpPr>
              <p:nvPr/>
            </p:nvSpPr>
            <p:spPr bwMode="auto">
              <a:xfrm>
                <a:off x="1849" y="153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50" name="Line 1059"/>
              <p:cNvSpPr>
                <a:spLocks noChangeShapeType="1"/>
              </p:cNvSpPr>
              <p:nvPr/>
            </p:nvSpPr>
            <p:spPr bwMode="auto">
              <a:xfrm>
                <a:off x="1849" y="143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51" name="Line 1060"/>
              <p:cNvSpPr>
                <a:spLocks noChangeShapeType="1"/>
              </p:cNvSpPr>
              <p:nvPr/>
            </p:nvSpPr>
            <p:spPr bwMode="auto">
              <a:xfrm>
                <a:off x="1849" y="134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52" name="Line 1061"/>
              <p:cNvSpPr>
                <a:spLocks noChangeShapeType="1"/>
              </p:cNvSpPr>
              <p:nvPr/>
            </p:nvSpPr>
            <p:spPr bwMode="auto">
              <a:xfrm>
                <a:off x="1849" y="12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53" name="Line 1062"/>
              <p:cNvSpPr>
                <a:spLocks noChangeShapeType="1"/>
              </p:cNvSpPr>
              <p:nvPr/>
            </p:nvSpPr>
            <p:spPr bwMode="auto">
              <a:xfrm>
                <a:off x="1849" y="114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54" name="Line 1063"/>
              <p:cNvSpPr>
                <a:spLocks noChangeShapeType="1"/>
              </p:cNvSpPr>
              <p:nvPr/>
            </p:nvSpPr>
            <p:spPr bwMode="auto">
              <a:xfrm>
                <a:off x="1849" y="104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55" name="Line 1064"/>
              <p:cNvSpPr>
                <a:spLocks noChangeShapeType="1"/>
              </p:cNvSpPr>
              <p:nvPr/>
            </p:nvSpPr>
            <p:spPr bwMode="auto">
              <a:xfrm>
                <a:off x="1849" y="9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56" name="Line 1065"/>
              <p:cNvSpPr>
                <a:spLocks noChangeShapeType="1"/>
              </p:cNvSpPr>
              <p:nvPr/>
            </p:nvSpPr>
            <p:spPr bwMode="auto">
              <a:xfrm>
                <a:off x="1861" y="192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57" name="Line 1066"/>
              <p:cNvSpPr>
                <a:spLocks noChangeShapeType="1"/>
              </p:cNvSpPr>
              <p:nvPr/>
            </p:nvSpPr>
            <p:spPr bwMode="auto">
              <a:xfrm flipV="1">
                <a:off x="186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58" name="Line 1067"/>
              <p:cNvSpPr>
                <a:spLocks noChangeShapeType="1"/>
              </p:cNvSpPr>
              <p:nvPr/>
            </p:nvSpPr>
            <p:spPr bwMode="auto">
              <a:xfrm flipV="1">
                <a:off x="198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59" name="Line 1068"/>
              <p:cNvSpPr>
                <a:spLocks noChangeShapeType="1"/>
              </p:cNvSpPr>
              <p:nvPr/>
            </p:nvSpPr>
            <p:spPr bwMode="auto">
              <a:xfrm flipV="1">
                <a:off x="2102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0" name="Line 1069"/>
              <p:cNvSpPr>
                <a:spLocks noChangeShapeType="1"/>
              </p:cNvSpPr>
              <p:nvPr/>
            </p:nvSpPr>
            <p:spPr bwMode="auto">
              <a:xfrm flipV="1">
                <a:off x="221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1" name="Line 1070"/>
              <p:cNvSpPr>
                <a:spLocks noChangeShapeType="1"/>
              </p:cNvSpPr>
              <p:nvPr/>
            </p:nvSpPr>
            <p:spPr bwMode="auto">
              <a:xfrm flipV="1">
                <a:off x="233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2" name="Line 1071"/>
              <p:cNvSpPr>
                <a:spLocks noChangeShapeType="1"/>
              </p:cNvSpPr>
              <p:nvPr/>
            </p:nvSpPr>
            <p:spPr bwMode="auto">
              <a:xfrm flipV="1">
                <a:off x="2460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3" name="Line 1072"/>
              <p:cNvSpPr>
                <a:spLocks noChangeShapeType="1"/>
              </p:cNvSpPr>
              <p:nvPr/>
            </p:nvSpPr>
            <p:spPr bwMode="auto">
              <a:xfrm flipV="1">
                <a:off x="258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4" name="Line 1073"/>
              <p:cNvSpPr>
                <a:spLocks noChangeShapeType="1"/>
              </p:cNvSpPr>
              <p:nvPr/>
            </p:nvSpPr>
            <p:spPr bwMode="auto">
              <a:xfrm flipV="1">
                <a:off x="270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5" name="Line 1074"/>
              <p:cNvSpPr>
                <a:spLocks noChangeShapeType="1"/>
              </p:cNvSpPr>
              <p:nvPr/>
            </p:nvSpPr>
            <p:spPr bwMode="auto">
              <a:xfrm flipV="1">
                <a:off x="2818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6" name="Line 1075"/>
              <p:cNvSpPr>
                <a:spLocks noChangeShapeType="1"/>
              </p:cNvSpPr>
              <p:nvPr/>
            </p:nvSpPr>
            <p:spPr bwMode="auto">
              <a:xfrm flipV="1">
                <a:off x="293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7" name="Line 1076"/>
              <p:cNvSpPr>
                <a:spLocks noChangeShapeType="1"/>
              </p:cNvSpPr>
              <p:nvPr/>
            </p:nvSpPr>
            <p:spPr bwMode="auto">
              <a:xfrm flipV="1">
                <a:off x="305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8" name="Freeform 1077"/>
              <p:cNvSpPr>
                <a:spLocks/>
              </p:cNvSpPr>
              <p:nvPr/>
            </p:nvSpPr>
            <p:spPr bwMode="auto">
              <a:xfrm>
                <a:off x="2191" y="1507"/>
                <a:ext cx="56" cy="56"/>
              </a:xfrm>
              <a:custGeom>
                <a:avLst/>
                <a:gdLst>
                  <a:gd name="T0" fmla="*/ 28 w 56"/>
                  <a:gd name="T1" fmla="*/ 0 h 56"/>
                  <a:gd name="T2" fmla="*/ 56 w 56"/>
                  <a:gd name="T3" fmla="*/ 28 h 56"/>
                  <a:gd name="T4" fmla="*/ 28 w 56"/>
                  <a:gd name="T5" fmla="*/ 56 h 56"/>
                  <a:gd name="T6" fmla="*/ 0 w 56"/>
                  <a:gd name="T7" fmla="*/ 28 h 56"/>
                  <a:gd name="T8" fmla="*/ 28 w 56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6"/>
                  <a:gd name="T17" fmla="*/ 56 w 56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6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9" name="Freeform 1078"/>
              <p:cNvSpPr>
                <a:spLocks/>
              </p:cNvSpPr>
              <p:nvPr/>
            </p:nvSpPr>
            <p:spPr bwMode="auto">
              <a:xfrm>
                <a:off x="2191" y="1311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0" name="Freeform 1079"/>
              <p:cNvSpPr>
                <a:spLocks/>
              </p:cNvSpPr>
              <p:nvPr/>
            </p:nvSpPr>
            <p:spPr bwMode="auto">
              <a:xfrm>
                <a:off x="2673" y="160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9 h 57"/>
                  <a:gd name="T4" fmla="*/ 28 w 57"/>
                  <a:gd name="T5" fmla="*/ 57 h 57"/>
                  <a:gd name="T6" fmla="*/ 0 w 57"/>
                  <a:gd name="T7" fmla="*/ 29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1" name="Freeform 1080"/>
              <p:cNvSpPr>
                <a:spLocks/>
              </p:cNvSpPr>
              <p:nvPr/>
            </p:nvSpPr>
            <p:spPr bwMode="auto">
              <a:xfrm>
                <a:off x="2311" y="121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2" name="Freeform 1081"/>
              <p:cNvSpPr>
                <a:spLocks/>
              </p:cNvSpPr>
              <p:nvPr/>
            </p:nvSpPr>
            <p:spPr bwMode="auto">
              <a:xfrm>
                <a:off x="2191" y="1116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3" name="Freeform 1082"/>
              <p:cNvSpPr>
                <a:spLocks/>
              </p:cNvSpPr>
              <p:nvPr/>
            </p:nvSpPr>
            <p:spPr bwMode="auto">
              <a:xfrm>
                <a:off x="2790" y="14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4" name="Freeform 1083"/>
              <p:cNvSpPr>
                <a:spLocks/>
              </p:cNvSpPr>
              <p:nvPr/>
            </p:nvSpPr>
            <p:spPr bwMode="auto">
              <a:xfrm>
                <a:off x="2311" y="1409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5" name="Freeform 1084"/>
              <p:cNvSpPr>
                <a:spLocks/>
              </p:cNvSpPr>
              <p:nvPr/>
            </p:nvSpPr>
            <p:spPr bwMode="auto">
              <a:xfrm>
                <a:off x="2432" y="179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6" name="Freeform 1085"/>
              <p:cNvSpPr>
                <a:spLocks/>
              </p:cNvSpPr>
              <p:nvPr/>
            </p:nvSpPr>
            <p:spPr bwMode="auto">
              <a:xfrm>
                <a:off x="2673" y="1507"/>
                <a:ext cx="57" cy="56"/>
              </a:xfrm>
              <a:custGeom>
                <a:avLst/>
                <a:gdLst>
                  <a:gd name="T0" fmla="*/ 28 w 57"/>
                  <a:gd name="T1" fmla="*/ 0 h 56"/>
                  <a:gd name="T2" fmla="*/ 57 w 57"/>
                  <a:gd name="T3" fmla="*/ 28 h 56"/>
                  <a:gd name="T4" fmla="*/ 28 w 57"/>
                  <a:gd name="T5" fmla="*/ 56 h 56"/>
                  <a:gd name="T6" fmla="*/ 0 w 57"/>
                  <a:gd name="T7" fmla="*/ 28 h 56"/>
                  <a:gd name="T8" fmla="*/ 28 w 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6"/>
                  <a:gd name="T17" fmla="*/ 57 w 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6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7" name="Freeform 1086"/>
              <p:cNvSpPr>
                <a:spLocks/>
              </p:cNvSpPr>
              <p:nvPr/>
            </p:nvSpPr>
            <p:spPr bwMode="auto">
              <a:xfrm>
                <a:off x="2432" y="14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8" name="Rectangle 1087"/>
              <p:cNvSpPr>
                <a:spLocks noChangeArrowheads="1"/>
              </p:cNvSpPr>
              <p:nvPr/>
            </p:nvSpPr>
            <p:spPr bwMode="auto">
              <a:xfrm>
                <a:off x="1805" y="1897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0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79" name="Rectangle 1088"/>
              <p:cNvSpPr>
                <a:spLocks noChangeArrowheads="1"/>
              </p:cNvSpPr>
              <p:nvPr/>
            </p:nvSpPr>
            <p:spPr bwMode="auto">
              <a:xfrm>
                <a:off x="1805" y="1799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1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80" name="Rectangle 1089"/>
              <p:cNvSpPr>
                <a:spLocks noChangeArrowheads="1"/>
              </p:cNvSpPr>
              <p:nvPr/>
            </p:nvSpPr>
            <p:spPr bwMode="auto">
              <a:xfrm>
                <a:off x="1805" y="170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2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81" name="Rectangle 1090"/>
              <p:cNvSpPr>
                <a:spLocks noChangeArrowheads="1"/>
              </p:cNvSpPr>
              <p:nvPr/>
            </p:nvSpPr>
            <p:spPr bwMode="auto">
              <a:xfrm>
                <a:off x="1805" y="1604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3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82" name="Rectangle 1091"/>
              <p:cNvSpPr>
                <a:spLocks noChangeArrowheads="1"/>
              </p:cNvSpPr>
              <p:nvPr/>
            </p:nvSpPr>
            <p:spPr bwMode="auto">
              <a:xfrm>
                <a:off x="1805" y="1507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4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83" name="Rectangle 1092"/>
              <p:cNvSpPr>
                <a:spLocks noChangeArrowheads="1"/>
              </p:cNvSpPr>
              <p:nvPr/>
            </p:nvSpPr>
            <p:spPr bwMode="auto">
              <a:xfrm>
                <a:off x="1805" y="1409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5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84" name="Rectangle 1093"/>
              <p:cNvSpPr>
                <a:spLocks noChangeArrowheads="1"/>
              </p:cNvSpPr>
              <p:nvPr/>
            </p:nvSpPr>
            <p:spPr bwMode="auto">
              <a:xfrm>
                <a:off x="1805" y="1310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6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85" name="Rectangle 1094"/>
              <p:cNvSpPr>
                <a:spLocks noChangeArrowheads="1"/>
              </p:cNvSpPr>
              <p:nvPr/>
            </p:nvSpPr>
            <p:spPr bwMode="auto">
              <a:xfrm>
                <a:off x="1805" y="1214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7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86" name="Rectangle 1095"/>
              <p:cNvSpPr>
                <a:spLocks noChangeArrowheads="1"/>
              </p:cNvSpPr>
              <p:nvPr/>
            </p:nvSpPr>
            <p:spPr bwMode="auto">
              <a:xfrm>
                <a:off x="1805" y="1116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8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87" name="Rectangle 1096"/>
              <p:cNvSpPr>
                <a:spLocks noChangeArrowheads="1"/>
              </p:cNvSpPr>
              <p:nvPr/>
            </p:nvSpPr>
            <p:spPr bwMode="auto">
              <a:xfrm>
                <a:off x="1805" y="1019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9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88" name="Rectangle 1097"/>
              <p:cNvSpPr>
                <a:spLocks noChangeArrowheads="1"/>
              </p:cNvSpPr>
              <p:nvPr/>
            </p:nvSpPr>
            <p:spPr bwMode="auto">
              <a:xfrm>
                <a:off x="1779" y="920"/>
                <a:ext cx="6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10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89" name="Rectangle 1098"/>
              <p:cNvSpPr>
                <a:spLocks noChangeArrowheads="1"/>
              </p:cNvSpPr>
              <p:nvPr/>
            </p:nvSpPr>
            <p:spPr bwMode="auto">
              <a:xfrm>
                <a:off x="1849" y="19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0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90" name="Rectangle 1099"/>
              <p:cNvSpPr>
                <a:spLocks noChangeArrowheads="1"/>
              </p:cNvSpPr>
              <p:nvPr/>
            </p:nvSpPr>
            <p:spPr bwMode="auto">
              <a:xfrm>
                <a:off x="1968" y="19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1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91" name="Rectangle 1100"/>
              <p:cNvSpPr>
                <a:spLocks noChangeArrowheads="1"/>
              </p:cNvSpPr>
              <p:nvPr/>
            </p:nvSpPr>
            <p:spPr bwMode="auto">
              <a:xfrm>
                <a:off x="2090" y="19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2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92" name="Rectangle 1101"/>
              <p:cNvSpPr>
                <a:spLocks noChangeArrowheads="1"/>
              </p:cNvSpPr>
              <p:nvPr/>
            </p:nvSpPr>
            <p:spPr bwMode="auto">
              <a:xfrm>
                <a:off x="2207" y="19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3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93" name="Rectangle 1102"/>
              <p:cNvSpPr>
                <a:spLocks noChangeArrowheads="1"/>
              </p:cNvSpPr>
              <p:nvPr/>
            </p:nvSpPr>
            <p:spPr bwMode="auto">
              <a:xfrm>
                <a:off x="2326" y="19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4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94" name="Rectangle 1103"/>
              <p:cNvSpPr>
                <a:spLocks noChangeArrowheads="1"/>
              </p:cNvSpPr>
              <p:nvPr/>
            </p:nvSpPr>
            <p:spPr bwMode="auto">
              <a:xfrm>
                <a:off x="2448" y="19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5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95" name="Rectangle 1104"/>
              <p:cNvSpPr>
                <a:spLocks noChangeArrowheads="1"/>
              </p:cNvSpPr>
              <p:nvPr/>
            </p:nvSpPr>
            <p:spPr bwMode="auto">
              <a:xfrm>
                <a:off x="2569" y="19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6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96" name="Rectangle 1105"/>
              <p:cNvSpPr>
                <a:spLocks noChangeArrowheads="1"/>
              </p:cNvSpPr>
              <p:nvPr/>
            </p:nvSpPr>
            <p:spPr bwMode="auto">
              <a:xfrm>
                <a:off x="2689" y="19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7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97" name="Rectangle 1106"/>
              <p:cNvSpPr>
                <a:spLocks noChangeArrowheads="1"/>
              </p:cNvSpPr>
              <p:nvPr/>
            </p:nvSpPr>
            <p:spPr bwMode="auto">
              <a:xfrm>
                <a:off x="2806" y="19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8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98" name="Rectangle 1107"/>
              <p:cNvSpPr>
                <a:spLocks noChangeArrowheads="1"/>
              </p:cNvSpPr>
              <p:nvPr/>
            </p:nvSpPr>
            <p:spPr bwMode="auto">
              <a:xfrm>
                <a:off x="2927" y="19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9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99" name="Rectangle 1108"/>
              <p:cNvSpPr>
                <a:spLocks noChangeArrowheads="1"/>
              </p:cNvSpPr>
              <p:nvPr/>
            </p:nvSpPr>
            <p:spPr bwMode="auto">
              <a:xfrm>
                <a:off x="3035" y="1962"/>
                <a:ext cx="6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10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700" name="Rectangle 1109"/>
              <p:cNvSpPr>
                <a:spLocks noChangeArrowheads="1"/>
              </p:cNvSpPr>
              <p:nvPr/>
            </p:nvSpPr>
            <p:spPr bwMode="auto">
              <a:xfrm>
                <a:off x="1728" y="864"/>
                <a:ext cx="1396" cy="1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2535" name="Group 1110"/>
            <p:cNvGrpSpPr>
              <a:grpSpLocks/>
            </p:cNvGrpSpPr>
            <p:nvPr/>
          </p:nvGrpSpPr>
          <p:grpSpPr bwMode="auto">
            <a:xfrm>
              <a:off x="3408" y="3072"/>
              <a:ext cx="1248" cy="1112"/>
              <a:chOff x="3616" y="2464"/>
              <a:chExt cx="1396" cy="1208"/>
            </a:xfrm>
          </p:grpSpPr>
          <p:sp>
            <p:nvSpPr>
              <p:cNvPr id="22537" name="Rectangle 1111"/>
              <p:cNvSpPr>
                <a:spLocks noChangeArrowheads="1"/>
              </p:cNvSpPr>
              <p:nvPr/>
            </p:nvSpPr>
            <p:spPr bwMode="auto">
              <a:xfrm>
                <a:off x="3616" y="2464"/>
                <a:ext cx="1396" cy="1208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538" name="Rectangle 1112"/>
              <p:cNvSpPr>
                <a:spLocks noChangeArrowheads="1"/>
              </p:cNvSpPr>
              <p:nvPr/>
            </p:nvSpPr>
            <p:spPr bwMode="auto">
              <a:xfrm>
                <a:off x="3749" y="2550"/>
                <a:ext cx="1198" cy="9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539" name="Line 1113"/>
              <p:cNvSpPr>
                <a:spLocks noChangeShapeType="1"/>
              </p:cNvSpPr>
              <p:nvPr/>
            </p:nvSpPr>
            <p:spPr bwMode="auto">
              <a:xfrm>
                <a:off x="3749" y="3428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0" name="Line 1114"/>
              <p:cNvSpPr>
                <a:spLocks noChangeShapeType="1"/>
              </p:cNvSpPr>
              <p:nvPr/>
            </p:nvSpPr>
            <p:spPr bwMode="auto">
              <a:xfrm>
                <a:off x="3749" y="333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1" name="Line 1115"/>
              <p:cNvSpPr>
                <a:spLocks noChangeShapeType="1"/>
              </p:cNvSpPr>
              <p:nvPr/>
            </p:nvSpPr>
            <p:spPr bwMode="auto">
              <a:xfrm>
                <a:off x="3749" y="3233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2" name="Line 1116"/>
              <p:cNvSpPr>
                <a:spLocks noChangeShapeType="1"/>
              </p:cNvSpPr>
              <p:nvPr/>
            </p:nvSpPr>
            <p:spPr bwMode="auto">
              <a:xfrm>
                <a:off x="3749" y="313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3" name="Line 1117"/>
              <p:cNvSpPr>
                <a:spLocks noChangeShapeType="1"/>
              </p:cNvSpPr>
              <p:nvPr/>
            </p:nvSpPr>
            <p:spPr bwMode="auto">
              <a:xfrm>
                <a:off x="3749" y="303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4" name="Line 1118"/>
              <p:cNvSpPr>
                <a:spLocks noChangeShapeType="1"/>
              </p:cNvSpPr>
              <p:nvPr/>
            </p:nvSpPr>
            <p:spPr bwMode="auto">
              <a:xfrm>
                <a:off x="3749" y="294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5" name="Line 1119"/>
              <p:cNvSpPr>
                <a:spLocks noChangeShapeType="1"/>
              </p:cNvSpPr>
              <p:nvPr/>
            </p:nvSpPr>
            <p:spPr bwMode="auto">
              <a:xfrm>
                <a:off x="3749" y="2842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6" name="Line 1120"/>
              <p:cNvSpPr>
                <a:spLocks noChangeShapeType="1"/>
              </p:cNvSpPr>
              <p:nvPr/>
            </p:nvSpPr>
            <p:spPr bwMode="auto">
              <a:xfrm>
                <a:off x="3749" y="274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7" name="Line 1121"/>
              <p:cNvSpPr>
                <a:spLocks noChangeShapeType="1"/>
              </p:cNvSpPr>
              <p:nvPr/>
            </p:nvSpPr>
            <p:spPr bwMode="auto">
              <a:xfrm>
                <a:off x="3749" y="264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8" name="Line 1122"/>
              <p:cNvSpPr>
                <a:spLocks noChangeShapeType="1"/>
              </p:cNvSpPr>
              <p:nvPr/>
            </p:nvSpPr>
            <p:spPr bwMode="auto">
              <a:xfrm>
                <a:off x="3749" y="255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9" name="Line 1123"/>
              <p:cNvSpPr>
                <a:spLocks noChangeShapeType="1"/>
              </p:cNvSpPr>
              <p:nvPr/>
            </p:nvSpPr>
            <p:spPr bwMode="auto">
              <a:xfrm>
                <a:off x="386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0" name="Line 1124"/>
              <p:cNvSpPr>
                <a:spLocks noChangeShapeType="1"/>
              </p:cNvSpPr>
              <p:nvPr/>
            </p:nvSpPr>
            <p:spPr bwMode="auto">
              <a:xfrm>
                <a:off x="3990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1" name="Line 1125"/>
              <p:cNvSpPr>
                <a:spLocks noChangeShapeType="1"/>
              </p:cNvSpPr>
              <p:nvPr/>
            </p:nvSpPr>
            <p:spPr bwMode="auto">
              <a:xfrm>
                <a:off x="410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2" name="Line 1126"/>
              <p:cNvSpPr>
                <a:spLocks noChangeShapeType="1"/>
              </p:cNvSpPr>
              <p:nvPr/>
            </p:nvSpPr>
            <p:spPr bwMode="auto">
              <a:xfrm>
                <a:off x="422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3" name="Line 1127"/>
              <p:cNvSpPr>
                <a:spLocks noChangeShapeType="1"/>
              </p:cNvSpPr>
              <p:nvPr/>
            </p:nvSpPr>
            <p:spPr bwMode="auto">
              <a:xfrm>
                <a:off x="4348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4" name="Line 1128"/>
              <p:cNvSpPr>
                <a:spLocks noChangeShapeType="1"/>
              </p:cNvSpPr>
              <p:nvPr/>
            </p:nvSpPr>
            <p:spPr bwMode="auto">
              <a:xfrm>
                <a:off x="446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5" name="Line 1129"/>
              <p:cNvSpPr>
                <a:spLocks noChangeShapeType="1"/>
              </p:cNvSpPr>
              <p:nvPr/>
            </p:nvSpPr>
            <p:spPr bwMode="auto">
              <a:xfrm>
                <a:off x="458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6" name="Line 1130"/>
              <p:cNvSpPr>
                <a:spLocks noChangeShapeType="1"/>
              </p:cNvSpPr>
              <p:nvPr/>
            </p:nvSpPr>
            <p:spPr bwMode="auto">
              <a:xfrm>
                <a:off x="4706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7" name="Line 1131"/>
              <p:cNvSpPr>
                <a:spLocks noChangeShapeType="1"/>
              </p:cNvSpPr>
              <p:nvPr/>
            </p:nvSpPr>
            <p:spPr bwMode="auto">
              <a:xfrm>
                <a:off x="482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8" name="Line 1132"/>
              <p:cNvSpPr>
                <a:spLocks noChangeShapeType="1"/>
              </p:cNvSpPr>
              <p:nvPr/>
            </p:nvSpPr>
            <p:spPr bwMode="auto">
              <a:xfrm>
                <a:off x="494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9" name="Rectangle 1133"/>
              <p:cNvSpPr>
                <a:spLocks noChangeArrowheads="1"/>
              </p:cNvSpPr>
              <p:nvPr/>
            </p:nvSpPr>
            <p:spPr bwMode="auto">
              <a:xfrm>
                <a:off x="3749" y="2550"/>
                <a:ext cx="1198" cy="975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560" name="Line 1134"/>
              <p:cNvSpPr>
                <a:spLocks noChangeShapeType="1"/>
              </p:cNvSpPr>
              <p:nvPr/>
            </p:nvSpPr>
            <p:spPr bwMode="auto">
              <a:xfrm>
                <a:off x="374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1" name="Line 1135"/>
              <p:cNvSpPr>
                <a:spLocks noChangeShapeType="1"/>
              </p:cNvSpPr>
              <p:nvPr/>
            </p:nvSpPr>
            <p:spPr bwMode="auto">
              <a:xfrm>
                <a:off x="3737" y="35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2" name="Line 1136"/>
              <p:cNvSpPr>
                <a:spLocks noChangeShapeType="1"/>
              </p:cNvSpPr>
              <p:nvPr/>
            </p:nvSpPr>
            <p:spPr bwMode="auto">
              <a:xfrm>
                <a:off x="3737" y="342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3" name="Line 1137"/>
              <p:cNvSpPr>
                <a:spLocks noChangeShapeType="1"/>
              </p:cNvSpPr>
              <p:nvPr/>
            </p:nvSpPr>
            <p:spPr bwMode="auto">
              <a:xfrm>
                <a:off x="3737" y="333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4" name="Line 1138"/>
              <p:cNvSpPr>
                <a:spLocks noChangeShapeType="1"/>
              </p:cNvSpPr>
              <p:nvPr/>
            </p:nvSpPr>
            <p:spPr bwMode="auto">
              <a:xfrm>
                <a:off x="3737" y="32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5" name="Line 1139"/>
              <p:cNvSpPr>
                <a:spLocks noChangeShapeType="1"/>
              </p:cNvSpPr>
              <p:nvPr/>
            </p:nvSpPr>
            <p:spPr bwMode="auto">
              <a:xfrm>
                <a:off x="3737" y="313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6" name="Line 1140"/>
              <p:cNvSpPr>
                <a:spLocks noChangeShapeType="1"/>
              </p:cNvSpPr>
              <p:nvPr/>
            </p:nvSpPr>
            <p:spPr bwMode="auto">
              <a:xfrm>
                <a:off x="3737" y="303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7" name="Line 1141"/>
              <p:cNvSpPr>
                <a:spLocks noChangeShapeType="1"/>
              </p:cNvSpPr>
              <p:nvPr/>
            </p:nvSpPr>
            <p:spPr bwMode="auto">
              <a:xfrm>
                <a:off x="3737" y="294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8" name="Line 1142"/>
              <p:cNvSpPr>
                <a:spLocks noChangeShapeType="1"/>
              </p:cNvSpPr>
              <p:nvPr/>
            </p:nvSpPr>
            <p:spPr bwMode="auto">
              <a:xfrm>
                <a:off x="3737" y="28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9" name="Line 1143"/>
              <p:cNvSpPr>
                <a:spLocks noChangeShapeType="1"/>
              </p:cNvSpPr>
              <p:nvPr/>
            </p:nvSpPr>
            <p:spPr bwMode="auto">
              <a:xfrm>
                <a:off x="3737" y="274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0" name="Line 1144"/>
              <p:cNvSpPr>
                <a:spLocks noChangeShapeType="1"/>
              </p:cNvSpPr>
              <p:nvPr/>
            </p:nvSpPr>
            <p:spPr bwMode="auto">
              <a:xfrm>
                <a:off x="3737" y="264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1" name="Line 1145"/>
              <p:cNvSpPr>
                <a:spLocks noChangeShapeType="1"/>
              </p:cNvSpPr>
              <p:nvPr/>
            </p:nvSpPr>
            <p:spPr bwMode="auto">
              <a:xfrm>
                <a:off x="3737" y="25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2" name="Line 1146"/>
              <p:cNvSpPr>
                <a:spLocks noChangeShapeType="1"/>
              </p:cNvSpPr>
              <p:nvPr/>
            </p:nvSpPr>
            <p:spPr bwMode="auto">
              <a:xfrm>
                <a:off x="3749" y="352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3" name="Line 1147"/>
              <p:cNvSpPr>
                <a:spLocks noChangeShapeType="1"/>
              </p:cNvSpPr>
              <p:nvPr/>
            </p:nvSpPr>
            <p:spPr bwMode="auto">
              <a:xfrm flipV="1">
                <a:off x="374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4" name="Line 1148"/>
              <p:cNvSpPr>
                <a:spLocks noChangeShapeType="1"/>
              </p:cNvSpPr>
              <p:nvPr/>
            </p:nvSpPr>
            <p:spPr bwMode="auto">
              <a:xfrm flipV="1">
                <a:off x="386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5" name="Line 1149"/>
              <p:cNvSpPr>
                <a:spLocks noChangeShapeType="1"/>
              </p:cNvSpPr>
              <p:nvPr/>
            </p:nvSpPr>
            <p:spPr bwMode="auto">
              <a:xfrm flipV="1">
                <a:off x="3990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6" name="Line 1150"/>
              <p:cNvSpPr>
                <a:spLocks noChangeShapeType="1"/>
              </p:cNvSpPr>
              <p:nvPr/>
            </p:nvSpPr>
            <p:spPr bwMode="auto">
              <a:xfrm flipV="1">
                <a:off x="410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7" name="Line 1151"/>
              <p:cNvSpPr>
                <a:spLocks noChangeShapeType="1"/>
              </p:cNvSpPr>
              <p:nvPr/>
            </p:nvSpPr>
            <p:spPr bwMode="auto">
              <a:xfrm flipV="1">
                <a:off x="422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8" name="Line 1152"/>
              <p:cNvSpPr>
                <a:spLocks noChangeShapeType="1"/>
              </p:cNvSpPr>
              <p:nvPr/>
            </p:nvSpPr>
            <p:spPr bwMode="auto">
              <a:xfrm flipV="1">
                <a:off x="4348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9" name="Line 1153"/>
              <p:cNvSpPr>
                <a:spLocks noChangeShapeType="1"/>
              </p:cNvSpPr>
              <p:nvPr/>
            </p:nvSpPr>
            <p:spPr bwMode="auto">
              <a:xfrm flipV="1">
                <a:off x="446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0" name="Line 1154"/>
              <p:cNvSpPr>
                <a:spLocks noChangeShapeType="1"/>
              </p:cNvSpPr>
              <p:nvPr/>
            </p:nvSpPr>
            <p:spPr bwMode="auto">
              <a:xfrm flipV="1">
                <a:off x="458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1" name="Line 1155"/>
              <p:cNvSpPr>
                <a:spLocks noChangeShapeType="1"/>
              </p:cNvSpPr>
              <p:nvPr/>
            </p:nvSpPr>
            <p:spPr bwMode="auto">
              <a:xfrm flipV="1">
                <a:off x="4706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2" name="Line 1156"/>
              <p:cNvSpPr>
                <a:spLocks noChangeShapeType="1"/>
              </p:cNvSpPr>
              <p:nvPr/>
            </p:nvSpPr>
            <p:spPr bwMode="auto">
              <a:xfrm flipV="1">
                <a:off x="482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3" name="Line 1157"/>
              <p:cNvSpPr>
                <a:spLocks noChangeShapeType="1"/>
              </p:cNvSpPr>
              <p:nvPr/>
            </p:nvSpPr>
            <p:spPr bwMode="auto">
              <a:xfrm flipV="1">
                <a:off x="494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4" name="Freeform 1158"/>
              <p:cNvSpPr>
                <a:spLocks/>
              </p:cNvSpPr>
              <p:nvPr/>
            </p:nvSpPr>
            <p:spPr bwMode="auto">
              <a:xfrm>
                <a:off x="4079" y="3107"/>
                <a:ext cx="56" cy="56"/>
              </a:xfrm>
              <a:custGeom>
                <a:avLst/>
                <a:gdLst>
                  <a:gd name="T0" fmla="*/ 28 w 56"/>
                  <a:gd name="T1" fmla="*/ 0 h 56"/>
                  <a:gd name="T2" fmla="*/ 56 w 56"/>
                  <a:gd name="T3" fmla="*/ 28 h 56"/>
                  <a:gd name="T4" fmla="*/ 28 w 56"/>
                  <a:gd name="T5" fmla="*/ 56 h 56"/>
                  <a:gd name="T6" fmla="*/ 0 w 56"/>
                  <a:gd name="T7" fmla="*/ 28 h 56"/>
                  <a:gd name="T8" fmla="*/ 28 w 56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6"/>
                  <a:gd name="T17" fmla="*/ 56 w 56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6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5" name="Freeform 1159"/>
              <p:cNvSpPr>
                <a:spLocks/>
              </p:cNvSpPr>
              <p:nvPr/>
            </p:nvSpPr>
            <p:spPr bwMode="auto">
              <a:xfrm>
                <a:off x="4079" y="2911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6" name="Freeform 1160"/>
              <p:cNvSpPr>
                <a:spLocks/>
              </p:cNvSpPr>
              <p:nvPr/>
            </p:nvSpPr>
            <p:spPr bwMode="auto">
              <a:xfrm>
                <a:off x="4561" y="320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9 h 57"/>
                  <a:gd name="T4" fmla="*/ 28 w 57"/>
                  <a:gd name="T5" fmla="*/ 57 h 57"/>
                  <a:gd name="T6" fmla="*/ 0 w 57"/>
                  <a:gd name="T7" fmla="*/ 29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7" name="Freeform 1161"/>
              <p:cNvSpPr>
                <a:spLocks/>
              </p:cNvSpPr>
              <p:nvPr/>
            </p:nvSpPr>
            <p:spPr bwMode="auto">
              <a:xfrm>
                <a:off x="4199" y="281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8" name="Freeform 1162"/>
              <p:cNvSpPr>
                <a:spLocks/>
              </p:cNvSpPr>
              <p:nvPr/>
            </p:nvSpPr>
            <p:spPr bwMode="auto">
              <a:xfrm>
                <a:off x="4079" y="2716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9" name="Freeform 1163"/>
              <p:cNvSpPr>
                <a:spLocks/>
              </p:cNvSpPr>
              <p:nvPr/>
            </p:nvSpPr>
            <p:spPr bwMode="auto">
              <a:xfrm>
                <a:off x="4678" y="30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90" name="Freeform 1164"/>
              <p:cNvSpPr>
                <a:spLocks/>
              </p:cNvSpPr>
              <p:nvPr/>
            </p:nvSpPr>
            <p:spPr bwMode="auto">
              <a:xfrm>
                <a:off x="4199" y="3009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91" name="Freeform 1165"/>
              <p:cNvSpPr>
                <a:spLocks/>
              </p:cNvSpPr>
              <p:nvPr/>
            </p:nvSpPr>
            <p:spPr bwMode="auto">
              <a:xfrm>
                <a:off x="4320" y="339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92" name="Freeform 1166"/>
              <p:cNvSpPr>
                <a:spLocks/>
              </p:cNvSpPr>
              <p:nvPr/>
            </p:nvSpPr>
            <p:spPr bwMode="auto">
              <a:xfrm>
                <a:off x="4561" y="3107"/>
                <a:ext cx="57" cy="56"/>
              </a:xfrm>
              <a:custGeom>
                <a:avLst/>
                <a:gdLst>
                  <a:gd name="T0" fmla="*/ 28 w 57"/>
                  <a:gd name="T1" fmla="*/ 0 h 56"/>
                  <a:gd name="T2" fmla="*/ 57 w 57"/>
                  <a:gd name="T3" fmla="*/ 28 h 56"/>
                  <a:gd name="T4" fmla="*/ 28 w 57"/>
                  <a:gd name="T5" fmla="*/ 56 h 56"/>
                  <a:gd name="T6" fmla="*/ 0 w 57"/>
                  <a:gd name="T7" fmla="*/ 28 h 56"/>
                  <a:gd name="T8" fmla="*/ 28 w 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6"/>
                  <a:gd name="T17" fmla="*/ 57 w 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6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93" name="Freeform 1167"/>
              <p:cNvSpPr>
                <a:spLocks/>
              </p:cNvSpPr>
              <p:nvPr/>
            </p:nvSpPr>
            <p:spPr bwMode="auto">
              <a:xfrm>
                <a:off x="4320" y="30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94" name="Rectangle 1168"/>
              <p:cNvSpPr>
                <a:spLocks noChangeArrowheads="1"/>
              </p:cNvSpPr>
              <p:nvPr/>
            </p:nvSpPr>
            <p:spPr bwMode="auto">
              <a:xfrm>
                <a:off x="3693" y="3497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0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595" name="Rectangle 1169"/>
              <p:cNvSpPr>
                <a:spLocks noChangeArrowheads="1"/>
              </p:cNvSpPr>
              <p:nvPr/>
            </p:nvSpPr>
            <p:spPr bwMode="auto">
              <a:xfrm>
                <a:off x="3693" y="3399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1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596" name="Rectangle 1170"/>
              <p:cNvSpPr>
                <a:spLocks noChangeArrowheads="1"/>
              </p:cNvSpPr>
              <p:nvPr/>
            </p:nvSpPr>
            <p:spPr bwMode="auto">
              <a:xfrm>
                <a:off x="3693" y="330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2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597" name="Rectangle 1171"/>
              <p:cNvSpPr>
                <a:spLocks noChangeArrowheads="1"/>
              </p:cNvSpPr>
              <p:nvPr/>
            </p:nvSpPr>
            <p:spPr bwMode="auto">
              <a:xfrm>
                <a:off x="3693" y="3204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3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598" name="Rectangle 1172"/>
              <p:cNvSpPr>
                <a:spLocks noChangeArrowheads="1"/>
              </p:cNvSpPr>
              <p:nvPr/>
            </p:nvSpPr>
            <p:spPr bwMode="auto">
              <a:xfrm>
                <a:off x="3693" y="3107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4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599" name="Rectangle 1173"/>
              <p:cNvSpPr>
                <a:spLocks noChangeArrowheads="1"/>
              </p:cNvSpPr>
              <p:nvPr/>
            </p:nvSpPr>
            <p:spPr bwMode="auto">
              <a:xfrm>
                <a:off x="3693" y="3009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5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00" name="Rectangle 1174"/>
              <p:cNvSpPr>
                <a:spLocks noChangeArrowheads="1"/>
              </p:cNvSpPr>
              <p:nvPr/>
            </p:nvSpPr>
            <p:spPr bwMode="auto">
              <a:xfrm>
                <a:off x="3693" y="2910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6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01" name="Rectangle 1175"/>
              <p:cNvSpPr>
                <a:spLocks noChangeArrowheads="1"/>
              </p:cNvSpPr>
              <p:nvPr/>
            </p:nvSpPr>
            <p:spPr bwMode="auto">
              <a:xfrm>
                <a:off x="3693" y="2814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7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02" name="Rectangle 1176"/>
              <p:cNvSpPr>
                <a:spLocks noChangeArrowheads="1"/>
              </p:cNvSpPr>
              <p:nvPr/>
            </p:nvSpPr>
            <p:spPr bwMode="auto">
              <a:xfrm>
                <a:off x="3693" y="2716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8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03" name="Rectangle 1177"/>
              <p:cNvSpPr>
                <a:spLocks noChangeArrowheads="1"/>
              </p:cNvSpPr>
              <p:nvPr/>
            </p:nvSpPr>
            <p:spPr bwMode="auto">
              <a:xfrm>
                <a:off x="3693" y="2619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9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04" name="Rectangle 1178"/>
              <p:cNvSpPr>
                <a:spLocks noChangeArrowheads="1"/>
              </p:cNvSpPr>
              <p:nvPr/>
            </p:nvSpPr>
            <p:spPr bwMode="auto">
              <a:xfrm>
                <a:off x="3667" y="2520"/>
                <a:ext cx="6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10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05" name="Rectangle 1179"/>
              <p:cNvSpPr>
                <a:spLocks noChangeArrowheads="1"/>
              </p:cNvSpPr>
              <p:nvPr/>
            </p:nvSpPr>
            <p:spPr bwMode="auto">
              <a:xfrm>
                <a:off x="3737" y="35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0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06" name="Rectangle 1180"/>
              <p:cNvSpPr>
                <a:spLocks noChangeArrowheads="1"/>
              </p:cNvSpPr>
              <p:nvPr/>
            </p:nvSpPr>
            <p:spPr bwMode="auto">
              <a:xfrm>
                <a:off x="3856" y="35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1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07" name="Rectangle 1181"/>
              <p:cNvSpPr>
                <a:spLocks noChangeArrowheads="1"/>
              </p:cNvSpPr>
              <p:nvPr/>
            </p:nvSpPr>
            <p:spPr bwMode="auto">
              <a:xfrm>
                <a:off x="3978" y="35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2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08" name="Rectangle 1182"/>
              <p:cNvSpPr>
                <a:spLocks noChangeArrowheads="1"/>
              </p:cNvSpPr>
              <p:nvPr/>
            </p:nvSpPr>
            <p:spPr bwMode="auto">
              <a:xfrm>
                <a:off x="4095" y="35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3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09" name="Rectangle 1183"/>
              <p:cNvSpPr>
                <a:spLocks noChangeArrowheads="1"/>
              </p:cNvSpPr>
              <p:nvPr/>
            </p:nvSpPr>
            <p:spPr bwMode="auto">
              <a:xfrm>
                <a:off x="4214" y="35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4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10" name="Rectangle 1184"/>
              <p:cNvSpPr>
                <a:spLocks noChangeArrowheads="1"/>
              </p:cNvSpPr>
              <p:nvPr/>
            </p:nvSpPr>
            <p:spPr bwMode="auto">
              <a:xfrm>
                <a:off x="4336" y="35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5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11" name="Rectangle 1185"/>
              <p:cNvSpPr>
                <a:spLocks noChangeArrowheads="1"/>
              </p:cNvSpPr>
              <p:nvPr/>
            </p:nvSpPr>
            <p:spPr bwMode="auto">
              <a:xfrm>
                <a:off x="4457" y="35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6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12" name="Rectangle 1186"/>
              <p:cNvSpPr>
                <a:spLocks noChangeArrowheads="1"/>
              </p:cNvSpPr>
              <p:nvPr/>
            </p:nvSpPr>
            <p:spPr bwMode="auto">
              <a:xfrm>
                <a:off x="4577" y="35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7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13" name="Rectangle 1187"/>
              <p:cNvSpPr>
                <a:spLocks noChangeArrowheads="1"/>
              </p:cNvSpPr>
              <p:nvPr/>
            </p:nvSpPr>
            <p:spPr bwMode="auto">
              <a:xfrm>
                <a:off x="4694" y="35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8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14" name="Rectangle 1188"/>
              <p:cNvSpPr>
                <a:spLocks noChangeArrowheads="1"/>
              </p:cNvSpPr>
              <p:nvPr/>
            </p:nvSpPr>
            <p:spPr bwMode="auto">
              <a:xfrm>
                <a:off x="4815" y="35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9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15" name="Rectangle 1189"/>
              <p:cNvSpPr>
                <a:spLocks noChangeArrowheads="1"/>
              </p:cNvSpPr>
              <p:nvPr/>
            </p:nvSpPr>
            <p:spPr bwMode="auto">
              <a:xfrm>
                <a:off x="4923" y="3562"/>
                <a:ext cx="6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10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16" name="Rectangle 1190"/>
              <p:cNvSpPr>
                <a:spLocks noChangeArrowheads="1"/>
              </p:cNvSpPr>
              <p:nvPr/>
            </p:nvSpPr>
            <p:spPr bwMode="auto">
              <a:xfrm>
                <a:off x="3616" y="2464"/>
                <a:ext cx="1396" cy="1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617" name="Freeform 1191"/>
              <p:cNvSpPr>
                <a:spLocks/>
              </p:cNvSpPr>
              <p:nvPr/>
            </p:nvSpPr>
            <p:spPr bwMode="auto">
              <a:xfrm>
                <a:off x="3955" y="2658"/>
                <a:ext cx="488" cy="597"/>
              </a:xfrm>
              <a:custGeom>
                <a:avLst/>
                <a:gdLst>
                  <a:gd name="T0" fmla="*/ 2 w 728"/>
                  <a:gd name="T1" fmla="*/ 1 h 896"/>
                  <a:gd name="T2" fmla="*/ 1 w 728"/>
                  <a:gd name="T3" fmla="*/ 1 h 896"/>
                  <a:gd name="T4" fmla="*/ 1 w 728"/>
                  <a:gd name="T5" fmla="*/ 1 h 896"/>
                  <a:gd name="T6" fmla="*/ 1 w 728"/>
                  <a:gd name="T7" fmla="*/ 2 h 896"/>
                  <a:gd name="T8" fmla="*/ 1 w 728"/>
                  <a:gd name="T9" fmla="*/ 3 h 896"/>
                  <a:gd name="T10" fmla="*/ 1 w 728"/>
                  <a:gd name="T11" fmla="*/ 8 h 896"/>
                  <a:gd name="T12" fmla="*/ 1 w 728"/>
                  <a:gd name="T13" fmla="*/ 9 h 896"/>
                  <a:gd name="T14" fmla="*/ 4 w 728"/>
                  <a:gd name="T15" fmla="*/ 10 h 896"/>
                  <a:gd name="T16" fmla="*/ 6 w 728"/>
                  <a:gd name="T17" fmla="*/ 10 h 896"/>
                  <a:gd name="T18" fmla="*/ 7 w 728"/>
                  <a:gd name="T19" fmla="*/ 9 h 896"/>
                  <a:gd name="T20" fmla="*/ 9 w 728"/>
                  <a:gd name="T21" fmla="*/ 7 h 896"/>
                  <a:gd name="T22" fmla="*/ 9 w 728"/>
                  <a:gd name="T23" fmla="*/ 7 h 896"/>
                  <a:gd name="T24" fmla="*/ 9 w 728"/>
                  <a:gd name="T25" fmla="*/ 6 h 896"/>
                  <a:gd name="T26" fmla="*/ 9 w 728"/>
                  <a:gd name="T27" fmla="*/ 3 h 896"/>
                  <a:gd name="T28" fmla="*/ 7 w 728"/>
                  <a:gd name="T29" fmla="*/ 1 h 896"/>
                  <a:gd name="T30" fmla="*/ 6 w 728"/>
                  <a:gd name="T31" fmla="*/ 1 h 896"/>
                  <a:gd name="T32" fmla="*/ 6 w 728"/>
                  <a:gd name="T33" fmla="*/ 1 h 896"/>
                  <a:gd name="T34" fmla="*/ 3 w 728"/>
                  <a:gd name="T35" fmla="*/ 0 h 896"/>
                  <a:gd name="T36" fmla="*/ 3 w 728"/>
                  <a:gd name="T37" fmla="*/ 1 h 896"/>
                  <a:gd name="T38" fmla="*/ 2 w 728"/>
                  <a:gd name="T39" fmla="*/ 1 h 896"/>
                  <a:gd name="T40" fmla="*/ 2 w 728"/>
                  <a:gd name="T41" fmla="*/ 1 h 89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28"/>
                  <a:gd name="T64" fmla="*/ 0 h 896"/>
                  <a:gd name="T65" fmla="*/ 728 w 728"/>
                  <a:gd name="T66" fmla="*/ 896 h 89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28" h="896">
                    <a:moveTo>
                      <a:pt x="199" y="7"/>
                    </a:moveTo>
                    <a:cubicBezTo>
                      <a:pt x="148" y="19"/>
                      <a:pt x="135" y="54"/>
                      <a:pt x="110" y="96"/>
                    </a:cubicBezTo>
                    <a:cubicBezTo>
                      <a:pt x="101" y="111"/>
                      <a:pt x="90" y="125"/>
                      <a:pt x="80" y="140"/>
                    </a:cubicBezTo>
                    <a:cubicBezTo>
                      <a:pt x="75" y="147"/>
                      <a:pt x="65" y="162"/>
                      <a:pt x="65" y="162"/>
                    </a:cubicBezTo>
                    <a:cubicBezTo>
                      <a:pt x="50" y="210"/>
                      <a:pt x="33" y="254"/>
                      <a:pt x="21" y="303"/>
                    </a:cubicBezTo>
                    <a:cubicBezTo>
                      <a:pt x="4" y="446"/>
                      <a:pt x="0" y="574"/>
                      <a:pt x="65" y="703"/>
                    </a:cubicBezTo>
                    <a:cubicBezTo>
                      <a:pt x="79" y="731"/>
                      <a:pt x="83" y="744"/>
                      <a:pt x="110" y="763"/>
                    </a:cubicBezTo>
                    <a:cubicBezTo>
                      <a:pt x="159" y="835"/>
                      <a:pt x="250" y="874"/>
                      <a:pt x="332" y="896"/>
                    </a:cubicBezTo>
                    <a:cubicBezTo>
                      <a:pt x="394" y="889"/>
                      <a:pt x="441" y="878"/>
                      <a:pt x="495" y="851"/>
                    </a:cubicBezTo>
                    <a:cubicBezTo>
                      <a:pt x="537" y="789"/>
                      <a:pt x="571" y="751"/>
                      <a:pt x="636" y="711"/>
                    </a:cubicBezTo>
                    <a:cubicBezTo>
                      <a:pt x="660" y="674"/>
                      <a:pt x="672" y="647"/>
                      <a:pt x="688" y="607"/>
                    </a:cubicBezTo>
                    <a:cubicBezTo>
                      <a:pt x="694" y="593"/>
                      <a:pt x="697" y="578"/>
                      <a:pt x="702" y="563"/>
                    </a:cubicBezTo>
                    <a:cubicBezTo>
                      <a:pt x="705" y="555"/>
                      <a:pt x="710" y="540"/>
                      <a:pt x="710" y="540"/>
                    </a:cubicBezTo>
                    <a:cubicBezTo>
                      <a:pt x="720" y="459"/>
                      <a:pt x="728" y="366"/>
                      <a:pt x="680" y="296"/>
                    </a:cubicBezTo>
                    <a:cubicBezTo>
                      <a:pt x="659" y="231"/>
                      <a:pt x="621" y="176"/>
                      <a:pt x="569" y="133"/>
                    </a:cubicBezTo>
                    <a:cubicBezTo>
                      <a:pt x="550" y="117"/>
                      <a:pt x="530" y="103"/>
                      <a:pt x="510" y="88"/>
                    </a:cubicBezTo>
                    <a:cubicBezTo>
                      <a:pt x="496" y="77"/>
                      <a:pt x="465" y="59"/>
                      <a:pt x="465" y="59"/>
                    </a:cubicBezTo>
                    <a:cubicBezTo>
                      <a:pt x="428" y="0"/>
                      <a:pt x="358" y="5"/>
                      <a:pt x="295" y="0"/>
                    </a:cubicBezTo>
                    <a:cubicBezTo>
                      <a:pt x="265" y="2"/>
                      <a:pt x="236" y="3"/>
                      <a:pt x="206" y="7"/>
                    </a:cubicBezTo>
                    <a:cubicBezTo>
                      <a:pt x="198" y="8"/>
                      <a:pt x="192" y="14"/>
                      <a:pt x="184" y="14"/>
                    </a:cubicBezTo>
                    <a:cubicBezTo>
                      <a:pt x="178" y="14"/>
                      <a:pt x="194" y="9"/>
                      <a:pt x="199" y="7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618" name="Freeform 1192"/>
              <p:cNvSpPr>
                <a:spLocks/>
              </p:cNvSpPr>
              <p:nvPr/>
            </p:nvSpPr>
            <p:spPr bwMode="auto">
              <a:xfrm>
                <a:off x="4258" y="2900"/>
                <a:ext cx="538" cy="593"/>
              </a:xfrm>
              <a:custGeom>
                <a:avLst/>
                <a:gdLst>
                  <a:gd name="T0" fmla="*/ 6 w 802"/>
                  <a:gd name="T1" fmla="*/ 1 h 889"/>
                  <a:gd name="T2" fmla="*/ 5 w 802"/>
                  <a:gd name="T3" fmla="*/ 2 h 889"/>
                  <a:gd name="T4" fmla="*/ 3 w 802"/>
                  <a:gd name="T5" fmla="*/ 3 h 889"/>
                  <a:gd name="T6" fmla="*/ 3 w 802"/>
                  <a:gd name="T7" fmla="*/ 4 h 889"/>
                  <a:gd name="T8" fmla="*/ 2 w 802"/>
                  <a:gd name="T9" fmla="*/ 4 h 889"/>
                  <a:gd name="T10" fmla="*/ 2 w 802"/>
                  <a:gd name="T11" fmla="*/ 4 h 889"/>
                  <a:gd name="T12" fmla="*/ 2 w 802"/>
                  <a:gd name="T13" fmla="*/ 5 h 889"/>
                  <a:gd name="T14" fmla="*/ 1 w 802"/>
                  <a:gd name="T15" fmla="*/ 6 h 889"/>
                  <a:gd name="T16" fmla="*/ 1 w 802"/>
                  <a:gd name="T17" fmla="*/ 6 h 889"/>
                  <a:gd name="T18" fmla="*/ 1 w 802"/>
                  <a:gd name="T19" fmla="*/ 7 h 889"/>
                  <a:gd name="T20" fmla="*/ 1 w 802"/>
                  <a:gd name="T21" fmla="*/ 7 h 889"/>
                  <a:gd name="T22" fmla="*/ 1 w 802"/>
                  <a:gd name="T23" fmla="*/ 8 h 889"/>
                  <a:gd name="T24" fmla="*/ 1 w 802"/>
                  <a:gd name="T25" fmla="*/ 10 h 889"/>
                  <a:gd name="T26" fmla="*/ 1 w 802"/>
                  <a:gd name="T27" fmla="*/ 10 h 889"/>
                  <a:gd name="T28" fmla="*/ 1 w 802"/>
                  <a:gd name="T29" fmla="*/ 10 h 889"/>
                  <a:gd name="T30" fmla="*/ 4 w 802"/>
                  <a:gd name="T31" fmla="*/ 10 h 889"/>
                  <a:gd name="T32" fmla="*/ 6 w 802"/>
                  <a:gd name="T33" fmla="*/ 10 h 889"/>
                  <a:gd name="T34" fmla="*/ 7 w 802"/>
                  <a:gd name="T35" fmla="*/ 9 h 889"/>
                  <a:gd name="T36" fmla="*/ 9 w 802"/>
                  <a:gd name="T37" fmla="*/ 7 h 889"/>
                  <a:gd name="T38" fmla="*/ 9 w 802"/>
                  <a:gd name="T39" fmla="*/ 7 h 889"/>
                  <a:gd name="T40" fmla="*/ 9 w 802"/>
                  <a:gd name="T41" fmla="*/ 6 h 889"/>
                  <a:gd name="T42" fmla="*/ 9 w 802"/>
                  <a:gd name="T43" fmla="*/ 5 h 889"/>
                  <a:gd name="T44" fmla="*/ 10 w 802"/>
                  <a:gd name="T45" fmla="*/ 5 h 889"/>
                  <a:gd name="T46" fmla="*/ 8 w 802"/>
                  <a:gd name="T47" fmla="*/ 0 h 889"/>
                  <a:gd name="T48" fmla="*/ 6 w 802"/>
                  <a:gd name="T49" fmla="*/ 1 h 889"/>
                  <a:gd name="T50" fmla="*/ 6 w 802"/>
                  <a:gd name="T51" fmla="*/ 1 h 88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802"/>
                  <a:gd name="T79" fmla="*/ 0 h 889"/>
                  <a:gd name="T80" fmla="*/ 802 w 802"/>
                  <a:gd name="T81" fmla="*/ 889 h 889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802" h="889">
                    <a:moveTo>
                      <a:pt x="510" y="44"/>
                    </a:moveTo>
                    <a:cubicBezTo>
                      <a:pt x="455" y="80"/>
                      <a:pt x="422" y="133"/>
                      <a:pt x="376" y="177"/>
                    </a:cubicBezTo>
                    <a:cubicBezTo>
                      <a:pt x="346" y="236"/>
                      <a:pt x="298" y="273"/>
                      <a:pt x="236" y="296"/>
                    </a:cubicBezTo>
                    <a:cubicBezTo>
                      <a:pt x="231" y="303"/>
                      <a:pt x="227" y="312"/>
                      <a:pt x="221" y="318"/>
                    </a:cubicBezTo>
                    <a:cubicBezTo>
                      <a:pt x="215" y="324"/>
                      <a:pt x="205" y="326"/>
                      <a:pt x="199" y="333"/>
                    </a:cubicBezTo>
                    <a:cubicBezTo>
                      <a:pt x="194" y="339"/>
                      <a:pt x="195" y="348"/>
                      <a:pt x="191" y="355"/>
                    </a:cubicBezTo>
                    <a:cubicBezTo>
                      <a:pt x="185" y="366"/>
                      <a:pt x="176" y="375"/>
                      <a:pt x="169" y="385"/>
                    </a:cubicBezTo>
                    <a:cubicBezTo>
                      <a:pt x="156" y="422"/>
                      <a:pt x="155" y="463"/>
                      <a:pt x="132" y="496"/>
                    </a:cubicBezTo>
                    <a:cubicBezTo>
                      <a:pt x="126" y="504"/>
                      <a:pt x="116" y="510"/>
                      <a:pt x="110" y="518"/>
                    </a:cubicBezTo>
                    <a:cubicBezTo>
                      <a:pt x="99" y="532"/>
                      <a:pt x="80" y="562"/>
                      <a:pt x="80" y="562"/>
                    </a:cubicBezTo>
                    <a:cubicBezTo>
                      <a:pt x="68" y="602"/>
                      <a:pt x="78" y="578"/>
                      <a:pt x="43" y="629"/>
                    </a:cubicBezTo>
                    <a:cubicBezTo>
                      <a:pt x="28" y="651"/>
                      <a:pt x="22" y="678"/>
                      <a:pt x="13" y="703"/>
                    </a:cubicBezTo>
                    <a:cubicBezTo>
                      <a:pt x="15" y="727"/>
                      <a:pt x="0" y="812"/>
                      <a:pt x="36" y="844"/>
                    </a:cubicBezTo>
                    <a:cubicBezTo>
                      <a:pt x="49" y="856"/>
                      <a:pt x="65" y="864"/>
                      <a:pt x="80" y="874"/>
                    </a:cubicBezTo>
                    <a:cubicBezTo>
                      <a:pt x="93" y="883"/>
                      <a:pt x="124" y="888"/>
                      <a:pt x="124" y="888"/>
                    </a:cubicBezTo>
                    <a:cubicBezTo>
                      <a:pt x="167" y="886"/>
                      <a:pt x="287" y="889"/>
                      <a:pt x="354" y="874"/>
                    </a:cubicBezTo>
                    <a:cubicBezTo>
                      <a:pt x="410" y="861"/>
                      <a:pt x="461" y="835"/>
                      <a:pt x="517" y="822"/>
                    </a:cubicBezTo>
                    <a:cubicBezTo>
                      <a:pt x="534" y="811"/>
                      <a:pt x="553" y="804"/>
                      <a:pt x="569" y="792"/>
                    </a:cubicBezTo>
                    <a:cubicBezTo>
                      <a:pt x="613" y="757"/>
                      <a:pt x="651" y="702"/>
                      <a:pt x="673" y="651"/>
                    </a:cubicBezTo>
                    <a:cubicBezTo>
                      <a:pt x="680" y="634"/>
                      <a:pt x="685" y="615"/>
                      <a:pt x="695" y="600"/>
                    </a:cubicBezTo>
                    <a:cubicBezTo>
                      <a:pt x="711" y="577"/>
                      <a:pt x="747" y="533"/>
                      <a:pt x="747" y="533"/>
                    </a:cubicBezTo>
                    <a:cubicBezTo>
                      <a:pt x="756" y="504"/>
                      <a:pt x="784" y="451"/>
                      <a:pt x="784" y="451"/>
                    </a:cubicBezTo>
                    <a:cubicBezTo>
                      <a:pt x="787" y="439"/>
                      <a:pt x="798" y="395"/>
                      <a:pt x="798" y="385"/>
                    </a:cubicBezTo>
                    <a:cubicBezTo>
                      <a:pt x="798" y="264"/>
                      <a:pt x="802" y="46"/>
                      <a:pt x="650" y="0"/>
                    </a:cubicBezTo>
                    <a:cubicBezTo>
                      <a:pt x="598" y="5"/>
                      <a:pt x="575" y="6"/>
                      <a:pt x="532" y="22"/>
                    </a:cubicBezTo>
                    <a:cubicBezTo>
                      <a:pt x="516" y="46"/>
                      <a:pt x="526" y="44"/>
                      <a:pt x="510" y="44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619" name="AutoShape 1193"/>
              <p:cNvSpPr>
                <a:spLocks noChangeArrowheads="1"/>
              </p:cNvSpPr>
              <p:nvPr/>
            </p:nvSpPr>
            <p:spPr bwMode="auto">
              <a:xfrm>
                <a:off x="4080" y="2880"/>
                <a:ext cx="48" cy="96"/>
              </a:xfrm>
              <a:prstGeom prst="plus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620" name="AutoShape 1194"/>
              <p:cNvSpPr>
                <a:spLocks noChangeArrowheads="1"/>
              </p:cNvSpPr>
              <p:nvPr/>
            </p:nvSpPr>
            <p:spPr bwMode="auto">
              <a:xfrm>
                <a:off x="4560" y="3168"/>
                <a:ext cx="48" cy="96"/>
              </a:xfrm>
              <a:prstGeom prst="plus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2536" name="Line 1195"/>
            <p:cNvSpPr>
              <a:spLocks noChangeShapeType="1"/>
            </p:cNvSpPr>
            <p:nvPr/>
          </p:nvSpPr>
          <p:spPr bwMode="auto">
            <a:xfrm>
              <a:off x="2784" y="36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2533" name="Slide Number Placeholder 17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98831A0-6D38-4BB4-8E6F-685AFC9D9EB3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1212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657E70EA-5950-4C73-B6C2-54D580934F89}" type="slidenum">
              <a:rPr lang="en-US" altLang="en-US" sz="1200"/>
              <a:pPr algn="r" eaLnBrk="1" hangingPunct="1"/>
              <a:t>18</a:t>
            </a:fld>
            <a:endParaRPr lang="en-US" altLang="en-US" sz="1200"/>
          </a:p>
        </p:txBody>
      </p:sp>
      <p:sp>
        <p:nvSpPr>
          <p:cNvPr id="23555" name="Rectangle 2050"/>
          <p:cNvSpPr>
            <a:spLocks noGrp="1" noChangeArrowheads="1"/>
          </p:cNvSpPr>
          <p:nvPr>
            <p:ph type="title" idx="4294967295"/>
          </p:nvPr>
        </p:nvSpPr>
        <p:spPr>
          <a:xfrm>
            <a:off x="943697" y="786175"/>
            <a:ext cx="7906616" cy="609600"/>
          </a:xfrm>
        </p:spPr>
        <p:txBody>
          <a:bodyPr/>
          <a:lstStyle/>
          <a:p>
            <a:pPr eaLnBrk="1" hangingPunct="1"/>
            <a:r>
              <a:rPr lang="en-US" altLang="ko-KR" sz="3200" dirty="0">
                <a:ea typeface="Gulim" panose="020B0600000101010101" pitchFamily="34" charset="-127"/>
              </a:rPr>
              <a:t>PAM: A Typical K-</a:t>
            </a:r>
            <a:r>
              <a:rPr lang="en-US" altLang="ko-KR" sz="3200" dirty="0" err="1">
                <a:ea typeface="Gulim" panose="020B0600000101010101" pitchFamily="34" charset="-127"/>
              </a:rPr>
              <a:t>Medoids</a:t>
            </a:r>
            <a:r>
              <a:rPr lang="en-US" altLang="ko-KR" sz="3200" dirty="0">
                <a:ea typeface="Gulim" panose="020B0600000101010101" pitchFamily="34" charset="-127"/>
              </a:rPr>
              <a:t> Algorithm</a:t>
            </a:r>
          </a:p>
        </p:txBody>
      </p:sp>
      <p:grpSp>
        <p:nvGrpSpPr>
          <p:cNvPr id="23556" name="Group 2051"/>
          <p:cNvGrpSpPr>
            <a:grpSpLocks/>
          </p:cNvGrpSpPr>
          <p:nvPr/>
        </p:nvGrpSpPr>
        <p:grpSpPr bwMode="auto">
          <a:xfrm>
            <a:off x="6444208" y="1965846"/>
            <a:ext cx="2514600" cy="2072754"/>
            <a:chOff x="912" y="864"/>
            <a:chExt cx="1584" cy="1488"/>
          </a:xfrm>
        </p:grpSpPr>
        <p:graphicFrame>
          <p:nvGraphicFramePr>
            <p:cNvPr id="23817" name="Object 2052"/>
            <p:cNvGraphicFramePr>
              <a:graphicFrameLocks noChangeAspect="1"/>
            </p:cNvGraphicFramePr>
            <p:nvPr/>
          </p:nvGraphicFramePr>
          <p:xfrm>
            <a:off x="912" y="864"/>
            <a:ext cx="1584" cy="1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68" name="Worksheet" r:id="rId4" imgW="2200656" imgH="2076907" progId="Excel.Sheet.8">
                    <p:embed/>
                  </p:oleObj>
                </mc:Choice>
                <mc:Fallback>
                  <p:oleObj name="Worksheet" r:id="rId4" imgW="2200656" imgH="2076907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864"/>
                          <a:ext cx="1584" cy="1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818" name="Line 2053"/>
            <p:cNvSpPr>
              <a:spLocks noChangeShapeType="1"/>
            </p:cNvSpPr>
            <p:nvPr/>
          </p:nvSpPr>
          <p:spPr bwMode="auto">
            <a:xfrm>
              <a:off x="1982" y="1502"/>
              <a:ext cx="0" cy="1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819" name="Oval 2054"/>
            <p:cNvSpPr>
              <a:spLocks noChangeArrowheads="1"/>
            </p:cNvSpPr>
            <p:nvPr/>
          </p:nvSpPr>
          <p:spPr bwMode="auto">
            <a:xfrm>
              <a:off x="1212" y="1034"/>
              <a:ext cx="513" cy="76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820" name="Oval 2055"/>
            <p:cNvSpPr>
              <a:spLocks noChangeArrowheads="1"/>
            </p:cNvSpPr>
            <p:nvPr/>
          </p:nvSpPr>
          <p:spPr bwMode="auto">
            <a:xfrm>
              <a:off x="1725" y="1374"/>
              <a:ext cx="514" cy="6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62472" y="1808272"/>
            <a:ext cx="2369368" cy="2124784"/>
            <a:chOff x="107504" y="1719263"/>
            <a:chExt cx="2395537" cy="2254250"/>
          </a:xfrm>
        </p:grpSpPr>
        <p:sp>
          <p:nvSpPr>
            <p:cNvPr id="23559" name="Rectangle 2058"/>
            <p:cNvSpPr>
              <a:spLocks noChangeArrowheads="1"/>
            </p:cNvSpPr>
            <p:nvPr/>
          </p:nvSpPr>
          <p:spPr bwMode="auto">
            <a:xfrm>
              <a:off x="369888" y="1903413"/>
              <a:ext cx="2014537" cy="1789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60" name="Line 2059"/>
            <p:cNvSpPr>
              <a:spLocks noChangeShapeType="1"/>
            </p:cNvSpPr>
            <p:nvPr/>
          </p:nvSpPr>
          <p:spPr bwMode="auto">
            <a:xfrm>
              <a:off x="369888" y="3517900"/>
              <a:ext cx="201453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1" name="Line 2060"/>
            <p:cNvSpPr>
              <a:spLocks noChangeShapeType="1"/>
            </p:cNvSpPr>
            <p:nvPr/>
          </p:nvSpPr>
          <p:spPr bwMode="auto">
            <a:xfrm>
              <a:off x="369888" y="3333750"/>
              <a:ext cx="201453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2" name="Line 2061"/>
            <p:cNvSpPr>
              <a:spLocks noChangeShapeType="1"/>
            </p:cNvSpPr>
            <p:nvPr/>
          </p:nvSpPr>
          <p:spPr bwMode="auto">
            <a:xfrm>
              <a:off x="369888" y="3160713"/>
              <a:ext cx="2014537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3" name="Line 2062"/>
            <p:cNvSpPr>
              <a:spLocks noChangeShapeType="1"/>
            </p:cNvSpPr>
            <p:nvPr/>
          </p:nvSpPr>
          <p:spPr bwMode="auto">
            <a:xfrm>
              <a:off x="369888" y="2976563"/>
              <a:ext cx="2014537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4" name="Line 2063"/>
            <p:cNvSpPr>
              <a:spLocks noChangeShapeType="1"/>
            </p:cNvSpPr>
            <p:nvPr/>
          </p:nvSpPr>
          <p:spPr bwMode="auto">
            <a:xfrm>
              <a:off x="369888" y="2803525"/>
              <a:ext cx="201453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5" name="Line 2064"/>
            <p:cNvSpPr>
              <a:spLocks noChangeShapeType="1"/>
            </p:cNvSpPr>
            <p:nvPr/>
          </p:nvSpPr>
          <p:spPr bwMode="auto">
            <a:xfrm>
              <a:off x="369888" y="2619375"/>
              <a:ext cx="201453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Line 2065"/>
            <p:cNvSpPr>
              <a:spLocks noChangeShapeType="1"/>
            </p:cNvSpPr>
            <p:nvPr/>
          </p:nvSpPr>
          <p:spPr bwMode="auto">
            <a:xfrm>
              <a:off x="369888" y="2446338"/>
              <a:ext cx="2014537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Line 2066"/>
            <p:cNvSpPr>
              <a:spLocks noChangeShapeType="1"/>
            </p:cNvSpPr>
            <p:nvPr/>
          </p:nvSpPr>
          <p:spPr bwMode="auto">
            <a:xfrm>
              <a:off x="369888" y="2262188"/>
              <a:ext cx="2014537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Line 2067"/>
            <p:cNvSpPr>
              <a:spLocks noChangeShapeType="1"/>
            </p:cNvSpPr>
            <p:nvPr/>
          </p:nvSpPr>
          <p:spPr bwMode="auto">
            <a:xfrm>
              <a:off x="369888" y="2087563"/>
              <a:ext cx="2014537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Line 2068"/>
            <p:cNvSpPr>
              <a:spLocks noChangeShapeType="1"/>
            </p:cNvSpPr>
            <p:nvPr/>
          </p:nvSpPr>
          <p:spPr bwMode="auto">
            <a:xfrm>
              <a:off x="369888" y="1903413"/>
              <a:ext cx="2014537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Line 2069"/>
            <p:cNvSpPr>
              <a:spLocks noChangeShapeType="1"/>
            </p:cNvSpPr>
            <p:nvPr/>
          </p:nvSpPr>
          <p:spPr bwMode="auto">
            <a:xfrm>
              <a:off x="576263" y="1903413"/>
              <a:ext cx="1587" cy="1789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Line 2070"/>
            <p:cNvSpPr>
              <a:spLocks noChangeShapeType="1"/>
            </p:cNvSpPr>
            <p:nvPr/>
          </p:nvSpPr>
          <p:spPr bwMode="auto">
            <a:xfrm>
              <a:off x="773113" y="1903413"/>
              <a:ext cx="1587" cy="1789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Line 2071"/>
            <p:cNvSpPr>
              <a:spLocks noChangeShapeType="1"/>
            </p:cNvSpPr>
            <p:nvPr/>
          </p:nvSpPr>
          <p:spPr bwMode="auto">
            <a:xfrm>
              <a:off x="979488" y="1903413"/>
              <a:ext cx="1587" cy="1789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Line 2072"/>
            <p:cNvSpPr>
              <a:spLocks noChangeShapeType="1"/>
            </p:cNvSpPr>
            <p:nvPr/>
          </p:nvSpPr>
          <p:spPr bwMode="auto">
            <a:xfrm>
              <a:off x="1176338" y="1903413"/>
              <a:ext cx="1587" cy="1789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Line 2073"/>
            <p:cNvSpPr>
              <a:spLocks noChangeShapeType="1"/>
            </p:cNvSpPr>
            <p:nvPr/>
          </p:nvSpPr>
          <p:spPr bwMode="auto">
            <a:xfrm>
              <a:off x="1382713" y="1903413"/>
              <a:ext cx="1587" cy="1789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Line 2074"/>
            <p:cNvSpPr>
              <a:spLocks noChangeShapeType="1"/>
            </p:cNvSpPr>
            <p:nvPr/>
          </p:nvSpPr>
          <p:spPr bwMode="auto">
            <a:xfrm>
              <a:off x="1577975" y="1903413"/>
              <a:ext cx="1588" cy="1789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6" name="Line 2075"/>
            <p:cNvSpPr>
              <a:spLocks noChangeShapeType="1"/>
            </p:cNvSpPr>
            <p:nvPr/>
          </p:nvSpPr>
          <p:spPr bwMode="auto">
            <a:xfrm>
              <a:off x="1785938" y="1903413"/>
              <a:ext cx="1587" cy="1789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7" name="Line 2076"/>
            <p:cNvSpPr>
              <a:spLocks noChangeShapeType="1"/>
            </p:cNvSpPr>
            <p:nvPr/>
          </p:nvSpPr>
          <p:spPr bwMode="auto">
            <a:xfrm>
              <a:off x="1981200" y="1903413"/>
              <a:ext cx="1588" cy="1789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8" name="Line 2077"/>
            <p:cNvSpPr>
              <a:spLocks noChangeShapeType="1"/>
            </p:cNvSpPr>
            <p:nvPr/>
          </p:nvSpPr>
          <p:spPr bwMode="auto">
            <a:xfrm>
              <a:off x="2195736" y="1903413"/>
              <a:ext cx="1588" cy="1789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9" name="Line 2078"/>
            <p:cNvSpPr>
              <a:spLocks noChangeShapeType="1"/>
            </p:cNvSpPr>
            <p:nvPr/>
          </p:nvSpPr>
          <p:spPr bwMode="auto">
            <a:xfrm>
              <a:off x="2384425" y="1903413"/>
              <a:ext cx="1588" cy="1789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0" name="Rectangle 2079"/>
            <p:cNvSpPr>
              <a:spLocks noChangeArrowheads="1"/>
            </p:cNvSpPr>
            <p:nvPr/>
          </p:nvSpPr>
          <p:spPr bwMode="auto">
            <a:xfrm>
              <a:off x="369888" y="1903413"/>
              <a:ext cx="2014537" cy="1789112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81" name="Line 2080"/>
            <p:cNvSpPr>
              <a:spLocks noChangeShapeType="1"/>
            </p:cNvSpPr>
            <p:nvPr/>
          </p:nvSpPr>
          <p:spPr bwMode="auto">
            <a:xfrm>
              <a:off x="369888" y="1903413"/>
              <a:ext cx="1587" cy="1789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Line 2081"/>
            <p:cNvSpPr>
              <a:spLocks noChangeShapeType="1"/>
            </p:cNvSpPr>
            <p:nvPr/>
          </p:nvSpPr>
          <p:spPr bwMode="auto">
            <a:xfrm>
              <a:off x="347663" y="3692525"/>
              <a:ext cx="222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3" name="Line 2082"/>
            <p:cNvSpPr>
              <a:spLocks noChangeShapeType="1"/>
            </p:cNvSpPr>
            <p:nvPr/>
          </p:nvSpPr>
          <p:spPr bwMode="auto">
            <a:xfrm>
              <a:off x="347663" y="3517900"/>
              <a:ext cx="222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4" name="Line 2083"/>
            <p:cNvSpPr>
              <a:spLocks noChangeShapeType="1"/>
            </p:cNvSpPr>
            <p:nvPr/>
          </p:nvSpPr>
          <p:spPr bwMode="auto">
            <a:xfrm>
              <a:off x="347663" y="3333750"/>
              <a:ext cx="222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Line 2084"/>
            <p:cNvSpPr>
              <a:spLocks noChangeShapeType="1"/>
            </p:cNvSpPr>
            <p:nvPr/>
          </p:nvSpPr>
          <p:spPr bwMode="auto">
            <a:xfrm>
              <a:off x="347663" y="3160713"/>
              <a:ext cx="2222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Line 2085"/>
            <p:cNvSpPr>
              <a:spLocks noChangeShapeType="1"/>
            </p:cNvSpPr>
            <p:nvPr/>
          </p:nvSpPr>
          <p:spPr bwMode="auto">
            <a:xfrm>
              <a:off x="347663" y="2976563"/>
              <a:ext cx="2222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2086"/>
            <p:cNvSpPr>
              <a:spLocks noChangeShapeType="1"/>
            </p:cNvSpPr>
            <p:nvPr/>
          </p:nvSpPr>
          <p:spPr bwMode="auto">
            <a:xfrm>
              <a:off x="347663" y="2803525"/>
              <a:ext cx="222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Line 2087"/>
            <p:cNvSpPr>
              <a:spLocks noChangeShapeType="1"/>
            </p:cNvSpPr>
            <p:nvPr/>
          </p:nvSpPr>
          <p:spPr bwMode="auto">
            <a:xfrm>
              <a:off x="347663" y="2619375"/>
              <a:ext cx="222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Line 2088"/>
            <p:cNvSpPr>
              <a:spLocks noChangeShapeType="1"/>
            </p:cNvSpPr>
            <p:nvPr/>
          </p:nvSpPr>
          <p:spPr bwMode="auto">
            <a:xfrm>
              <a:off x="347663" y="2446338"/>
              <a:ext cx="2222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Line 2089"/>
            <p:cNvSpPr>
              <a:spLocks noChangeShapeType="1"/>
            </p:cNvSpPr>
            <p:nvPr/>
          </p:nvSpPr>
          <p:spPr bwMode="auto">
            <a:xfrm>
              <a:off x="347663" y="2262188"/>
              <a:ext cx="2222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Line 2090"/>
            <p:cNvSpPr>
              <a:spLocks noChangeShapeType="1"/>
            </p:cNvSpPr>
            <p:nvPr/>
          </p:nvSpPr>
          <p:spPr bwMode="auto">
            <a:xfrm>
              <a:off x="347663" y="2087563"/>
              <a:ext cx="2222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2" name="Line 2091"/>
            <p:cNvSpPr>
              <a:spLocks noChangeShapeType="1"/>
            </p:cNvSpPr>
            <p:nvPr/>
          </p:nvSpPr>
          <p:spPr bwMode="auto">
            <a:xfrm>
              <a:off x="347663" y="1903413"/>
              <a:ext cx="2222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3" name="Line 2092"/>
            <p:cNvSpPr>
              <a:spLocks noChangeShapeType="1"/>
            </p:cNvSpPr>
            <p:nvPr/>
          </p:nvSpPr>
          <p:spPr bwMode="auto">
            <a:xfrm>
              <a:off x="369888" y="3692525"/>
              <a:ext cx="201453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4" name="Line 2093"/>
            <p:cNvSpPr>
              <a:spLocks noChangeShapeType="1"/>
            </p:cNvSpPr>
            <p:nvPr/>
          </p:nvSpPr>
          <p:spPr bwMode="auto">
            <a:xfrm flipV="1">
              <a:off x="369888" y="3692525"/>
              <a:ext cx="1587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5" name="Line 2094"/>
            <p:cNvSpPr>
              <a:spLocks noChangeShapeType="1"/>
            </p:cNvSpPr>
            <p:nvPr/>
          </p:nvSpPr>
          <p:spPr bwMode="auto">
            <a:xfrm flipV="1">
              <a:off x="576263" y="3692525"/>
              <a:ext cx="1587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6" name="Line 2095"/>
            <p:cNvSpPr>
              <a:spLocks noChangeShapeType="1"/>
            </p:cNvSpPr>
            <p:nvPr/>
          </p:nvSpPr>
          <p:spPr bwMode="auto">
            <a:xfrm flipV="1">
              <a:off x="773113" y="3692525"/>
              <a:ext cx="1587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7" name="Line 2096"/>
            <p:cNvSpPr>
              <a:spLocks noChangeShapeType="1"/>
            </p:cNvSpPr>
            <p:nvPr/>
          </p:nvSpPr>
          <p:spPr bwMode="auto">
            <a:xfrm flipV="1">
              <a:off x="979488" y="3692525"/>
              <a:ext cx="1587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8" name="Line 2097"/>
            <p:cNvSpPr>
              <a:spLocks noChangeShapeType="1"/>
            </p:cNvSpPr>
            <p:nvPr/>
          </p:nvSpPr>
          <p:spPr bwMode="auto">
            <a:xfrm flipV="1">
              <a:off x="1176338" y="3692525"/>
              <a:ext cx="1587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9" name="Line 2098"/>
            <p:cNvSpPr>
              <a:spLocks noChangeShapeType="1"/>
            </p:cNvSpPr>
            <p:nvPr/>
          </p:nvSpPr>
          <p:spPr bwMode="auto">
            <a:xfrm flipV="1">
              <a:off x="1382713" y="3692525"/>
              <a:ext cx="1587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0" name="Line 2099"/>
            <p:cNvSpPr>
              <a:spLocks noChangeShapeType="1"/>
            </p:cNvSpPr>
            <p:nvPr/>
          </p:nvSpPr>
          <p:spPr bwMode="auto">
            <a:xfrm flipV="1">
              <a:off x="1577975" y="3692525"/>
              <a:ext cx="1588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1" name="Line 2100"/>
            <p:cNvSpPr>
              <a:spLocks noChangeShapeType="1"/>
            </p:cNvSpPr>
            <p:nvPr/>
          </p:nvSpPr>
          <p:spPr bwMode="auto">
            <a:xfrm flipV="1">
              <a:off x="1785938" y="3692525"/>
              <a:ext cx="1587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2" name="Line 2101"/>
            <p:cNvSpPr>
              <a:spLocks noChangeShapeType="1"/>
            </p:cNvSpPr>
            <p:nvPr/>
          </p:nvSpPr>
          <p:spPr bwMode="auto">
            <a:xfrm flipV="1">
              <a:off x="1981200" y="3692525"/>
              <a:ext cx="1588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3" name="Line 2102"/>
            <p:cNvSpPr>
              <a:spLocks noChangeShapeType="1"/>
            </p:cNvSpPr>
            <p:nvPr/>
          </p:nvSpPr>
          <p:spPr bwMode="auto">
            <a:xfrm flipV="1">
              <a:off x="2187575" y="3692525"/>
              <a:ext cx="1588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4" name="Line 2103"/>
            <p:cNvSpPr>
              <a:spLocks noChangeShapeType="1"/>
            </p:cNvSpPr>
            <p:nvPr/>
          </p:nvSpPr>
          <p:spPr bwMode="auto">
            <a:xfrm flipV="1">
              <a:off x="2384425" y="3692525"/>
              <a:ext cx="1588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5" name="Freeform 2104"/>
            <p:cNvSpPr>
              <a:spLocks/>
            </p:cNvSpPr>
            <p:nvPr/>
          </p:nvSpPr>
          <p:spPr bwMode="auto">
            <a:xfrm>
              <a:off x="903288" y="2900363"/>
              <a:ext cx="152400" cy="152400"/>
            </a:xfrm>
            <a:custGeom>
              <a:avLst/>
              <a:gdLst>
                <a:gd name="T0" fmla="*/ 2147483647 w 96"/>
                <a:gd name="T1" fmla="*/ 0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96"/>
                <a:gd name="T17" fmla="*/ 96 w 96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96">
                  <a:moveTo>
                    <a:pt x="48" y="0"/>
                  </a:moveTo>
                  <a:lnTo>
                    <a:pt x="96" y="48"/>
                  </a:lnTo>
                  <a:lnTo>
                    <a:pt x="48" y="96"/>
                  </a:lnTo>
                  <a:lnTo>
                    <a:pt x="0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FFFF"/>
            </a:solidFill>
            <a:ln w="11113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6" name="Freeform 2105"/>
            <p:cNvSpPr>
              <a:spLocks/>
            </p:cNvSpPr>
            <p:nvPr/>
          </p:nvSpPr>
          <p:spPr bwMode="auto">
            <a:xfrm>
              <a:off x="696913" y="2543175"/>
              <a:ext cx="152400" cy="152400"/>
            </a:xfrm>
            <a:custGeom>
              <a:avLst/>
              <a:gdLst>
                <a:gd name="T0" fmla="*/ 2147483647 w 96"/>
                <a:gd name="T1" fmla="*/ 0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96"/>
                <a:gd name="T17" fmla="*/ 96 w 96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96">
                  <a:moveTo>
                    <a:pt x="48" y="0"/>
                  </a:moveTo>
                  <a:lnTo>
                    <a:pt x="96" y="48"/>
                  </a:lnTo>
                  <a:lnTo>
                    <a:pt x="48" y="96"/>
                  </a:lnTo>
                  <a:lnTo>
                    <a:pt x="0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FFFF"/>
            </a:solidFill>
            <a:ln w="11113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7" name="Freeform 2106"/>
            <p:cNvSpPr>
              <a:spLocks/>
            </p:cNvSpPr>
            <p:nvPr/>
          </p:nvSpPr>
          <p:spPr bwMode="auto">
            <a:xfrm>
              <a:off x="1709738" y="3084513"/>
              <a:ext cx="152400" cy="152400"/>
            </a:xfrm>
            <a:custGeom>
              <a:avLst/>
              <a:gdLst>
                <a:gd name="T0" fmla="*/ 2147483647 w 96"/>
                <a:gd name="T1" fmla="*/ 0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96"/>
                <a:gd name="T17" fmla="*/ 96 w 96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96">
                  <a:moveTo>
                    <a:pt x="48" y="0"/>
                  </a:moveTo>
                  <a:lnTo>
                    <a:pt x="96" y="48"/>
                  </a:lnTo>
                  <a:lnTo>
                    <a:pt x="48" y="96"/>
                  </a:lnTo>
                  <a:lnTo>
                    <a:pt x="0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FFFF"/>
            </a:solidFill>
            <a:ln w="11113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8" name="Freeform 2107"/>
            <p:cNvSpPr>
              <a:spLocks/>
            </p:cNvSpPr>
            <p:nvPr/>
          </p:nvSpPr>
          <p:spPr bwMode="auto">
            <a:xfrm>
              <a:off x="1100138" y="2370138"/>
              <a:ext cx="152400" cy="150812"/>
            </a:xfrm>
            <a:custGeom>
              <a:avLst/>
              <a:gdLst>
                <a:gd name="T0" fmla="*/ 2147483647 w 96"/>
                <a:gd name="T1" fmla="*/ 0 h 95"/>
                <a:gd name="T2" fmla="*/ 2147483647 w 96"/>
                <a:gd name="T3" fmla="*/ 2147483647 h 95"/>
                <a:gd name="T4" fmla="*/ 2147483647 w 96"/>
                <a:gd name="T5" fmla="*/ 2147483647 h 95"/>
                <a:gd name="T6" fmla="*/ 0 w 96"/>
                <a:gd name="T7" fmla="*/ 2147483647 h 95"/>
                <a:gd name="T8" fmla="*/ 2147483647 w 96"/>
                <a:gd name="T9" fmla="*/ 0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95"/>
                <a:gd name="T17" fmla="*/ 96 w 96"/>
                <a:gd name="T18" fmla="*/ 95 h 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95">
                  <a:moveTo>
                    <a:pt x="48" y="0"/>
                  </a:moveTo>
                  <a:lnTo>
                    <a:pt x="96" y="48"/>
                  </a:lnTo>
                  <a:lnTo>
                    <a:pt x="48" y="95"/>
                  </a:lnTo>
                  <a:lnTo>
                    <a:pt x="0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FFFF"/>
            </a:solidFill>
            <a:ln w="11113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9" name="Freeform 2108"/>
            <p:cNvSpPr>
              <a:spLocks/>
            </p:cNvSpPr>
            <p:nvPr/>
          </p:nvSpPr>
          <p:spPr bwMode="auto">
            <a:xfrm>
              <a:off x="1905000" y="2727325"/>
              <a:ext cx="152400" cy="152400"/>
            </a:xfrm>
            <a:custGeom>
              <a:avLst/>
              <a:gdLst>
                <a:gd name="T0" fmla="*/ 2147483647 w 96"/>
                <a:gd name="T1" fmla="*/ 0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96"/>
                <a:gd name="T17" fmla="*/ 96 w 96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96">
                  <a:moveTo>
                    <a:pt x="48" y="0"/>
                  </a:moveTo>
                  <a:lnTo>
                    <a:pt x="96" y="48"/>
                  </a:lnTo>
                  <a:lnTo>
                    <a:pt x="48" y="96"/>
                  </a:lnTo>
                  <a:lnTo>
                    <a:pt x="0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FFFF"/>
            </a:solidFill>
            <a:ln w="11113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0" name="Freeform 2109"/>
            <p:cNvSpPr>
              <a:spLocks/>
            </p:cNvSpPr>
            <p:nvPr/>
          </p:nvSpPr>
          <p:spPr bwMode="auto">
            <a:xfrm>
              <a:off x="1501775" y="3259138"/>
              <a:ext cx="152400" cy="150812"/>
            </a:xfrm>
            <a:custGeom>
              <a:avLst/>
              <a:gdLst>
                <a:gd name="T0" fmla="*/ 2147483647 w 96"/>
                <a:gd name="T1" fmla="*/ 0 h 95"/>
                <a:gd name="T2" fmla="*/ 2147483647 w 96"/>
                <a:gd name="T3" fmla="*/ 2147483647 h 95"/>
                <a:gd name="T4" fmla="*/ 2147483647 w 96"/>
                <a:gd name="T5" fmla="*/ 2147483647 h 95"/>
                <a:gd name="T6" fmla="*/ 0 w 96"/>
                <a:gd name="T7" fmla="*/ 2147483647 h 95"/>
                <a:gd name="T8" fmla="*/ 2147483647 w 96"/>
                <a:gd name="T9" fmla="*/ 0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95"/>
                <a:gd name="T17" fmla="*/ 96 w 96"/>
                <a:gd name="T18" fmla="*/ 95 h 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95">
                  <a:moveTo>
                    <a:pt x="48" y="0"/>
                  </a:moveTo>
                  <a:lnTo>
                    <a:pt x="96" y="47"/>
                  </a:lnTo>
                  <a:lnTo>
                    <a:pt x="48" y="95"/>
                  </a:lnTo>
                  <a:lnTo>
                    <a:pt x="0" y="47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FFFF"/>
            </a:solidFill>
            <a:ln w="11113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1" name="Freeform 2110"/>
            <p:cNvSpPr>
              <a:spLocks/>
            </p:cNvSpPr>
            <p:nvPr/>
          </p:nvSpPr>
          <p:spPr bwMode="auto">
            <a:xfrm>
              <a:off x="1709738" y="2900363"/>
              <a:ext cx="152400" cy="152400"/>
            </a:xfrm>
            <a:custGeom>
              <a:avLst/>
              <a:gdLst>
                <a:gd name="T0" fmla="*/ 2147483647 w 96"/>
                <a:gd name="T1" fmla="*/ 0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96"/>
                <a:gd name="T17" fmla="*/ 96 w 96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96">
                  <a:moveTo>
                    <a:pt x="48" y="0"/>
                  </a:moveTo>
                  <a:lnTo>
                    <a:pt x="96" y="48"/>
                  </a:lnTo>
                  <a:lnTo>
                    <a:pt x="48" y="96"/>
                  </a:lnTo>
                  <a:lnTo>
                    <a:pt x="0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FFFF"/>
            </a:solidFill>
            <a:ln w="11113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2" name="Freeform 2111"/>
            <p:cNvSpPr>
              <a:spLocks/>
            </p:cNvSpPr>
            <p:nvPr/>
          </p:nvSpPr>
          <p:spPr bwMode="auto">
            <a:xfrm>
              <a:off x="1709738" y="2543175"/>
              <a:ext cx="152400" cy="152400"/>
            </a:xfrm>
            <a:custGeom>
              <a:avLst/>
              <a:gdLst>
                <a:gd name="T0" fmla="*/ 2147483647 w 96"/>
                <a:gd name="T1" fmla="*/ 0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96"/>
                <a:gd name="T17" fmla="*/ 96 w 96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96">
                  <a:moveTo>
                    <a:pt x="48" y="0"/>
                  </a:moveTo>
                  <a:lnTo>
                    <a:pt x="96" y="48"/>
                  </a:lnTo>
                  <a:lnTo>
                    <a:pt x="48" y="96"/>
                  </a:lnTo>
                  <a:lnTo>
                    <a:pt x="0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FFFF"/>
            </a:solidFill>
            <a:ln w="11113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3" name="Rectangle 2112"/>
            <p:cNvSpPr>
              <a:spLocks noChangeArrowheads="1"/>
            </p:cNvSpPr>
            <p:nvPr/>
          </p:nvSpPr>
          <p:spPr bwMode="auto">
            <a:xfrm>
              <a:off x="282575" y="3659188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614" name="Rectangle 2113"/>
            <p:cNvSpPr>
              <a:spLocks noChangeArrowheads="1"/>
            </p:cNvSpPr>
            <p:nvPr/>
          </p:nvSpPr>
          <p:spPr bwMode="auto">
            <a:xfrm>
              <a:off x="282575" y="3486150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615" name="Rectangle 2114"/>
            <p:cNvSpPr>
              <a:spLocks noChangeArrowheads="1"/>
            </p:cNvSpPr>
            <p:nvPr/>
          </p:nvSpPr>
          <p:spPr bwMode="auto">
            <a:xfrm>
              <a:off x="282575" y="3302000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2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616" name="Rectangle 2115"/>
            <p:cNvSpPr>
              <a:spLocks noChangeArrowheads="1"/>
            </p:cNvSpPr>
            <p:nvPr/>
          </p:nvSpPr>
          <p:spPr bwMode="auto">
            <a:xfrm>
              <a:off x="282575" y="3128963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3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617" name="Rectangle 2116"/>
            <p:cNvSpPr>
              <a:spLocks noChangeArrowheads="1"/>
            </p:cNvSpPr>
            <p:nvPr/>
          </p:nvSpPr>
          <p:spPr bwMode="auto">
            <a:xfrm>
              <a:off x="282575" y="2944813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4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618" name="Rectangle 2117"/>
            <p:cNvSpPr>
              <a:spLocks noChangeArrowheads="1"/>
            </p:cNvSpPr>
            <p:nvPr/>
          </p:nvSpPr>
          <p:spPr bwMode="auto">
            <a:xfrm>
              <a:off x="282575" y="2770188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5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619" name="Rectangle 2118"/>
            <p:cNvSpPr>
              <a:spLocks noChangeArrowheads="1"/>
            </p:cNvSpPr>
            <p:nvPr/>
          </p:nvSpPr>
          <p:spPr bwMode="auto">
            <a:xfrm>
              <a:off x="282575" y="2586038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6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620" name="Rectangle 2119"/>
            <p:cNvSpPr>
              <a:spLocks noChangeArrowheads="1"/>
            </p:cNvSpPr>
            <p:nvPr/>
          </p:nvSpPr>
          <p:spPr bwMode="auto">
            <a:xfrm>
              <a:off x="282575" y="2413000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7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621" name="Rectangle 2120"/>
            <p:cNvSpPr>
              <a:spLocks noChangeArrowheads="1"/>
            </p:cNvSpPr>
            <p:nvPr/>
          </p:nvSpPr>
          <p:spPr bwMode="auto">
            <a:xfrm>
              <a:off x="282575" y="2228850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8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622" name="Rectangle 2121"/>
            <p:cNvSpPr>
              <a:spLocks noChangeArrowheads="1"/>
            </p:cNvSpPr>
            <p:nvPr/>
          </p:nvSpPr>
          <p:spPr bwMode="auto">
            <a:xfrm>
              <a:off x="282575" y="2055813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9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623" name="Rectangle 2122"/>
            <p:cNvSpPr>
              <a:spLocks noChangeArrowheads="1"/>
            </p:cNvSpPr>
            <p:nvPr/>
          </p:nvSpPr>
          <p:spPr bwMode="auto">
            <a:xfrm>
              <a:off x="250825" y="1871663"/>
              <a:ext cx="33338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624" name="Rectangle 2123"/>
            <p:cNvSpPr>
              <a:spLocks noChangeArrowheads="1"/>
            </p:cNvSpPr>
            <p:nvPr/>
          </p:nvSpPr>
          <p:spPr bwMode="auto">
            <a:xfrm>
              <a:off x="358775" y="3767138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625" name="Rectangle 2124"/>
            <p:cNvSpPr>
              <a:spLocks noChangeArrowheads="1"/>
            </p:cNvSpPr>
            <p:nvPr/>
          </p:nvSpPr>
          <p:spPr bwMode="auto">
            <a:xfrm>
              <a:off x="566738" y="3767138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626" name="Rectangle 2125"/>
            <p:cNvSpPr>
              <a:spLocks noChangeArrowheads="1"/>
            </p:cNvSpPr>
            <p:nvPr/>
          </p:nvSpPr>
          <p:spPr bwMode="auto">
            <a:xfrm>
              <a:off x="762000" y="3767138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2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627" name="Rectangle 2126"/>
            <p:cNvSpPr>
              <a:spLocks noChangeArrowheads="1"/>
            </p:cNvSpPr>
            <p:nvPr/>
          </p:nvSpPr>
          <p:spPr bwMode="auto">
            <a:xfrm>
              <a:off x="968375" y="3767138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3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628" name="Rectangle 2127"/>
            <p:cNvSpPr>
              <a:spLocks noChangeArrowheads="1"/>
            </p:cNvSpPr>
            <p:nvPr/>
          </p:nvSpPr>
          <p:spPr bwMode="auto">
            <a:xfrm>
              <a:off x="1165225" y="3767138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4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629" name="Rectangle 2128"/>
            <p:cNvSpPr>
              <a:spLocks noChangeArrowheads="1"/>
            </p:cNvSpPr>
            <p:nvPr/>
          </p:nvSpPr>
          <p:spPr bwMode="auto">
            <a:xfrm>
              <a:off x="1371600" y="3767138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5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630" name="Rectangle 2129"/>
            <p:cNvSpPr>
              <a:spLocks noChangeArrowheads="1"/>
            </p:cNvSpPr>
            <p:nvPr/>
          </p:nvSpPr>
          <p:spPr bwMode="auto">
            <a:xfrm>
              <a:off x="1566863" y="3767138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6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631" name="Rectangle 2130"/>
            <p:cNvSpPr>
              <a:spLocks noChangeArrowheads="1"/>
            </p:cNvSpPr>
            <p:nvPr/>
          </p:nvSpPr>
          <p:spPr bwMode="auto">
            <a:xfrm>
              <a:off x="1774825" y="3767138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7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632" name="Rectangle 2131"/>
            <p:cNvSpPr>
              <a:spLocks noChangeArrowheads="1"/>
            </p:cNvSpPr>
            <p:nvPr/>
          </p:nvSpPr>
          <p:spPr bwMode="auto">
            <a:xfrm>
              <a:off x="1970088" y="3767138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8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633" name="Rectangle 2132"/>
            <p:cNvSpPr>
              <a:spLocks noChangeArrowheads="1"/>
            </p:cNvSpPr>
            <p:nvPr/>
          </p:nvSpPr>
          <p:spPr bwMode="auto">
            <a:xfrm>
              <a:off x="2176463" y="3767138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9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634" name="Rectangle 2133"/>
            <p:cNvSpPr>
              <a:spLocks noChangeArrowheads="1"/>
            </p:cNvSpPr>
            <p:nvPr/>
          </p:nvSpPr>
          <p:spPr bwMode="auto">
            <a:xfrm>
              <a:off x="2351088" y="3767138"/>
              <a:ext cx="33337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635" name="Rectangle 2134"/>
            <p:cNvSpPr>
              <a:spLocks noChangeArrowheads="1"/>
            </p:cNvSpPr>
            <p:nvPr/>
          </p:nvSpPr>
          <p:spPr bwMode="auto">
            <a:xfrm>
              <a:off x="107504" y="1719263"/>
              <a:ext cx="2395537" cy="225425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636" name="Freeform 2135"/>
            <p:cNvSpPr>
              <a:spLocks/>
            </p:cNvSpPr>
            <p:nvPr/>
          </p:nvSpPr>
          <p:spPr bwMode="auto">
            <a:xfrm>
              <a:off x="914400" y="2211388"/>
              <a:ext cx="152400" cy="150812"/>
            </a:xfrm>
            <a:custGeom>
              <a:avLst/>
              <a:gdLst>
                <a:gd name="T0" fmla="*/ 2147483647 w 96"/>
                <a:gd name="T1" fmla="*/ 0 h 95"/>
                <a:gd name="T2" fmla="*/ 2147483647 w 96"/>
                <a:gd name="T3" fmla="*/ 2147483647 h 95"/>
                <a:gd name="T4" fmla="*/ 2147483647 w 96"/>
                <a:gd name="T5" fmla="*/ 2147483647 h 95"/>
                <a:gd name="T6" fmla="*/ 0 w 96"/>
                <a:gd name="T7" fmla="*/ 2147483647 h 95"/>
                <a:gd name="T8" fmla="*/ 2147483647 w 96"/>
                <a:gd name="T9" fmla="*/ 0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95"/>
                <a:gd name="T17" fmla="*/ 96 w 96"/>
                <a:gd name="T18" fmla="*/ 95 h 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95">
                  <a:moveTo>
                    <a:pt x="48" y="0"/>
                  </a:moveTo>
                  <a:lnTo>
                    <a:pt x="96" y="48"/>
                  </a:lnTo>
                  <a:lnTo>
                    <a:pt x="48" y="95"/>
                  </a:lnTo>
                  <a:lnTo>
                    <a:pt x="0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FFFF"/>
            </a:solidFill>
            <a:ln w="11113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37" name="Freeform 2136"/>
            <p:cNvSpPr>
              <a:spLocks/>
            </p:cNvSpPr>
            <p:nvPr/>
          </p:nvSpPr>
          <p:spPr bwMode="auto">
            <a:xfrm>
              <a:off x="1524000" y="3048000"/>
              <a:ext cx="152400" cy="152400"/>
            </a:xfrm>
            <a:custGeom>
              <a:avLst/>
              <a:gdLst>
                <a:gd name="T0" fmla="*/ 2147483647 w 96"/>
                <a:gd name="T1" fmla="*/ 0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96"/>
                <a:gd name="T17" fmla="*/ 96 w 96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96">
                  <a:moveTo>
                    <a:pt x="48" y="0"/>
                  </a:moveTo>
                  <a:lnTo>
                    <a:pt x="96" y="48"/>
                  </a:lnTo>
                  <a:lnTo>
                    <a:pt x="48" y="96"/>
                  </a:lnTo>
                  <a:lnTo>
                    <a:pt x="0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FFFF"/>
            </a:solidFill>
            <a:ln w="11113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638" name="Text Box 2137"/>
          <p:cNvSpPr txBox="1">
            <a:spLocks noChangeArrowheads="1"/>
          </p:cNvSpPr>
          <p:nvPr/>
        </p:nvSpPr>
        <p:spPr bwMode="auto">
          <a:xfrm>
            <a:off x="1235398" y="4005064"/>
            <a:ext cx="75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ko-KR" dirty="0">
                <a:ea typeface="Gulim" panose="020B0600000101010101" pitchFamily="34" charset="-127"/>
              </a:rPr>
              <a:t>K=2</a:t>
            </a:r>
          </a:p>
        </p:txBody>
      </p:sp>
      <p:sp>
        <p:nvSpPr>
          <p:cNvPr id="23639" name="Line 2138"/>
          <p:cNvSpPr>
            <a:spLocks noChangeShapeType="1"/>
          </p:cNvSpPr>
          <p:nvPr/>
        </p:nvSpPr>
        <p:spPr bwMode="auto">
          <a:xfrm>
            <a:off x="2987824" y="2268176"/>
            <a:ext cx="513658" cy="86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640" name="Text Box 2139"/>
          <p:cNvSpPr txBox="1">
            <a:spLocks noChangeArrowheads="1"/>
          </p:cNvSpPr>
          <p:nvPr/>
        </p:nvSpPr>
        <p:spPr bwMode="auto">
          <a:xfrm>
            <a:off x="3404744" y="1589807"/>
            <a:ext cx="28234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050" dirty="0">
                <a:ea typeface="Gulim" panose="020B0600000101010101" pitchFamily="34" charset="-127"/>
              </a:rPr>
              <a:t>Arbitrary choose k object as initial </a:t>
            </a:r>
            <a:r>
              <a:rPr lang="en-US" altLang="ko-KR" sz="1050" dirty="0" err="1">
                <a:ea typeface="Gulim" panose="020B0600000101010101" pitchFamily="34" charset="-127"/>
              </a:rPr>
              <a:t>medoids</a:t>
            </a:r>
            <a:endParaRPr lang="en-US" altLang="ko-KR" sz="1050" dirty="0">
              <a:ea typeface="Gulim" panose="020B0600000101010101" pitchFamily="34" charset="-127"/>
            </a:endParaRPr>
          </a:p>
        </p:txBody>
      </p:sp>
      <p:graphicFrame>
        <p:nvGraphicFramePr>
          <p:cNvPr id="23641" name="Object 2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651357"/>
              </p:ext>
            </p:extLst>
          </p:nvPr>
        </p:nvGraphicFramePr>
        <p:xfrm>
          <a:off x="3637116" y="1913614"/>
          <a:ext cx="2303036" cy="2079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9" name="Worksheet" r:id="rId6" imgW="2200656" imgH="2076907" progId="Excel.Sheet.8">
                  <p:embed/>
                </p:oleObj>
              </mc:Choice>
              <mc:Fallback>
                <p:oleObj name="Worksheet" r:id="rId6" imgW="2200656" imgH="20769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7116" y="1913614"/>
                        <a:ext cx="2303036" cy="2079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42" name="Line 2141"/>
          <p:cNvSpPr>
            <a:spLocks noChangeShapeType="1"/>
          </p:cNvSpPr>
          <p:nvPr/>
        </p:nvSpPr>
        <p:spPr bwMode="auto">
          <a:xfrm>
            <a:off x="5127625" y="2689225"/>
            <a:ext cx="0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643" name="Line 2142"/>
          <p:cNvSpPr>
            <a:spLocks noChangeShapeType="1"/>
          </p:cNvSpPr>
          <p:nvPr/>
        </p:nvSpPr>
        <p:spPr bwMode="auto">
          <a:xfrm>
            <a:off x="5862464" y="2276872"/>
            <a:ext cx="623664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644" name="Text Box 2143"/>
          <p:cNvSpPr txBox="1">
            <a:spLocks noChangeArrowheads="1"/>
          </p:cNvSpPr>
          <p:nvPr/>
        </p:nvSpPr>
        <p:spPr bwMode="auto">
          <a:xfrm>
            <a:off x="6554869" y="1628800"/>
            <a:ext cx="22954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000" dirty="0">
                <a:ea typeface="Gulim" panose="020B0600000101010101" pitchFamily="34" charset="-127"/>
              </a:rPr>
              <a:t>Assign each remaining object to nearest </a:t>
            </a:r>
            <a:r>
              <a:rPr lang="en-US" altLang="ko-KR" sz="1000" dirty="0" err="1">
                <a:ea typeface="Gulim" panose="020B0600000101010101" pitchFamily="34" charset="-127"/>
              </a:rPr>
              <a:t>medoids</a:t>
            </a:r>
            <a:endParaRPr lang="en-US" altLang="ko-KR" sz="1000" dirty="0">
              <a:ea typeface="Gulim" panose="020B0600000101010101" pitchFamily="34" charset="-127"/>
            </a:endParaRPr>
          </a:p>
        </p:txBody>
      </p:sp>
      <p:sp>
        <p:nvSpPr>
          <p:cNvPr id="23645" name="Line 2144"/>
          <p:cNvSpPr>
            <a:spLocks noChangeShapeType="1"/>
          </p:cNvSpPr>
          <p:nvPr/>
        </p:nvSpPr>
        <p:spPr bwMode="auto">
          <a:xfrm>
            <a:off x="67818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646" name="Text Box 2145"/>
          <p:cNvSpPr txBox="1">
            <a:spLocks noChangeArrowheads="1"/>
          </p:cNvSpPr>
          <p:nvPr/>
        </p:nvSpPr>
        <p:spPr bwMode="auto">
          <a:xfrm>
            <a:off x="6804248" y="4005064"/>
            <a:ext cx="205618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050" dirty="0">
                <a:ea typeface="Gulim" panose="020B0600000101010101" pitchFamily="34" charset="-127"/>
              </a:rPr>
              <a:t>Randomly select a non-</a:t>
            </a:r>
            <a:r>
              <a:rPr lang="en-US" altLang="ko-KR" sz="1050" dirty="0" err="1">
                <a:ea typeface="Gulim" panose="020B0600000101010101" pitchFamily="34" charset="-127"/>
              </a:rPr>
              <a:t>medoid</a:t>
            </a:r>
            <a:r>
              <a:rPr lang="en-US" altLang="ko-KR" sz="1050" dirty="0">
                <a:ea typeface="Gulim" panose="020B0600000101010101" pitchFamily="34" charset="-127"/>
              </a:rPr>
              <a:t> object, </a:t>
            </a:r>
            <a:r>
              <a:rPr lang="en-US" altLang="ko-KR" sz="1050" dirty="0" err="1">
                <a:ea typeface="Gulim" panose="020B0600000101010101" pitchFamily="34" charset="-127"/>
              </a:rPr>
              <a:t>O</a:t>
            </a:r>
            <a:r>
              <a:rPr lang="en-US" altLang="ko-KR" sz="1050" baseline="-25000" dirty="0" err="1">
                <a:ea typeface="Gulim" panose="020B0600000101010101" pitchFamily="34" charset="-127"/>
              </a:rPr>
              <a:t>ramdom</a:t>
            </a:r>
            <a:endParaRPr lang="en-US" altLang="ko-KR" sz="1050" baseline="-25000" dirty="0">
              <a:ea typeface="Gulim" panose="020B0600000101010101" pitchFamily="34" charset="-127"/>
            </a:endParaRPr>
          </a:p>
        </p:txBody>
      </p:sp>
      <p:sp>
        <p:nvSpPr>
          <p:cNvPr id="23647" name="Line 2146"/>
          <p:cNvSpPr>
            <a:spLocks noChangeShapeType="1"/>
          </p:cNvSpPr>
          <p:nvPr/>
        </p:nvSpPr>
        <p:spPr bwMode="auto">
          <a:xfrm flipH="1">
            <a:off x="5796136" y="486916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648" name="Text Box 2147"/>
          <p:cNvSpPr txBox="1">
            <a:spLocks noChangeArrowheads="1"/>
          </p:cNvSpPr>
          <p:nvPr/>
        </p:nvSpPr>
        <p:spPr bwMode="auto">
          <a:xfrm>
            <a:off x="5652120" y="4940151"/>
            <a:ext cx="1143000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050" dirty="0">
                <a:ea typeface="Gulim" panose="020B0600000101010101" pitchFamily="34" charset="-127"/>
              </a:rPr>
              <a:t>Compute total cost of swapping</a:t>
            </a:r>
          </a:p>
        </p:txBody>
      </p:sp>
      <p:grpSp>
        <p:nvGrpSpPr>
          <p:cNvPr id="23649" name="Group 2148"/>
          <p:cNvGrpSpPr>
            <a:grpSpLocks/>
          </p:cNvGrpSpPr>
          <p:nvPr/>
        </p:nvGrpSpPr>
        <p:grpSpPr bwMode="auto">
          <a:xfrm>
            <a:off x="3491880" y="4490169"/>
            <a:ext cx="2176462" cy="2035175"/>
            <a:chOff x="2233" y="2905"/>
            <a:chExt cx="1371" cy="1282"/>
          </a:xfrm>
        </p:grpSpPr>
        <p:sp>
          <p:nvSpPr>
            <p:cNvPr id="23736" name="Rectangle 2149"/>
            <p:cNvSpPr>
              <a:spLocks noChangeArrowheads="1"/>
            </p:cNvSpPr>
            <p:nvPr/>
          </p:nvSpPr>
          <p:spPr bwMode="auto">
            <a:xfrm>
              <a:off x="2233" y="2905"/>
              <a:ext cx="1371" cy="128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737" name="Rectangle 2150"/>
            <p:cNvSpPr>
              <a:spLocks noChangeArrowheads="1"/>
            </p:cNvSpPr>
            <p:nvPr/>
          </p:nvSpPr>
          <p:spPr bwMode="auto">
            <a:xfrm>
              <a:off x="2376" y="3009"/>
              <a:ext cx="1154" cy="10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738" name="Line 2151"/>
            <p:cNvSpPr>
              <a:spLocks noChangeShapeType="1"/>
            </p:cNvSpPr>
            <p:nvPr/>
          </p:nvSpPr>
          <p:spPr bwMode="auto">
            <a:xfrm>
              <a:off x="2376" y="392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39" name="Line 2152"/>
            <p:cNvSpPr>
              <a:spLocks noChangeShapeType="1"/>
            </p:cNvSpPr>
            <p:nvPr/>
          </p:nvSpPr>
          <p:spPr bwMode="auto">
            <a:xfrm>
              <a:off x="2376" y="382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40" name="Line 2153"/>
            <p:cNvSpPr>
              <a:spLocks noChangeShapeType="1"/>
            </p:cNvSpPr>
            <p:nvPr/>
          </p:nvSpPr>
          <p:spPr bwMode="auto">
            <a:xfrm>
              <a:off x="2376" y="3725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41" name="Line 2154"/>
            <p:cNvSpPr>
              <a:spLocks noChangeShapeType="1"/>
            </p:cNvSpPr>
            <p:nvPr/>
          </p:nvSpPr>
          <p:spPr bwMode="auto">
            <a:xfrm>
              <a:off x="2376" y="3620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42" name="Line 2155"/>
            <p:cNvSpPr>
              <a:spLocks noChangeShapeType="1"/>
            </p:cNvSpPr>
            <p:nvPr/>
          </p:nvSpPr>
          <p:spPr bwMode="auto">
            <a:xfrm>
              <a:off x="2376" y="3521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43" name="Line 2156"/>
            <p:cNvSpPr>
              <a:spLocks noChangeShapeType="1"/>
            </p:cNvSpPr>
            <p:nvPr/>
          </p:nvSpPr>
          <p:spPr bwMode="auto">
            <a:xfrm>
              <a:off x="2376" y="3416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44" name="Line 2157"/>
            <p:cNvSpPr>
              <a:spLocks noChangeShapeType="1"/>
            </p:cNvSpPr>
            <p:nvPr/>
          </p:nvSpPr>
          <p:spPr bwMode="auto">
            <a:xfrm>
              <a:off x="2376" y="331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45" name="Line 2158"/>
            <p:cNvSpPr>
              <a:spLocks noChangeShapeType="1"/>
            </p:cNvSpPr>
            <p:nvPr/>
          </p:nvSpPr>
          <p:spPr bwMode="auto">
            <a:xfrm>
              <a:off x="2376" y="321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46" name="Line 2159"/>
            <p:cNvSpPr>
              <a:spLocks noChangeShapeType="1"/>
            </p:cNvSpPr>
            <p:nvPr/>
          </p:nvSpPr>
          <p:spPr bwMode="auto">
            <a:xfrm>
              <a:off x="2376" y="3114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47" name="Line 2160"/>
            <p:cNvSpPr>
              <a:spLocks noChangeShapeType="1"/>
            </p:cNvSpPr>
            <p:nvPr/>
          </p:nvSpPr>
          <p:spPr bwMode="auto">
            <a:xfrm>
              <a:off x="2376" y="3009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48" name="Line 2161"/>
            <p:cNvSpPr>
              <a:spLocks noChangeShapeType="1"/>
            </p:cNvSpPr>
            <p:nvPr/>
          </p:nvSpPr>
          <p:spPr bwMode="auto">
            <a:xfrm>
              <a:off x="2495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49" name="Line 2162"/>
            <p:cNvSpPr>
              <a:spLocks noChangeShapeType="1"/>
            </p:cNvSpPr>
            <p:nvPr/>
          </p:nvSpPr>
          <p:spPr bwMode="auto">
            <a:xfrm>
              <a:off x="2607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0" name="Line 2163"/>
            <p:cNvSpPr>
              <a:spLocks noChangeShapeType="1"/>
            </p:cNvSpPr>
            <p:nvPr/>
          </p:nvSpPr>
          <p:spPr bwMode="auto">
            <a:xfrm>
              <a:off x="2725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1" name="Line 2164"/>
            <p:cNvSpPr>
              <a:spLocks noChangeShapeType="1"/>
            </p:cNvSpPr>
            <p:nvPr/>
          </p:nvSpPr>
          <p:spPr bwMode="auto">
            <a:xfrm>
              <a:off x="2838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2" name="Line 2165"/>
            <p:cNvSpPr>
              <a:spLocks noChangeShapeType="1"/>
            </p:cNvSpPr>
            <p:nvPr/>
          </p:nvSpPr>
          <p:spPr bwMode="auto">
            <a:xfrm>
              <a:off x="2956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3" name="Line 2166"/>
            <p:cNvSpPr>
              <a:spLocks noChangeShapeType="1"/>
            </p:cNvSpPr>
            <p:nvPr/>
          </p:nvSpPr>
          <p:spPr bwMode="auto">
            <a:xfrm>
              <a:off x="3068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4" name="Line 2167"/>
            <p:cNvSpPr>
              <a:spLocks noChangeShapeType="1"/>
            </p:cNvSpPr>
            <p:nvPr/>
          </p:nvSpPr>
          <p:spPr bwMode="auto">
            <a:xfrm>
              <a:off x="3187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5" name="Line 2168"/>
            <p:cNvSpPr>
              <a:spLocks noChangeShapeType="1"/>
            </p:cNvSpPr>
            <p:nvPr/>
          </p:nvSpPr>
          <p:spPr bwMode="auto">
            <a:xfrm>
              <a:off x="3299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6" name="Line 2169"/>
            <p:cNvSpPr>
              <a:spLocks noChangeShapeType="1"/>
            </p:cNvSpPr>
            <p:nvPr/>
          </p:nvSpPr>
          <p:spPr bwMode="auto">
            <a:xfrm>
              <a:off x="3417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7" name="Line 2170"/>
            <p:cNvSpPr>
              <a:spLocks noChangeShapeType="1"/>
            </p:cNvSpPr>
            <p:nvPr/>
          </p:nvSpPr>
          <p:spPr bwMode="auto">
            <a:xfrm>
              <a:off x="3530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8" name="Rectangle 2171"/>
            <p:cNvSpPr>
              <a:spLocks noChangeArrowheads="1"/>
            </p:cNvSpPr>
            <p:nvPr/>
          </p:nvSpPr>
          <p:spPr bwMode="auto">
            <a:xfrm>
              <a:off x="2376" y="3009"/>
              <a:ext cx="1154" cy="10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759" name="Line 2172"/>
            <p:cNvSpPr>
              <a:spLocks noChangeShapeType="1"/>
            </p:cNvSpPr>
            <p:nvPr/>
          </p:nvSpPr>
          <p:spPr bwMode="auto">
            <a:xfrm>
              <a:off x="2376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60" name="Line 2173"/>
            <p:cNvSpPr>
              <a:spLocks noChangeShapeType="1"/>
            </p:cNvSpPr>
            <p:nvPr/>
          </p:nvSpPr>
          <p:spPr bwMode="auto">
            <a:xfrm>
              <a:off x="2364" y="402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61" name="Line 2174"/>
            <p:cNvSpPr>
              <a:spLocks noChangeShapeType="1"/>
            </p:cNvSpPr>
            <p:nvPr/>
          </p:nvSpPr>
          <p:spPr bwMode="auto">
            <a:xfrm>
              <a:off x="2364" y="392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62" name="Line 2175"/>
            <p:cNvSpPr>
              <a:spLocks noChangeShapeType="1"/>
            </p:cNvSpPr>
            <p:nvPr/>
          </p:nvSpPr>
          <p:spPr bwMode="auto">
            <a:xfrm>
              <a:off x="2364" y="382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63" name="Line 2176"/>
            <p:cNvSpPr>
              <a:spLocks noChangeShapeType="1"/>
            </p:cNvSpPr>
            <p:nvPr/>
          </p:nvSpPr>
          <p:spPr bwMode="auto">
            <a:xfrm>
              <a:off x="2364" y="372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64" name="Line 2177"/>
            <p:cNvSpPr>
              <a:spLocks noChangeShapeType="1"/>
            </p:cNvSpPr>
            <p:nvPr/>
          </p:nvSpPr>
          <p:spPr bwMode="auto">
            <a:xfrm>
              <a:off x="2364" y="362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65" name="Line 2178"/>
            <p:cNvSpPr>
              <a:spLocks noChangeShapeType="1"/>
            </p:cNvSpPr>
            <p:nvPr/>
          </p:nvSpPr>
          <p:spPr bwMode="auto">
            <a:xfrm>
              <a:off x="2364" y="352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66" name="Line 2179"/>
            <p:cNvSpPr>
              <a:spLocks noChangeShapeType="1"/>
            </p:cNvSpPr>
            <p:nvPr/>
          </p:nvSpPr>
          <p:spPr bwMode="auto">
            <a:xfrm>
              <a:off x="2364" y="341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67" name="Line 2180"/>
            <p:cNvSpPr>
              <a:spLocks noChangeShapeType="1"/>
            </p:cNvSpPr>
            <p:nvPr/>
          </p:nvSpPr>
          <p:spPr bwMode="auto">
            <a:xfrm>
              <a:off x="2364" y="331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68" name="Line 2181"/>
            <p:cNvSpPr>
              <a:spLocks noChangeShapeType="1"/>
            </p:cNvSpPr>
            <p:nvPr/>
          </p:nvSpPr>
          <p:spPr bwMode="auto">
            <a:xfrm>
              <a:off x="2364" y="321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69" name="Line 2182"/>
            <p:cNvSpPr>
              <a:spLocks noChangeShapeType="1"/>
            </p:cNvSpPr>
            <p:nvPr/>
          </p:nvSpPr>
          <p:spPr bwMode="auto">
            <a:xfrm>
              <a:off x="2364" y="311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70" name="Line 2183"/>
            <p:cNvSpPr>
              <a:spLocks noChangeShapeType="1"/>
            </p:cNvSpPr>
            <p:nvPr/>
          </p:nvSpPr>
          <p:spPr bwMode="auto">
            <a:xfrm>
              <a:off x="2364" y="300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71" name="Line 2184"/>
            <p:cNvSpPr>
              <a:spLocks noChangeShapeType="1"/>
            </p:cNvSpPr>
            <p:nvPr/>
          </p:nvSpPr>
          <p:spPr bwMode="auto">
            <a:xfrm>
              <a:off x="2376" y="4027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72" name="Line 2185"/>
            <p:cNvSpPr>
              <a:spLocks noChangeShapeType="1"/>
            </p:cNvSpPr>
            <p:nvPr/>
          </p:nvSpPr>
          <p:spPr bwMode="auto">
            <a:xfrm flipV="1">
              <a:off x="2376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73" name="Line 2186"/>
            <p:cNvSpPr>
              <a:spLocks noChangeShapeType="1"/>
            </p:cNvSpPr>
            <p:nvPr/>
          </p:nvSpPr>
          <p:spPr bwMode="auto">
            <a:xfrm flipV="1">
              <a:off x="2495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74" name="Line 2187"/>
            <p:cNvSpPr>
              <a:spLocks noChangeShapeType="1"/>
            </p:cNvSpPr>
            <p:nvPr/>
          </p:nvSpPr>
          <p:spPr bwMode="auto">
            <a:xfrm flipV="1">
              <a:off x="2607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75" name="Line 2188"/>
            <p:cNvSpPr>
              <a:spLocks noChangeShapeType="1"/>
            </p:cNvSpPr>
            <p:nvPr/>
          </p:nvSpPr>
          <p:spPr bwMode="auto">
            <a:xfrm flipV="1">
              <a:off x="2725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76" name="Line 2189"/>
            <p:cNvSpPr>
              <a:spLocks noChangeShapeType="1"/>
            </p:cNvSpPr>
            <p:nvPr/>
          </p:nvSpPr>
          <p:spPr bwMode="auto">
            <a:xfrm flipV="1">
              <a:off x="2838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77" name="Line 2190"/>
            <p:cNvSpPr>
              <a:spLocks noChangeShapeType="1"/>
            </p:cNvSpPr>
            <p:nvPr/>
          </p:nvSpPr>
          <p:spPr bwMode="auto">
            <a:xfrm flipV="1">
              <a:off x="2956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78" name="Line 2191"/>
            <p:cNvSpPr>
              <a:spLocks noChangeShapeType="1"/>
            </p:cNvSpPr>
            <p:nvPr/>
          </p:nvSpPr>
          <p:spPr bwMode="auto">
            <a:xfrm flipV="1">
              <a:off x="3068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79" name="Line 2192"/>
            <p:cNvSpPr>
              <a:spLocks noChangeShapeType="1"/>
            </p:cNvSpPr>
            <p:nvPr/>
          </p:nvSpPr>
          <p:spPr bwMode="auto">
            <a:xfrm flipV="1">
              <a:off x="3187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80" name="Line 2193"/>
            <p:cNvSpPr>
              <a:spLocks noChangeShapeType="1"/>
            </p:cNvSpPr>
            <p:nvPr/>
          </p:nvSpPr>
          <p:spPr bwMode="auto">
            <a:xfrm flipV="1">
              <a:off x="3299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81" name="Line 2194"/>
            <p:cNvSpPr>
              <a:spLocks noChangeShapeType="1"/>
            </p:cNvSpPr>
            <p:nvPr/>
          </p:nvSpPr>
          <p:spPr bwMode="auto">
            <a:xfrm flipV="1">
              <a:off x="3417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82" name="Line 2195"/>
            <p:cNvSpPr>
              <a:spLocks noChangeShapeType="1"/>
            </p:cNvSpPr>
            <p:nvPr/>
          </p:nvSpPr>
          <p:spPr bwMode="auto">
            <a:xfrm flipV="1">
              <a:off x="3530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83" name="Freeform 2196"/>
            <p:cNvSpPr>
              <a:spLocks/>
            </p:cNvSpPr>
            <p:nvPr/>
          </p:nvSpPr>
          <p:spPr bwMode="auto">
            <a:xfrm>
              <a:off x="2682" y="3577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84" name="Freeform 2197"/>
            <p:cNvSpPr>
              <a:spLocks/>
            </p:cNvSpPr>
            <p:nvPr/>
          </p:nvSpPr>
          <p:spPr bwMode="auto">
            <a:xfrm>
              <a:off x="2563" y="3373"/>
              <a:ext cx="88" cy="87"/>
            </a:xfrm>
            <a:custGeom>
              <a:avLst/>
              <a:gdLst>
                <a:gd name="T0" fmla="*/ 44 w 88"/>
                <a:gd name="T1" fmla="*/ 0 h 87"/>
                <a:gd name="T2" fmla="*/ 88 w 88"/>
                <a:gd name="T3" fmla="*/ 43 h 87"/>
                <a:gd name="T4" fmla="*/ 44 w 88"/>
                <a:gd name="T5" fmla="*/ 87 h 87"/>
                <a:gd name="T6" fmla="*/ 0 w 88"/>
                <a:gd name="T7" fmla="*/ 43 h 87"/>
                <a:gd name="T8" fmla="*/ 44 w 88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7"/>
                <a:gd name="T17" fmla="*/ 88 w 88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7">
                  <a:moveTo>
                    <a:pt x="44" y="0"/>
                  </a:moveTo>
                  <a:lnTo>
                    <a:pt x="88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85" name="Freeform 2198"/>
            <p:cNvSpPr>
              <a:spLocks/>
            </p:cNvSpPr>
            <p:nvPr/>
          </p:nvSpPr>
          <p:spPr bwMode="auto">
            <a:xfrm>
              <a:off x="3143" y="3681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4 h 87"/>
                <a:gd name="T4" fmla="*/ 44 w 87"/>
                <a:gd name="T5" fmla="*/ 87 h 87"/>
                <a:gd name="T6" fmla="*/ 0 w 87"/>
                <a:gd name="T7" fmla="*/ 44 h 87"/>
                <a:gd name="T8" fmla="*/ 44 w 87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7"/>
                <a:gd name="T17" fmla="*/ 87 w 8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7">
                  <a:moveTo>
                    <a:pt x="44" y="0"/>
                  </a:moveTo>
                  <a:lnTo>
                    <a:pt x="87" y="44"/>
                  </a:lnTo>
                  <a:lnTo>
                    <a:pt x="44" y="87"/>
                  </a:lnTo>
                  <a:lnTo>
                    <a:pt x="0" y="4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86" name="Freeform 2199"/>
            <p:cNvSpPr>
              <a:spLocks/>
            </p:cNvSpPr>
            <p:nvPr/>
          </p:nvSpPr>
          <p:spPr bwMode="auto">
            <a:xfrm>
              <a:off x="2794" y="3275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87" name="Freeform 2200"/>
            <p:cNvSpPr>
              <a:spLocks/>
            </p:cNvSpPr>
            <p:nvPr/>
          </p:nvSpPr>
          <p:spPr bwMode="auto">
            <a:xfrm>
              <a:off x="2682" y="317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88" name="Freeform 2201"/>
            <p:cNvSpPr>
              <a:spLocks/>
            </p:cNvSpPr>
            <p:nvPr/>
          </p:nvSpPr>
          <p:spPr bwMode="auto">
            <a:xfrm>
              <a:off x="3255" y="3478"/>
              <a:ext cx="88" cy="86"/>
            </a:xfrm>
            <a:custGeom>
              <a:avLst/>
              <a:gdLst>
                <a:gd name="T0" fmla="*/ 44 w 88"/>
                <a:gd name="T1" fmla="*/ 0 h 86"/>
                <a:gd name="T2" fmla="*/ 88 w 88"/>
                <a:gd name="T3" fmla="*/ 43 h 86"/>
                <a:gd name="T4" fmla="*/ 44 w 88"/>
                <a:gd name="T5" fmla="*/ 86 h 86"/>
                <a:gd name="T6" fmla="*/ 0 w 88"/>
                <a:gd name="T7" fmla="*/ 43 h 86"/>
                <a:gd name="T8" fmla="*/ 44 w 88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6"/>
                <a:gd name="T17" fmla="*/ 88 w 88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6">
                  <a:moveTo>
                    <a:pt x="44" y="0"/>
                  </a:moveTo>
                  <a:lnTo>
                    <a:pt x="88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89" name="Freeform 2202"/>
            <p:cNvSpPr>
              <a:spLocks/>
            </p:cNvSpPr>
            <p:nvPr/>
          </p:nvSpPr>
          <p:spPr bwMode="auto">
            <a:xfrm>
              <a:off x="3143" y="3577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90" name="Freeform 2203"/>
            <p:cNvSpPr>
              <a:spLocks/>
            </p:cNvSpPr>
            <p:nvPr/>
          </p:nvSpPr>
          <p:spPr bwMode="auto">
            <a:xfrm>
              <a:off x="3143" y="3373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3 h 87"/>
                <a:gd name="T4" fmla="*/ 44 w 87"/>
                <a:gd name="T5" fmla="*/ 87 h 87"/>
                <a:gd name="T6" fmla="*/ 0 w 87"/>
                <a:gd name="T7" fmla="*/ 43 h 87"/>
                <a:gd name="T8" fmla="*/ 44 w 87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7"/>
                <a:gd name="T17" fmla="*/ 87 w 8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7">
                  <a:moveTo>
                    <a:pt x="44" y="0"/>
                  </a:moveTo>
                  <a:lnTo>
                    <a:pt x="87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91" name="Rectangle 2204"/>
            <p:cNvSpPr>
              <a:spLocks noChangeArrowheads="1"/>
            </p:cNvSpPr>
            <p:nvPr/>
          </p:nvSpPr>
          <p:spPr bwMode="auto">
            <a:xfrm>
              <a:off x="2326" y="4008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92" name="Rectangle 2205"/>
            <p:cNvSpPr>
              <a:spLocks noChangeArrowheads="1"/>
            </p:cNvSpPr>
            <p:nvPr/>
          </p:nvSpPr>
          <p:spPr bwMode="auto">
            <a:xfrm>
              <a:off x="2326" y="391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93" name="Rectangle 2206"/>
            <p:cNvSpPr>
              <a:spLocks noChangeArrowheads="1"/>
            </p:cNvSpPr>
            <p:nvPr/>
          </p:nvSpPr>
          <p:spPr bwMode="auto">
            <a:xfrm>
              <a:off x="2326" y="3805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2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94" name="Rectangle 2207"/>
            <p:cNvSpPr>
              <a:spLocks noChangeArrowheads="1"/>
            </p:cNvSpPr>
            <p:nvPr/>
          </p:nvSpPr>
          <p:spPr bwMode="auto">
            <a:xfrm>
              <a:off x="2326" y="3706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3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95" name="Rectangle 2208"/>
            <p:cNvSpPr>
              <a:spLocks noChangeArrowheads="1"/>
            </p:cNvSpPr>
            <p:nvPr/>
          </p:nvSpPr>
          <p:spPr bwMode="auto">
            <a:xfrm>
              <a:off x="2326" y="3601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4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96" name="Rectangle 2209"/>
            <p:cNvSpPr>
              <a:spLocks noChangeArrowheads="1"/>
            </p:cNvSpPr>
            <p:nvPr/>
          </p:nvSpPr>
          <p:spPr bwMode="auto">
            <a:xfrm>
              <a:off x="2326" y="3503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5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97" name="Rectangle 2210"/>
            <p:cNvSpPr>
              <a:spLocks noChangeArrowheads="1"/>
            </p:cNvSpPr>
            <p:nvPr/>
          </p:nvSpPr>
          <p:spPr bwMode="auto">
            <a:xfrm>
              <a:off x="2326" y="3398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6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98" name="Rectangle 2211"/>
            <p:cNvSpPr>
              <a:spLocks noChangeArrowheads="1"/>
            </p:cNvSpPr>
            <p:nvPr/>
          </p:nvSpPr>
          <p:spPr bwMode="auto">
            <a:xfrm>
              <a:off x="2326" y="3299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7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99" name="Rectangle 2212"/>
            <p:cNvSpPr>
              <a:spLocks noChangeArrowheads="1"/>
            </p:cNvSpPr>
            <p:nvPr/>
          </p:nvSpPr>
          <p:spPr bwMode="auto">
            <a:xfrm>
              <a:off x="2326" y="3194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8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800" name="Rectangle 2213"/>
            <p:cNvSpPr>
              <a:spLocks noChangeArrowheads="1"/>
            </p:cNvSpPr>
            <p:nvPr/>
          </p:nvSpPr>
          <p:spPr bwMode="auto">
            <a:xfrm>
              <a:off x="2326" y="3096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9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801" name="Rectangle 2214"/>
            <p:cNvSpPr>
              <a:spLocks noChangeArrowheads="1"/>
            </p:cNvSpPr>
            <p:nvPr/>
          </p:nvSpPr>
          <p:spPr bwMode="auto">
            <a:xfrm>
              <a:off x="2308" y="2991"/>
              <a:ext cx="19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802" name="Rectangle 2215"/>
            <p:cNvSpPr>
              <a:spLocks noChangeArrowheads="1"/>
            </p:cNvSpPr>
            <p:nvPr/>
          </p:nvSpPr>
          <p:spPr bwMode="auto">
            <a:xfrm>
              <a:off x="2370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803" name="Rectangle 2216"/>
            <p:cNvSpPr>
              <a:spLocks noChangeArrowheads="1"/>
            </p:cNvSpPr>
            <p:nvPr/>
          </p:nvSpPr>
          <p:spPr bwMode="auto">
            <a:xfrm>
              <a:off x="2489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804" name="Rectangle 2217"/>
            <p:cNvSpPr>
              <a:spLocks noChangeArrowheads="1"/>
            </p:cNvSpPr>
            <p:nvPr/>
          </p:nvSpPr>
          <p:spPr bwMode="auto">
            <a:xfrm>
              <a:off x="2601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2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805" name="Rectangle 2218"/>
            <p:cNvSpPr>
              <a:spLocks noChangeArrowheads="1"/>
            </p:cNvSpPr>
            <p:nvPr/>
          </p:nvSpPr>
          <p:spPr bwMode="auto">
            <a:xfrm>
              <a:off x="2719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3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806" name="Rectangle 2219"/>
            <p:cNvSpPr>
              <a:spLocks noChangeArrowheads="1"/>
            </p:cNvSpPr>
            <p:nvPr/>
          </p:nvSpPr>
          <p:spPr bwMode="auto">
            <a:xfrm>
              <a:off x="2831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4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807" name="Rectangle 2220"/>
            <p:cNvSpPr>
              <a:spLocks noChangeArrowheads="1"/>
            </p:cNvSpPr>
            <p:nvPr/>
          </p:nvSpPr>
          <p:spPr bwMode="auto">
            <a:xfrm>
              <a:off x="2950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5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808" name="Rectangle 2221"/>
            <p:cNvSpPr>
              <a:spLocks noChangeArrowheads="1"/>
            </p:cNvSpPr>
            <p:nvPr/>
          </p:nvSpPr>
          <p:spPr bwMode="auto">
            <a:xfrm>
              <a:off x="3062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6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809" name="Rectangle 2222"/>
            <p:cNvSpPr>
              <a:spLocks noChangeArrowheads="1"/>
            </p:cNvSpPr>
            <p:nvPr/>
          </p:nvSpPr>
          <p:spPr bwMode="auto">
            <a:xfrm>
              <a:off x="3180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7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810" name="Rectangle 2223"/>
            <p:cNvSpPr>
              <a:spLocks noChangeArrowheads="1"/>
            </p:cNvSpPr>
            <p:nvPr/>
          </p:nvSpPr>
          <p:spPr bwMode="auto">
            <a:xfrm>
              <a:off x="3293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8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811" name="Rectangle 2224"/>
            <p:cNvSpPr>
              <a:spLocks noChangeArrowheads="1"/>
            </p:cNvSpPr>
            <p:nvPr/>
          </p:nvSpPr>
          <p:spPr bwMode="auto">
            <a:xfrm>
              <a:off x="3411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9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812" name="Rectangle 2225"/>
            <p:cNvSpPr>
              <a:spLocks noChangeArrowheads="1"/>
            </p:cNvSpPr>
            <p:nvPr/>
          </p:nvSpPr>
          <p:spPr bwMode="auto">
            <a:xfrm>
              <a:off x="3511" y="4070"/>
              <a:ext cx="19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813" name="Rectangle 2226"/>
            <p:cNvSpPr>
              <a:spLocks noChangeArrowheads="1"/>
            </p:cNvSpPr>
            <p:nvPr/>
          </p:nvSpPr>
          <p:spPr bwMode="auto">
            <a:xfrm>
              <a:off x="2233" y="2905"/>
              <a:ext cx="1371" cy="128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814" name="Line 2227"/>
            <p:cNvSpPr>
              <a:spLocks noChangeShapeType="1"/>
            </p:cNvSpPr>
            <p:nvPr/>
          </p:nvSpPr>
          <p:spPr bwMode="auto">
            <a:xfrm>
              <a:off x="3181" y="3456"/>
              <a:ext cx="0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815" name="Freeform 2228"/>
            <p:cNvSpPr>
              <a:spLocks/>
            </p:cNvSpPr>
            <p:nvPr/>
          </p:nvSpPr>
          <p:spPr bwMode="auto">
            <a:xfrm>
              <a:off x="3033" y="3600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16" name="Freeform 2229"/>
            <p:cNvSpPr>
              <a:spLocks/>
            </p:cNvSpPr>
            <p:nvPr/>
          </p:nvSpPr>
          <p:spPr bwMode="auto">
            <a:xfrm>
              <a:off x="3024" y="3792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651" name="Line 2231"/>
          <p:cNvSpPr>
            <a:spLocks noChangeShapeType="1"/>
          </p:cNvSpPr>
          <p:nvPr/>
        </p:nvSpPr>
        <p:spPr bwMode="auto">
          <a:xfrm flipV="1">
            <a:off x="5076056" y="414908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652" name="Text Box 2232"/>
          <p:cNvSpPr txBox="1">
            <a:spLocks noChangeArrowheads="1"/>
          </p:cNvSpPr>
          <p:nvPr/>
        </p:nvSpPr>
        <p:spPr bwMode="auto">
          <a:xfrm>
            <a:off x="2267744" y="4725144"/>
            <a:ext cx="1219200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 dirty="0">
                <a:ea typeface="Gulim" panose="020B0600000101010101" pitchFamily="34" charset="-127"/>
              </a:rPr>
              <a:t>Swapping O and </a:t>
            </a:r>
            <a:r>
              <a:rPr lang="en-US" altLang="ko-KR" sz="1400" dirty="0" err="1">
                <a:ea typeface="Gulim" panose="020B0600000101010101" pitchFamily="34" charset="-127"/>
              </a:rPr>
              <a:t>O</a:t>
            </a:r>
            <a:r>
              <a:rPr lang="en-US" altLang="ko-KR" sz="1400" baseline="-25000" dirty="0" err="1">
                <a:ea typeface="Gulim" panose="020B0600000101010101" pitchFamily="34" charset="-127"/>
              </a:rPr>
              <a:t>ramdom</a:t>
            </a:r>
            <a:r>
              <a:rPr lang="en-US" altLang="ko-KR" sz="1400" baseline="-25000" dirty="0">
                <a:ea typeface="Gulim" panose="020B0600000101010101" pitchFamily="34" charset="-127"/>
              </a:rPr>
              <a:t>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ko-KR" sz="1400" dirty="0">
                <a:ea typeface="Gulim" panose="020B0600000101010101" pitchFamily="34" charset="-127"/>
              </a:rPr>
              <a:t>If quality is improved.</a:t>
            </a:r>
          </a:p>
        </p:txBody>
      </p:sp>
      <p:sp>
        <p:nvSpPr>
          <p:cNvPr id="23653" name="Text Box 2233"/>
          <p:cNvSpPr txBox="1">
            <a:spLocks noChangeArrowheads="1"/>
          </p:cNvSpPr>
          <p:nvPr/>
        </p:nvSpPr>
        <p:spPr bwMode="auto">
          <a:xfrm>
            <a:off x="958181" y="5733256"/>
            <a:ext cx="19812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800" b="1" dirty="0">
                <a:ea typeface="Gulim" panose="020B0600000101010101" pitchFamily="34" charset="-127"/>
              </a:rPr>
              <a:t>Do loop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ko-KR" sz="1800" b="1" dirty="0">
                <a:ea typeface="Gulim" panose="020B0600000101010101" pitchFamily="34" charset="-127"/>
              </a:rPr>
              <a:t>Until no change</a:t>
            </a:r>
          </a:p>
        </p:txBody>
      </p:sp>
      <p:grpSp>
        <p:nvGrpSpPr>
          <p:cNvPr id="23654" name="Group 2234"/>
          <p:cNvGrpSpPr>
            <a:grpSpLocks/>
          </p:cNvGrpSpPr>
          <p:nvPr/>
        </p:nvGrpSpPr>
        <p:grpSpPr bwMode="auto">
          <a:xfrm>
            <a:off x="6588224" y="4509120"/>
            <a:ext cx="2176462" cy="2035175"/>
            <a:chOff x="4297" y="2905"/>
            <a:chExt cx="1371" cy="1282"/>
          </a:xfrm>
        </p:grpSpPr>
        <p:sp>
          <p:nvSpPr>
            <p:cNvPr id="23655" name="Rectangle 2235"/>
            <p:cNvSpPr>
              <a:spLocks noChangeArrowheads="1"/>
            </p:cNvSpPr>
            <p:nvPr/>
          </p:nvSpPr>
          <p:spPr bwMode="auto">
            <a:xfrm>
              <a:off x="4297" y="2905"/>
              <a:ext cx="1371" cy="128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656" name="Rectangle 2236"/>
            <p:cNvSpPr>
              <a:spLocks noChangeArrowheads="1"/>
            </p:cNvSpPr>
            <p:nvPr/>
          </p:nvSpPr>
          <p:spPr bwMode="auto">
            <a:xfrm>
              <a:off x="4440" y="3009"/>
              <a:ext cx="1154" cy="10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657" name="Line 2237"/>
            <p:cNvSpPr>
              <a:spLocks noChangeShapeType="1"/>
            </p:cNvSpPr>
            <p:nvPr/>
          </p:nvSpPr>
          <p:spPr bwMode="auto">
            <a:xfrm>
              <a:off x="4440" y="392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8" name="Line 2238"/>
            <p:cNvSpPr>
              <a:spLocks noChangeShapeType="1"/>
            </p:cNvSpPr>
            <p:nvPr/>
          </p:nvSpPr>
          <p:spPr bwMode="auto">
            <a:xfrm>
              <a:off x="4440" y="382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9" name="Line 2239"/>
            <p:cNvSpPr>
              <a:spLocks noChangeShapeType="1"/>
            </p:cNvSpPr>
            <p:nvPr/>
          </p:nvSpPr>
          <p:spPr bwMode="auto">
            <a:xfrm>
              <a:off x="4440" y="3725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0" name="Line 2240"/>
            <p:cNvSpPr>
              <a:spLocks noChangeShapeType="1"/>
            </p:cNvSpPr>
            <p:nvPr/>
          </p:nvSpPr>
          <p:spPr bwMode="auto">
            <a:xfrm>
              <a:off x="4440" y="3620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1" name="Line 2241"/>
            <p:cNvSpPr>
              <a:spLocks noChangeShapeType="1"/>
            </p:cNvSpPr>
            <p:nvPr/>
          </p:nvSpPr>
          <p:spPr bwMode="auto">
            <a:xfrm>
              <a:off x="4440" y="3521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2" name="Line 2242"/>
            <p:cNvSpPr>
              <a:spLocks noChangeShapeType="1"/>
            </p:cNvSpPr>
            <p:nvPr/>
          </p:nvSpPr>
          <p:spPr bwMode="auto">
            <a:xfrm>
              <a:off x="4440" y="3416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3" name="Line 2243"/>
            <p:cNvSpPr>
              <a:spLocks noChangeShapeType="1"/>
            </p:cNvSpPr>
            <p:nvPr/>
          </p:nvSpPr>
          <p:spPr bwMode="auto">
            <a:xfrm>
              <a:off x="4440" y="331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4" name="Line 2244"/>
            <p:cNvSpPr>
              <a:spLocks noChangeShapeType="1"/>
            </p:cNvSpPr>
            <p:nvPr/>
          </p:nvSpPr>
          <p:spPr bwMode="auto">
            <a:xfrm>
              <a:off x="4440" y="321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5" name="Line 2245"/>
            <p:cNvSpPr>
              <a:spLocks noChangeShapeType="1"/>
            </p:cNvSpPr>
            <p:nvPr/>
          </p:nvSpPr>
          <p:spPr bwMode="auto">
            <a:xfrm>
              <a:off x="4440" y="3114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6" name="Line 2246"/>
            <p:cNvSpPr>
              <a:spLocks noChangeShapeType="1"/>
            </p:cNvSpPr>
            <p:nvPr/>
          </p:nvSpPr>
          <p:spPr bwMode="auto">
            <a:xfrm>
              <a:off x="4440" y="3009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7" name="Line 2247"/>
            <p:cNvSpPr>
              <a:spLocks noChangeShapeType="1"/>
            </p:cNvSpPr>
            <p:nvPr/>
          </p:nvSpPr>
          <p:spPr bwMode="auto">
            <a:xfrm>
              <a:off x="4559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8" name="Line 2248"/>
            <p:cNvSpPr>
              <a:spLocks noChangeShapeType="1"/>
            </p:cNvSpPr>
            <p:nvPr/>
          </p:nvSpPr>
          <p:spPr bwMode="auto">
            <a:xfrm>
              <a:off x="4671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9" name="Line 2249"/>
            <p:cNvSpPr>
              <a:spLocks noChangeShapeType="1"/>
            </p:cNvSpPr>
            <p:nvPr/>
          </p:nvSpPr>
          <p:spPr bwMode="auto">
            <a:xfrm>
              <a:off x="4789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70" name="Line 2250"/>
            <p:cNvSpPr>
              <a:spLocks noChangeShapeType="1"/>
            </p:cNvSpPr>
            <p:nvPr/>
          </p:nvSpPr>
          <p:spPr bwMode="auto">
            <a:xfrm>
              <a:off x="4902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71" name="Line 2251"/>
            <p:cNvSpPr>
              <a:spLocks noChangeShapeType="1"/>
            </p:cNvSpPr>
            <p:nvPr/>
          </p:nvSpPr>
          <p:spPr bwMode="auto">
            <a:xfrm>
              <a:off x="5020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72" name="Line 2252"/>
            <p:cNvSpPr>
              <a:spLocks noChangeShapeType="1"/>
            </p:cNvSpPr>
            <p:nvPr/>
          </p:nvSpPr>
          <p:spPr bwMode="auto">
            <a:xfrm>
              <a:off x="5132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73" name="Line 2253"/>
            <p:cNvSpPr>
              <a:spLocks noChangeShapeType="1"/>
            </p:cNvSpPr>
            <p:nvPr/>
          </p:nvSpPr>
          <p:spPr bwMode="auto">
            <a:xfrm>
              <a:off x="5251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74" name="Line 2254"/>
            <p:cNvSpPr>
              <a:spLocks noChangeShapeType="1"/>
            </p:cNvSpPr>
            <p:nvPr/>
          </p:nvSpPr>
          <p:spPr bwMode="auto">
            <a:xfrm>
              <a:off x="5363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75" name="Line 2255"/>
            <p:cNvSpPr>
              <a:spLocks noChangeShapeType="1"/>
            </p:cNvSpPr>
            <p:nvPr/>
          </p:nvSpPr>
          <p:spPr bwMode="auto">
            <a:xfrm>
              <a:off x="5481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76" name="Line 2256"/>
            <p:cNvSpPr>
              <a:spLocks noChangeShapeType="1"/>
            </p:cNvSpPr>
            <p:nvPr/>
          </p:nvSpPr>
          <p:spPr bwMode="auto">
            <a:xfrm>
              <a:off x="5594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77" name="Rectangle 2257"/>
            <p:cNvSpPr>
              <a:spLocks noChangeArrowheads="1"/>
            </p:cNvSpPr>
            <p:nvPr/>
          </p:nvSpPr>
          <p:spPr bwMode="auto">
            <a:xfrm>
              <a:off x="4440" y="3009"/>
              <a:ext cx="1154" cy="10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678" name="Line 2258"/>
            <p:cNvSpPr>
              <a:spLocks noChangeShapeType="1"/>
            </p:cNvSpPr>
            <p:nvPr/>
          </p:nvSpPr>
          <p:spPr bwMode="auto">
            <a:xfrm>
              <a:off x="4440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79" name="Line 2259"/>
            <p:cNvSpPr>
              <a:spLocks noChangeShapeType="1"/>
            </p:cNvSpPr>
            <p:nvPr/>
          </p:nvSpPr>
          <p:spPr bwMode="auto">
            <a:xfrm>
              <a:off x="4428" y="402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0" name="Line 2260"/>
            <p:cNvSpPr>
              <a:spLocks noChangeShapeType="1"/>
            </p:cNvSpPr>
            <p:nvPr/>
          </p:nvSpPr>
          <p:spPr bwMode="auto">
            <a:xfrm>
              <a:off x="4428" y="392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1" name="Line 2261"/>
            <p:cNvSpPr>
              <a:spLocks noChangeShapeType="1"/>
            </p:cNvSpPr>
            <p:nvPr/>
          </p:nvSpPr>
          <p:spPr bwMode="auto">
            <a:xfrm>
              <a:off x="4428" y="382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2" name="Line 2262"/>
            <p:cNvSpPr>
              <a:spLocks noChangeShapeType="1"/>
            </p:cNvSpPr>
            <p:nvPr/>
          </p:nvSpPr>
          <p:spPr bwMode="auto">
            <a:xfrm>
              <a:off x="4428" y="372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3" name="Line 2263"/>
            <p:cNvSpPr>
              <a:spLocks noChangeShapeType="1"/>
            </p:cNvSpPr>
            <p:nvPr/>
          </p:nvSpPr>
          <p:spPr bwMode="auto">
            <a:xfrm>
              <a:off x="4428" y="362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4" name="Line 2264"/>
            <p:cNvSpPr>
              <a:spLocks noChangeShapeType="1"/>
            </p:cNvSpPr>
            <p:nvPr/>
          </p:nvSpPr>
          <p:spPr bwMode="auto">
            <a:xfrm>
              <a:off x="4428" y="352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5" name="Line 2265"/>
            <p:cNvSpPr>
              <a:spLocks noChangeShapeType="1"/>
            </p:cNvSpPr>
            <p:nvPr/>
          </p:nvSpPr>
          <p:spPr bwMode="auto">
            <a:xfrm>
              <a:off x="4428" y="341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6" name="Line 2266"/>
            <p:cNvSpPr>
              <a:spLocks noChangeShapeType="1"/>
            </p:cNvSpPr>
            <p:nvPr/>
          </p:nvSpPr>
          <p:spPr bwMode="auto">
            <a:xfrm>
              <a:off x="4428" y="331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7" name="Line 2267"/>
            <p:cNvSpPr>
              <a:spLocks noChangeShapeType="1"/>
            </p:cNvSpPr>
            <p:nvPr/>
          </p:nvSpPr>
          <p:spPr bwMode="auto">
            <a:xfrm>
              <a:off x="4428" y="321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8" name="Line 2268"/>
            <p:cNvSpPr>
              <a:spLocks noChangeShapeType="1"/>
            </p:cNvSpPr>
            <p:nvPr/>
          </p:nvSpPr>
          <p:spPr bwMode="auto">
            <a:xfrm>
              <a:off x="4428" y="311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9" name="Line 2269"/>
            <p:cNvSpPr>
              <a:spLocks noChangeShapeType="1"/>
            </p:cNvSpPr>
            <p:nvPr/>
          </p:nvSpPr>
          <p:spPr bwMode="auto">
            <a:xfrm>
              <a:off x="4428" y="300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90" name="Line 2270"/>
            <p:cNvSpPr>
              <a:spLocks noChangeShapeType="1"/>
            </p:cNvSpPr>
            <p:nvPr/>
          </p:nvSpPr>
          <p:spPr bwMode="auto">
            <a:xfrm>
              <a:off x="4440" y="4027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91" name="Line 2271"/>
            <p:cNvSpPr>
              <a:spLocks noChangeShapeType="1"/>
            </p:cNvSpPr>
            <p:nvPr/>
          </p:nvSpPr>
          <p:spPr bwMode="auto">
            <a:xfrm flipV="1">
              <a:off x="4440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92" name="Line 2272"/>
            <p:cNvSpPr>
              <a:spLocks noChangeShapeType="1"/>
            </p:cNvSpPr>
            <p:nvPr/>
          </p:nvSpPr>
          <p:spPr bwMode="auto">
            <a:xfrm flipV="1">
              <a:off x="4559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93" name="Line 2273"/>
            <p:cNvSpPr>
              <a:spLocks noChangeShapeType="1"/>
            </p:cNvSpPr>
            <p:nvPr/>
          </p:nvSpPr>
          <p:spPr bwMode="auto">
            <a:xfrm flipV="1">
              <a:off x="4671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94" name="Line 2274"/>
            <p:cNvSpPr>
              <a:spLocks noChangeShapeType="1"/>
            </p:cNvSpPr>
            <p:nvPr/>
          </p:nvSpPr>
          <p:spPr bwMode="auto">
            <a:xfrm flipV="1">
              <a:off x="4789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95" name="Line 2275"/>
            <p:cNvSpPr>
              <a:spLocks noChangeShapeType="1"/>
            </p:cNvSpPr>
            <p:nvPr/>
          </p:nvSpPr>
          <p:spPr bwMode="auto">
            <a:xfrm flipV="1">
              <a:off x="4902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96" name="Line 2276"/>
            <p:cNvSpPr>
              <a:spLocks noChangeShapeType="1"/>
            </p:cNvSpPr>
            <p:nvPr/>
          </p:nvSpPr>
          <p:spPr bwMode="auto">
            <a:xfrm flipV="1">
              <a:off x="5020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97" name="Line 2277"/>
            <p:cNvSpPr>
              <a:spLocks noChangeShapeType="1"/>
            </p:cNvSpPr>
            <p:nvPr/>
          </p:nvSpPr>
          <p:spPr bwMode="auto">
            <a:xfrm flipV="1">
              <a:off x="5132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98" name="Line 2278"/>
            <p:cNvSpPr>
              <a:spLocks noChangeShapeType="1"/>
            </p:cNvSpPr>
            <p:nvPr/>
          </p:nvSpPr>
          <p:spPr bwMode="auto">
            <a:xfrm flipV="1">
              <a:off x="5251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99" name="Line 2279"/>
            <p:cNvSpPr>
              <a:spLocks noChangeShapeType="1"/>
            </p:cNvSpPr>
            <p:nvPr/>
          </p:nvSpPr>
          <p:spPr bwMode="auto">
            <a:xfrm flipV="1">
              <a:off x="5363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00" name="Line 2280"/>
            <p:cNvSpPr>
              <a:spLocks noChangeShapeType="1"/>
            </p:cNvSpPr>
            <p:nvPr/>
          </p:nvSpPr>
          <p:spPr bwMode="auto">
            <a:xfrm flipV="1">
              <a:off x="5481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01" name="Line 2281"/>
            <p:cNvSpPr>
              <a:spLocks noChangeShapeType="1"/>
            </p:cNvSpPr>
            <p:nvPr/>
          </p:nvSpPr>
          <p:spPr bwMode="auto">
            <a:xfrm flipV="1">
              <a:off x="5594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02" name="Freeform 2282"/>
            <p:cNvSpPr>
              <a:spLocks/>
            </p:cNvSpPr>
            <p:nvPr/>
          </p:nvSpPr>
          <p:spPr bwMode="auto">
            <a:xfrm>
              <a:off x="4746" y="3577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03" name="Freeform 2283"/>
            <p:cNvSpPr>
              <a:spLocks/>
            </p:cNvSpPr>
            <p:nvPr/>
          </p:nvSpPr>
          <p:spPr bwMode="auto">
            <a:xfrm>
              <a:off x="4627" y="3373"/>
              <a:ext cx="88" cy="87"/>
            </a:xfrm>
            <a:custGeom>
              <a:avLst/>
              <a:gdLst>
                <a:gd name="T0" fmla="*/ 44 w 88"/>
                <a:gd name="T1" fmla="*/ 0 h 87"/>
                <a:gd name="T2" fmla="*/ 88 w 88"/>
                <a:gd name="T3" fmla="*/ 43 h 87"/>
                <a:gd name="T4" fmla="*/ 44 w 88"/>
                <a:gd name="T5" fmla="*/ 87 h 87"/>
                <a:gd name="T6" fmla="*/ 0 w 88"/>
                <a:gd name="T7" fmla="*/ 43 h 87"/>
                <a:gd name="T8" fmla="*/ 44 w 88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7"/>
                <a:gd name="T17" fmla="*/ 88 w 88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7">
                  <a:moveTo>
                    <a:pt x="44" y="0"/>
                  </a:moveTo>
                  <a:lnTo>
                    <a:pt x="88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04" name="Freeform 2284"/>
            <p:cNvSpPr>
              <a:spLocks/>
            </p:cNvSpPr>
            <p:nvPr/>
          </p:nvSpPr>
          <p:spPr bwMode="auto">
            <a:xfrm>
              <a:off x="5207" y="3681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4 h 87"/>
                <a:gd name="T4" fmla="*/ 44 w 87"/>
                <a:gd name="T5" fmla="*/ 87 h 87"/>
                <a:gd name="T6" fmla="*/ 0 w 87"/>
                <a:gd name="T7" fmla="*/ 44 h 87"/>
                <a:gd name="T8" fmla="*/ 44 w 87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7"/>
                <a:gd name="T17" fmla="*/ 87 w 8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7">
                  <a:moveTo>
                    <a:pt x="44" y="0"/>
                  </a:moveTo>
                  <a:lnTo>
                    <a:pt x="87" y="44"/>
                  </a:lnTo>
                  <a:lnTo>
                    <a:pt x="44" y="87"/>
                  </a:lnTo>
                  <a:lnTo>
                    <a:pt x="0" y="4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05" name="Freeform 2285"/>
            <p:cNvSpPr>
              <a:spLocks/>
            </p:cNvSpPr>
            <p:nvPr/>
          </p:nvSpPr>
          <p:spPr bwMode="auto">
            <a:xfrm>
              <a:off x="4858" y="3275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06" name="Freeform 2286"/>
            <p:cNvSpPr>
              <a:spLocks/>
            </p:cNvSpPr>
            <p:nvPr/>
          </p:nvSpPr>
          <p:spPr bwMode="auto">
            <a:xfrm>
              <a:off x="4746" y="317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07" name="Freeform 2287"/>
            <p:cNvSpPr>
              <a:spLocks/>
            </p:cNvSpPr>
            <p:nvPr/>
          </p:nvSpPr>
          <p:spPr bwMode="auto">
            <a:xfrm>
              <a:off x="5319" y="3478"/>
              <a:ext cx="88" cy="86"/>
            </a:xfrm>
            <a:custGeom>
              <a:avLst/>
              <a:gdLst>
                <a:gd name="T0" fmla="*/ 44 w 88"/>
                <a:gd name="T1" fmla="*/ 0 h 86"/>
                <a:gd name="T2" fmla="*/ 88 w 88"/>
                <a:gd name="T3" fmla="*/ 43 h 86"/>
                <a:gd name="T4" fmla="*/ 44 w 88"/>
                <a:gd name="T5" fmla="*/ 86 h 86"/>
                <a:gd name="T6" fmla="*/ 0 w 88"/>
                <a:gd name="T7" fmla="*/ 43 h 86"/>
                <a:gd name="T8" fmla="*/ 44 w 88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6"/>
                <a:gd name="T17" fmla="*/ 88 w 88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6">
                  <a:moveTo>
                    <a:pt x="44" y="0"/>
                  </a:moveTo>
                  <a:lnTo>
                    <a:pt x="88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08" name="Freeform 2288"/>
            <p:cNvSpPr>
              <a:spLocks/>
            </p:cNvSpPr>
            <p:nvPr/>
          </p:nvSpPr>
          <p:spPr bwMode="auto">
            <a:xfrm>
              <a:off x="5089" y="378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09" name="Freeform 2289"/>
            <p:cNvSpPr>
              <a:spLocks/>
            </p:cNvSpPr>
            <p:nvPr/>
          </p:nvSpPr>
          <p:spPr bwMode="auto">
            <a:xfrm>
              <a:off x="5207" y="3577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10" name="Freeform 2290"/>
            <p:cNvSpPr>
              <a:spLocks/>
            </p:cNvSpPr>
            <p:nvPr/>
          </p:nvSpPr>
          <p:spPr bwMode="auto">
            <a:xfrm>
              <a:off x="5207" y="3373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3 h 87"/>
                <a:gd name="T4" fmla="*/ 44 w 87"/>
                <a:gd name="T5" fmla="*/ 87 h 87"/>
                <a:gd name="T6" fmla="*/ 0 w 87"/>
                <a:gd name="T7" fmla="*/ 43 h 87"/>
                <a:gd name="T8" fmla="*/ 44 w 87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7"/>
                <a:gd name="T17" fmla="*/ 87 w 8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7">
                  <a:moveTo>
                    <a:pt x="44" y="0"/>
                  </a:moveTo>
                  <a:lnTo>
                    <a:pt x="87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11" name="Rectangle 2291"/>
            <p:cNvSpPr>
              <a:spLocks noChangeArrowheads="1"/>
            </p:cNvSpPr>
            <p:nvPr/>
          </p:nvSpPr>
          <p:spPr bwMode="auto">
            <a:xfrm>
              <a:off x="4390" y="4008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12" name="Rectangle 2292"/>
            <p:cNvSpPr>
              <a:spLocks noChangeArrowheads="1"/>
            </p:cNvSpPr>
            <p:nvPr/>
          </p:nvSpPr>
          <p:spPr bwMode="auto">
            <a:xfrm>
              <a:off x="4390" y="391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13" name="Rectangle 2293"/>
            <p:cNvSpPr>
              <a:spLocks noChangeArrowheads="1"/>
            </p:cNvSpPr>
            <p:nvPr/>
          </p:nvSpPr>
          <p:spPr bwMode="auto">
            <a:xfrm>
              <a:off x="4390" y="3805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2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14" name="Rectangle 2294"/>
            <p:cNvSpPr>
              <a:spLocks noChangeArrowheads="1"/>
            </p:cNvSpPr>
            <p:nvPr/>
          </p:nvSpPr>
          <p:spPr bwMode="auto">
            <a:xfrm>
              <a:off x="4390" y="3706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3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15" name="Rectangle 2295"/>
            <p:cNvSpPr>
              <a:spLocks noChangeArrowheads="1"/>
            </p:cNvSpPr>
            <p:nvPr/>
          </p:nvSpPr>
          <p:spPr bwMode="auto">
            <a:xfrm>
              <a:off x="4390" y="3601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4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16" name="Rectangle 2296"/>
            <p:cNvSpPr>
              <a:spLocks noChangeArrowheads="1"/>
            </p:cNvSpPr>
            <p:nvPr/>
          </p:nvSpPr>
          <p:spPr bwMode="auto">
            <a:xfrm>
              <a:off x="4390" y="3503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5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17" name="Rectangle 2297"/>
            <p:cNvSpPr>
              <a:spLocks noChangeArrowheads="1"/>
            </p:cNvSpPr>
            <p:nvPr/>
          </p:nvSpPr>
          <p:spPr bwMode="auto">
            <a:xfrm>
              <a:off x="4390" y="3398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6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18" name="Rectangle 2298"/>
            <p:cNvSpPr>
              <a:spLocks noChangeArrowheads="1"/>
            </p:cNvSpPr>
            <p:nvPr/>
          </p:nvSpPr>
          <p:spPr bwMode="auto">
            <a:xfrm>
              <a:off x="4390" y="3299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7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19" name="Rectangle 2299"/>
            <p:cNvSpPr>
              <a:spLocks noChangeArrowheads="1"/>
            </p:cNvSpPr>
            <p:nvPr/>
          </p:nvSpPr>
          <p:spPr bwMode="auto">
            <a:xfrm>
              <a:off x="4390" y="3194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8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20" name="Rectangle 2300"/>
            <p:cNvSpPr>
              <a:spLocks noChangeArrowheads="1"/>
            </p:cNvSpPr>
            <p:nvPr/>
          </p:nvSpPr>
          <p:spPr bwMode="auto">
            <a:xfrm>
              <a:off x="4390" y="3096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9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21" name="Rectangle 2301"/>
            <p:cNvSpPr>
              <a:spLocks noChangeArrowheads="1"/>
            </p:cNvSpPr>
            <p:nvPr/>
          </p:nvSpPr>
          <p:spPr bwMode="auto">
            <a:xfrm>
              <a:off x="4372" y="2991"/>
              <a:ext cx="19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22" name="Rectangle 2302"/>
            <p:cNvSpPr>
              <a:spLocks noChangeArrowheads="1"/>
            </p:cNvSpPr>
            <p:nvPr/>
          </p:nvSpPr>
          <p:spPr bwMode="auto">
            <a:xfrm>
              <a:off x="4434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23" name="Rectangle 2303"/>
            <p:cNvSpPr>
              <a:spLocks noChangeArrowheads="1"/>
            </p:cNvSpPr>
            <p:nvPr/>
          </p:nvSpPr>
          <p:spPr bwMode="auto">
            <a:xfrm>
              <a:off x="4553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24" name="Rectangle 2304"/>
            <p:cNvSpPr>
              <a:spLocks noChangeArrowheads="1"/>
            </p:cNvSpPr>
            <p:nvPr/>
          </p:nvSpPr>
          <p:spPr bwMode="auto">
            <a:xfrm>
              <a:off x="4665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2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25" name="Rectangle 2305"/>
            <p:cNvSpPr>
              <a:spLocks noChangeArrowheads="1"/>
            </p:cNvSpPr>
            <p:nvPr/>
          </p:nvSpPr>
          <p:spPr bwMode="auto">
            <a:xfrm>
              <a:off x="4783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3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26" name="Rectangle 2306"/>
            <p:cNvSpPr>
              <a:spLocks noChangeArrowheads="1"/>
            </p:cNvSpPr>
            <p:nvPr/>
          </p:nvSpPr>
          <p:spPr bwMode="auto">
            <a:xfrm>
              <a:off x="4895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4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27" name="Rectangle 2307"/>
            <p:cNvSpPr>
              <a:spLocks noChangeArrowheads="1"/>
            </p:cNvSpPr>
            <p:nvPr/>
          </p:nvSpPr>
          <p:spPr bwMode="auto">
            <a:xfrm>
              <a:off x="5014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5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28" name="Rectangle 2308"/>
            <p:cNvSpPr>
              <a:spLocks noChangeArrowheads="1"/>
            </p:cNvSpPr>
            <p:nvPr/>
          </p:nvSpPr>
          <p:spPr bwMode="auto">
            <a:xfrm>
              <a:off x="5126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6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29" name="Rectangle 2309"/>
            <p:cNvSpPr>
              <a:spLocks noChangeArrowheads="1"/>
            </p:cNvSpPr>
            <p:nvPr/>
          </p:nvSpPr>
          <p:spPr bwMode="auto">
            <a:xfrm>
              <a:off x="5244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7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30" name="Rectangle 2310"/>
            <p:cNvSpPr>
              <a:spLocks noChangeArrowheads="1"/>
            </p:cNvSpPr>
            <p:nvPr/>
          </p:nvSpPr>
          <p:spPr bwMode="auto">
            <a:xfrm>
              <a:off x="5357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8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31" name="Rectangle 2311"/>
            <p:cNvSpPr>
              <a:spLocks noChangeArrowheads="1"/>
            </p:cNvSpPr>
            <p:nvPr/>
          </p:nvSpPr>
          <p:spPr bwMode="auto">
            <a:xfrm>
              <a:off x="5475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9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32" name="Rectangle 2312"/>
            <p:cNvSpPr>
              <a:spLocks noChangeArrowheads="1"/>
            </p:cNvSpPr>
            <p:nvPr/>
          </p:nvSpPr>
          <p:spPr bwMode="auto">
            <a:xfrm>
              <a:off x="5575" y="4070"/>
              <a:ext cx="19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33" name="Rectangle 2313"/>
            <p:cNvSpPr>
              <a:spLocks noChangeArrowheads="1"/>
            </p:cNvSpPr>
            <p:nvPr/>
          </p:nvSpPr>
          <p:spPr bwMode="auto">
            <a:xfrm>
              <a:off x="4297" y="2905"/>
              <a:ext cx="1371" cy="128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734" name="Line 2314"/>
            <p:cNvSpPr>
              <a:spLocks noChangeShapeType="1"/>
            </p:cNvSpPr>
            <p:nvPr/>
          </p:nvSpPr>
          <p:spPr bwMode="auto">
            <a:xfrm>
              <a:off x="5245" y="3456"/>
              <a:ext cx="0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735" name="Freeform 2315"/>
            <p:cNvSpPr>
              <a:spLocks/>
            </p:cNvSpPr>
            <p:nvPr/>
          </p:nvSpPr>
          <p:spPr bwMode="auto">
            <a:xfrm>
              <a:off x="5088" y="360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0625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928687"/>
            <a:ext cx="7863408" cy="442913"/>
          </a:xfrm>
        </p:spPr>
        <p:txBody>
          <a:bodyPr/>
          <a:lstStyle/>
          <a:p>
            <a:pPr eaLnBrk="1" hangingPunct="1"/>
            <a:r>
              <a:rPr lang="en-US" altLang="en-US" sz="3200"/>
              <a:t>The K-Medoid Clustering Method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628800"/>
            <a:ext cx="7791400" cy="5029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1800" i="1" dirty="0"/>
              <a:t>K</a:t>
            </a:r>
            <a:r>
              <a:rPr lang="en-US" altLang="en-US" sz="1800" dirty="0"/>
              <a:t>-</a:t>
            </a:r>
            <a:r>
              <a:rPr lang="en-US" altLang="en-US" sz="1800" i="1" dirty="0" err="1"/>
              <a:t>Medoids</a:t>
            </a:r>
            <a:r>
              <a:rPr lang="en-US" altLang="en-US" sz="1800" dirty="0"/>
              <a:t> Clustering: Find </a:t>
            </a:r>
            <a:r>
              <a:rPr lang="en-US" altLang="en-US" sz="1800" i="1" dirty="0"/>
              <a:t>representative</a:t>
            </a:r>
            <a:r>
              <a:rPr lang="en-US" altLang="en-US" sz="1800" dirty="0"/>
              <a:t> objects (</a:t>
            </a:r>
            <a:r>
              <a:rPr lang="en-US" altLang="en-US" sz="1800" u="sng" dirty="0" err="1"/>
              <a:t>medoids</a:t>
            </a:r>
            <a:r>
              <a:rPr lang="en-US" altLang="en-US" sz="1800" dirty="0"/>
              <a:t>) in clusters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i="1" dirty="0"/>
              <a:t>PAM</a:t>
            </a:r>
            <a:r>
              <a:rPr lang="en-US" altLang="en-US" dirty="0"/>
              <a:t> (Partitioning Around </a:t>
            </a:r>
            <a:r>
              <a:rPr lang="en-US" altLang="en-US" sz="1600" dirty="0" err="1"/>
              <a:t>Medoids</a:t>
            </a:r>
            <a:r>
              <a:rPr lang="en-US" altLang="en-US" dirty="0"/>
              <a:t>)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sz="1800" dirty="0"/>
              <a:t>Starts from an initial set of </a:t>
            </a:r>
            <a:r>
              <a:rPr lang="en-US" altLang="en-US" sz="1800" dirty="0" err="1"/>
              <a:t>medoids</a:t>
            </a:r>
            <a:r>
              <a:rPr lang="en-US" altLang="en-US" sz="1800" dirty="0"/>
              <a:t> and iteratively replaces one of the </a:t>
            </a:r>
            <a:r>
              <a:rPr lang="en-US" altLang="en-US" sz="1800" dirty="0" err="1"/>
              <a:t>medoids</a:t>
            </a:r>
            <a:r>
              <a:rPr lang="en-US" altLang="en-US" sz="1800" dirty="0"/>
              <a:t> by one of the non-</a:t>
            </a:r>
            <a:r>
              <a:rPr lang="en-US" altLang="en-US" sz="1800" dirty="0" err="1"/>
              <a:t>medoids</a:t>
            </a:r>
            <a:r>
              <a:rPr lang="en-US" altLang="en-US" sz="1800" dirty="0"/>
              <a:t> if it improves the total distance of the resulting clustering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sz="1800" i="1" dirty="0"/>
              <a:t>PAM</a:t>
            </a:r>
            <a:r>
              <a:rPr lang="en-US" altLang="en-US" sz="1800" dirty="0"/>
              <a:t> works effectively for small data sets, but does not scale well for large data sets (due to the computational complexity)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Efficiency improvement on PAM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i="1" dirty="0"/>
              <a:t>CLARA</a:t>
            </a:r>
            <a:r>
              <a:rPr lang="en-US" altLang="en-US" dirty="0"/>
              <a:t> (Kaufmann &amp; </a:t>
            </a:r>
            <a:r>
              <a:rPr lang="en-US" altLang="en-US" dirty="0" err="1"/>
              <a:t>Rousseeuw</a:t>
            </a:r>
            <a:r>
              <a:rPr lang="en-US" altLang="en-US" dirty="0"/>
              <a:t>, 1990): PAM on samples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i="1" dirty="0"/>
              <a:t>CLARANS</a:t>
            </a:r>
            <a:r>
              <a:rPr lang="en-US" altLang="en-US" dirty="0"/>
              <a:t> (Ng &amp; Han, 1994): Randomized re-sampling</a:t>
            </a:r>
          </a:p>
        </p:txBody>
      </p:sp>
      <p:sp>
        <p:nvSpPr>
          <p:cNvPr id="2458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8585209-D986-42DA-ACB0-0723FE81050A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1318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692696"/>
            <a:ext cx="76962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0504" y="1652816"/>
            <a:ext cx="7697296" cy="4512488"/>
          </a:xfrm>
          <a:noFill/>
        </p:spPr>
        <p:txBody>
          <a:bodyPr lIns="92075" tIns="46038" rIns="92075" bIns="46038"/>
          <a:lstStyle/>
          <a:p>
            <a:pPr marL="533400" indent="-533400"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Cluster Analysis: Basic Concepts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Clustering Methods</a:t>
            </a:r>
          </a:p>
          <a:p>
            <a:pPr marL="933450" lvl="1" indent="-533400"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Partitioning Methods</a:t>
            </a:r>
          </a:p>
          <a:p>
            <a:pPr marL="933450" lvl="1" indent="-533400"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Hierarchical Methods</a:t>
            </a:r>
          </a:p>
          <a:p>
            <a:pPr marL="933450" lvl="1" indent="-533400"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Density-Based Methods</a:t>
            </a:r>
          </a:p>
          <a:p>
            <a:pPr marL="933450" lvl="1" indent="-533400"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Grid-Based Methods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 dirty="0" smtClean="0">
                <a:latin typeface="Calibri" panose="020F0502020204030204" pitchFamily="34" charset="0"/>
              </a:rPr>
              <a:t>Summery</a:t>
            </a:r>
            <a:endParaRPr lang="en-US" altLang="en-US" dirty="0">
              <a:latin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endParaRPr lang="en-US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B33852-BB88-41F1-8262-A7E39E36413F}" type="slidenum">
              <a:rPr lang="fa-IR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224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15279" y="959644"/>
            <a:ext cx="7297737" cy="442913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2. Hierarchical Clustering</a:t>
            </a:r>
            <a:endParaRPr lang="en-US" altLang="zh-CN" sz="4400" dirty="0">
              <a:ea typeface="SimSun" panose="02010600030101010101" pitchFamily="2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5279" y="1600200"/>
            <a:ext cx="7877201" cy="12192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Use distance matrix as clustering criteria.  This method does not require the number of clusters </a:t>
            </a:r>
            <a:r>
              <a:rPr lang="en-US" altLang="zh-CN" sz="2400" b="1" i="1" dirty="0">
                <a:ea typeface="SimSun" panose="02010600030101010101" pitchFamily="2" charset="-122"/>
              </a:rPr>
              <a:t>k</a:t>
            </a:r>
            <a:r>
              <a:rPr lang="en-US" altLang="zh-CN" sz="2400" dirty="0">
                <a:ea typeface="SimSun" panose="02010600030101010101" pitchFamily="2" charset="-122"/>
              </a:rPr>
              <a:t> as an input, but needs a termination condition 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1215975" y="2883619"/>
            <a:ext cx="6956425" cy="3641725"/>
            <a:chOff x="1200" y="1776"/>
            <a:chExt cx="4382" cy="2294"/>
          </a:xfrm>
        </p:grpSpPr>
        <p:sp>
          <p:nvSpPr>
            <p:cNvPr id="26630" name="Line 5"/>
            <p:cNvSpPr>
              <a:spLocks noChangeShapeType="1"/>
            </p:cNvSpPr>
            <p:nvPr/>
          </p:nvSpPr>
          <p:spPr bwMode="auto">
            <a:xfrm>
              <a:off x="1200" y="2112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31" name="Group 6"/>
            <p:cNvGrpSpPr>
              <a:grpSpLocks/>
            </p:cNvGrpSpPr>
            <p:nvPr/>
          </p:nvGrpSpPr>
          <p:grpSpPr bwMode="auto">
            <a:xfrm>
              <a:off x="1440" y="1785"/>
              <a:ext cx="480" cy="327"/>
              <a:chOff x="1104" y="1785"/>
              <a:chExt cx="480" cy="327"/>
            </a:xfrm>
          </p:grpSpPr>
          <p:sp>
            <p:nvSpPr>
              <p:cNvPr id="26683" name="Line 7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84" name="Text Box 8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0</a:t>
                </a:r>
                <a:endParaRPr lang="en-US" altLang="zh-CN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26632" name="Group 9"/>
            <p:cNvGrpSpPr>
              <a:grpSpLocks/>
            </p:cNvGrpSpPr>
            <p:nvPr/>
          </p:nvGrpSpPr>
          <p:grpSpPr bwMode="auto">
            <a:xfrm>
              <a:off x="1968" y="1776"/>
              <a:ext cx="480" cy="327"/>
              <a:chOff x="1104" y="1785"/>
              <a:chExt cx="480" cy="327"/>
            </a:xfrm>
          </p:grpSpPr>
          <p:sp>
            <p:nvSpPr>
              <p:cNvPr id="26681" name="Line 10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82" name="Text Box 11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1</a:t>
                </a:r>
                <a:endParaRPr lang="en-US" altLang="zh-CN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26633" name="Group 12"/>
            <p:cNvGrpSpPr>
              <a:grpSpLocks/>
            </p:cNvGrpSpPr>
            <p:nvPr/>
          </p:nvGrpSpPr>
          <p:grpSpPr bwMode="auto">
            <a:xfrm>
              <a:off x="2496" y="1776"/>
              <a:ext cx="480" cy="327"/>
              <a:chOff x="1104" y="1785"/>
              <a:chExt cx="480" cy="327"/>
            </a:xfrm>
          </p:grpSpPr>
          <p:sp>
            <p:nvSpPr>
              <p:cNvPr id="26679" name="Line 13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80" name="Text Box 14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2</a:t>
                </a:r>
                <a:endParaRPr lang="en-US" altLang="zh-CN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26634" name="Group 15"/>
            <p:cNvGrpSpPr>
              <a:grpSpLocks/>
            </p:cNvGrpSpPr>
            <p:nvPr/>
          </p:nvGrpSpPr>
          <p:grpSpPr bwMode="auto">
            <a:xfrm>
              <a:off x="2976" y="1776"/>
              <a:ext cx="480" cy="327"/>
              <a:chOff x="1104" y="1785"/>
              <a:chExt cx="480" cy="327"/>
            </a:xfrm>
          </p:grpSpPr>
          <p:sp>
            <p:nvSpPr>
              <p:cNvPr id="26677" name="Line 16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8" name="Text Box 17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3</a:t>
                </a:r>
                <a:endParaRPr lang="en-US" altLang="zh-CN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26635" name="Group 18"/>
            <p:cNvGrpSpPr>
              <a:grpSpLocks/>
            </p:cNvGrpSpPr>
            <p:nvPr/>
          </p:nvGrpSpPr>
          <p:grpSpPr bwMode="auto">
            <a:xfrm>
              <a:off x="3456" y="1776"/>
              <a:ext cx="480" cy="327"/>
              <a:chOff x="1104" y="1785"/>
              <a:chExt cx="480" cy="327"/>
            </a:xfrm>
          </p:grpSpPr>
          <p:sp>
            <p:nvSpPr>
              <p:cNvPr id="26675" name="Line 19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6" name="Text Box 20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4</a:t>
                </a:r>
                <a:endParaRPr lang="en-US" altLang="zh-CN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sp>
          <p:nvSpPr>
            <p:cNvPr id="26636" name="Text Box 21"/>
            <p:cNvSpPr txBox="1">
              <a:spLocks noChangeArrowheads="1"/>
            </p:cNvSpPr>
            <p:nvPr/>
          </p:nvSpPr>
          <p:spPr bwMode="auto">
            <a:xfrm>
              <a:off x="1440" y="25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b</a:t>
              </a:r>
            </a:p>
          </p:txBody>
        </p:sp>
        <p:sp>
          <p:nvSpPr>
            <p:cNvPr id="26637" name="Text Box 22"/>
            <p:cNvSpPr txBox="1">
              <a:spLocks noChangeArrowheads="1"/>
            </p:cNvSpPr>
            <p:nvPr/>
          </p:nvSpPr>
          <p:spPr bwMode="auto">
            <a:xfrm>
              <a:off x="1440" y="31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d</a:t>
              </a:r>
            </a:p>
          </p:txBody>
        </p:sp>
        <p:sp>
          <p:nvSpPr>
            <p:cNvPr id="26638" name="Text Box 23"/>
            <p:cNvSpPr txBox="1">
              <a:spLocks noChangeArrowheads="1"/>
            </p:cNvSpPr>
            <p:nvPr/>
          </p:nvSpPr>
          <p:spPr bwMode="auto">
            <a:xfrm>
              <a:off x="1440" y="280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c</a:t>
              </a:r>
            </a:p>
          </p:txBody>
        </p:sp>
        <p:sp>
          <p:nvSpPr>
            <p:cNvPr id="26639" name="Text Box 24"/>
            <p:cNvSpPr txBox="1">
              <a:spLocks noChangeArrowheads="1"/>
            </p:cNvSpPr>
            <p:nvPr/>
          </p:nvSpPr>
          <p:spPr bwMode="auto">
            <a:xfrm>
              <a:off x="1440" y="340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e</a:t>
              </a:r>
            </a:p>
          </p:txBody>
        </p:sp>
        <p:sp>
          <p:nvSpPr>
            <p:cNvPr id="26640" name="Text Box 25"/>
            <p:cNvSpPr txBox="1">
              <a:spLocks noChangeArrowheads="1"/>
            </p:cNvSpPr>
            <p:nvPr/>
          </p:nvSpPr>
          <p:spPr bwMode="auto">
            <a:xfrm>
              <a:off x="1440" y="220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a</a:t>
              </a:r>
            </a:p>
          </p:txBody>
        </p:sp>
        <p:sp>
          <p:nvSpPr>
            <p:cNvPr id="26641" name="Oval 26"/>
            <p:cNvSpPr>
              <a:spLocks noChangeArrowheads="1"/>
            </p:cNvSpPr>
            <p:nvPr/>
          </p:nvSpPr>
          <p:spPr bwMode="auto">
            <a:xfrm>
              <a:off x="1392" y="225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2" name="Oval 27"/>
            <p:cNvSpPr>
              <a:spLocks noChangeArrowheads="1"/>
            </p:cNvSpPr>
            <p:nvPr/>
          </p:nvSpPr>
          <p:spPr bwMode="auto">
            <a:xfrm>
              <a:off x="1392" y="254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3" name="Oval 28"/>
            <p:cNvSpPr>
              <a:spLocks noChangeArrowheads="1"/>
            </p:cNvSpPr>
            <p:nvPr/>
          </p:nvSpPr>
          <p:spPr bwMode="auto">
            <a:xfrm>
              <a:off x="1392" y="2832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4" name="Oval 29"/>
            <p:cNvSpPr>
              <a:spLocks noChangeArrowheads="1"/>
            </p:cNvSpPr>
            <p:nvPr/>
          </p:nvSpPr>
          <p:spPr bwMode="auto">
            <a:xfrm>
              <a:off x="1392" y="3120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5" name="Oval 30"/>
            <p:cNvSpPr>
              <a:spLocks noChangeArrowheads="1"/>
            </p:cNvSpPr>
            <p:nvPr/>
          </p:nvSpPr>
          <p:spPr bwMode="auto">
            <a:xfrm>
              <a:off x="1392" y="3408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6" name="Text Box 31"/>
            <p:cNvSpPr txBox="1">
              <a:spLocks noChangeArrowheads="1"/>
            </p:cNvSpPr>
            <p:nvPr/>
          </p:nvSpPr>
          <p:spPr bwMode="auto">
            <a:xfrm>
              <a:off x="1968" y="2304"/>
              <a:ext cx="3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a b</a:t>
              </a:r>
            </a:p>
          </p:txBody>
        </p:sp>
        <p:sp>
          <p:nvSpPr>
            <p:cNvPr id="26647" name="Oval 32"/>
            <p:cNvSpPr>
              <a:spLocks noChangeArrowheads="1"/>
            </p:cNvSpPr>
            <p:nvPr/>
          </p:nvSpPr>
          <p:spPr bwMode="auto">
            <a:xfrm>
              <a:off x="1872" y="2352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8" name="Text Box 33"/>
            <p:cNvSpPr txBox="1">
              <a:spLocks noChangeArrowheads="1"/>
            </p:cNvSpPr>
            <p:nvPr/>
          </p:nvSpPr>
          <p:spPr bwMode="auto">
            <a:xfrm>
              <a:off x="2496" y="3216"/>
              <a:ext cx="3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d e</a:t>
              </a:r>
            </a:p>
          </p:txBody>
        </p:sp>
        <p:sp>
          <p:nvSpPr>
            <p:cNvPr id="26649" name="Oval 34"/>
            <p:cNvSpPr>
              <a:spLocks noChangeArrowheads="1"/>
            </p:cNvSpPr>
            <p:nvPr/>
          </p:nvSpPr>
          <p:spPr bwMode="auto">
            <a:xfrm>
              <a:off x="2400" y="3264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50" name="Text Box 35"/>
            <p:cNvSpPr txBox="1">
              <a:spLocks noChangeArrowheads="1"/>
            </p:cNvSpPr>
            <p:nvPr/>
          </p:nvSpPr>
          <p:spPr bwMode="auto">
            <a:xfrm>
              <a:off x="2880" y="2928"/>
              <a:ext cx="4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c d e</a:t>
              </a:r>
            </a:p>
          </p:txBody>
        </p:sp>
        <p:sp>
          <p:nvSpPr>
            <p:cNvPr id="26651" name="Oval 36"/>
            <p:cNvSpPr>
              <a:spLocks noChangeArrowheads="1"/>
            </p:cNvSpPr>
            <p:nvPr/>
          </p:nvSpPr>
          <p:spPr bwMode="auto">
            <a:xfrm>
              <a:off x="2784" y="2928"/>
              <a:ext cx="62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52" name="Text Box 37"/>
            <p:cNvSpPr txBox="1">
              <a:spLocks noChangeArrowheads="1"/>
            </p:cNvSpPr>
            <p:nvPr/>
          </p:nvSpPr>
          <p:spPr bwMode="auto">
            <a:xfrm>
              <a:off x="3216" y="2592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a b c d e</a:t>
              </a:r>
            </a:p>
          </p:txBody>
        </p:sp>
        <p:sp>
          <p:nvSpPr>
            <p:cNvPr id="26653" name="Oval 38"/>
            <p:cNvSpPr>
              <a:spLocks noChangeArrowheads="1"/>
            </p:cNvSpPr>
            <p:nvPr/>
          </p:nvSpPr>
          <p:spPr bwMode="auto">
            <a:xfrm>
              <a:off x="3120" y="2592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54" name="Line 39"/>
            <p:cNvSpPr>
              <a:spLocks noChangeShapeType="1"/>
            </p:cNvSpPr>
            <p:nvPr/>
          </p:nvSpPr>
          <p:spPr bwMode="auto">
            <a:xfrm>
              <a:off x="1200" y="3753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5" name="Line 40"/>
            <p:cNvSpPr>
              <a:spLocks noChangeShapeType="1"/>
            </p:cNvSpPr>
            <p:nvPr/>
          </p:nvSpPr>
          <p:spPr bwMode="auto">
            <a:xfrm flipH="1">
              <a:off x="1536" y="3753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Text Box 41"/>
            <p:cNvSpPr txBox="1">
              <a:spLocks noChangeArrowheads="1"/>
            </p:cNvSpPr>
            <p:nvPr/>
          </p:nvSpPr>
          <p:spPr bwMode="auto">
            <a:xfrm>
              <a:off x="1440" y="3810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Step 4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6657" name="Line 42"/>
            <p:cNvSpPr>
              <a:spLocks noChangeShapeType="1"/>
            </p:cNvSpPr>
            <p:nvPr/>
          </p:nvSpPr>
          <p:spPr bwMode="auto">
            <a:xfrm flipH="1">
              <a:off x="2064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8" name="Text Box 43"/>
            <p:cNvSpPr txBox="1">
              <a:spLocks noChangeArrowheads="1"/>
            </p:cNvSpPr>
            <p:nvPr/>
          </p:nvSpPr>
          <p:spPr bwMode="auto">
            <a:xfrm>
              <a:off x="1968" y="3801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Step 3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6659" name="Line 44"/>
            <p:cNvSpPr>
              <a:spLocks noChangeShapeType="1"/>
            </p:cNvSpPr>
            <p:nvPr/>
          </p:nvSpPr>
          <p:spPr bwMode="auto">
            <a:xfrm flipH="1">
              <a:off x="259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Text Box 45"/>
            <p:cNvSpPr txBox="1">
              <a:spLocks noChangeArrowheads="1"/>
            </p:cNvSpPr>
            <p:nvPr/>
          </p:nvSpPr>
          <p:spPr bwMode="auto">
            <a:xfrm>
              <a:off x="2496" y="3801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Step 2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6661" name="Line 46"/>
            <p:cNvSpPr>
              <a:spLocks noChangeShapeType="1"/>
            </p:cNvSpPr>
            <p:nvPr/>
          </p:nvSpPr>
          <p:spPr bwMode="auto">
            <a:xfrm flipH="1">
              <a:off x="30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2" name="Text Box 47"/>
            <p:cNvSpPr txBox="1">
              <a:spLocks noChangeArrowheads="1"/>
            </p:cNvSpPr>
            <p:nvPr/>
          </p:nvSpPr>
          <p:spPr bwMode="auto">
            <a:xfrm>
              <a:off x="2976" y="3801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Step 1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6663" name="Line 48"/>
            <p:cNvSpPr>
              <a:spLocks noChangeShapeType="1"/>
            </p:cNvSpPr>
            <p:nvPr/>
          </p:nvSpPr>
          <p:spPr bwMode="auto">
            <a:xfrm flipH="1">
              <a:off x="355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4" name="Text Box 49"/>
            <p:cNvSpPr txBox="1">
              <a:spLocks noChangeArrowheads="1"/>
            </p:cNvSpPr>
            <p:nvPr/>
          </p:nvSpPr>
          <p:spPr bwMode="auto">
            <a:xfrm>
              <a:off x="3456" y="3801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Step 0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6665" name="Line 50"/>
            <p:cNvSpPr>
              <a:spLocks noChangeShapeType="1"/>
            </p:cNvSpPr>
            <p:nvPr/>
          </p:nvSpPr>
          <p:spPr bwMode="auto">
            <a:xfrm>
              <a:off x="1680" y="235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6" name="Line 51"/>
            <p:cNvSpPr>
              <a:spLocks noChangeShapeType="1"/>
            </p:cNvSpPr>
            <p:nvPr/>
          </p:nvSpPr>
          <p:spPr bwMode="auto">
            <a:xfrm flipV="1">
              <a:off x="1680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7" name="Line 52"/>
            <p:cNvSpPr>
              <a:spLocks noChangeShapeType="1"/>
            </p:cNvSpPr>
            <p:nvPr/>
          </p:nvSpPr>
          <p:spPr bwMode="auto">
            <a:xfrm>
              <a:off x="1680" y="3216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8" name="Line 53"/>
            <p:cNvSpPr>
              <a:spLocks noChangeShapeType="1"/>
            </p:cNvSpPr>
            <p:nvPr/>
          </p:nvSpPr>
          <p:spPr bwMode="auto">
            <a:xfrm flipV="1">
              <a:off x="1680" y="3360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9" name="Line 54"/>
            <p:cNvSpPr>
              <a:spLocks noChangeShapeType="1"/>
            </p:cNvSpPr>
            <p:nvPr/>
          </p:nvSpPr>
          <p:spPr bwMode="auto">
            <a:xfrm>
              <a:off x="1680" y="2976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0" name="Line 55"/>
            <p:cNvSpPr>
              <a:spLocks noChangeShapeType="1"/>
            </p:cNvSpPr>
            <p:nvPr/>
          </p:nvSpPr>
          <p:spPr bwMode="auto">
            <a:xfrm flipV="1">
              <a:off x="2688" y="307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1" name="Line 56"/>
            <p:cNvSpPr>
              <a:spLocks noChangeShapeType="1"/>
            </p:cNvSpPr>
            <p:nvPr/>
          </p:nvSpPr>
          <p:spPr bwMode="auto">
            <a:xfrm>
              <a:off x="2400" y="2496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2" name="Line 57"/>
            <p:cNvSpPr>
              <a:spLocks noChangeShapeType="1"/>
            </p:cNvSpPr>
            <p:nvPr/>
          </p:nvSpPr>
          <p:spPr bwMode="auto">
            <a:xfrm flipV="1">
              <a:off x="3072" y="273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3" name="Text Box 58"/>
            <p:cNvSpPr txBox="1">
              <a:spLocks noChangeArrowheads="1"/>
            </p:cNvSpPr>
            <p:nvPr/>
          </p:nvSpPr>
          <p:spPr bwMode="auto">
            <a:xfrm>
              <a:off x="4305" y="1824"/>
              <a:ext cx="127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  <a:ea typeface="SimSun" panose="02010600030101010101" pitchFamily="2" charset="-122"/>
                </a:rPr>
                <a:t>agglomerative</a:t>
              </a:r>
            </a:p>
            <a:p>
              <a:r>
                <a:rPr lang="en-US" altLang="zh-CN" b="1">
                  <a:latin typeface="Times New Roman" panose="02020603050405020304" pitchFamily="18" charset="0"/>
                  <a:ea typeface="SimSun" panose="02010600030101010101" pitchFamily="2" charset="-122"/>
                </a:rPr>
                <a:t>(AGNES)</a:t>
              </a:r>
            </a:p>
          </p:txBody>
        </p:sp>
        <p:sp>
          <p:nvSpPr>
            <p:cNvPr id="26674" name="Text Box 59"/>
            <p:cNvSpPr txBox="1">
              <a:spLocks noChangeArrowheads="1"/>
            </p:cNvSpPr>
            <p:nvPr/>
          </p:nvSpPr>
          <p:spPr bwMode="auto">
            <a:xfrm>
              <a:off x="4401" y="3552"/>
              <a:ext cx="87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  <a:ea typeface="SimSun" panose="02010600030101010101" pitchFamily="2" charset="-122"/>
                </a:rPr>
                <a:t>divisive</a:t>
              </a:r>
            </a:p>
            <a:p>
              <a:r>
                <a:rPr lang="en-US" altLang="zh-CN" b="1">
                  <a:latin typeface="Times New Roman" panose="02020603050405020304" pitchFamily="18" charset="0"/>
                  <a:ea typeface="SimSun" panose="02010600030101010101" pitchFamily="2" charset="-122"/>
                </a:rPr>
                <a:t>(DIANA)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sp>
        <p:nvSpPr>
          <p:cNvPr id="26629" name="Slide Number Placeholder 6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9406EDF-CA3F-4B8D-997E-00D5A9351193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38536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0072" y="764704"/>
            <a:ext cx="7162800" cy="7620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SimSun" panose="02010600030101010101" pitchFamily="2" charset="-122"/>
              </a:rPr>
              <a:t>AGNES (Agglomerative Nesting)</a:t>
            </a:r>
            <a:endParaRPr lang="en-US" altLang="zh-CN" sz="2400" dirty="0">
              <a:ea typeface="SimSun" panose="02010600030101010101" pitchFamily="2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743000"/>
            <a:ext cx="6840760" cy="24780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dirty="0">
                <a:ea typeface="SimSun" panose="02010600030101010101" pitchFamily="2" charset="-122"/>
              </a:rPr>
              <a:t>Introduced in Kaufmann and </a:t>
            </a:r>
            <a:r>
              <a:rPr lang="en-US" altLang="zh-CN" dirty="0" err="1">
                <a:ea typeface="SimSun" panose="02010600030101010101" pitchFamily="2" charset="-122"/>
              </a:rPr>
              <a:t>Rousseeuw</a:t>
            </a:r>
            <a:r>
              <a:rPr lang="en-US" altLang="zh-CN" dirty="0">
                <a:ea typeface="SimSun" panose="02010600030101010101" pitchFamily="2" charset="-122"/>
              </a:rPr>
              <a:t> (1990)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dirty="0">
                <a:ea typeface="SimSun" panose="02010600030101010101" pitchFamily="2" charset="-122"/>
              </a:rPr>
              <a:t>Implemented in statistical packages, e.g., </a:t>
            </a:r>
            <a:r>
              <a:rPr lang="en-US" altLang="zh-CN" dirty="0" err="1">
                <a:ea typeface="SimSun" panose="02010600030101010101" pitchFamily="2" charset="-122"/>
              </a:rPr>
              <a:t>Splus</a:t>
            </a:r>
            <a:endParaRPr lang="en-US" altLang="zh-CN" dirty="0">
              <a:ea typeface="SimSun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dirty="0">
                <a:ea typeface="SimSun" panose="02010600030101010101" pitchFamily="2" charset="-122"/>
              </a:rPr>
              <a:t>Use the </a:t>
            </a:r>
            <a:r>
              <a:rPr lang="en-US" altLang="zh-CN" b="1" dirty="0">
                <a:ea typeface="SimSun" panose="02010600030101010101" pitchFamily="2" charset="-122"/>
              </a:rPr>
              <a:t>single-link</a:t>
            </a:r>
            <a:r>
              <a:rPr lang="en-US" altLang="zh-CN" dirty="0">
                <a:ea typeface="SimSun" panose="02010600030101010101" pitchFamily="2" charset="-122"/>
              </a:rPr>
              <a:t> method and the dissimilarity matrix 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dirty="0">
                <a:ea typeface="SimSun" panose="02010600030101010101" pitchFamily="2" charset="-122"/>
              </a:rPr>
              <a:t>Merge nodes that have the least dissimilarity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dirty="0">
                <a:ea typeface="SimSun" panose="02010600030101010101" pitchFamily="2" charset="-122"/>
              </a:rPr>
              <a:t>Go on in a non-descending fashion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dirty="0">
                <a:ea typeface="SimSun" panose="02010600030101010101" pitchFamily="2" charset="-122"/>
              </a:rPr>
              <a:t>Eventually all nodes belong to the same cluster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994048" y="4343400"/>
            <a:ext cx="2209800" cy="2017713"/>
            <a:chOff x="384" y="2496"/>
            <a:chExt cx="1392" cy="1271"/>
          </a:xfrm>
        </p:grpSpPr>
        <p:graphicFrame>
          <p:nvGraphicFramePr>
            <p:cNvPr id="27666" name="Object 1026"/>
            <p:cNvGraphicFramePr>
              <a:graphicFrameLocks noChangeAspect="1"/>
            </p:cNvGraphicFramePr>
            <p:nvPr/>
          </p:nvGraphicFramePr>
          <p:xfrm>
            <a:off x="384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8" name="Worksheet" r:id="rId4" imgW="2200656" imgH="2076907" progId="Excel.Sheet.8">
                    <p:embed/>
                  </p:oleObj>
                </mc:Choice>
                <mc:Fallback>
                  <p:oleObj name="Worksheet" r:id="rId4" imgW="2200656" imgH="2076907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7" name="Oval 6"/>
            <p:cNvSpPr>
              <a:spLocks noChangeArrowheads="1"/>
            </p:cNvSpPr>
            <p:nvPr/>
          </p:nvSpPr>
          <p:spPr bwMode="auto">
            <a:xfrm>
              <a:off x="816" y="2736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68" name="Oval 7"/>
            <p:cNvSpPr>
              <a:spLocks noChangeArrowheads="1"/>
            </p:cNvSpPr>
            <p:nvPr/>
          </p:nvSpPr>
          <p:spPr bwMode="auto">
            <a:xfrm>
              <a:off x="816" y="302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69" name="Oval 8"/>
            <p:cNvSpPr>
              <a:spLocks noChangeArrowheads="1"/>
            </p:cNvSpPr>
            <p:nvPr/>
          </p:nvSpPr>
          <p:spPr bwMode="auto">
            <a:xfrm>
              <a:off x="1392" y="3024"/>
              <a:ext cx="14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7653" name="Group 9"/>
          <p:cNvGrpSpPr>
            <a:grpSpLocks/>
          </p:cNvGrpSpPr>
          <p:nvPr/>
        </p:nvGrpSpPr>
        <p:grpSpPr bwMode="auto">
          <a:xfrm>
            <a:off x="3563888" y="4343400"/>
            <a:ext cx="2209800" cy="2017713"/>
            <a:chOff x="1968" y="2496"/>
            <a:chExt cx="1392" cy="1271"/>
          </a:xfrm>
        </p:grpSpPr>
        <p:graphicFrame>
          <p:nvGraphicFramePr>
            <p:cNvPr id="27661" name="Object 1025"/>
            <p:cNvGraphicFramePr>
              <a:graphicFrameLocks noChangeAspect="1"/>
            </p:cNvGraphicFramePr>
            <p:nvPr/>
          </p:nvGraphicFramePr>
          <p:xfrm>
            <a:off x="1968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9" name="Worksheet" r:id="rId6" imgW="2200656" imgH="2076907" progId="Excel.Sheet.8">
                    <p:embed/>
                  </p:oleObj>
                </mc:Choice>
                <mc:Fallback>
                  <p:oleObj name="Worksheet" r:id="rId6" imgW="2200656" imgH="2076907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2" name="Oval 11"/>
            <p:cNvSpPr>
              <a:spLocks noChangeArrowheads="1"/>
            </p:cNvSpPr>
            <p:nvPr/>
          </p:nvSpPr>
          <p:spPr bwMode="auto">
            <a:xfrm>
              <a:off x="2736" y="3312"/>
              <a:ext cx="288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63" name="Oval 12"/>
            <p:cNvSpPr>
              <a:spLocks noChangeArrowheads="1"/>
            </p:cNvSpPr>
            <p:nvPr/>
          </p:nvSpPr>
          <p:spPr bwMode="auto">
            <a:xfrm>
              <a:off x="2256" y="2688"/>
              <a:ext cx="38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64" name="Oval 13"/>
            <p:cNvSpPr>
              <a:spLocks noChangeArrowheads="1"/>
            </p:cNvSpPr>
            <p:nvPr/>
          </p:nvSpPr>
          <p:spPr bwMode="auto">
            <a:xfrm>
              <a:off x="2352" y="3024"/>
              <a:ext cx="384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65" name="Oval 14"/>
            <p:cNvSpPr>
              <a:spLocks noChangeArrowheads="1"/>
            </p:cNvSpPr>
            <p:nvPr/>
          </p:nvSpPr>
          <p:spPr bwMode="auto">
            <a:xfrm>
              <a:off x="2832" y="302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7654" name="Group 15"/>
          <p:cNvGrpSpPr>
            <a:grpSpLocks/>
          </p:cNvGrpSpPr>
          <p:nvPr/>
        </p:nvGrpSpPr>
        <p:grpSpPr bwMode="auto">
          <a:xfrm>
            <a:off x="6228184" y="4343400"/>
            <a:ext cx="2209800" cy="2017713"/>
            <a:chOff x="3552" y="2496"/>
            <a:chExt cx="1392" cy="1271"/>
          </a:xfrm>
        </p:grpSpPr>
        <p:graphicFrame>
          <p:nvGraphicFramePr>
            <p:cNvPr id="27658" name="Object 1024"/>
            <p:cNvGraphicFramePr>
              <a:graphicFrameLocks noChangeAspect="1"/>
            </p:cNvGraphicFramePr>
            <p:nvPr/>
          </p:nvGraphicFramePr>
          <p:xfrm>
            <a:off x="3552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0" name="Worksheet" r:id="rId7" imgW="2200656" imgH="2076907" progId="Excel.Sheet.8">
                    <p:embed/>
                  </p:oleObj>
                </mc:Choice>
                <mc:Fallback>
                  <p:oleObj name="Worksheet" r:id="rId7" imgW="2200656" imgH="2076907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9" name="Oval 17"/>
            <p:cNvSpPr>
              <a:spLocks noChangeArrowheads="1"/>
            </p:cNvSpPr>
            <p:nvPr/>
          </p:nvSpPr>
          <p:spPr bwMode="auto">
            <a:xfrm>
              <a:off x="3888" y="2688"/>
              <a:ext cx="384" cy="6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60" name="Oval 18"/>
            <p:cNvSpPr>
              <a:spLocks noChangeArrowheads="1"/>
            </p:cNvSpPr>
            <p:nvPr/>
          </p:nvSpPr>
          <p:spPr bwMode="auto">
            <a:xfrm>
              <a:off x="4272" y="3024"/>
              <a:ext cx="480" cy="4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7655" name="Line 19"/>
          <p:cNvSpPr>
            <a:spLocks noChangeShapeType="1"/>
          </p:cNvSpPr>
          <p:nvPr/>
        </p:nvSpPr>
        <p:spPr bwMode="auto">
          <a:xfrm>
            <a:off x="3187080" y="5257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6" name="Line 20"/>
          <p:cNvSpPr>
            <a:spLocks noChangeShapeType="1"/>
          </p:cNvSpPr>
          <p:nvPr/>
        </p:nvSpPr>
        <p:spPr bwMode="auto">
          <a:xfrm>
            <a:off x="5868144" y="5181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7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C5C997E-2DAF-4F8E-8F4C-2765259A56C9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41091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27720" y="742902"/>
            <a:ext cx="7924800" cy="7620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SimSun" panose="02010600030101010101" pitchFamily="2" charset="-122"/>
              </a:rPr>
              <a:t>DIANA (Divisive Analysis)</a:t>
            </a:r>
            <a:endParaRPr lang="en-US" altLang="zh-CN" sz="2400" dirty="0">
              <a:ea typeface="SimSun" panose="02010600030101010101" pitchFamily="2" charset="-122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6408" y="1698104"/>
            <a:ext cx="7402016" cy="2453209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dirty="0">
                <a:ea typeface="SimSun" panose="02010600030101010101" pitchFamily="2" charset="-122"/>
              </a:rPr>
              <a:t>Introduced in Kaufmann and </a:t>
            </a:r>
            <a:r>
              <a:rPr lang="en-US" altLang="zh-CN" dirty="0" err="1">
                <a:ea typeface="SimSun" panose="02010600030101010101" pitchFamily="2" charset="-122"/>
              </a:rPr>
              <a:t>Rousseeuw</a:t>
            </a:r>
            <a:r>
              <a:rPr lang="en-US" altLang="zh-CN" dirty="0">
                <a:ea typeface="SimSun" panose="02010600030101010101" pitchFamily="2" charset="-122"/>
              </a:rPr>
              <a:t> (1990)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dirty="0">
                <a:ea typeface="SimSun" panose="02010600030101010101" pitchFamily="2" charset="-122"/>
              </a:rPr>
              <a:t>Implemented in statistical analysis packages, e.g., </a:t>
            </a:r>
            <a:r>
              <a:rPr lang="en-US" altLang="zh-CN" dirty="0" err="1">
                <a:ea typeface="SimSun" panose="02010600030101010101" pitchFamily="2" charset="-122"/>
              </a:rPr>
              <a:t>Splus</a:t>
            </a:r>
            <a:endParaRPr lang="en-US" altLang="zh-CN" dirty="0">
              <a:ea typeface="SimSun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dirty="0">
                <a:ea typeface="SimSun" panose="02010600030101010101" pitchFamily="2" charset="-122"/>
              </a:rPr>
              <a:t>Inverse order of AGNES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dirty="0">
                <a:ea typeface="SimSun" panose="02010600030101010101" pitchFamily="2" charset="-122"/>
              </a:rPr>
              <a:t>Eventually each node forms a cluster on its own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1210072" y="4183087"/>
            <a:ext cx="2209800" cy="2017713"/>
            <a:chOff x="3552" y="2496"/>
            <a:chExt cx="1392" cy="1271"/>
          </a:xfrm>
        </p:grpSpPr>
        <p:graphicFrame>
          <p:nvGraphicFramePr>
            <p:cNvPr id="29718" name="Object 5"/>
            <p:cNvGraphicFramePr>
              <a:graphicFrameLocks noChangeAspect="1"/>
            </p:cNvGraphicFramePr>
            <p:nvPr/>
          </p:nvGraphicFramePr>
          <p:xfrm>
            <a:off x="3552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5" name="Worksheet" r:id="rId4" imgW="2200656" imgH="2076907" progId="Excel.Sheet.8">
                    <p:embed/>
                  </p:oleObj>
                </mc:Choice>
                <mc:Fallback>
                  <p:oleObj name="Worksheet" r:id="rId4" imgW="2200656" imgH="2076907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9" name="Oval 6"/>
            <p:cNvSpPr>
              <a:spLocks noChangeArrowheads="1"/>
            </p:cNvSpPr>
            <p:nvPr/>
          </p:nvSpPr>
          <p:spPr bwMode="auto">
            <a:xfrm>
              <a:off x="3888" y="2688"/>
              <a:ext cx="384" cy="6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20" name="Oval 7"/>
            <p:cNvSpPr>
              <a:spLocks noChangeArrowheads="1"/>
            </p:cNvSpPr>
            <p:nvPr/>
          </p:nvSpPr>
          <p:spPr bwMode="auto">
            <a:xfrm>
              <a:off x="4272" y="3024"/>
              <a:ext cx="480" cy="4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9701" name="Group 8"/>
          <p:cNvGrpSpPr>
            <a:grpSpLocks/>
          </p:cNvGrpSpPr>
          <p:nvPr/>
        </p:nvGrpSpPr>
        <p:grpSpPr bwMode="auto">
          <a:xfrm>
            <a:off x="3802360" y="4219600"/>
            <a:ext cx="2209800" cy="2017712"/>
            <a:chOff x="1968" y="2496"/>
            <a:chExt cx="1392" cy="1271"/>
          </a:xfrm>
        </p:grpSpPr>
        <p:graphicFrame>
          <p:nvGraphicFramePr>
            <p:cNvPr id="29713" name="Object 9"/>
            <p:cNvGraphicFramePr>
              <a:graphicFrameLocks noChangeAspect="1"/>
            </p:cNvGraphicFramePr>
            <p:nvPr/>
          </p:nvGraphicFramePr>
          <p:xfrm>
            <a:off x="1968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6" name="Worksheet" r:id="rId6" imgW="2200656" imgH="2076907" progId="Excel.Sheet.8">
                    <p:embed/>
                  </p:oleObj>
                </mc:Choice>
                <mc:Fallback>
                  <p:oleObj name="Worksheet" r:id="rId6" imgW="2200656" imgH="2076907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4" name="Oval 10"/>
            <p:cNvSpPr>
              <a:spLocks noChangeArrowheads="1"/>
            </p:cNvSpPr>
            <p:nvPr/>
          </p:nvSpPr>
          <p:spPr bwMode="auto">
            <a:xfrm>
              <a:off x="2736" y="3312"/>
              <a:ext cx="288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15" name="Oval 11"/>
            <p:cNvSpPr>
              <a:spLocks noChangeArrowheads="1"/>
            </p:cNvSpPr>
            <p:nvPr/>
          </p:nvSpPr>
          <p:spPr bwMode="auto">
            <a:xfrm>
              <a:off x="2256" y="2688"/>
              <a:ext cx="38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16" name="Oval 12"/>
            <p:cNvSpPr>
              <a:spLocks noChangeArrowheads="1"/>
            </p:cNvSpPr>
            <p:nvPr/>
          </p:nvSpPr>
          <p:spPr bwMode="auto">
            <a:xfrm>
              <a:off x="2352" y="3024"/>
              <a:ext cx="384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17" name="Oval 13"/>
            <p:cNvSpPr>
              <a:spLocks noChangeArrowheads="1"/>
            </p:cNvSpPr>
            <p:nvPr/>
          </p:nvSpPr>
          <p:spPr bwMode="auto">
            <a:xfrm>
              <a:off x="2832" y="302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9702" name="Group 14"/>
          <p:cNvGrpSpPr>
            <a:grpSpLocks/>
          </p:cNvGrpSpPr>
          <p:nvPr/>
        </p:nvGrpSpPr>
        <p:grpSpPr bwMode="auto">
          <a:xfrm>
            <a:off x="6322640" y="4183087"/>
            <a:ext cx="2209800" cy="2017713"/>
            <a:chOff x="3792" y="2473"/>
            <a:chExt cx="1392" cy="1271"/>
          </a:xfrm>
        </p:grpSpPr>
        <p:graphicFrame>
          <p:nvGraphicFramePr>
            <p:cNvPr id="29706" name="Object 15"/>
            <p:cNvGraphicFramePr>
              <a:graphicFrameLocks noChangeAspect="1"/>
            </p:cNvGraphicFramePr>
            <p:nvPr/>
          </p:nvGraphicFramePr>
          <p:xfrm>
            <a:off x="3792" y="2473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7" name="Worksheet" r:id="rId7" imgW="2200656" imgH="2076907" progId="Excel.Sheet.8">
                    <p:embed/>
                  </p:oleObj>
                </mc:Choice>
                <mc:Fallback>
                  <p:oleObj name="Worksheet" r:id="rId7" imgW="2200656" imgH="2076907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473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7" name="Oval 16"/>
            <p:cNvSpPr>
              <a:spLocks noChangeArrowheads="1"/>
            </p:cNvSpPr>
            <p:nvPr/>
          </p:nvSpPr>
          <p:spPr bwMode="auto">
            <a:xfrm>
              <a:off x="4224" y="2713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08" name="Oval 17"/>
            <p:cNvSpPr>
              <a:spLocks noChangeArrowheads="1"/>
            </p:cNvSpPr>
            <p:nvPr/>
          </p:nvSpPr>
          <p:spPr bwMode="auto">
            <a:xfrm>
              <a:off x="4224" y="3001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09" name="Oval 18"/>
            <p:cNvSpPr>
              <a:spLocks noChangeArrowheads="1"/>
            </p:cNvSpPr>
            <p:nvPr/>
          </p:nvSpPr>
          <p:spPr bwMode="auto">
            <a:xfrm>
              <a:off x="4800" y="3001"/>
              <a:ext cx="14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10" name="Oval 19"/>
            <p:cNvSpPr>
              <a:spLocks noChangeArrowheads="1"/>
            </p:cNvSpPr>
            <p:nvPr/>
          </p:nvSpPr>
          <p:spPr bwMode="auto">
            <a:xfrm>
              <a:off x="4128" y="2880"/>
              <a:ext cx="96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11" name="Oval 20"/>
            <p:cNvSpPr>
              <a:spLocks noChangeArrowheads="1"/>
            </p:cNvSpPr>
            <p:nvPr/>
          </p:nvSpPr>
          <p:spPr bwMode="auto">
            <a:xfrm rot="-5400000">
              <a:off x="4608" y="3216"/>
              <a:ext cx="14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12" name="Oval 21"/>
            <p:cNvSpPr>
              <a:spLocks noChangeArrowheads="1"/>
            </p:cNvSpPr>
            <p:nvPr/>
          </p:nvSpPr>
          <p:spPr bwMode="auto">
            <a:xfrm rot="-5400000">
              <a:off x="4704" y="3072"/>
              <a:ext cx="96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9703" name="Line 22"/>
          <p:cNvSpPr>
            <a:spLocks noChangeShapeType="1"/>
          </p:cNvSpPr>
          <p:nvPr/>
        </p:nvSpPr>
        <p:spPr bwMode="auto">
          <a:xfrm>
            <a:off x="3403104" y="5134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4" name="Line 23"/>
          <p:cNvSpPr>
            <a:spLocks noChangeShapeType="1"/>
          </p:cNvSpPr>
          <p:nvPr/>
        </p:nvSpPr>
        <p:spPr bwMode="auto">
          <a:xfrm>
            <a:off x="5995392" y="5204519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5" name="Slide Number Placeholder 2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6819BFB-3698-4B6B-A2C7-31F183F51443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61974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DD0F2-C0FB-407D-97D0-C9F1D2861F0C}" type="slidenum">
              <a:rPr lang="fa-IR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72816"/>
            <a:ext cx="7829872" cy="4104456"/>
          </a:xfrm>
          <a:prstGeom prst="rect">
            <a:avLst/>
          </a:prstGeom>
        </p:spPr>
      </p:pic>
      <p:sp>
        <p:nvSpPr>
          <p:cNvPr id="6" name="Text Box 40"/>
          <p:cNvSpPr txBox="1">
            <a:spLocks noChangeArrowheads="1"/>
          </p:cNvSpPr>
          <p:nvPr/>
        </p:nvSpPr>
        <p:spPr bwMode="auto">
          <a:xfrm>
            <a:off x="897632" y="961564"/>
            <a:ext cx="756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800" b="1" i="1" dirty="0" err="1">
                <a:solidFill>
                  <a:srgbClr val="170981"/>
                </a:solidFill>
                <a:latin typeface="Berlin Sans FB Demi" panose="020E0802020502020306" pitchFamily="34" charset="0"/>
                <a:ea typeface="SimSun" panose="02010600030101010101" pitchFamily="2" charset="-122"/>
              </a:rPr>
              <a:t>Dendrogram</a:t>
            </a:r>
            <a:r>
              <a:rPr lang="en-US" altLang="zh-CN" sz="2800" b="1" i="1" dirty="0">
                <a:solidFill>
                  <a:srgbClr val="170981"/>
                </a:solidFill>
                <a:latin typeface="Berlin Sans FB Demi" panose="020E0802020502020306" pitchFamily="34" charset="0"/>
                <a:ea typeface="SimSun" panose="02010600030101010101" pitchFamily="2" charset="-122"/>
              </a:rPr>
              <a:t>:</a:t>
            </a:r>
            <a:r>
              <a:rPr lang="en-US" altLang="zh-CN" sz="2800" b="1" dirty="0">
                <a:solidFill>
                  <a:srgbClr val="170981"/>
                </a:solidFill>
                <a:latin typeface="Berlin Sans FB Demi" panose="020E0802020502020306" pitchFamily="34" charset="0"/>
                <a:ea typeface="SimSun" panose="02010600030101010101" pitchFamily="2" charset="-122"/>
              </a:rPr>
              <a:t> Shows How Clusters are Merged</a:t>
            </a:r>
            <a:endParaRPr lang="en-US" altLang="zh-CN" sz="2800" b="1" dirty="0">
              <a:solidFill>
                <a:schemeClr val="tx2"/>
              </a:solidFill>
              <a:latin typeface="Berlin Sans FB Demi" panose="020E0802020502020306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8903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13356" y="723900"/>
            <a:ext cx="7735107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dirty="0">
                <a:cs typeface="Tahoma" panose="020B0604030504040204" pitchFamily="34" charset="0"/>
                <a:sym typeface="Symbol" panose="05050102010706020507" pitchFamily="18" charset="2"/>
              </a:rPr>
              <a:t>Distance between Clusters</a:t>
            </a:r>
            <a:endParaRPr lang="en-US" altLang="en-US" sz="320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9592" y="1600200"/>
            <a:ext cx="7920880" cy="4421088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en-US" sz="1600" dirty="0">
                <a:cs typeface="Tahoma" panose="020B0604030504040204" pitchFamily="34" charset="0"/>
                <a:sym typeface="Symbol" panose="05050102010706020507" pitchFamily="18" charset="2"/>
              </a:rPr>
              <a:t>Single link:  </a:t>
            </a:r>
            <a:r>
              <a:rPr lang="en-US" altLang="en-US" sz="1600" b="0" dirty="0">
                <a:cs typeface="Tahoma" panose="020B0604030504040204" pitchFamily="34" charset="0"/>
                <a:sym typeface="Symbol" panose="05050102010706020507" pitchFamily="18" charset="2"/>
              </a:rPr>
              <a:t>smallest distance between an element in one cluster and an element in the other, i.e.,  </a:t>
            </a:r>
            <a:r>
              <a:rPr lang="en-US" altLang="en-US" sz="1600" b="0" dirty="0" err="1">
                <a:cs typeface="Tahoma" panose="020B0604030504040204" pitchFamily="34" charset="0"/>
                <a:sym typeface="Symbol" panose="05050102010706020507" pitchFamily="18" charset="2"/>
              </a:rPr>
              <a:t>dist</a:t>
            </a:r>
            <a:r>
              <a:rPr lang="en-US" altLang="en-US" sz="1600" b="0" dirty="0">
                <a:cs typeface="Tahoma" panose="020B0604030504040204" pitchFamily="34" charset="0"/>
                <a:sym typeface="Symbol" panose="05050102010706020507" pitchFamily="18" charset="2"/>
              </a:rPr>
              <a:t>(K</a:t>
            </a:r>
            <a:r>
              <a:rPr lang="en-US" altLang="en-US" sz="1600" b="0" baseline="-25000" dirty="0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1600" b="0" dirty="0"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1600" b="0" dirty="0" err="1"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1600" b="0" baseline="-25000" dirty="0" err="1"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1600" b="0" dirty="0">
                <a:cs typeface="Tahoma" panose="020B0604030504040204" pitchFamily="34" charset="0"/>
                <a:sym typeface="Symbol" panose="05050102010706020507" pitchFamily="18" charset="2"/>
              </a:rPr>
              <a:t>) = min(t</a:t>
            </a:r>
            <a:r>
              <a:rPr lang="en-US" altLang="en-US" sz="1600" b="0" baseline="-25000" dirty="0">
                <a:cs typeface="Tahoma" panose="020B0604030504040204" pitchFamily="34" charset="0"/>
                <a:sym typeface="Symbol" panose="05050102010706020507" pitchFamily="18" charset="2"/>
              </a:rPr>
              <a:t>ip</a:t>
            </a:r>
            <a:r>
              <a:rPr lang="en-US" altLang="en-US" sz="1600" b="0" dirty="0"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1600" b="0" dirty="0" err="1">
                <a:cs typeface="Tahoma" panose="020B060403050404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1600" b="0" baseline="-25000" dirty="0" err="1">
                <a:cs typeface="Tahoma" panose="020B0604030504040204" pitchFamily="34" charset="0"/>
                <a:sym typeface="Symbol" panose="05050102010706020507" pitchFamily="18" charset="2"/>
              </a:rPr>
              <a:t>jq</a:t>
            </a:r>
            <a:r>
              <a:rPr lang="en-US" altLang="en-US" sz="1600" b="0" dirty="0"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endParaRPr lang="en-US" altLang="en-US" sz="1600" b="0" dirty="0"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1600" dirty="0">
                <a:cs typeface="Tahoma" panose="020B0604030504040204" pitchFamily="34" charset="0"/>
                <a:sym typeface="Symbol" panose="05050102010706020507" pitchFamily="18" charset="2"/>
              </a:rPr>
              <a:t>Complete link</a:t>
            </a:r>
            <a:r>
              <a:rPr lang="en-US" altLang="en-US" sz="1600" b="0" dirty="0">
                <a:cs typeface="Tahoma" panose="020B0604030504040204" pitchFamily="34" charset="0"/>
                <a:sym typeface="Symbol" panose="05050102010706020507" pitchFamily="18" charset="2"/>
              </a:rPr>
              <a:t>: largest distance between an element in one cluster and an element in the other, i.e.,  </a:t>
            </a:r>
            <a:r>
              <a:rPr lang="en-US" altLang="en-US" sz="1600" b="0" dirty="0" err="1">
                <a:cs typeface="Tahoma" panose="020B0604030504040204" pitchFamily="34" charset="0"/>
                <a:sym typeface="Symbol" panose="05050102010706020507" pitchFamily="18" charset="2"/>
              </a:rPr>
              <a:t>dist</a:t>
            </a:r>
            <a:r>
              <a:rPr lang="en-US" altLang="en-US" sz="1600" b="0" dirty="0">
                <a:cs typeface="Tahoma" panose="020B0604030504040204" pitchFamily="34" charset="0"/>
                <a:sym typeface="Symbol" panose="05050102010706020507" pitchFamily="18" charset="2"/>
              </a:rPr>
              <a:t>(K</a:t>
            </a:r>
            <a:r>
              <a:rPr lang="en-US" altLang="en-US" sz="1600" b="0" baseline="-25000" dirty="0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1600" b="0" dirty="0"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1600" b="0" dirty="0" err="1"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1600" b="0" baseline="-25000" dirty="0" err="1"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1600" b="0" dirty="0">
                <a:cs typeface="Tahoma" panose="020B0604030504040204" pitchFamily="34" charset="0"/>
                <a:sym typeface="Symbol" panose="05050102010706020507" pitchFamily="18" charset="2"/>
              </a:rPr>
              <a:t>) = max(t</a:t>
            </a:r>
            <a:r>
              <a:rPr lang="en-US" altLang="en-US" sz="1600" b="0" baseline="-25000" dirty="0">
                <a:cs typeface="Tahoma" panose="020B0604030504040204" pitchFamily="34" charset="0"/>
                <a:sym typeface="Symbol" panose="05050102010706020507" pitchFamily="18" charset="2"/>
              </a:rPr>
              <a:t>ip</a:t>
            </a:r>
            <a:r>
              <a:rPr lang="en-US" altLang="en-US" sz="1600" b="0" dirty="0"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1600" b="0" dirty="0" err="1">
                <a:cs typeface="Tahoma" panose="020B060403050404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1600" b="0" baseline="-25000" dirty="0" err="1">
                <a:cs typeface="Tahoma" panose="020B0604030504040204" pitchFamily="34" charset="0"/>
                <a:sym typeface="Symbol" panose="05050102010706020507" pitchFamily="18" charset="2"/>
              </a:rPr>
              <a:t>jq</a:t>
            </a:r>
            <a:r>
              <a:rPr lang="en-US" altLang="en-US" sz="1600" b="0" dirty="0"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endParaRPr lang="en-US" altLang="en-US" sz="1600" b="0" dirty="0"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1600" dirty="0">
                <a:cs typeface="Tahoma" panose="020B0604030504040204" pitchFamily="34" charset="0"/>
                <a:sym typeface="Symbol" panose="05050102010706020507" pitchFamily="18" charset="2"/>
              </a:rPr>
              <a:t>Average</a:t>
            </a:r>
            <a:r>
              <a:rPr lang="en-US" altLang="en-US" sz="1600" b="0" dirty="0">
                <a:cs typeface="Tahoma" panose="020B0604030504040204" pitchFamily="34" charset="0"/>
                <a:sym typeface="Symbol" panose="05050102010706020507" pitchFamily="18" charset="2"/>
              </a:rPr>
              <a:t>: </a:t>
            </a:r>
            <a:r>
              <a:rPr lang="en-US" altLang="en-US" sz="1600" b="0" dirty="0" err="1">
                <a:cs typeface="Tahoma" panose="020B0604030504040204" pitchFamily="34" charset="0"/>
                <a:sym typeface="Symbol" panose="05050102010706020507" pitchFamily="18" charset="2"/>
              </a:rPr>
              <a:t>avg</a:t>
            </a:r>
            <a:r>
              <a:rPr lang="en-US" altLang="en-US" sz="1600" b="0" dirty="0">
                <a:cs typeface="Tahoma" panose="020B0604030504040204" pitchFamily="34" charset="0"/>
                <a:sym typeface="Symbol" panose="05050102010706020507" pitchFamily="18" charset="2"/>
              </a:rPr>
              <a:t> distance between an element in one cluster and an element in the other, i.e.,  </a:t>
            </a:r>
            <a:r>
              <a:rPr lang="en-US" altLang="en-US" sz="1600" b="0" dirty="0" err="1">
                <a:cs typeface="Tahoma" panose="020B0604030504040204" pitchFamily="34" charset="0"/>
                <a:sym typeface="Symbol" panose="05050102010706020507" pitchFamily="18" charset="2"/>
              </a:rPr>
              <a:t>dist</a:t>
            </a:r>
            <a:r>
              <a:rPr lang="en-US" altLang="en-US" sz="1600" b="0" dirty="0">
                <a:cs typeface="Tahoma" panose="020B0604030504040204" pitchFamily="34" charset="0"/>
                <a:sym typeface="Symbol" panose="05050102010706020507" pitchFamily="18" charset="2"/>
              </a:rPr>
              <a:t>(K</a:t>
            </a:r>
            <a:r>
              <a:rPr lang="en-US" altLang="en-US" sz="1600" b="0" baseline="-25000" dirty="0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1600" b="0" dirty="0"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1600" b="0" dirty="0" err="1"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1600" b="0" baseline="-25000" dirty="0" err="1"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1600" b="0" dirty="0">
                <a:cs typeface="Tahoma" panose="020B0604030504040204" pitchFamily="34" charset="0"/>
                <a:sym typeface="Symbol" panose="05050102010706020507" pitchFamily="18" charset="2"/>
              </a:rPr>
              <a:t>) = </a:t>
            </a:r>
            <a:r>
              <a:rPr lang="en-US" altLang="en-US" sz="1600" b="0" dirty="0" err="1">
                <a:cs typeface="Tahoma" panose="020B0604030504040204" pitchFamily="34" charset="0"/>
                <a:sym typeface="Symbol" panose="05050102010706020507" pitchFamily="18" charset="2"/>
              </a:rPr>
              <a:t>avg</a:t>
            </a:r>
            <a:r>
              <a:rPr lang="en-US" altLang="en-US" sz="1600" b="0" dirty="0">
                <a:cs typeface="Tahoma" panose="020B0604030504040204" pitchFamily="34" charset="0"/>
                <a:sym typeface="Symbol" panose="05050102010706020507" pitchFamily="18" charset="2"/>
              </a:rPr>
              <a:t>(t</a:t>
            </a:r>
            <a:r>
              <a:rPr lang="en-US" altLang="en-US" sz="1600" b="0" baseline="-25000" dirty="0">
                <a:cs typeface="Tahoma" panose="020B0604030504040204" pitchFamily="34" charset="0"/>
                <a:sym typeface="Symbol" panose="05050102010706020507" pitchFamily="18" charset="2"/>
              </a:rPr>
              <a:t>ip</a:t>
            </a:r>
            <a:r>
              <a:rPr lang="en-US" altLang="en-US" sz="1600" b="0" dirty="0"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1600" b="0" dirty="0" err="1">
                <a:cs typeface="Tahoma" panose="020B060403050404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1600" b="0" baseline="-25000" dirty="0" err="1">
                <a:cs typeface="Tahoma" panose="020B0604030504040204" pitchFamily="34" charset="0"/>
                <a:sym typeface="Symbol" panose="05050102010706020507" pitchFamily="18" charset="2"/>
              </a:rPr>
              <a:t>jq</a:t>
            </a:r>
            <a:r>
              <a:rPr lang="en-US" altLang="en-US" sz="1600" b="0" dirty="0"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endParaRPr lang="en-US" altLang="en-US" sz="1600" b="0" dirty="0"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1600" dirty="0">
                <a:cs typeface="Tahoma" panose="020B0604030504040204" pitchFamily="34" charset="0"/>
                <a:sym typeface="Symbol" panose="05050102010706020507" pitchFamily="18" charset="2"/>
              </a:rPr>
              <a:t>Centroid</a:t>
            </a:r>
            <a:r>
              <a:rPr lang="en-US" altLang="en-US" sz="1600" b="0" dirty="0">
                <a:cs typeface="Tahoma" panose="020B0604030504040204" pitchFamily="34" charset="0"/>
                <a:sym typeface="Symbol" panose="05050102010706020507" pitchFamily="18" charset="2"/>
              </a:rPr>
              <a:t>: distance between the centroids of two clusters, i.e.,  </a:t>
            </a:r>
            <a:r>
              <a:rPr lang="en-US" altLang="en-US" sz="1600" b="0" dirty="0" err="1">
                <a:cs typeface="Tahoma" panose="020B0604030504040204" pitchFamily="34" charset="0"/>
                <a:sym typeface="Symbol" panose="05050102010706020507" pitchFamily="18" charset="2"/>
              </a:rPr>
              <a:t>dist</a:t>
            </a:r>
            <a:r>
              <a:rPr lang="en-US" altLang="en-US" sz="1600" b="0" dirty="0">
                <a:cs typeface="Tahoma" panose="020B0604030504040204" pitchFamily="34" charset="0"/>
                <a:sym typeface="Symbol" panose="05050102010706020507" pitchFamily="18" charset="2"/>
              </a:rPr>
              <a:t>(K</a:t>
            </a:r>
            <a:r>
              <a:rPr lang="en-US" altLang="en-US" sz="1600" b="0" baseline="-25000" dirty="0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1600" b="0" dirty="0"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1600" b="0" dirty="0" err="1"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1600" b="0" baseline="-25000" dirty="0" err="1"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1600" b="0" dirty="0">
                <a:cs typeface="Tahoma" panose="020B0604030504040204" pitchFamily="34" charset="0"/>
                <a:sym typeface="Symbol" panose="05050102010706020507" pitchFamily="18" charset="2"/>
              </a:rPr>
              <a:t>) = </a:t>
            </a:r>
            <a:r>
              <a:rPr lang="en-US" altLang="en-US" sz="1600" b="0" dirty="0" err="1">
                <a:cs typeface="Tahoma" panose="020B0604030504040204" pitchFamily="34" charset="0"/>
                <a:sym typeface="Symbol" panose="05050102010706020507" pitchFamily="18" charset="2"/>
              </a:rPr>
              <a:t>dist</a:t>
            </a:r>
            <a:r>
              <a:rPr lang="en-US" altLang="en-US" sz="1600" b="0" dirty="0">
                <a:cs typeface="Tahoma" panose="020B0604030504040204" pitchFamily="34" charset="0"/>
                <a:sym typeface="Symbol" panose="05050102010706020507" pitchFamily="18" charset="2"/>
              </a:rPr>
              <a:t>(C</a:t>
            </a:r>
            <a:r>
              <a:rPr lang="en-US" altLang="en-US" sz="1600" b="0" baseline="-25000" dirty="0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1600" b="0" dirty="0"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1600" b="0" dirty="0" err="1">
                <a:cs typeface="Tahoma" panose="020B0604030504040204" pitchFamily="34" charset="0"/>
                <a:sym typeface="Symbol" panose="05050102010706020507" pitchFamily="18" charset="2"/>
              </a:rPr>
              <a:t>C</a:t>
            </a:r>
            <a:r>
              <a:rPr lang="en-US" altLang="en-US" sz="1600" b="0" baseline="-25000" dirty="0" err="1"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1600" b="0" dirty="0"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endParaRPr lang="en-US" altLang="en-US" sz="1600" dirty="0"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1600" dirty="0" err="1">
                <a:cs typeface="Tahoma" panose="020B0604030504040204" pitchFamily="34" charset="0"/>
                <a:sym typeface="Symbol" panose="05050102010706020507" pitchFamily="18" charset="2"/>
              </a:rPr>
              <a:t>Medoid</a:t>
            </a:r>
            <a:r>
              <a:rPr lang="en-US" altLang="en-US" sz="1600" b="0" dirty="0">
                <a:cs typeface="Tahoma" panose="020B0604030504040204" pitchFamily="34" charset="0"/>
                <a:sym typeface="Symbol" panose="05050102010706020507" pitchFamily="18" charset="2"/>
              </a:rPr>
              <a:t>: distance between the </a:t>
            </a:r>
            <a:r>
              <a:rPr lang="en-US" altLang="en-US" sz="1600" b="0" dirty="0" err="1">
                <a:cs typeface="Tahoma" panose="020B0604030504040204" pitchFamily="34" charset="0"/>
                <a:sym typeface="Symbol" panose="05050102010706020507" pitchFamily="18" charset="2"/>
              </a:rPr>
              <a:t>medoids</a:t>
            </a:r>
            <a:r>
              <a:rPr lang="en-US" altLang="en-US" sz="1600" b="0" dirty="0">
                <a:cs typeface="Tahoma" panose="020B0604030504040204" pitchFamily="34" charset="0"/>
                <a:sym typeface="Symbol" panose="05050102010706020507" pitchFamily="18" charset="2"/>
              </a:rPr>
              <a:t> of two clusters, i.e.,  </a:t>
            </a:r>
            <a:r>
              <a:rPr lang="en-US" altLang="en-US" sz="1600" b="0" dirty="0" err="1">
                <a:cs typeface="Tahoma" panose="020B0604030504040204" pitchFamily="34" charset="0"/>
                <a:sym typeface="Symbol" panose="05050102010706020507" pitchFamily="18" charset="2"/>
              </a:rPr>
              <a:t>dist</a:t>
            </a:r>
            <a:r>
              <a:rPr lang="en-US" altLang="en-US" sz="1600" b="0" dirty="0">
                <a:cs typeface="Tahoma" panose="020B0604030504040204" pitchFamily="34" charset="0"/>
                <a:sym typeface="Symbol" panose="05050102010706020507" pitchFamily="18" charset="2"/>
              </a:rPr>
              <a:t>(K</a:t>
            </a:r>
            <a:r>
              <a:rPr lang="en-US" altLang="en-US" sz="1600" b="0" baseline="-25000" dirty="0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1600" b="0" dirty="0"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1600" b="0" dirty="0" err="1"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1600" b="0" baseline="-25000" dirty="0" err="1"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1600" b="0" dirty="0">
                <a:cs typeface="Tahoma" panose="020B0604030504040204" pitchFamily="34" charset="0"/>
                <a:sym typeface="Symbol" panose="05050102010706020507" pitchFamily="18" charset="2"/>
              </a:rPr>
              <a:t>) = </a:t>
            </a:r>
            <a:r>
              <a:rPr lang="en-US" altLang="en-US" sz="1600" b="0" dirty="0" err="1">
                <a:cs typeface="Tahoma" panose="020B0604030504040204" pitchFamily="34" charset="0"/>
                <a:sym typeface="Symbol" panose="05050102010706020507" pitchFamily="18" charset="2"/>
              </a:rPr>
              <a:t>dist</a:t>
            </a:r>
            <a:r>
              <a:rPr lang="en-US" altLang="en-US" sz="1600" b="0" dirty="0">
                <a:cs typeface="Tahoma" panose="020B060403050404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1600" b="0" dirty="0" err="1">
                <a:cs typeface="Tahoma" panose="020B0604030504040204" pitchFamily="34" charset="0"/>
                <a:sym typeface="Symbol" panose="05050102010706020507" pitchFamily="18" charset="2"/>
              </a:rPr>
              <a:t>M</a:t>
            </a:r>
            <a:r>
              <a:rPr lang="en-US" altLang="en-US" sz="1600" b="0" baseline="-25000" dirty="0" err="1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1600" b="0" dirty="0"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1600" b="0" dirty="0" err="1">
                <a:cs typeface="Tahoma" panose="020B0604030504040204" pitchFamily="34" charset="0"/>
                <a:sym typeface="Symbol" panose="05050102010706020507" pitchFamily="18" charset="2"/>
              </a:rPr>
              <a:t>M</a:t>
            </a:r>
            <a:r>
              <a:rPr lang="en-US" altLang="en-US" sz="1600" b="0" baseline="-25000" dirty="0" err="1"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1600" b="0" dirty="0"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30726" name="Slide Number Placeholder 4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1F715F8C-A181-4BA0-8556-5C40D03E641A}" type="slidenum">
              <a:rPr lang="en-US" altLang="en-US" sz="1200"/>
              <a:pPr algn="r" eaLnBrk="1" hangingPunct="1"/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67582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Centroid, Radius and Diameter of a </a:t>
            </a:r>
            <a:r>
              <a:rPr lang="en-US" altLang="en-US" sz="2400" dirty="0"/>
              <a:t>Cluster </a:t>
            </a:r>
            <a:br>
              <a:rPr lang="en-US" altLang="en-US" sz="2400" dirty="0"/>
            </a:br>
            <a:r>
              <a:rPr lang="en-US" altLang="en-US" sz="2400" b="0" dirty="0"/>
              <a:t>(for numerical data sets)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60303" y="1600200"/>
            <a:ext cx="7932177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Centroid</a:t>
            </a:r>
            <a:r>
              <a:rPr lang="en-US" altLang="en-US" sz="2000" b="0" dirty="0">
                <a:cs typeface="Tahoma" panose="020B0604030504040204" pitchFamily="34" charset="0"/>
                <a:sym typeface="Symbol" panose="05050102010706020507" pitchFamily="18" charset="2"/>
              </a:rPr>
              <a:t>:  the “middle” of a cluster</a:t>
            </a:r>
          </a:p>
          <a:p>
            <a:pPr eaLnBrk="1" hangingPunct="1">
              <a:lnSpc>
                <a:spcPct val="130000"/>
              </a:lnSpc>
            </a:pPr>
            <a:endParaRPr lang="en-US" altLang="en-US" sz="2000" b="0" dirty="0"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Radius</a:t>
            </a:r>
            <a:r>
              <a:rPr lang="en-US" altLang="en-US" sz="2000" b="0" dirty="0">
                <a:cs typeface="Tahoma" panose="020B0604030504040204" pitchFamily="34" charset="0"/>
                <a:sym typeface="Symbol" panose="05050102010706020507" pitchFamily="18" charset="2"/>
              </a:rPr>
              <a:t>: square root of average distance from any point of the cluster to its centroid</a:t>
            </a:r>
          </a:p>
          <a:p>
            <a:pPr eaLnBrk="1" hangingPunct="1">
              <a:lnSpc>
                <a:spcPct val="130000"/>
              </a:lnSpc>
            </a:pPr>
            <a:endParaRPr lang="en-US" altLang="en-US" sz="2000" b="0" dirty="0"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</a:pPr>
            <a:endParaRPr lang="en-US" altLang="en-US" sz="2000" b="0" dirty="0"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Diameter</a:t>
            </a:r>
            <a:r>
              <a:rPr lang="en-US" altLang="en-US" sz="2000" b="0" dirty="0">
                <a:cs typeface="Tahoma" panose="020B0604030504040204" pitchFamily="34" charset="0"/>
                <a:sym typeface="Symbol" panose="05050102010706020507" pitchFamily="18" charset="2"/>
              </a:rPr>
              <a:t>: square root of average mean squared distance between all pairs of points in the cluster</a:t>
            </a:r>
          </a:p>
        </p:txBody>
      </p:sp>
      <p:graphicFrame>
        <p:nvGraphicFramePr>
          <p:cNvPr id="31748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742897530"/>
              </p:ext>
            </p:extLst>
          </p:nvPr>
        </p:nvGraphicFramePr>
        <p:xfrm>
          <a:off x="5580112" y="1616596"/>
          <a:ext cx="21367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6" name="Equation" r:id="rId4" imgW="1269449" imgH="520474" progId="Equation.3">
                  <p:embed/>
                </p:oleObj>
              </mc:Choice>
              <mc:Fallback>
                <p:oleObj name="Equation" r:id="rId4" imgW="1269449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1616596"/>
                        <a:ext cx="21367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019877"/>
              </p:ext>
            </p:extLst>
          </p:nvPr>
        </p:nvGraphicFramePr>
        <p:xfrm>
          <a:off x="5334000" y="3223121"/>
          <a:ext cx="282892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7" name="Equation" r:id="rId6" imgW="2451100" imgH="927100" progId="Equation.3">
                  <p:embed/>
                </p:oleObj>
              </mc:Choice>
              <mc:Fallback>
                <p:oleObj name="Equation" r:id="rId6" imgW="24511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223121"/>
                        <a:ext cx="2828925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221556574"/>
              </p:ext>
            </p:extLst>
          </p:nvPr>
        </p:nvGraphicFramePr>
        <p:xfrm>
          <a:off x="5340424" y="5157192"/>
          <a:ext cx="30480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8" name="Equation" r:id="rId8" imgW="2959100" imgH="977900" progId="Equation.3">
                  <p:embed/>
                </p:oleObj>
              </mc:Choice>
              <mc:Fallback>
                <p:oleObj name="Equation" r:id="rId8" imgW="29591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0424" y="5157192"/>
                        <a:ext cx="304800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Slide Number Placeholder 9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49757563-44A8-478C-B18B-274E29BE28C9}" type="slidenum">
              <a:rPr lang="en-US" altLang="en-US" sz="1200"/>
              <a:pPr algn="r" eaLnBrk="1" hangingPunct="1"/>
              <a:t>25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51199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850354"/>
            <a:ext cx="7848872" cy="706438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3. Density-Based Clustering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556792"/>
            <a:ext cx="7791400" cy="4996408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SimSun" panose="02010600030101010101" pitchFamily="2" charset="-122"/>
              </a:rPr>
              <a:t>Clustering based on density (local cluster criterion), such as density-connected points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zh-CN" dirty="0">
              <a:ea typeface="SimSun" panose="02010600030101010101" pitchFamily="2" charset="-122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SimSun" panose="02010600030101010101" pitchFamily="2" charset="-122"/>
              </a:rPr>
              <a:t>Major features: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dirty="0">
                <a:ea typeface="SimSun" panose="02010600030101010101" pitchFamily="2" charset="-122"/>
              </a:rPr>
              <a:t>Discover clusters of arbitrary shape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dirty="0">
                <a:ea typeface="SimSun" panose="02010600030101010101" pitchFamily="2" charset="-122"/>
              </a:rPr>
              <a:t>Handle noise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dirty="0">
                <a:ea typeface="SimSun" panose="02010600030101010101" pitchFamily="2" charset="-122"/>
              </a:rPr>
              <a:t>One scan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dirty="0">
                <a:ea typeface="SimSun" panose="02010600030101010101" pitchFamily="2" charset="-122"/>
              </a:rPr>
              <a:t>Need density parameters as termination condition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altLang="zh-CN" dirty="0">
              <a:ea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SimSun" panose="02010600030101010101" pitchFamily="2" charset="-122"/>
              </a:rPr>
              <a:t>Several interesting studies:</a:t>
            </a:r>
          </a:p>
          <a:p>
            <a:pPr lvl="1" eaLnBrk="1" hangingPunct="1"/>
            <a:r>
              <a:rPr lang="en-US" altLang="zh-CN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imSun" panose="02010600030101010101" pitchFamily="2" charset="-122"/>
              </a:rPr>
              <a:t>DBSCAN</a:t>
            </a:r>
            <a:r>
              <a:rPr lang="en-US" altLang="zh-CN" sz="2000" u="sng" dirty="0">
                <a:ea typeface="SimSun" panose="02010600030101010101" pitchFamily="2" charset="-122"/>
              </a:rPr>
              <a:t>:</a:t>
            </a:r>
            <a:r>
              <a:rPr lang="en-US" altLang="zh-CN" sz="2000" dirty="0">
                <a:ea typeface="SimSun" panose="02010600030101010101" pitchFamily="2" charset="-122"/>
              </a:rPr>
              <a:t> Ester, et al. (KDD</a:t>
            </a: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  <a:r>
              <a:rPr lang="en-US" altLang="zh-CN" sz="2000" dirty="0">
                <a:ea typeface="SimSun" panose="02010600030101010101" pitchFamily="2" charset="-122"/>
              </a:rPr>
              <a:t>96)</a:t>
            </a:r>
          </a:p>
          <a:p>
            <a:pPr lvl="1" eaLnBrk="1" hangingPunct="1"/>
            <a:r>
              <a:rPr lang="en-US" altLang="zh-CN" sz="2000" u="sng" dirty="0">
                <a:ea typeface="SimSun" panose="02010600030101010101" pitchFamily="2" charset="-122"/>
              </a:rPr>
              <a:t>OPTICS</a:t>
            </a:r>
            <a:r>
              <a:rPr lang="en-US" altLang="zh-CN" sz="2000" dirty="0">
                <a:ea typeface="SimSun" panose="02010600030101010101" pitchFamily="2" charset="-122"/>
              </a:rPr>
              <a:t>: </a:t>
            </a:r>
            <a:r>
              <a:rPr lang="en-US" altLang="zh-CN" sz="2000" dirty="0" err="1">
                <a:ea typeface="SimSun" panose="02010600030101010101" pitchFamily="2" charset="-122"/>
              </a:rPr>
              <a:t>Ankerst</a:t>
            </a:r>
            <a:r>
              <a:rPr lang="en-US" altLang="zh-CN" sz="2000" dirty="0">
                <a:ea typeface="SimSun" panose="02010600030101010101" pitchFamily="2" charset="-122"/>
              </a:rPr>
              <a:t>, et al (SIGMOD</a:t>
            </a: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  <a:r>
              <a:rPr lang="en-US" altLang="zh-CN" sz="2000" dirty="0">
                <a:ea typeface="SimSun" panose="02010600030101010101" pitchFamily="2" charset="-122"/>
              </a:rPr>
              <a:t>99).</a:t>
            </a:r>
          </a:p>
          <a:p>
            <a:pPr lvl="1" eaLnBrk="1" hangingPunct="1"/>
            <a:r>
              <a:rPr lang="en-US" altLang="zh-CN" sz="2000" u="sng" dirty="0">
                <a:ea typeface="SimSun" panose="02010600030101010101" pitchFamily="2" charset="-122"/>
              </a:rPr>
              <a:t>DENCLUE</a:t>
            </a:r>
            <a:r>
              <a:rPr lang="en-US" altLang="zh-CN" sz="2000" dirty="0">
                <a:ea typeface="SimSun" panose="02010600030101010101" pitchFamily="2" charset="-122"/>
              </a:rPr>
              <a:t>: </a:t>
            </a:r>
            <a:r>
              <a:rPr lang="en-US" altLang="zh-CN" sz="2000" dirty="0" err="1">
                <a:ea typeface="SimSun" panose="02010600030101010101" pitchFamily="2" charset="-122"/>
              </a:rPr>
              <a:t>Hinneburg</a:t>
            </a:r>
            <a:r>
              <a:rPr lang="en-US" altLang="zh-CN" sz="2000" dirty="0">
                <a:ea typeface="SimSun" panose="02010600030101010101" pitchFamily="2" charset="-122"/>
              </a:rPr>
              <a:t> &amp; D. </a:t>
            </a:r>
            <a:r>
              <a:rPr lang="en-US" altLang="zh-CN" sz="2000" dirty="0" err="1">
                <a:ea typeface="SimSun" panose="02010600030101010101" pitchFamily="2" charset="-122"/>
              </a:rPr>
              <a:t>Keim</a:t>
            </a:r>
            <a:r>
              <a:rPr lang="en-US" altLang="zh-CN" sz="2000" dirty="0">
                <a:ea typeface="SimSun" panose="02010600030101010101" pitchFamily="2" charset="-122"/>
              </a:rPr>
              <a:t>  (KDD</a:t>
            </a: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  <a:r>
              <a:rPr lang="en-US" altLang="zh-CN" sz="2000" dirty="0">
                <a:ea typeface="SimSun" panose="02010600030101010101" pitchFamily="2" charset="-122"/>
              </a:rPr>
              <a:t>98)</a:t>
            </a:r>
          </a:p>
          <a:p>
            <a:pPr lvl="1" eaLnBrk="1" hangingPunct="1"/>
            <a:r>
              <a:rPr lang="en-US" altLang="zh-CN" sz="2000" u="sng" dirty="0">
                <a:ea typeface="SimSun" panose="02010600030101010101" pitchFamily="2" charset="-122"/>
              </a:rPr>
              <a:t>CLIQUE</a:t>
            </a:r>
            <a:r>
              <a:rPr lang="en-US" altLang="zh-CN" sz="2000" dirty="0">
                <a:ea typeface="SimSun" panose="02010600030101010101" pitchFamily="2" charset="-122"/>
              </a:rPr>
              <a:t>: Agrawal, et al. (SIGMOD</a:t>
            </a: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  <a:r>
              <a:rPr lang="en-US" altLang="zh-CN" sz="2000" dirty="0">
                <a:ea typeface="SimSun" panose="02010600030101010101" pitchFamily="2" charset="-122"/>
              </a:rPr>
              <a:t>98) (more grid-based)</a:t>
            </a:r>
          </a:p>
        </p:txBody>
      </p:sp>
      <p:sp>
        <p:nvSpPr>
          <p:cNvPr id="4608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E1463AD-D95C-4BAF-8691-FF0C1CF12342}" type="slidenum">
              <a:rPr lang="en-US" altLang="en-US" sz="1200"/>
              <a:pPr eaLnBrk="1" hangingPunct="1"/>
              <a:t>26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58913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084262" y="762801"/>
            <a:ext cx="8458200" cy="6858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SimSun" panose="02010600030101010101" pitchFamily="2" charset="-122"/>
              </a:rPr>
              <a:t>Density-Based Clustering: Basic Concepts</a:t>
            </a:r>
          </a:p>
        </p:txBody>
      </p:sp>
      <p:sp>
        <p:nvSpPr>
          <p:cNvPr id="4710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967680" y="1631776"/>
            <a:ext cx="79248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Two parameters</a:t>
            </a:r>
            <a:r>
              <a:rPr lang="en-US" altLang="zh-CN" sz="2400" i="1" dirty="0">
                <a:ea typeface="SimSun" panose="02010600030101010101" pitchFamily="2" charset="-122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i="1" dirty="0">
                <a:solidFill>
                  <a:schemeClr val="hlink"/>
                </a:solidFill>
                <a:ea typeface="SimSun" panose="02010600030101010101" pitchFamily="2" charset="-122"/>
              </a:rPr>
              <a:t>Eps</a:t>
            </a:r>
            <a:r>
              <a:rPr lang="en-US" altLang="zh-CN" sz="2400" dirty="0">
                <a:ea typeface="SimSun" panose="02010600030101010101" pitchFamily="2" charset="-122"/>
              </a:rPr>
              <a:t>: Maximum radius of the </a:t>
            </a:r>
            <a:r>
              <a:rPr lang="en-US" altLang="zh-CN" sz="2400" dirty="0" err="1">
                <a:ea typeface="SimSun" panose="02010600030101010101" pitchFamily="2" charset="-122"/>
              </a:rPr>
              <a:t>neighbourhood</a:t>
            </a:r>
            <a:endParaRPr lang="en-US" altLang="zh-CN" sz="2400" dirty="0">
              <a:ea typeface="SimSun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i="1" dirty="0" err="1">
                <a:solidFill>
                  <a:schemeClr val="hlink"/>
                </a:solidFill>
                <a:ea typeface="SimSun" panose="02010600030101010101" pitchFamily="2" charset="-122"/>
              </a:rPr>
              <a:t>MinPts</a:t>
            </a:r>
            <a:r>
              <a:rPr lang="en-US" altLang="zh-CN" sz="2400" dirty="0">
                <a:ea typeface="SimSun" panose="02010600030101010101" pitchFamily="2" charset="-122"/>
              </a:rPr>
              <a:t>: Minimum number of points in an Eps-</a:t>
            </a:r>
            <a:r>
              <a:rPr lang="en-US" altLang="zh-CN" sz="2400" dirty="0" err="1">
                <a:ea typeface="SimSun" panose="02010600030101010101" pitchFamily="2" charset="-122"/>
              </a:rPr>
              <a:t>neighbourhood</a:t>
            </a:r>
            <a:r>
              <a:rPr lang="en-US" altLang="zh-CN" sz="2400" dirty="0">
                <a:ea typeface="SimSun" panose="02010600030101010101" pitchFamily="2" charset="-122"/>
              </a:rPr>
              <a:t> of that point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i="1" dirty="0" err="1">
                <a:ea typeface="SimSun" panose="02010600030101010101" pitchFamily="2" charset="-122"/>
              </a:rPr>
              <a:t>N</a:t>
            </a:r>
            <a:r>
              <a:rPr lang="en-US" altLang="zh-CN" sz="2400" i="1" baseline="-25000" dirty="0" err="1">
                <a:ea typeface="SimSun" panose="02010600030101010101" pitchFamily="2" charset="-122"/>
              </a:rPr>
              <a:t>Eps</a:t>
            </a:r>
            <a:r>
              <a:rPr lang="en-US" altLang="zh-CN" sz="2400" i="1" dirty="0">
                <a:ea typeface="SimSun" panose="02010600030101010101" pitchFamily="2" charset="-122"/>
              </a:rPr>
              <a:t>(p)</a:t>
            </a:r>
            <a:r>
              <a:rPr lang="en-US" altLang="zh-CN" sz="2400" dirty="0">
                <a:ea typeface="SimSun" panose="02010600030101010101" pitchFamily="2" charset="-122"/>
              </a:rPr>
              <a:t>: {q belongs to D | </a:t>
            </a:r>
            <a:r>
              <a:rPr lang="en-US" altLang="zh-CN" sz="2400" dirty="0" err="1">
                <a:ea typeface="SimSun" panose="02010600030101010101" pitchFamily="2" charset="-122"/>
              </a:rPr>
              <a:t>dist</a:t>
            </a:r>
            <a:r>
              <a:rPr lang="en-US" altLang="zh-CN" sz="2400" dirty="0">
                <a:ea typeface="SimSun" panose="02010600030101010101" pitchFamily="2" charset="-122"/>
              </a:rPr>
              <a:t>(</a:t>
            </a:r>
            <a:r>
              <a:rPr lang="en-US" altLang="zh-CN" sz="2400" dirty="0" err="1">
                <a:ea typeface="SimSun" panose="02010600030101010101" pitchFamily="2" charset="-122"/>
              </a:rPr>
              <a:t>p,q</a:t>
            </a:r>
            <a:r>
              <a:rPr lang="en-US" altLang="zh-CN" sz="2400" dirty="0">
                <a:ea typeface="SimSun" panose="02010600030101010101" pitchFamily="2" charset="-122"/>
              </a:rPr>
              <a:t>) ≤ Eps}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chemeClr val="hlink"/>
                </a:solidFill>
                <a:ea typeface="SimSun" panose="02010600030101010101" pitchFamily="2" charset="-122"/>
              </a:rPr>
              <a:t>Directly density-reachable</a:t>
            </a:r>
            <a:r>
              <a:rPr lang="en-US" altLang="zh-CN" sz="2400" dirty="0">
                <a:ea typeface="SimSun" panose="02010600030101010101" pitchFamily="2" charset="-122"/>
              </a:rPr>
              <a:t>: A point </a:t>
            </a:r>
            <a:r>
              <a:rPr lang="en-US" altLang="zh-CN" sz="2400" i="1" dirty="0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</a:rPr>
              <a:t> is directly density-reachable from a core point </a:t>
            </a:r>
            <a:r>
              <a:rPr lang="en-US" altLang="zh-CN" sz="2400" i="1" dirty="0">
                <a:ea typeface="SimSun" panose="02010600030101010101" pitchFamily="2" charset="-122"/>
              </a:rPr>
              <a:t>q</a:t>
            </a:r>
            <a:r>
              <a:rPr lang="en-US" altLang="zh-CN" sz="2400" dirty="0">
                <a:ea typeface="SimSun" panose="02010600030101010101" pitchFamily="2" charset="-122"/>
              </a:rPr>
              <a:t> if 	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i="1" dirty="0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</a:rPr>
              <a:t> belongs to </a:t>
            </a:r>
            <a:r>
              <a:rPr lang="en-US" altLang="zh-CN" sz="2400" i="1" dirty="0" err="1">
                <a:ea typeface="SimSun" panose="02010600030101010101" pitchFamily="2" charset="-122"/>
              </a:rPr>
              <a:t>N</a:t>
            </a:r>
            <a:r>
              <a:rPr lang="en-US" altLang="zh-CN" sz="2400" i="1" baseline="-25000" dirty="0" err="1">
                <a:ea typeface="SimSun" panose="02010600030101010101" pitchFamily="2" charset="-122"/>
              </a:rPr>
              <a:t>Eps</a:t>
            </a:r>
            <a:r>
              <a:rPr lang="en-US" altLang="zh-CN" sz="2400" i="1" dirty="0">
                <a:ea typeface="SimSun" panose="02010600030101010101" pitchFamily="2" charset="-122"/>
              </a:rPr>
              <a:t>(q)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core point condition: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              |</a:t>
            </a:r>
            <a:r>
              <a:rPr lang="en-US" altLang="zh-CN" sz="2400" i="1" dirty="0" err="1">
                <a:ea typeface="SimSun" panose="02010600030101010101" pitchFamily="2" charset="-122"/>
              </a:rPr>
              <a:t>N</a:t>
            </a:r>
            <a:r>
              <a:rPr lang="en-US" altLang="zh-CN" sz="2400" i="1" baseline="-25000" dirty="0" err="1">
                <a:ea typeface="SimSun" panose="02010600030101010101" pitchFamily="2" charset="-122"/>
              </a:rPr>
              <a:t>Eps</a:t>
            </a:r>
            <a:r>
              <a:rPr lang="en-US" altLang="zh-CN" sz="2400" i="1" dirty="0">
                <a:ea typeface="SimSun" panose="02010600030101010101" pitchFamily="2" charset="-122"/>
              </a:rPr>
              <a:t> (q)</a:t>
            </a:r>
            <a:r>
              <a:rPr lang="en-US" altLang="zh-CN" sz="2400" dirty="0">
                <a:ea typeface="SimSun" panose="02010600030101010101" pitchFamily="2" charset="-122"/>
              </a:rPr>
              <a:t>| ≥ </a:t>
            </a:r>
            <a:r>
              <a:rPr lang="en-US" altLang="zh-CN" sz="2400" i="1" dirty="0" err="1">
                <a:ea typeface="SimSun" panose="02010600030101010101" pitchFamily="2" charset="-122"/>
              </a:rPr>
              <a:t>MinPts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endParaRPr lang="en-US" altLang="zh-CN" sz="2400" i="1" dirty="0">
              <a:ea typeface="SimSun" panose="02010600030101010101" pitchFamily="2" charset="-122"/>
            </a:endParaRPr>
          </a:p>
        </p:txBody>
      </p:sp>
      <p:grpSp>
        <p:nvGrpSpPr>
          <p:cNvPr id="47108" name="Group 50"/>
          <p:cNvGrpSpPr>
            <a:grpSpLocks/>
          </p:cNvGrpSpPr>
          <p:nvPr/>
        </p:nvGrpSpPr>
        <p:grpSpPr bwMode="auto">
          <a:xfrm>
            <a:off x="5264150" y="4648200"/>
            <a:ext cx="3879850" cy="1663700"/>
            <a:chOff x="5264150" y="4648200"/>
            <a:chExt cx="3879850" cy="1663700"/>
          </a:xfrm>
        </p:grpSpPr>
        <p:sp>
          <p:nvSpPr>
            <p:cNvPr id="47110" name="Rectangle 2072"/>
            <p:cNvSpPr>
              <a:spLocks noChangeArrowheads="1"/>
            </p:cNvSpPr>
            <p:nvPr/>
          </p:nvSpPr>
          <p:spPr bwMode="auto">
            <a:xfrm>
              <a:off x="7315200" y="4946650"/>
              <a:ext cx="1828800" cy="1004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dirty="0" err="1">
                  <a:latin typeface="Times New Roman" panose="02020603050405020304" pitchFamily="18" charset="0"/>
                  <a:ea typeface="SimSun" panose="02010600030101010101" pitchFamily="2" charset="-122"/>
                </a:rPr>
                <a:t>MinPts</a:t>
              </a:r>
              <a:r>
                <a:rPr lang="en-US" altLang="zh-CN" dirty="0">
                  <a:latin typeface="Times New Roman" panose="02020603050405020304" pitchFamily="18" charset="0"/>
                  <a:ea typeface="SimSun" panose="02010600030101010101" pitchFamily="2" charset="-122"/>
                </a:rPr>
                <a:t> = 5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SimSun" panose="02010600030101010101" pitchFamily="2" charset="-122"/>
                </a:rPr>
                <a:t>Eps = 1 cm</a:t>
              </a:r>
            </a:p>
          </p:txBody>
        </p:sp>
        <p:grpSp>
          <p:nvGrpSpPr>
            <p:cNvPr id="47111" name="Group 49"/>
            <p:cNvGrpSpPr>
              <a:grpSpLocks/>
            </p:cNvGrpSpPr>
            <p:nvPr/>
          </p:nvGrpSpPr>
          <p:grpSpPr bwMode="auto">
            <a:xfrm>
              <a:off x="5264150" y="4648200"/>
              <a:ext cx="1663700" cy="1663700"/>
              <a:chOff x="5264150" y="4648200"/>
              <a:chExt cx="1663700" cy="1663700"/>
            </a:xfrm>
          </p:grpSpPr>
          <p:sp>
            <p:nvSpPr>
              <p:cNvPr id="47112" name="Oval 2054"/>
              <p:cNvSpPr>
                <a:spLocks noChangeArrowheads="1"/>
              </p:cNvSpPr>
              <p:nvPr/>
            </p:nvSpPr>
            <p:spPr bwMode="auto">
              <a:xfrm>
                <a:off x="5375275" y="5430838"/>
                <a:ext cx="100013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13" name="Oval 2055"/>
              <p:cNvSpPr>
                <a:spLocks noChangeArrowheads="1"/>
              </p:cNvSpPr>
              <p:nvPr/>
            </p:nvSpPr>
            <p:spPr bwMode="auto">
              <a:xfrm>
                <a:off x="5711825" y="5541963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14" name="Oval 2056"/>
              <p:cNvSpPr>
                <a:spLocks noChangeArrowheads="1"/>
              </p:cNvSpPr>
              <p:nvPr/>
            </p:nvSpPr>
            <p:spPr bwMode="auto">
              <a:xfrm>
                <a:off x="5867400" y="5181600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15" name="Oval 2057"/>
              <p:cNvSpPr>
                <a:spLocks noChangeArrowheads="1"/>
              </p:cNvSpPr>
              <p:nvPr/>
            </p:nvSpPr>
            <p:spPr bwMode="auto">
              <a:xfrm>
                <a:off x="5264150" y="5876925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16" name="Oval 2058"/>
              <p:cNvSpPr>
                <a:spLocks noChangeArrowheads="1"/>
              </p:cNvSpPr>
              <p:nvPr/>
            </p:nvSpPr>
            <p:spPr bwMode="auto">
              <a:xfrm>
                <a:off x="5487988" y="5654675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17" name="Oval 2059"/>
              <p:cNvSpPr>
                <a:spLocks noChangeArrowheads="1"/>
              </p:cNvSpPr>
              <p:nvPr/>
            </p:nvSpPr>
            <p:spPr bwMode="auto">
              <a:xfrm>
                <a:off x="5487988" y="5876925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18" name="Oval 2060"/>
              <p:cNvSpPr>
                <a:spLocks noChangeArrowheads="1"/>
              </p:cNvSpPr>
              <p:nvPr/>
            </p:nvSpPr>
            <p:spPr bwMode="auto">
              <a:xfrm>
                <a:off x="5822950" y="5989638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19" name="Oval 2061"/>
              <p:cNvSpPr>
                <a:spLocks noChangeArrowheads="1"/>
              </p:cNvSpPr>
              <p:nvPr/>
            </p:nvSpPr>
            <p:spPr bwMode="auto">
              <a:xfrm>
                <a:off x="5822950" y="4648200"/>
                <a:ext cx="1104900" cy="11049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20" name="Oval 2062"/>
              <p:cNvSpPr>
                <a:spLocks noChangeArrowheads="1"/>
              </p:cNvSpPr>
              <p:nvPr/>
            </p:nvSpPr>
            <p:spPr bwMode="auto">
              <a:xfrm>
                <a:off x="5822950" y="4983163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21" name="Oval 2063"/>
              <p:cNvSpPr>
                <a:spLocks noChangeArrowheads="1"/>
              </p:cNvSpPr>
              <p:nvPr/>
            </p:nvSpPr>
            <p:spPr bwMode="auto">
              <a:xfrm>
                <a:off x="6492875" y="5654675"/>
                <a:ext cx="100013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22" name="Oval 2064"/>
              <p:cNvSpPr>
                <a:spLocks noChangeArrowheads="1"/>
              </p:cNvSpPr>
              <p:nvPr/>
            </p:nvSpPr>
            <p:spPr bwMode="auto">
              <a:xfrm>
                <a:off x="6270625" y="5207000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23" name="Oval 2065"/>
              <p:cNvSpPr>
                <a:spLocks noChangeArrowheads="1"/>
              </p:cNvSpPr>
              <p:nvPr/>
            </p:nvSpPr>
            <p:spPr bwMode="auto">
              <a:xfrm>
                <a:off x="5711825" y="5765800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24" name="Oval 2066"/>
              <p:cNvSpPr>
                <a:spLocks noChangeArrowheads="1"/>
              </p:cNvSpPr>
              <p:nvPr/>
            </p:nvSpPr>
            <p:spPr bwMode="auto">
              <a:xfrm>
                <a:off x="5934075" y="5541963"/>
                <a:ext cx="100013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25" name="Oval 2067"/>
              <p:cNvSpPr>
                <a:spLocks noChangeArrowheads="1"/>
              </p:cNvSpPr>
              <p:nvPr/>
            </p:nvSpPr>
            <p:spPr bwMode="auto">
              <a:xfrm>
                <a:off x="6157913" y="5876925"/>
                <a:ext cx="100013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26" name="Oval 2068"/>
              <p:cNvSpPr>
                <a:spLocks noChangeArrowheads="1"/>
              </p:cNvSpPr>
              <p:nvPr/>
            </p:nvSpPr>
            <p:spPr bwMode="auto">
              <a:xfrm>
                <a:off x="6716713" y="5989638"/>
                <a:ext cx="100013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27" name="Oval 2069"/>
              <p:cNvSpPr>
                <a:spLocks noChangeArrowheads="1"/>
              </p:cNvSpPr>
              <p:nvPr/>
            </p:nvSpPr>
            <p:spPr bwMode="auto">
              <a:xfrm>
                <a:off x="5487988" y="5207000"/>
                <a:ext cx="1104900" cy="11049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28" name="Rectangle 2070"/>
              <p:cNvSpPr>
                <a:spLocks noChangeArrowheads="1"/>
              </p:cNvSpPr>
              <p:nvPr/>
            </p:nvSpPr>
            <p:spPr bwMode="auto">
              <a:xfrm>
                <a:off x="6324600" y="4946650"/>
                <a:ext cx="3810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ea typeface="SimSun" panose="02010600030101010101" pitchFamily="2" charset="-122"/>
                  </a:rPr>
                  <a:t>p</a:t>
                </a:r>
              </a:p>
            </p:txBody>
          </p:sp>
          <p:sp>
            <p:nvSpPr>
              <p:cNvPr id="47129" name="Rectangle 2071"/>
              <p:cNvSpPr>
                <a:spLocks noChangeArrowheads="1"/>
              </p:cNvSpPr>
              <p:nvPr/>
            </p:nvSpPr>
            <p:spPr bwMode="auto">
              <a:xfrm>
                <a:off x="5867400" y="5715000"/>
                <a:ext cx="3810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</a:p>
            </p:txBody>
          </p:sp>
          <p:sp>
            <p:nvSpPr>
              <p:cNvPr id="47130" name="Oval 2065"/>
              <p:cNvSpPr>
                <a:spLocks noChangeArrowheads="1"/>
              </p:cNvSpPr>
              <p:nvPr/>
            </p:nvSpPr>
            <p:spPr bwMode="auto">
              <a:xfrm>
                <a:off x="5997575" y="5768975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47109" name="Slide Number Placeholder 5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E13F066-44A4-45B6-9EA7-EE86D15601C5}" type="slidenum">
              <a:rPr lang="en-US" altLang="en-US" sz="1200"/>
              <a:pPr eaLnBrk="1" hangingPunct="1"/>
              <a:t>27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236274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9560" y="581891"/>
            <a:ext cx="7972920" cy="9906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ea typeface="SimSun" panose="02010600030101010101" pitchFamily="2" charset="-122"/>
              </a:rPr>
              <a:t>DBSCAN: Density-Based Spatial Clustering of Applications with Noise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072" y="1772816"/>
            <a:ext cx="7719392" cy="124691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Relies on a </a:t>
            </a:r>
            <a:r>
              <a:rPr lang="en-US" altLang="zh-CN" i="1" dirty="0">
                <a:ea typeface="SimSun" panose="02010600030101010101" pitchFamily="2" charset="-122"/>
              </a:rPr>
              <a:t>density-based</a:t>
            </a:r>
            <a:r>
              <a:rPr lang="en-US" altLang="zh-CN" dirty="0">
                <a:ea typeface="SimSun" panose="02010600030101010101" pitchFamily="2" charset="-122"/>
              </a:rPr>
              <a:t> notion of cluster:  A </a:t>
            </a:r>
            <a:r>
              <a:rPr lang="en-US" altLang="zh-CN" i="1" dirty="0">
                <a:ea typeface="SimSun" panose="02010600030101010101" pitchFamily="2" charset="-122"/>
              </a:rPr>
              <a:t>cluster</a:t>
            </a:r>
            <a:r>
              <a:rPr lang="en-US" altLang="zh-CN" dirty="0">
                <a:ea typeface="SimSun" panose="02010600030101010101" pitchFamily="2" charset="-122"/>
              </a:rPr>
              <a:t> is defined as a maximal set of density-connected points</a:t>
            </a:r>
          </a:p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Discovers clusters of arbitrary shape in spatial databases with noise</a:t>
            </a:r>
          </a:p>
        </p:txBody>
      </p:sp>
      <p:grpSp>
        <p:nvGrpSpPr>
          <p:cNvPr id="49156" name="Group 4"/>
          <p:cNvGrpSpPr>
            <a:grpSpLocks/>
          </p:cNvGrpSpPr>
          <p:nvPr/>
        </p:nvGrpSpPr>
        <p:grpSpPr bwMode="auto">
          <a:xfrm>
            <a:off x="2057400" y="3505200"/>
            <a:ext cx="6324600" cy="2743200"/>
            <a:chOff x="672" y="1824"/>
            <a:chExt cx="4608" cy="2112"/>
          </a:xfrm>
        </p:grpSpPr>
        <p:sp>
          <p:nvSpPr>
            <p:cNvPr id="49158" name="Oval 5"/>
            <p:cNvSpPr>
              <a:spLocks noChangeArrowheads="1"/>
            </p:cNvSpPr>
            <p:nvPr/>
          </p:nvSpPr>
          <p:spPr bwMode="auto">
            <a:xfrm>
              <a:off x="1872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59" name="Oval 6"/>
            <p:cNvSpPr>
              <a:spLocks noChangeArrowheads="1"/>
            </p:cNvSpPr>
            <p:nvPr/>
          </p:nvSpPr>
          <p:spPr bwMode="auto">
            <a:xfrm>
              <a:off x="1824" y="273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0" name="Oval 7"/>
            <p:cNvSpPr>
              <a:spLocks noChangeArrowheads="1"/>
            </p:cNvSpPr>
            <p:nvPr/>
          </p:nvSpPr>
          <p:spPr bwMode="auto">
            <a:xfrm>
              <a:off x="2064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1" name="Oval 8"/>
            <p:cNvSpPr>
              <a:spLocks noChangeArrowheads="1"/>
            </p:cNvSpPr>
            <p:nvPr/>
          </p:nvSpPr>
          <p:spPr bwMode="auto">
            <a:xfrm>
              <a:off x="2160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2" name="Oval 9"/>
            <p:cNvSpPr>
              <a:spLocks noChangeArrowheads="1"/>
            </p:cNvSpPr>
            <p:nvPr/>
          </p:nvSpPr>
          <p:spPr bwMode="auto">
            <a:xfrm>
              <a:off x="2256" y="292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3" name="Oval 10"/>
            <p:cNvSpPr>
              <a:spLocks noChangeArrowheads="1"/>
            </p:cNvSpPr>
            <p:nvPr/>
          </p:nvSpPr>
          <p:spPr bwMode="auto">
            <a:xfrm>
              <a:off x="1872" y="297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4" name="Oval 11"/>
            <p:cNvSpPr>
              <a:spLocks noChangeArrowheads="1"/>
            </p:cNvSpPr>
            <p:nvPr/>
          </p:nvSpPr>
          <p:spPr bwMode="auto">
            <a:xfrm>
              <a:off x="2064" y="312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5" name="Oval 12"/>
            <p:cNvSpPr>
              <a:spLocks noChangeArrowheads="1"/>
            </p:cNvSpPr>
            <p:nvPr/>
          </p:nvSpPr>
          <p:spPr bwMode="auto">
            <a:xfrm>
              <a:off x="1968" y="336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6" name="Oval 13"/>
            <p:cNvSpPr>
              <a:spLocks noChangeArrowheads="1"/>
            </p:cNvSpPr>
            <p:nvPr/>
          </p:nvSpPr>
          <p:spPr bwMode="auto">
            <a:xfrm>
              <a:off x="2208" y="350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7" name="Oval 14"/>
            <p:cNvSpPr>
              <a:spLocks noChangeArrowheads="1"/>
            </p:cNvSpPr>
            <p:nvPr/>
          </p:nvSpPr>
          <p:spPr bwMode="auto">
            <a:xfrm>
              <a:off x="2304" y="36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8" name="Oval 15"/>
            <p:cNvSpPr>
              <a:spLocks noChangeArrowheads="1"/>
            </p:cNvSpPr>
            <p:nvPr/>
          </p:nvSpPr>
          <p:spPr bwMode="auto">
            <a:xfrm>
              <a:off x="2256" y="326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9" name="Oval 16"/>
            <p:cNvSpPr>
              <a:spLocks noChangeArrowheads="1"/>
            </p:cNvSpPr>
            <p:nvPr/>
          </p:nvSpPr>
          <p:spPr bwMode="auto">
            <a:xfrm>
              <a:off x="2880" y="192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0" name="Oval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1" name="Oval 18"/>
            <p:cNvSpPr>
              <a:spLocks noChangeArrowheads="1"/>
            </p:cNvSpPr>
            <p:nvPr/>
          </p:nvSpPr>
          <p:spPr bwMode="auto">
            <a:xfrm>
              <a:off x="2832" y="268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2" name="Oval 19"/>
            <p:cNvSpPr>
              <a:spLocks noChangeArrowheads="1"/>
            </p:cNvSpPr>
            <p:nvPr/>
          </p:nvSpPr>
          <p:spPr bwMode="auto">
            <a:xfrm>
              <a:off x="3168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3" name="Oval 20"/>
            <p:cNvSpPr>
              <a:spLocks noChangeArrowheads="1"/>
            </p:cNvSpPr>
            <p:nvPr/>
          </p:nvSpPr>
          <p:spPr bwMode="auto">
            <a:xfrm>
              <a:off x="3264" y="254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4" name="Oval 21"/>
            <p:cNvSpPr>
              <a:spLocks noChangeArrowheads="1"/>
            </p:cNvSpPr>
            <p:nvPr/>
          </p:nvSpPr>
          <p:spPr bwMode="auto">
            <a:xfrm>
              <a:off x="2976" y="288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5" name="Rectangle 22"/>
            <p:cNvSpPr>
              <a:spLocks noChangeArrowheads="1"/>
            </p:cNvSpPr>
            <p:nvPr/>
          </p:nvSpPr>
          <p:spPr bwMode="auto">
            <a:xfrm>
              <a:off x="1392" y="1824"/>
              <a:ext cx="2448" cy="21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6" name="Oval 23"/>
            <p:cNvSpPr>
              <a:spLocks noChangeArrowheads="1"/>
            </p:cNvSpPr>
            <p:nvPr/>
          </p:nvSpPr>
          <p:spPr bwMode="auto">
            <a:xfrm>
              <a:off x="1584" y="2304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7" name="Oval 24"/>
            <p:cNvSpPr>
              <a:spLocks noChangeArrowheads="1"/>
            </p:cNvSpPr>
            <p:nvPr/>
          </p:nvSpPr>
          <p:spPr bwMode="auto">
            <a:xfrm>
              <a:off x="1872" y="2880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8" name="Oval 25"/>
            <p:cNvSpPr>
              <a:spLocks noChangeArrowheads="1"/>
            </p:cNvSpPr>
            <p:nvPr/>
          </p:nvSpPr>
          <p:spPr bwMode="auto">
            <a:xfrm>
              <a:off x="2688" y="1824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9" name="AutoShape 26"/>
            <p:cNvSpPr>
              <a:spLocks/>
            </p:cNvSpPr>
            <p:nvPr/>
          </p:nvSpPr>
          <p:spPr bwMode="auto">
            <a:xfrm>
              <a:off x="1094" y="3124"/>
              <a:ext cx="576" cy="360"/>
            </a:xfrm>
            <a:prstGeom prst="borderCallout1">
              <a:avLst>
                <a:gd name="adj1" fmla="val 18750"/>
                <a:gd name="adj2" fmla="val 108333"/>
                <a:gd name="adj3" fmla="val 18750"/>
                <a:gd name="adj4" fmla="val 16875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Core</a:t>
              </a:r>
            </a:p>
          </p:txBody>
        </p:sp>
        <p:sp>
          <p:nvSpPr>
            <p:cNvPr id="49180" name="AutoShape 27"/>
            <p:cNvSpPr>
              <a:spLocks/>
            </p:cNvSpPr>
            <p:nvPr/>
          </p:nvSpPr>
          <p:spPr bwMode="auto">
            <a:xfrm>
              <a:off x="672" y="2515"/>
              <a:ext cx="817" cy="359"/>
            </a:xfrm>
            <a:prstGeom prst="borderCallout1">
              <a:avLst>
                <a:gd name="adj1" fmla="val 14458"/>
                <a:gd name="adj2" fmla="val 105884"/>
                <a:gd name="adj3" fmla="val 14458"/>
                <a:gd name="adj4" fmla="val 148528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Border</a:t>
              </a:r>
            </a:p>
          </p:txBody>
        </p:sp>
        <p:sp>
          <p:nvSpPr>
            <p:cNvPr id="49181" name="AutoShape 28"/>
            <p:cNvSpPr>
              <a:spLocks/>
            </p:cNvSpPr>
            <p:nvPr/>
          </p:nvSpPr>
          <p:spPr bwMode="auto">
            <a:xfrm>
              <a:off x="3697" y="1921"/>
              <a:ext cx="824" cy="359"/>
            </a:xfrm>
            <a:prstGeom prst="borderCallout1">
              <a:avLst>
                <a:gd name="adj1" fmla="val 24491"/>
                <a:gd name="adj2" fmla="val -5810"/>
                <a:gd name="adj3" fmla="val 21431"/>
                <a:gd name="adj4" fmla="val -8281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Outlier</a:t>
              </a:r>
            </a:p>
          </p:txBody>
        </p:sp>
        <p:sp>
          <p:nvSpPr>
            <p:cNvPr id="49182" name="Text Box 29"/>
            <p:cNvSpPr txBox="1">
              <a:spLocks noChangeArrowheads="1"/>
            </p:cNvSpPr>
            <p:nvPr/>
          </p:nvSpPr>
          <p:spPr bwMode="auto">
            <a:xfrm>
              <a:off x="4081" y="2736"/>
              <a:ext cx="1199" cy="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Eps = 1cm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MinPts = 5</a:t>
              </a:r>
            </a:p>
          </p:txBody>
        </p:sp>
        <p:sp>
          <p:nvSpPr>
            <p:cNvPr id="49183" name="Oval 30"/>
            <p:cNvSpPr>
              <a:spLocks noChangeArrowheads="1"/>
            </p:cNvSpPr>
            <p:nvPr/>
          </p:nvSpPr>
          <p:spPr bwMode="auto">
            <a:xfrm>
              <a:off x="2400" y="345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9157" name="Slide Number Placeholder 3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7872F64-FC0C-4547-B688-CF74BC12ED21}" type="slidenum">
              <a:rPr lang="en-US" altLang="en-US" sz="1200"/>
              <a:pPr eaLnBrk="1" hangingPunct="1"/>
              <a:t>28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2263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DBSCAN: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29</a:t>
            </a:fld>
            <a:endParaRPr lang="en-US" altLang="en-US" dirty="0"/>
          </a:p>
        </p:txBody>
      </p:sp>
      <p:pic>
        <p:nvPicPr>
          <p:cNvPr id="38914" name="Picture 2" descr="https://upload.wikimedia.org/wikipedia/commons/thumb/a/af/DBSCAN-Illustration.svg/400px-DBSCAN-Illustra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4"/>
            <a:ext cx="7128792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233304" y="1844824"/>
            <a:ext cx="14431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+mj-lt"/>
              </a:rPr>
              <a:t>A: Core</a:t>
            </a:r>
          </a:p>
          <a:p>
            <a:r>
              <a:rPr lang="en-US" sz="2000" i="1" dirty="0">
                <a:latin typeface="+mj-lt"/>
              </a:rPr>
              <a:t>B,C: Border</a:t>
            </a:r>
          </a:p>
          <a:p>
            <a:r>
              <a:rPr lang="en-US" sz="2000" i="1" dirty="0">
                <a:latin typeface="+mj-lt"/>
              </a:rPr>
              <a:t>N: Outlier </a:t>
            </a:r>
          </a:p>
        </p:txBody>
      </p:sp>
    </p:spTree>
    <p:extLst>
      <p:ext uri="{BB962C8B-B14F-4D97-AF65-F5344CB8AC3E}">
        <p14:creationId xmlns:p14="http://schemas.microsoft.com/office/powerpoint/2010/main" val="140007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61382EA-68C9-48E1-8557-326C9C3124F2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12270"/>
            <a:ext cx="7297738" cy="7826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dirty="0"/>
              <a:t>What is Cluster Analysis?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628800"/>
            <a:ext cx="7863408" cy="432048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>
                <a:solidFill>
                  <a:schemeClr val="hlink"/>
                </a:solidFill>
              </a:rPr>
              <a:t>Unsupervised learning</a:t>
            </a:r>
          </a:p>
          <a:p>
            <a:pPr eaLnBrk="1" hangingPunct="1"/>
            <a:r>
              <a:rPr lang="en-US" altLang="en-US" dirty="0"/>
              <a:t>Cluster: A collection of data objects</a:t>
            </a:r>
          </a:p>
          <a:p>
            <a:pPr lvl="1" eaLnBrk="1" hangingPunct="1"/>
            <a:r>
              <a:rPr lang="en-US" altLang="en-US" sz="2000" dirty="0"/>
              <a:t>similar (or related) to one another within the same group</a:t>
            </a:r>
          </a:p>
          <a:p>
            <a:pPr lvl="1" eaLnBrk="1" hangingPunct="1"/>
            <a:r>
              <a:rPr lang="en-US" altLang="en-US" sz="2000" dirty="0"/>
              <a:t>dissimilar (or unrelated) to the objects in other groups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Cluster analysis (or </a:t>
            </a:r>
            <a:r>
              <a:rPr lang="en-US" altLang="en-US" i="1" dirty="0"/>
              <a:t>clustering</a:t>
            </a:r>
            <a:r>
              <a:rPr lang="en-US" altLang="en-US" dirty="0"/>
              <a:t>, </a:t>
            </a:r>
            <a:r>
              <a:rPr lang="en-US" altLang="en-US" i="1" dirty="0"/>
              <a:t>data segmentation, …</a:t>
            </a:r>
            <a:r>
              <a:rPr lang="en-US" altLang="en-US" dirty="0"/>
              <a:t>)</a:t>
            </a:r>
          </a:p>
          <a:p>
            <a:pPr lvl="1" eaLnBrk="1" hangingPunct="1"/>
            <a:r>
              <a:rPr lang="en-US" altLang="en-US" sz="2000" dirty="0"/>
              <a:t>Finding similarities between data according to the characteristics found in the data and grouping similar data objects into clusters</a:t>
            </a:r>
          </a:p>
          <a:p>
            <a:pPr eaLnBrk="1" hangingPunct="1"/>
            <a:endParaRPr lang="en-US" altLang="en-US" dirty="0">
              <a:solidFill>
                <a:schemeClr val="hlink"/>
              </a:solidFill>
            </a:endParaRPr>
          </a:p>
          <a:p>
            <a:pPr eaLnBrk="1" hangingPunct="1"/>
            <a:r>
              <a:rPr lang="en-US" altLang="en-US" dirty="0"/>
              <a:t>Typical applications</a:t>
            </a:r>
          </a:p>
          <a:p>
            <a:pPr lvl="1" eaLnBrk="1" hangingPunct="1"/>
            <a:r>
              <a:rPr lang="en-US" altLang="en-US" sz="2000" dirty="0"/>
              <a:t>As a </a:t>
            </a:r>
            <a:r>
              <a:rPr lang="en-US" altLang="en-US" sz="2000" dirty="0">
                <a:solidFill>
                  <a:schemeClr val="hlink"/>
                </a:solidFill>
              </a:rPr>
              <a:t>stand-alone tool</a:t>
            </a:r>
            <a:r>
              <a:rPr lang="en-US" altLang="en-US" sz="2000" dirty="0"/>
              <a:t> to get insight into data distribution </a:t>
            </a:r>
          </a:p>
          <a:p>
            <a:pPr lvl="1" eaLnBrk="1" hangingPunct="1"/>
            <a:r>
              <a:rPr lang="en-US" altLang="en-US" sz="2000" dirty="0"/>
              <a:t>As a </a:t>
            </a:r>
            <a:r>
              <a:rPr lang="en-US" altLang="en-US" sz="2000" dirty="0">
                <a:solidFill>
                  <a:schemeClr val="hlink"/>
                </a:solidFill>
              </a:rPr>
              <a:t>preprocessing step</a:t>
            </a:r>
            <a:r>
              <a:rPr lang="en-US" altLang="en-US" sz="2000" dirty="0"/>
              <a:t> for other algorithms</a:t>
            </a:r>
          </a:p>
        </p:txBody>
      </p:sp>
    </p:spTree>
    <p:extLst>
      <p:ext uri="{BB962C8B-B14F-4D97-AF65-F5344CB8AC3E}">
        <p14:creationId xmlns:p14="http://schemas.microsoft.com/office/powerpoint/2010/main" val="2071136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11115" y="703263"/>
            <a:ext cx="7981365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3200" dirty="0">
                <a:ea typeface="SimSun" panose="02010600030101010101" pitchFamily="2" charset="-122"/>
              </a:rPr>
              <a:t>Density-Reachable and Density-Connected</a:t>
            </a:r>
          </a:p>
        </p:txBody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77416" y="1640160"/>
            <a:ext cx="5204297" cy="4597152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SimSun" panose="02010600030101010101" pitchFamily="2" charset="-122"/>
              </a:rPr>
              <a:t>Density-reachable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 dirty="0">
                <a:ea typeface="SimSun" panose="02010600030101010101" pitchFamily="2" charset="-122"/>
              </a:rPr>
              <a:t>A point </a:t>
            </a:r>
            <a:r>
              <a:rPr lang="en-US" altLang="zh-CN" sz="2000" i="1" dirty="0">
                <a:ea typeface="SimSun" panose="02010600030101010101" pitchFamily="2" charset="-122"/>
              </a:rPr>
              <a:t>p</a:t>
            </a:r>
            <a:r>
              <a:rPr lang="en-US" altLang="zh-CN" sz="2000" dirty="0">
                <a:ea typeface="SimSun" panose="02010600030101010101" pitchFamily="2" charset="-122"/>
              </a:rPr>
              <a:t> is </a:t>
            </a:r>
            <a:r>
              <a:rPr lang="en-US" altLang="zh-CN" sz="2000" dirty="0">
                <a:solidFill>
                  <a:schemeClr val="hlink"/>
                </a:solidFill>
                <a:ea typeface="SimSun" panose="02010600030101010101" pitchFamily="2" charset="-122"/>
              </a:rPr>
              <a:t>density-reachable</a:t>
            </a:r>
            <a:r>
              <a:rPr lang="en-US" altLang="zh-CN" sz="2000" dirty="0">
                <a:ea typeface="SimSun" panose="02010600030101010101" pitchFamily="2" charset="-122"/>
              </a:rPr>
              <a:t> from a point </a:t>
            </a:r>
            <a:r>
              <a:rPr lang="en-US" altLang="zh-CN" sz="2000" i="1" dirty="0">
                <a:ea typeface="SimSun" panose="02010600030101010101" pitchFamily="2" charset="-122"/>
              </a:rPr>
              <a:t>q</a:t>
            </a:r>
            <a:r>
              <a:rPr lang="en-US" altLang="zh-CN" sz="2000" dirty="0">
                <a:ea typeface="SimSun" panose="02010600030101010101" pitchFamily="2" charset="-122"/>
              </a:rPr>
              <a:t>  </a:t>
            </a:r>
          </a:p>
          <a:p>
            <a:pPr lvl="2" eaLnBrk="1" hangingPunct="1">
              <a:spcBef>
                <a:spcPct val="50000"/>
              </a:spcBef>
            </a:pPr>
            <a:endParaRPr lang="en-US" altLang="zh-CN" sz="1800" dirty="0">
              <a:ea typeface="SimSun" panose="02010600030101010101" pitchFamily="2" charset="-122"/>
            </a:endParaRPr>
          </a:p>
          <a:p>
            <a:pPr lvl="1" eaLnBrk="1" hangingPunct="1">
              <a:spcBef>
                <a:spcPct val="50000"/>
              </a:spcBef>
            </a:pPr>
            <a:endParaRPr lang="en-US" altLang="zh-CN" sz="2000" dirty="0">
              <a:ea typeface="SimSun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SimSun" panose="02010600030101010101" pitchFamily="2" charset="-122"/>
              </a:rPr>
              <a:t>Density-connected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 dirty="0">
                <a:ea typeface="SimSun" panose="02010600030101010101" pitchFamily="2" charset="-122"/>
              </a:rPr>
              <a:t>A point </a:t>
            </a:r>
            <a:r>
              <a:rPr lang="en-US" altLang="zh-CN" sz="2000" i="1" dirty="0">
                <a:ea typeface="SimSun" panose="02010600030101010101" pitchFamily="2" charset="-122"/>
              </a:rPr>
              <a:t>p</a:t>
            </a:r>
            <a:r>
              <a:rPr lang="en-US" altLang="zh-CN" sz="2000" dirty="0">
                <a:ea typeface="SimSun" panose="02010600030101010101" pitchFamily="2" charset="-122"/>
              </a:rPr>
              <a:t> is </a:t>
            </a:r>
            <a:r>
              <a:rPr lang="en-US" altLang="zh-CN" sz="2000" dirty="0">
                <a:solidFill>
                  <a:schemeClr val="hlink"/>
                </a:solidFill>
                <a:ea typeface="SimSun" panose="02010600030101010101" pitchFamily="2" charset="-122"/>
              </a:rPr>
              <a:t>density-connected</a:t>
            </a:r>
            <a:r>
              <a:rPr lang="en-US" altLang="zh-CN" sz="2000" dirty="0">
                <a:ea typeface="SimSun" panose="02010600030101010101" pitchFamily="2" charset="-122"/>
              </a:rPr>
              <a:t> to a point </a:t>
            </a:r>
            <a:r>
              <a:rPr lang="en-US" altLang="zh-CN" sz="2000" i="1" dirty="0">
                <a:ea typeface="SimSun" panose="02010600030101010101" pitchFamily="2" charset="-122"/>
              </a:rPr>
              <a:t>q</a:t>
            </a:r>
            <a:endParaRPr lang="en-US" altLang="zh-CN" sz="2000" dirty="0">
              <a:ea typeface="SimSun" panose="02010600030101010101" pitchFamily="2" charset="-122"/>
            </a:endParaRPr>
          </a:p>
        </p:txBody>
      </p:sp>
      <p:sp>
        <p:nvSpPr>
          <p:cNvPr id="48132" name="Oval 1028"/>
          <p:cNvSpPr>
            <a:spLocks noChangeArrowheads="1"/>
          </p:cNvSpPr>
          <p:nvPr/>
        </p:nvSpPr>
        <p:spPr bwMode="auto">
          <a:xfrm>
            <a:off x="7019925" y="2459038"/>
            <a:ext cx="100013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3" name="Oval 1029"/>
          <p:cNvSpPr>
            <a:spLocks noChangeArrowheads="1"/>
          </p:cNvSpPr>
          <p:nvPr/>
        </p:nvSpPr>
        <p:spPr bwMode="auto">
          <a:xfrm>
            <a:off x="7356475" y="2570163"/>
            <a:ext cx="98425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4" name="Oval 1030"/>
          <p:cNvSpPr>
            <a:spLocks noChangeArrowheads="1"/>
          </p:cNvSpPr>
          <p:nvPr/>
        </p:nvSpPr>
        <p:spPr bwMode="auto">
          <a:xfrm>
            <a:off x="7356475" y="2235200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5" name="Oval 1031"/>
          <p:cNvSpPr>
            <a:spLocks noChangeArrowheads="1"/>
          </p:cNvSpPr>
          <p:nvPr/>
        </p:nvSpPr>
        <p:spPr bwMode="auto">
          <a:xfrm>
            <a:off x="6908800" y="2905125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6" name="Oval 1032"/>
          <p:cNvSpPr>
            <a:spLocks noChangeArrowheads="1"/>
          </p:cNvSpPr>
          <p:nvPr/>
        </p:nvSpPr>
        <p:spPr bwMode="auto">
          <a:xfrm>
            <a:off x="7132638" y="2682875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7" name="Oval 1033"/>
          <p:cNvSpPr>
            <a:spLocks noChangeArrowheads="1"/>
          </p:cNvSpPr>
          <p:nvPr/>
        </p:nvSpPr>
        <p:spPr bwMode="auto">
          <a:xfrm>
            <a:off x="7132638" y="2905125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8" name="Oval 1034"/>
          <p:cNvSpPr>
            <a:spLocks noChangeArrowheads="1"/>
          </p:cNvSpPr>
          <p:nvPr/>
        </p:nvSpPr>
        <p:spPr bwMode="auto">
          <a:xfrm>
            <a:off x="7467600" y="3017838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9" name="Oval 1035"/>
          <p:cNvSpPr>
            <a:spLocks noChangeArrowheads="1"/>
          </p:cNvSpPr>
          <p:nvPr/>
        </p:nvSpPr>
        <p:spPr bwMode="auto">
          <a:xfrm>
            <a:off x="7467600" y="2011363"/>
            <a:ext cx="98425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0" name="Oval 1036"/>
          <p:cNvSpPr>
            <a:spLocks noChangeArrowheads="1"/>
          </p:cNvSpPr>
          <p:nvPr/>
        </p:nvSpPr>
        <p:spPr bwMode="auto">
          <a:xfrm>
            <a:off x="8137525" y="2682875"/>
            <a:ext cx="100013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1" name="Oval 1037"/>
          <p:cNvSpPr>
            <a:spLocks noChangeArrowheads="1"/>
          </p:cNvSpPr>
          <p:nvPr/>
        </p:nvSpPr>
        <p:spPr bwMode="auto">
          <a:xfrm>
            <a:off x="7915275" y="2235200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2" name="Oval 1038"/>
          <p:cNvSpPr>
            <a:spLocks noChangeArrowheads="1"/>
          </p:cNvSpPr>
          <p:nvPr/>
        </p:nvSpPr>
        <p:spPr bwMode="auto">
          <a:xfrm>
            <a:off x="7356475" y="2794000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3" name="Oval 1039"/>
          <p:cNvSpPr>
            <a:spLocks noChangeArrowheads="1"/>
          </p:cNvSpPr>
          <p:nvPr/>
        </p:nvSpPr>
        <p:spPr bwMode="auto">
          <a:xfrm>
            <a:off x="7578725" y="2570163"/>
            <a:ext cx="100013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4" name="Oval 1040"/>
          <p:cNvSpPr>
            <a:spLocks noChangeArrowheads="1"/>
          </p:cNvSpPr>
          <p:nvPr/>
        </p:nvSpPr>
        <p:spPr bwMode="auto">
          <a:xfrm>
            <a:off x="7802563" y="2905125"/>
            <a:ext cx="100012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5" name="Oval 1041"/>
          <p:cNvSpPr>
            <a:spLocks noChangeArrowheads="1"/>
          </p:cNvSpPr>
          <p:nvPr/>
        </p:nvSpPr>
        <p:spPr bwMode="auto">
          <a:xfrm>
            <a:off x="8361363" y="3017838"/>
            <a:ext cx="100012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6" name="Oval 1042"/>
          <p:cNvSpPr>
            <a:spLocks noChangeArrowheads="1"/>
          </p:cNvSpPr>
          <p:nvPr/>
        </p:nvSpPr>
        <p:spPr bwMode="auto">
          <a:xfrm>
            <a:off x="7086600" y="24384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7" name="Oval 1043"/>
          <p:cNvSpPr>
            <a:spLocks noChangeArrowheads="1"/>
          </p:cNvSpPr>
          <p:nvPr/>
        </p:nvSpPr>
        <p:spPr bwMode="auto">
          <a:xfrm>
            <a:off x="6370638" y="23114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8" name="Rectangle 1044"/>
          <p:cNvSpPr>
            <a:spLocks noChangeArrowheads="1"/>
          </p:cNvSpPr>
          <p:nvPr/>
        </p:nvSpPr>
        <p:spPr bwMode="auto">
          <a:xfrm>
            <a:off x="7969250" y="205105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b="1" i="1">
                <a:latin typeface="Times New Roman" panose="02020603050405020304" pitchFamily="18" charset="0"/>
                <a:ea typeface="SimSun" panose="02010600030101010101" pitchFamily="2" charset="-122"/>
              </a:rPr>
              <a:t>p</a:t>
            </a:r>
          </a:p>
        </p:txBody>
      </p:sp>
      <p:sp>
        <p:nvSpPr>
          <p:cNvPr id="48149" name="Rectangle 1045"/>
          <p:cNvSpPr>
            <a:spLocks noChangeArrowheads="1"/>
          </p:cNvSpPr>
          <p:nvPr/>
        </p:nvSpPr>
        <p:spPr bwMode="auto">
          <a:xfrm>
            <a:off x="6597650" y="273685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b="1" i="1">
                <a:latin typeface="Times New Roman" panose="02020603050405020304" pitchFamily="18" charset="0"/>
                <a:ea typeface="SimSun" panose="02010600030101010101" pitchFamily="2" charset="-122"/>
              </a:rPr>
              <a:t>q</a:t>
            </a:r>
          </a:p>
        </p:txBody>
      </p:sp>
      <p:sp>
        <p:nvSpPr>
          <p:cNvPr id="48150" name="Oval 1046"/>
          <p:cNvSpPr>
            <a:spLocks noChangeArrowheads="1"/>
          </p:cNvSpPr>
          <p:nvPr/>
        </p:nvSpPr>
        <p:spPr bwMode="auto">
          <a:xfrm>
            <a:off x="7315200" y="17526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51" name="Rectangle 1047"/>
          <p:cNvSpPr>
            <a:spLocks noChangeArrowheads="1"/>
          </p:cNvSpPr>
          <p:nvPr/>
        </p:nvSpPr>
        <p:spPr bwMode="auto">
          <a:xfrm>
            <a:off x="7359650" y="250825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b="1" i="1">
                <a:latin typeface="Times New Roman" panose="02020603050405020304" pitchFamily="18" charset="0"/>
                <a:ea typeface="SimSun" panose="02010600030101010101" pitchFamily="2" charset="-122"/>
              </a:rPr>
              <a:t>p</a:t>
            </a:r>
            <a:r>
              <a:rPr lang="en-US" altLang="zh-CN" b="1" i="1" baseline="-2500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48152" name="Line 1048"/>
          <p:cNvSpPr>
            <a:spLocks noChangeShapeType="1"/>
          </p:cNvSpPr>
          <p:nvPr/>
        </p:nvSpPr>
        <p:spPr bwMode="auto">
          <a:xfrm flipH="1">
            <a:off x="7435850" y="235585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153" name="Group 1049"/>
          <p:cNvGrpSpPr>
            <a:grpSpLocks/>
          </p:cNvGrpSpPr>
          <p:nvPr/>
        </p:nvGrpSpPr>
        <p:grpSpPr bwMode="auto">
          <a:xfrm>
            <a:off x="5867400" y="4022948"/>
            <a:ext cx="2863850" cy="1638300"/>
            <a:chOff x="3428" y="2740"/>
            <a:chExt cx="1804" cy="1032"/>
          </a:xfrm>
        </p:grpSpPr>
        <p:sp>
          <p:nvSpPr>
            <p:cNvPr id="48156" name="Oval 1050"/>
            <p:cNvSpPr>
              <a:spLocks noChangeArrowheads="1"/>
            </p:cNvSpPr>
            <p:nvPr/>
          </p:nvSpPr>
          <p:spPr bwMode="auto">
            <a:xfrm>
              <a:off x="3914" y="3089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57" name="Oval 1051"/>
            <p:cNvSpPr>
              <a:spLocks noChangeArrowheads="1"/>
            </p:cNvSpPr>
            <p:nvPr/>
          </p:nvSpPr>
          <p:spPr bwMode="auto">
            <a:xfrm>
              <a:off x="4126" y="3159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58" name="Oval 1052"/>
            <p:cNvSpPr>
              <a:spLocks noChangeArrowheads="1"/>
            </p:cNvSpPr>
            <p:nvPr/>
          </p:nvSpPr>
          <p:spPr bwMode="auto">
            <a:xfrm>
              <a:off x="4126" y="294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59" name="Oval 1053"/>
            <p:cNvSpPr>
              <a:spLocks noChangeArrowheads="1"/>
            </p:cNvSpPr>
            <p:nvPr/>
          </p:nvSpPr>
          <p:spPr bwMode="auto">
            <a:xfrm>
              <a:off x="3844" y="3370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0" name="Oval 1054"/>
            <p:cNvSpPr>
              <a:spLocks noChangeArrowheads="1"/>
            </p:cNvSpPr>
            <p:nvPr/>
          </p:nvSpPr>
          <p:spPr bwMode="auto">
            <a:xfrm>
              <a:off x="3985" y="3230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1" name="Oval 1055"/>
            <p:cNvSpPr>
              <a:spLocks noChangeArrowheads="1"/>
            </p:cNvSpPr>
            <p:nvPr/>
          </p:nvSpPr>
          <p:spPr bwMode="auto">
            <a:xfrm>
              <a:off x="4129" y="3514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2" name="Oval 1056"/>
            <p:cNvSpPr>
              <a:spLocks noChangeArrowheads="1"/>
            </p:cNvSpPr>
            <p:nvPr/>
          </p:nvSpPr>
          <p:spPr bwMode="auto">
            <a:xfrm>
              <a:off x="4196" y="3297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3" name="Oval 1057"/>
            <p:cNvSpPr>
              <a:spLocks noChangeArrowheads="1"/>
            </p:cNvSpPr>
            <p:nvPr/>
          </p:nvSpPr>
          <p:spPr bwMode="auto">
            <a:xfrm>
              <a:off x="4196" y="280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4" name="Oval 1058"/>
            <p:cNvSpPr>
              <a:spLocks noChangeArrowheads="1"/>
            </p:cNvSpPr>
            <p:nvPr/>
          </p:nvSpPr>
          <p:spPr bwMode="auto">
            <a:xfrm>
              <a:off x="4618" y="3230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5" name="Oval 1059"/>
            <p:cNvSpPr>
              <a:spLocks noChangeArrowheads="1"/>
            </p:cNvSpPr>
            <p:nvPr/>
          </p:nvSpPr>
          <p:spPr bwMode="auto">
            <a:xfrm>
              <a:off x="4478" y="294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6" name="Oval 1060"/>
            <p:cNvSpPr>
              <a:spLocks noChangeArrowheads="1"/>
            </p:cNvSpPr>
            <p:nvPr/>
          </p:nvSpPr>
          <p:spPr bwMode="auto">
            <a:xfrm>
              <a:off x="3694" y="3252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7" name="Oval 1061"/>
            <p:cNvSpPr>
              <a:spLocks noChangeArrowheads="1"/>
            </p:cNvSpPr>
            <p:nvPr/>
          </p:nvSpPr>
          <p:spPr bwMode="auto">
            <a:xfrm>
              <a:off x="4266" y="3159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8" name="Oval 1062"/>
            <p:cNvSpPr>
              <a:spLocks noChangeArrowheads="1"/>
            </p:cNvSpPr>
            <p:nvPr/>
          </p:nvSpPr>
          <p:spPr bwMode="auto">
            <a:xfrm>
              <a:off x="4407" y="3370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9" name="Oval 1063"/>
            <p:cNvSpPr>
              <a:spLocks noChangeArrowheads="1"/>
            </p:cNvSpPr>
            <p:nvPr/>
          </p:nvSpPr>
          <p:spPr bwMode="auto">
            <a:xfrm>
              <a:off x="4759" y="3441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0" name="Rectangle 1064"/>
            <p:cNvSpPr>
              <a:spLocks noChangeArrowheads="1"/>
            </p:cNvSpPr>
            <p:nvPr/>
          </p:nvSpPr>
          <p:spPr bwMode="auto">
            <a:xfrm>
              <a:off x="3504" y="28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p</a:t>
              </a:r>
            </a:p>
          </p:txBody>
        </p:sp>
        <p:sp>
          <p:nvSpPr>
            <p:cNvPr id="48171" name="Rectangle 1065"/>
            <p:cNvSpPr>
              <a:spLocks noChangeArrowheads="1"/>
            </p:cNvSpPr>
            <p:nvPr/>
          </p:nvSpPr>
          <p:spPr bwMode="auto">
            <a:xfrm>
              <a:off x="4992" y="28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q</a:t>
              </a:r>
            </a:p>
          </p:txBody>
        </p:sp>
        <p:sp>
          <p:nvSpPr>
            <p:cNvPr id="48172" name="Oval 1066"/>
            <p:cNvSpPr>
              <a:spLocks noChangeArrowheads="1"/>
            </p:cNvSpPr>
            <p:nvPr/>
          </p:nvSpPr>
          <p:spPr bwMode="auto">
            <a:xfrm>
              <a:off x="4858" y="318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3" name="Oval 1067"/>
            <p:cNvSpPr>
              <a:spLocks noChangeArrowheads="1"/>
            </p:cNvSpPr>
            <p:nvPr/>
          </p:nvSpPr>
          <p:spPr bwMode="auto">
            <a:xfrm>
              <a:off x="4506" y="3207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4" name="Oval 1068"/>
            <p:cNvSpPr>
              <a:spLocks noChangeArrowheads="1"/>
            </p:cNvSpPr>
            <p:nvPr/>
          </p:nvSpPr>
          <p:spPr bwMode="auto">
            <a:xfrm>
              <a:off x="4647" y="3322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5" name="Oval 1069"/>
            <p:cNvSpPr>
              <a:spLocks noChangeArrowheads="1"/>
            </p:cNvSpPr>
            <p:nvPr/>
          </p:nvSpPr>
          <p:spPr bwMode="auto">
            <a:xfrm>
              <a:off x="4954" y="294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6" name="Oval 1070"/>
            <p:cNvSpPr>
              <a:spLocks noChangeArrowheads="1"/>
            </p:cNvSpPr>
            <p:nvPr/>
          </p:nvSpPr>
          <p:spPr bwMode="auto">
            <a:xfrm>
              <a:off x="4602" y="2871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7" name="Oval 1071"/>
            <p:cNvSpPr>
              <a:spLocks noChangeArrowheads="1"/>
            </p:cNvSpPr>
            <p:nvPr/>
          </p:nvSpPr>
          <p:spPr bwMode="auto">
            <a:xfrm>
              <a:off x="4791" y="3034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8" name="Oval 1072"/>
            <p:cNvSpPr>
              <a:spLocks noChangeArrowheads="1"/>
            </p:cNvSpPr>
            <p:nvPr/>
          </p:nvSpPr>
          <p:spPr bwMode="auto">
            <a:xfrm>
              <a:off x="3524" y="298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9" name="Oval 1073"/>
            <p:cNvSpPr>
              <a:spLocks noChangeArrowheads="1"/>
            </p:cNvSpPr>
            <p:nvPr/>
          </p:nvSpPr>
          <p:spPr bwMode="auto">
            <a:xfrm>
              <a:off x="3860" y="3076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80" name="Oval 1074"/>
            <p:cNvSpPr>
              <a:spLocks noChangeArrowheads="1"/>
            </p:cNvSpPr>
            <p:nvPr/>
          </p:nvSpPr>
          <p:spPr bwMode="auto">
            <a:xfrm>
              <a:off x="4244" y="298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81" name="Oval 1075"/>
            <p:cNvSpPr>
              <a:spLocks noChangeArrowheads="1"/>
            </p:cNvSpPr>
            <p:nvPr/>
          </p:nvSpPr>
          <p:spPr bwMode="auto">
            <a:xfrm>
              <a:off x="4484" y="274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82" name="Line 1076"/>
            <p:cNvSpPr>
              <a:spLocks noChangeShapeType="1"/>
            </p:cNvSpPr>
            <p:nvPr/>
          </p:nvSpPr>
          <p:spPr bwMode="auto">
            <a:xfrm flipV="1">
              <a:off x="3888" y="3312"/>
              <a:ext cx="288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3" name="Line 1077"/>
            <p:cNvSpPr>
              <a:spLocks noChangeShapeType="1"/>
            </p:cNvSpPr>
            <p:nvPr/>
          </p:nvSpPr>
          <p:spPr bwMode="auto">
            <a:xfrm flipH="1">
              <a:off x="4272" y="3264"/>
              <a:ext cx="24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4" name="Oval 1078"/>
            <p:cNvSpPr>
              <a:spLocks noChangeArrowheads="1"/>
            </p:cNvSpPr>
            <p:nvPr/>
          </p:nvSpPr>
          <p:spPr bwMode="auto">
            <a:xfrm>
              <a:off x="3818" y="2993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85" name="Oval 1079"/>
            <p:cNvSpPr>
              <a:spLocks noChangeArrowheads="1"/>
            </p:cNvSpPr>
            <p:nvPr/>
          </p:nvSpPr>
          <p:spPr bwMode="auto">
            <a:xfrm>
              <a:off x="3694" y="3044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86" name="Oval 1080"/>
            <p:cNvSpPr>
              <a:spLocks noChangeArrowheads="1"/>
            </p:cNvSpPr>
            <p:nvPr/>
          </p:nvSpPr>
          <p:spPr bwMode="auto">
            <a:xfrm>
              <a:off x="3860" y="280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87" name="Oval 1081"/>
            <p:cNvSpPr>
              <a:spLocks noChangeArrowheads="1"/>
            </p:cNvSpPr>
            <p:nvPr/>
          </p:nvSpPr>
          <p:spPr bwMode="auto">
            <a:xfrm>
              <a:off x="3428" y="274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88" name="Line 1082"/>
            <p:cNvSpPr>
              <a:spLocks noChangeShapeType="1"/>
            </p:cNvSpPr>
            <p:nvPr/>
          </p:nvSpPr>
          <p:spPr bwMode="auto">
            <a:xfrm>
              <a:off x="3744" y="3072"/>
              <a:ext cx="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9" name="Line 1083"/>
            <p:cNvSpPr>
              <a:spLocks noChangeShapeType="1"/>
            </p:cNvSpPr>
            <p:nvPr/>
          </p:nvSpPr>
          <p:spPr bwMode="auto">
            <a:xfrm flipH="1">
              <a:off x="4560" y="3072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0" name="Rectangle 1084"/>
            <p:cNvSpPr>
              <a:spLocks noChangeArrowheads="1"/>
            </p:cNvSpPr>
            <p:nvPr/>
          </p:nvSpPr>
          <p:spPr bwMode="auto">
            <a:xfrm>
              <a:off x="4176" y="331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o</a:t>
              </a:r>
            </a:p>
          </p:txBody>
        </p:sp>
      </p:grpSp>
      <p:sp>
        <p:nvSpPr>
          <p:cNvPr id="48154" name="Line 1085"/>
          <p:cNvSpPr>
            <a:spLocks noChangeShapeType="1"/>
          </p:cNvSpPr>
          <p:nvPr/>
        </p:nvSpPr>
        <p:spPr bwMode="auto">
          <a:xfrm flipV="1">
            <a:off x="6934200" y="2667000"/>
            <a:ext cx="4572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5" name="Slide Number Placeholder 6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52AFE93-199D-4E55-B703-11F79A45E439}" type="slidenum">
              <a:rPr lang="en-US" altLang="en-US" sz="1200"/>
              <a:pPr eaLnBrk="1" hangingPunct="1"/>
              <a:t>30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432969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28800"/>
            <a:ext cx="7753350" cy="3672408"/>
          </a:xfrm>
        </p:spPr>
        <p:txBody>
          <a:bodyPr/>
          <a:lstStyle/>
          <a:p>
            <a:r>
              <a:rPr lang="en-US" b="1" i="1" dirty="0" err="1"/>
              <a:t>m</a:t>
            </a:r>
            <a:r>
              <a:rPr lang="en-US" dirty="0" err="1"/>
              <a:t>,</a:t>
            </a:r>
            <a:r>
              <a:rPr lang="en-US" b="1" i="1" dirty="0" err="1"/>
              <a:t>p</a:t>
            </a:r>
            <a:r>
              <a:rPr lang="en-US" dirty="0" err="1"/>
              <a:t>,</a:t>
            </a:r>
            <a:r>
              <a:rPr lang="en-US" b="1" i="1" dirty="0" err="1"/>
              <a:t>o</a:t>
            </a:r>
            <a:r>
              <a:rPr lang="en-US" dirty="0"/>
              <a:t>, </a:t>
            </a:r>
            <a:r>
              <a:rPr lang="en-US" b="1" i="1" dirty="0"/>
              <a:t>r </a:t>
            </a:r>
            <a:r>
              <a:rPr lang="en-US" dirty="0"/>
              <a:t>are core objects </a:t>
            </a:r>
          </a:p>
          <a:p>
            <a:pPr lvl="1"/>
            <a:r>
              <a:rPr lang="en-US" sz="1600" dirty="0"/>
              <a:t>Object </a:t>
            </a:r>
            <a:r>
              <a:rPr lang="en-US" sz="1600" b="1" i="1" dirty="0"/>
              <a:t>q </a:t>
            </a:r>
            <a:r>
              <a:rPr lang="en-US" sz="1600" dirty="0"/>
              <a:t>is directly density-reachable from </a:t>
            </a:r>
            <a:r>
              <a:rPr lang="en-US" sz="1600" b="1" i="1" dirty="0"/>
              <a:t>m</a:t>
            </a:r>
            <a:r>
              <a:rPr lang="en-US" sz="1600" dirty="0"/>
              <a:t>. </a:t>
            </a:r>
          </a:p>
          <a:p>
            <a:pPr lvl="1"/>
            <a:r>
              <a:rPr lang="en-US" sz="1600" dirty="0"/>
              <a:t>Object </a:t>
            </a:r>
            <a:r>
              <a:rPr lang="en-US" sz="1600" b="1" i="1" dirty="0"/>
              <a:t>m </a:t>
            </a:r>
            <a:r>
              <a:rPr lang="en-US" sz="1600" dirty="0"/>
              <a:t>is directly density-reachable from </a:t>
            </a:r>
            <a:r>
              <a:rPr lang="en-US" sz="1600" b="1" i="1" dirty="0"/>
              <a:t>p </a:t>
            </a:r>
            <a:r>
              <a:rPr lang="en-US" sz="1600" dirty="0"/>
              <a:t>and vice versa.</a:t>
            </a:r>
          </a:p>
          <a:p>
            <a:r>
              <a:rPr lang="en-US" sz="1800" dirty="0"/>
              <a:t>Object </a:t>
            </a:r>
            <a:r>
              <a:rPr lang="en-US" sz="1800" b="1" i="1" dirty="0"/>
              <a:t>q </a:t>
            </a:r>
            <a:r>
              <a:rPr lang="en-US" sz="1800" dirty="0"/>
              <a:t>is (indirectly) </a:t>
            </a:r>
            <a:r>
              <a:rPr lang="en-US" sz="1800" b="1" dirty="0"/>
              <a:t>density-reachable</a:t>
            </a:r>
            <a:r>
              <a:rPr lang="en-US" sz="1800" dirty="0"/>
              <a:t> from </a:t>
            </a:r>
            <a:r>
              <a:rPr lang="en-US" sz="1800" b="1" i="1" dirty="0"/>
              <a:t>p </a:t>
            </a:r>
            <a:r>
              <a:rPr lang="en-US" sz="1800" dirty="0"/>
              <a:t>because </a:t>
            </a:r>
            <a:r>
              <a:rPr lang="en-US" sz="1800" b="1" i="1" dirty="0"/>
              <a:t>q </a:t>
            </a:r>
            <a:r>
              <a:rPr lang="en-US" sz="1800" dirty="0"/>
              <a:t>is directly density-reachable from </a:t>
            </a:r>
            <a:r>
              <a:rPr lang="en-US" sz="1800" b="1" i="1" dirty="0"/>
              <a:t>m </a:t>
            </a:r>
            <a:r>
              <a:rPr lang="en-US" sz="1800" dirty="0"/>
              <a:t>and </a:t>
            </a:r>
            <a:r>
              <a:rPr lang="en-US" sz="1800" b="1" i="1" dirty="0"/>
              <a:t>m </a:t>
            </a:r>
            <a:r>
              <a:rPr lang="en-US" sz="1800" dirty="0"/>
              <a:t>is directly density-reachable from </a:t>
            </a:r>
            <a:r>
              <a:rPr lang="en-US" sz="1800" b="1" i="1" dirty="0"/>
              <a:t>p</a:t>
            </a:r>
            <a:r>
              <a:rPr lang="en-US" sz="1800" dirty="0"/>
              <a:t>. However, </a:t>
            </a:r>
            <a:r>
              <a:rPr lang="en-US" sz="1800" b="1" i="1" dirty="0"/>
              <a:t>p </a:t>
            </a:r>
            <a:r>
              <a:rPr lang="en-US" sz="1800" dirty="0"/>
              <a:t>is not density-reachable from </a:t>
            </a:r>
            <a:r>
              <a:rPr lang="en-US" sz="1800" b="1" i="1" dirty="0"/>
              <a:t>q </a:t>
            </a:r>
            <a:r>
              <a:rPr lang="en-US" sz="1800" dirty="0"/>
              <a:t>because </a:t>
            </a:r>
            <a:r>
              <a:rPr lang="en-US" sz="1800" b="1" i="1" dirty="0"/>
              <a:t>q </a:t>
            </a:r>
            <a:r>
              <a:rPr lang="en-US" sz="1800" dirty="0"/>
              <a:t>is not a core object. </a:t>
            </a:r>
          </a:p>
          <a:p>
            <a:r>
              <a:rPr lang="en-US" sz="1800" b="1" i="1" dirty="0"/>
              <a:t>r </a:t>
            </a:r>
            <a:r>
              <a:rPr lang="en-US" sz="1800" dirty="0"/>
              <a:t>and </a:t>
            </a:r>
            <a:r>
              <a:rPr lang="en-US" sz="1800" b="1" i="1" dirty="0"/>
              <a:t>s </a:t>
            </a:r>
            <a:r>
              <a:rPr lang="en-US" sz="1800" dirty="0"/>
              <a:t>are density-reachable from </a:t>
            </a:r>
            <a:r>
              <a:rPr lang="en-US" sz="1800" b="1" i="1" dirty="0"/>
              <a:t>o </a:t>
            </a:r>
            <a:r>
              <a:rPr lang="en-US" sz="1800" dirty="0"/>
              <a:t>and </a:t>
            </a:r>
            <a:r>
              <a:rPr lang="en-US" sz="1800" b="1" i="1" dirty="0"/>
              <a:t>o </a:t>
            </a:r>
            <a:r>
              <a:rPr lang="en-US" sz="1800" dirty="0"/>
              <a:t>is density-reachable from </a:t>
            </a:r>
            <a:r>
              <a:rPr lang="en-US" sz="1800" b="1" i="1" dirty="0"/>
              <a:t>r</a:t>
            </a:r>
            <a:r>
              <a:rPr lang="en-US" sz="1800" dirty="0"/>
              <a:t>. </a:t>
            </a:r>
          </a:p>
          <a:p>
            <a:r>
              <a:rPr lang="en-US" sz="1800" dirty="0"/>
              <a:t>Thus, </a:t>
            </a:r>
            <a:r>
              <a:rPr lang="en-US" sz="1800" b="1" i="1" dirty="0"/>
              <a:t>o</a:t>
            </a:r>
            <a:r>
              <a:rPr lang="en-US" sz="1800" dirty="0"/>
              <a:t>, </a:t>
            </a:r>
            <a:r>
              <a:rPr lang="en-US" sz="1800" b="1" i="1" dirty="0"/>
              <a:t>r</a:t>
            </a:r>
            <a:r>
              <a:rPr lang="en-US" sz="1800" dirty="0"/>
              <a:t>, and </a:t>
            </a:r>
            <a:r>
              <a:rPr lang="en-US" sz="1800" b="1" i="1" dirty="0"/>
              <a:t>s </a:t>
            </a:r>
            <a:r>
              <a:rPr lang="en-US" sz="1800" dirty="0"/>
              <a:t>are all </a:t>
            </a:r>
            <a:r>
              <a:rPr lang="en-US" sz="1800" b="1" dirty="0"/>
              <a:t>density-connected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31</a:t>
            </a:fld>
            <a:endParaRPr lang="en-US" altLang="en-US" dirty="0"/>
          </a:p>
        </p:txBody>
      </p:sp>
      <p:sp>
        <p:nvSpPr>
          <p:cNvPr id="7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3200" dirty="0">
                <a:ea typeface="SimSun" panose="02010600030101010101" pitchFamily="2" charset="-122"/>
              </a:rPr>
              <a:t>Density-Reachable and Density-Connected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4149080"/>
            <a:ext cx="5048961" cy="235171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15440" y="5651956"/>
            <a:ext cx="1217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MinPts</a:t>
            </a:r>
            <a:r>
              <a:rPr lang="en-US" i="1" dirty="0"/>
              <a:t> </a:t>
            </a:r>
            <a:r>
              <a:rPr lang="en-US" dirty="0"/>
              <a:t>=3</a:t>
            </a:r>
          </a:p>
        </p:txBody>
      </p:sp>
    </p:spTree>
    <p:extLst>
      <p:ext uri="{BB962C8B-B14F-4D97-AF65-F5344CB8AC3E}">
        <p14:creationId xmlns:p14="http://schemas.microsoft.com/office/powerpoint/2010/main" val="1377395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950987" y="766093"/>
            <a:ext cx="7437437" cy="574675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ea typeface="SimSun" panose="02010600030101010101" pitchFamily="2" charset="-122"/>
              </a:rPr>
              <a:t>DBSCAN: The Algorithm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628800"/>
            <a:ext cx="7647384" cy="46085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1800" dirty="0">
                <a:ea typeface="SimSun" panose="02010600030101010101" pitchFamily="2" charset="-122"/>
              </a:rPr>
              <a:t>Arbitrary select a point </a:t>
            </a:r>
            <a:r>
              <a:rPr lang="en-US" altLang="zh-CN" sz="1800" i="1" dirty="0">
                <a:ea typeface="SimSun" panose="02010600030101010101" pitchFamily="2" charset="-122"/>
              </a:rPr>
              <a:t>p</a:t>
            </a:r>
            <a:endParaRPr lang="en-US" altLang="zh-CN" sz="1800" dirty="0">
              <a:ea typeface="SimSun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endParaRPr lang="en-US" altLang="zh-CN" sz="1800" dirty="0">
              <a:ea typeface="SimSun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1800" dirty="0">
                <a:ea typeface="SimSun" panose="02010600030101010101" pitchFamily="2" charset="-122"/>
              </a:rPr>
              <a:t>Retrieve all points density-reachable from </a:t>
            </a:r>
            <a:r>
              <a:rPr lang="en-US" altLang="zh-CN" sz="1800" i="1" dirty="0">
                <a:ea typeface="SimSun" panose="02010600030101010101" pitchFamily="2" charset="-122"/>
              </a:rPr>
              <a:t>p</a:t>
            </a:r>
            <a:r>
              <a:rPr lang="en-US" altLang="zh-CN" sz="1800" dirty="0">
                <a:ea typeface="SimSun" panose="02010600030101010101" pitchFamily="2" charset="-122"/>
              </a:rPr>
              <a:t> w.r.t. </a:t>
            </a:r>
            <a:r>
              <a:rPr lang="en-US" altLang="zh-CN" sz="1800" i="1" dirty="0">
                <a:ea typeface="SimSun" panose="02010600030101010101" pitchFamily="2" charset="-122"/>
              </a:rPr>
              <a:t>Eps</a:t>
            </a:r>
            <a:r>
              <a:rPr lang="en-US" altLang="zh-CN" sz="1800" dirty="0">
                <a:ea typeface="SimSun" panose="02010600030101010101" pitchFamily="2" charset="-122"/>
              </a:rPr>
              <a:t> and </a:t>
            </a:r>
            <a:r>
              <a:rPr lang="en-US" altLang="zh-CN" sz="1800" i="1" dirty="0" err="1">
                <a:ea typeface="SimSun" panose="02010600030101010101" pitchFamily="2" charset="-122"/>
              </a:rPr>
              <a:t>MinPts</a:t>
            </a:r>
            <a:endParaRPr lang="en-US" altLang="zh-CN" sz="1800" dirty="0">
              <a:ea typeface="SimSun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endParaRPr lang="en-US" altLang="zh-CN" sz="1800" dirty="0">
              <a:ea typeface="SimSun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1800" dirty="0">
                <a:ea typeface="SimSun" panose="02010600030101010101" pitchFamily="2" charset="-122"/>
              </a:rPr>
              <a:t>If </a:t>
            </a:r>
            <a:r>
              <a:rPr lang="en-US" altLang="zh-CN" sz="1800" i="1" dirty="0">
                <a:ea typeface="SimSun" panose="02010600030101010101" pitchFamily="2" charset="-122"/>
              </a:rPr>
              <a:t>p</a:t>
            </a:r>
            <a:r>
              <a:rPr lang="en-US" altLang="zh-CN" sz="1800" dirty="0">
                <a:ea typeface="SimSun" panose="02010600030101010101" pitchFamily="2" charset="-122"/>
              </a:rPr>
              <a:t> is a core point, a cluster is formed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endParaRPr lang="en-US" altLang="zh-CN" sz="1800" dirty="0">
              <a:ea typeface="SimSun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1800" dirty="0">
                <a:ea typeface="SimSun" panose="02010600030101010101" pitchFamily="2" charset="-122"/>
              </a:rPr>
              <a:t>If </a:t>
            </a:r>
            <a:r>
              <a:rPr lang="en-US" altLang="zh-CN" sz="1800" i="1" dirty="0">
                <a:ea typeface="SimSun" panose="02010600030101010101" pitchFamily="2" charset="-122"/>
              </a:rPr>
              <a:t>p</a:t>
            </a:r>
            <a:r>
              <a:rPr lang="en-US" altLang="zh-CN" sz="1800" dirty="0">
                <a:ea typeface="SimSun" panose="02010600030101010101" pitchFamily="2" charset="-122"/>
              </a:rPr>
              <a:t> is a border point, no points are density-reachable from </a:t>
            </a:r>
            <a:r>
              <a:rPr lang="en-US" altLang="zh-CN" sz="1800" i="1" dirty="0">
                <a:ea typeface="SimSun" panose="02010600030101010101" pitchFamily="2" charset="-122"/>
              </a:rPr>
              <a:t>p</a:t>
            </a:r>
            <a:r>
              <a:rPr lang="en-US" altLang="zh-CN" sz="1800" dirty="0">
                <a:ea typeface="SimSun" panose="02010600030101010101" pitchFamily="2" charset="-122"/>
              </a:rPr>
              <a:t> and DBSCAN visits the next point of the database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endParaRPr lang="en-US" altLang="zh-CN" sz="1800" dirty="0">
              <a:ea typeface="SimSun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1800" dirty="0">
                <a:ea typeface="SimSun" panose="02010600030101010101" pitchFamily="2" charset="-122"/>
              </a:rPr>
              <a:t>Continue the process until all of the points have been processed</a:t>
            </a:r>
            <a:endParaRPr lang="en-US" altLang="zh-CN" sz="1600" dirty="0">
              <a:ea typeface="SimSun" panose="02010600030101010101" pitchFamily="2" charset="-122"/>
            </a:endParaRPr>
          </a:p>
        </p:txBody>
      </p:sp>
      <p:sp>
        <p:nvSpPr>
          <p:cNvPr id="5018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5E02E49-DB27-439A-8FD3-C529580F316C}" type="slidenum">
              <a:rPr lang="en-US" altLang="en-US" sz="1200"/>
              <a:pPr eaLnBrk="1" hangingPunct="1"/>
              <a:t>32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426603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25563" y="1027624"/>
            <a:ext cx="7437437" cy="38735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DBSCAN: Sensitive to Parameters</a:t>
            </a:r>
            <a:endParaRPr lang="en-US" altLang="zh-CN" sz="3200" dirty="0">
              <a:ea typeface="SimSun" panose="02010600030101010101" pitchFamily="2" charset="-122"/>
            </a:endParaRPr>
          </a:p>
        </p:txBody>
      </p:sp>
      <p:pic>
        <p:nvPicPr>
          <p:cNvPr id="5120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7456" y="1680657"/>
            <a:ext cx="7711008" cy="2900471"/>
          </a:xfrm>
        </p:spPr>
      </p:pic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25144"/>
            <a:ext cx="7829482" cy="160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52" y="3566468"/>
            <a:ext cx="15240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6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1165BA4-B62B-4213-B033-0C1DDC35AEC6}" type="slidenum">
              <a:rPr lang="en-US" altLang="en-US" sz="1200"/>
              <a:pPr eaLnBrk="1" hangingPunct="1"/>
              <a:t>33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64154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dirty="0"/>
              <a:t>4. Grid-Based Clustering Method 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456488" cy="480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2400" dirty="0"/>
              <a:t>Using multi-resolution grid data structure</a:t>
            </a:r>
          </a:p>
          <a:p>
            <a:pPr eaLnBrk="1" hangingPunct="1"/>
            <a:r>
              <a:rPr lang="en-US" altLang="en-US" sz="2400" dirty="0"/>
              <a:t>Several interesting methods</a:t>
            </a:r>
          </a:p>
          <a:p>
            <a:pPr lvl="1" eaLnBrk="1" hangingPunct="1"/>
            <a:r>
              <a:rPr lang="en-US" altLang="en-US" sz="2400" dirty="0">
                <a:solidFill>
                  <a:schemeClr val="hlink"/>
                </a:solidFill>
              </a:rPr>
              <a:t>STING </a:t>
            </a:r>
            <a:r>
              <a:rPr lang="en-US" altLang="en-US" sz="2400" dirty="0"/>
              <a:t>(a </a:t>
            </a:r>
            <a:r>
              <a:rPr lang="en-US" altLang="en-US" sz="2400" dirty="0" err="1"/>
              <a:t>STatistical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INformation</a:t>
            </a:r>
            <a:r>
              <a:rPr lang="en-US" altLang="en-US" sz="2400" dirty="0"/>
              <a:t> Grid approach) by Wang, Yang and </a:t>
            </a:r>
            <a:r>
              <a:rPr lang="en-US" altLang="en-US" sz="2400" dirty="0" err="1"/>
              <a:t>Muntz</a:t>
            </a:r>
            <a:r>
              <a:rPr lang="en-US" altLang="en-US" sz="2400" dirty="0"/>
              <a:t> (1997)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2400" dirty="0" err="1">
                <a:solidFill>
                  <a:schemeClr val="hlink"/>
                </a:solidFill>
              </a:rPr>
              <a:t>WaveCluster</a:t>
            </a:r>
            <a:r>
              <a:rPr lang="en-US" altLang="en-US" sz="2400" dirty="0"/>
              <a:t> by </a:t>
            </a:r>
            <a:r>
              <a:rPr lang="en-US" altLang="en-US" sz="2400" dirty="0" err="1"/>
              <a:t>Sheikholeslami</a:t>
            </a:r>
            <a:r>
              <a:rPr lang="en-US" altLang="en-US" sz="2400" dirty="0"/>
              <a:t>, Chatterjee, and Zhang (VLDB’98)</a:t>
            </a:r>
          </a:p>
          <a:p>
            <a:pPr lvl="2" eaLnBrk="1" hangingPunct="1">
              <a:spcBef>
                <a:spcPct val="40000"/>
              </a:spcBef>
            </a:pPr>
            <a:r>
              <a:rPr lang="en-US" altLang="en-US" dirty="0"/>
              <a:t>A multi-resolution clustering approach using wavelet method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CN" sz="2400" dirty="0">
                <a:solidFill>
                  <a:schemeClr val="hlink"/>
                </a:solidFill>
                <a:ea typeface="SimSun" panose="02010600030101010101" pitchFamily="2" charset="-122"/>
              </a:rPr>
              <a:t>CLIQUE</a:t>
            </a:r>
            <a:r>
              <a:rPr lang="en-US" altLang="zh-CN" sz="2400" dirty="0">
                <a:ea typeface="SimSun" panose="02010600030101010101" pitchFamily="2" charset="-122"/>
              </a:rPr>
              <a:t>: Agrawal, et al. (SIGMOD’98)</a:t>
            </a:r>
          </a:p>
          <a:p>
            <a:pPr lvl="2" eaLnBrk="1" hangingPunct="1">
              <a:spcBef>
                <a:spcPct val="40000"/>
              </a:spcBef>
            </a:pPr>
            <a:r>
              <a:rPr lang="en-US" altLang="zh-CN" dirty="0">
                <a:ea typeface="SimSun" panose="02010600030101010101" pitchFamily="2" charset="-122"/>
              </a:rPr>
              <a:t>Both grid-based and subspace clustering</a:t>
            </a:r>
            <a:endParaRPr lang="en-US" altLang="en-US" dirty="0"/>
          </a:p>
        </p:txBody>
      </p:sp>
      <p:sp>
        <p:nvSpPr>
          <p:cNvPr id="6144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060482B-E207-483D-987B-4FF290DD0875}" type="slidenum">
              <a:rPr lang="en-US" altLang="en-US" sz="1200"/>
              <a:pPr eaLnBrk="1" hangingPunct="1"/>
              <a:t>34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7401590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99592" y="687871"/>
            <a:ext cx="7871598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2800" dirty="0"/>
              <a:t>STING: A Statistical Information Grid Approach</a:t>
            </a:r>
            <a:endParaRPr lang="en-US" altLang="en-US" sz="3200" dirty="0"/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10344" y="1621160"/>
            <a:ext cx="7882136" cy="144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spatial area is divided into rectangular cells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There are several levels of cells corresponding to different levels of resolution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62468" name="Line 1028"/>
          <p:cNvSpPr>
            <a:spLocks noChangeShapeType="1"/>
          </p:cNvSpPr>
          <p:nvPr/>
        </p:nvSpPr>
        <p:spPr bwMode="auto">
          <a:xfrm>
            <a:off x="9124950" y="4724400"/>
            <a:ext cx="0" cy="1524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3F3EE09-9121-4E80-A756-89AB42DE2413}" type="slidenum">
              <a:rPr lang="en-US" altLang="en-US" sz="1200"/>
              <a:pPr eaLnBrk="1" hangingPunct="1"/>
              <a:t>35</a:t>
            </a:fld>
            <a:endParaRPr lang="en-US" altLang="en-US" sz="1200"/>
          </a:p>
        </p:txBody>
      </p:sp>
      <p:graphicFrame>
        <p:nvGraphicFramePr>
          <p:cNvPr id="62470" name="Object 8"/>
          <p:cNvGraphicFramePr>
            <a:graphicFrameLocks noChangeAspect="1"/>
          </p:cNvGraphicFramePr>
          <p:nvPr/>
        </p:nvGraphicFramePr>
        <p:xfrm>
          <a:off x="760413" y="3106738"/>
          <a:ext cx="7623175" cy="321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3" name="SmartDraw" r:id="rId4" imgW="7621524" imgH="3217164" progId="SmartDraw.2">
                  <p:embed/>
                </p:oleObj>
              </mc:Choice>
              <mc:Fallback>
                <p:oleObj name="SmartDraw" r:id="rId4" imgW="7621524" imgH="3217164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3106738"/>
                        <a:ext cx="7623175" cy="321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82534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966064" y="620688"/>
            <a:ext cx="81534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/>
              <a:t>The STING Clustering Method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6064" y="1535088"/>
            <a:ext cx="7796936" cy="5018112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/>
              <a:t>Each cell at a high level is partitioned into a number of smaller cells in the next lower level</a:t>
            </a:r>
          </a:p>
          <a:p>
            <a:pPr eaLnBrk="1" hangingPunct="1"/>
            <a:endParaRPr lang="en-US" altLang="en-US" sz="1000" dirty="0"/>
          </a:p>
          <a:p>
            <a:pPr eaLnBrk="1" hangingPunct="1"/>
            <a:r>
              <a:rPr lang="en-US" altLang="en-US" dirty="0"/>
              <a:t>Statistical info of each cell is calculated and stored beforehand and is used to answer queries</a:t>
            </a:r>
          </a:p>
          <a:p>
            <a:pPr eaLnBrk="1" hangingPunct="1"/>
            <a:endParaRPr lang="en-US" altLang="en-US" sz="1000" dirty="0"/>
          </a:p>
          <a:p>
            <a:pPr eaLnBrk="1" hangingPunct="1"/>
            <a:r>
              <a:rPr lang="en-US" altLang="en-US" dirty="0"/>
              <a:t>Parameters of higher level cells can be easily calculated from parameters of lower level cell</a:t>
            </a:r>
          </a:p>
          <a:p>
            <a:pPr lvl="1" eaLnBrk="1" hangingPunct="1"/>
            <a:r>
              <a:rPr lang="en-US" altLang="en-US" sz="2000" i="1" dirty="0"/>
              <a:t>count</a:t>
            </a:r>
            <a:r>
              <a:rPr lang="en-US" altLang="en-US" sz="2000" dirty="0"/>
              <a:t>, </a:t>
            </a:r>
            <a:r>
              <a:rPr lang="en-US" altLang="en-US" sz="2000" i="1" dirty="0"/>
              <a:t>mean</a:t>
            </a:r>
            <a:r>
              <a:rPr lang="en-US" altLang="en-US" sz="2000" dirty="0"/>
              <a:t>, </a:t>
            </a:r>
            <a:r>
              <a:rPr lang="en-US" altLang="en-US" sz="2000" i="1" dirty="0"/>
              <a:t>s</a:t>
            </a:r>
            <a:r>
              <a:rPr lang="en-US" altLang="en-US" sz="2000" dirty="0"/>
              <a:t>, </a:t>
            </a:r>
            <a:r>
              <a:rPr lang="en-US" altLang="en-US" sz="2000" i="1" dirty="0"/>
              <a:t>min</a:t>
            </a:r>
            <a:r>
              <a:rPr lang="en-US" altLang="en-US" sz="2000" dirty="0"/>
              <a:t>, </a:t>
            </a:r>
            <a:r>
              <a:rPr lang="en-US" altLang="en-US" sz="2000" i="1" dirty="0"/>
              <a:t>max</a:t>
            </a:r>
            <a:r>
              <a:rPr lang="en-US" altLang="en-US" sz="2000" dirty="0"/>
              <a:t> </a:t>
            </a:r>
          </a:p>
          <a:p>
            <a:pPr lvl="1" eaLnBrk="1" hangingPunct="1"/>
            <a:r>
              <a:rPr lang="en-US" altLang="en-US" sz="2000" dirty="0"/>
              <a:t>type of distribution—</a:t>
            </a:r>
            <a:r>
              <a:rPr lang="en-US" altLang="en-US" sz="2000" i="1" dirty="0"/>
              <a:t>normal</a:t>
            </a:r>
            <a:r>
              <a:rPr lang="en-US" altLang="en-US" sz="2000" dirty="0"/>
              <a:t>, </a:t>
            </a:r>
            <a:r>
              <a:rPr lang="en-US" altLang="en-US" sz="2000" i="1" dirty="0"/>
              <a:t>uniform</a:t>
            </a:r>
            <a:r>
              <a:rPr lang="en-US" altLang="en-US" sz="2000" dirty="0"/>
              <a:t>, etc.</a:t>
            </a:r>
          </a:p>
          <a:p>
            <a:pPr eaLnBrk="1" hangingPunct="1"/>
            <a:endParaRPr lang="en-US" altLang="en-US" sz="1000" dirty="0"/>
          </a:p>
          <a:p>
            <a:pPr eaLnBrk="1" hangingPunct="1"/>
            <a:r>
              <a:rPr lang="en-US" altLang="en-US" dirty="0"/>
              <a:t>Use a top-down approach to answer spatial data queries</a:t>
            </a:r>
          </a:p>
          <a:p>
            <a:pPr eaLnBrk="1" hangingPunct="1"/>
            <a:endParaRPr lang="en-US" altLang="en-US" sz="1000" dirty="0"/>
          </a:p>
          <a:p>
            <a:pPr eaLnBrk="1" hangingPunct="1"/>
            <a:r>
              <a:rPr lang="en-US" altLang="en-US" dirty="0"/>
              <a:t>Start from a pre-selected layer—typically with a small number of cells</a:t>
            </a:r>
          </a:p>
          <a:p>
            <a:pPr eaLnBrk="1" hangingPunct="1"/>
            <a:endParaRPr lang="en-US" altLang="en-US" sz="1000" dirty="0"/>
          </a:p>
          <a:p>
            <a:pPr eaLnBrk="1" hangingPunct="1"/>
            <a:r>
              <a:rPr lang="en-US" altLang="en-US" dirty="0"/>
              <a:t>For each cell in the current level compute the confidence interval</a:t>
            </a:r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>
            <a:off x="9124950" y="4724400"/>
            <a:ext cx="0" cy="1524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9124950" y="624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9124950" y="5638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5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D0A07FB-6335-4EA5-98CE-9417CC76CF33}" type="slidenum">
              <a:rPr lang="en-US" altLang="en-US" sz="1200"/>
              <a:pPr eaLnBrk="1" hangingPunct="1"/>
              <a:t>36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958323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612854"/>
            <a:ext cx="86106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dirty="0"/>
              <a:t>STING Algorithm and Its Analysis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054280" cy="4953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dirty="0"/>
              <a:t>Remove the irrelevant cells from further consideration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endParaRPr lang="en-US" altLang="en-US" dirty="0"/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dirty="0"/>
              <a:t>When finish examining the current layer, proceed to the next lower level 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endParaRPr lang="en-US" altLang="en-US" dirty="0"/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dirty="0"/>
              <a:t>Repeat this process until the bottom layer is reached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endParaRPr lang="en-US" altLang="en-US" dirty="0"/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Advantages: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sz="2000" dirty="0"/>
              <a:t>Query-independent, easy to parallelize, incremental update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sz="2000" i="1" dirty="0"/>
              <a:t>O(K),</a:t>
            </a:r>
            <a:r>
              <a:rPr lang="en-US" altLang="en-US" sz="2000" dirty="0"/>
              <a:t> where </a:t>
            </a:r>
            <a:r>
              <a:rPr lang="en-US" altLang="en-US" sz="2000" i="1" dirty="0"/>
              <a:t>K</a:t>
            </a:r>
            <a:r>
              <a:rPr lang="en-US" altLang="en-US" sz="2000" dirty="0"/>
              <a:t> is the number of grid cells at the lowest level 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endParaRPr lang="en-US" altLang="en-US" dirty="0"/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Disadvantages: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sz="2000" dirty="0"/>
              <a:t>All the cluster boundaries are either horizontal or vertical, and no diagonal boundary is detected</a:t>
            </a:r>
          </a:p>
        </p:txBody>
      </p:sp>
      <p:sp>
        <p:nvSpPr>
          <p:cNvPr id="64516" name="Line 4"/>
          <p:cNvSpPr>
            <a:spLocks noChangeShapeType="1"/>
          </p:cNvSpPr>
          <p:nvPr/>
        </p:nvSpPr>
        <p:spPr bwMode="auto">
          <a:xfrm>
            <a:off x="9124950" y="4724400"/>
            <a:ext cx="0" cy="1524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CC090C1-82AF-449A-BEE5-BB69E225C420}" type="slidenum">
              <a:rPr lang="en-US" altLang="en-US" sz="1200"/>
              <a:pPr eaLnBrk="1" hangingPunct="1"/>
              <a:t>37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76471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clustering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38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12776"/>
            <a:ext cx="775334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418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764704"/>
            <a:ext cx="3657600" cy="609600"/>
          </a:xfrm>
        </p:spPr>
        <p:txBody>
          <a:bodyPr/>
          <a:lstStyle/>
          <a:p>
            <a:pPr eaLnBrk="1" hangingPunct="1"/>
            <a:r>
              <a:rPr lang="en-US" altLang="en-US" sz="4800" dirty="0"/>
              <a:t>Summary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628800"/>
            <a:ext cx="7776864" cy="4924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hlink"/>
                </a:solidFill>
              </a:rPr>
              <a:t>Cluster analysis</a:t>
            </a:r>
            <a:r>
              <a:rPr lang="en-US" altLang="en-US" sz="1800" dirty="0"/>
              <a:t> groups objects based on their </a:t>
            </a:r>
            <a:r>
              <a:rPr lang="en-US" altLang="en-US" sz="1800" dirty="0">
                <a:solidFill>
                  <a:schemeClr val="hlink"/>
                </a:solidFill>
              </a:rPr>
              <a:t>similarity</a:t>
            </a:r>
            <a:r>
              <a:rPr lang="en-US" altLang="en-US" sz="1800" dirty="0"/>
              <a:t>  and has wide applications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en-US" sz="1800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1800" dirty="0"/>
              <a:t>Measure of similarity can be computed for </a:t>
            </a:r>
            <a:r>
              <a:rPr lang="en-US" altLang="en-US" sz="1800" dirty="0">
                <a:solidFill>
                  <a:schemeClr val="hlink"/>
                </a:solidFill>
              </a:rPr>
              <a:t>various types of data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en-US" sz="1800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1800" dirty="0"/>
              <a:t>Clustering algorithms:</a:t>
            </a:r>
          </a:p>
          <a:p>
            <a:pPr lvl="1" eaLnBrk="1" hangingPunct="1"/>
            <a:r>
              <a:rPr lang="en-US" altLang="en-US" dirty="0"/>
              <a:t>Partitioning methods: </a:t>
            </a:r>
          </a:p>
          <a:p>
            <a:pPr lvl="2" eaLnBrk="1" hangingPunct="1"/>
            <a:r>
              <a:rPr lang="en-US" altLang="en-US" dirty="0">
                <a:solidFill>
                  <a:schemeClr val="hlink"/>
                </a:solidFill>
              </a:rPr>
              <a:t>K-means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chemeClr val="hlink"/>
                </a:solidFill>
              </a:rPr>
              <a:t>K-</a:t>
            </a:r>
            <a:r>
              <a:rPr lang="en-US" altLang="en-US" dirty="0" err="1">
                <a:solidFill>
                  <a:schemeClr val="hlink"/>
                </a:solidFill>
              </a:rPr>
              <a:t>medoids</a:t>
            </a:r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dirty="0"/>
              <a:t>Hierarchical methods: </a:t>
            </a:r>
          </a:p>
          <a:p>
            <a:pPr lvl="2" eaLnBrk="1" hangingPunct="1"/>
            <a:r>
              <a:rPr lang="en-US" altLang="en-US" dirty="0">
                <a:solidFill>
                  <a:schemeClr val="hlink"/>
                </a:solidFill>
              </a:rPr>
              <a:t>AGNES and DIANA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Density-based methods: </a:t>
            </a:r>
          </a:p>
          <a:p>
            <a:pPr lvl="2" eaLnBrk="1" hangingPunct="1"/>
            <a:r>
              <a:rPr lang="en-US" altLang="en-US" dirty="0">
                <a:solidFill>
                  <a:schemeClr val="hlink"/>
                </a:solidFill>
              </a:rPr>
              <a:t>DBSCAN</a:t>
            </a:r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dirty="0"/>
              <a:t>Grid-based methods: </a:t>
            </a:r>
          </a:p>
          <a:p>
            <a:pPr lvl="2" eaLnBrk="1" hangingPunct="1"/>
            <a:r>
              <a:rPr lang="en-US" altLang="en-US" dirty="0">
                <a:solidFill>
                  <a:schemeClr val="hlink"/>
                </a:solidFill>
              </a:rPr>
              <a:t>STING</a:t>
            </a:r>
            <a:r>
              <a:rPr lang="en-US" altLang="en-US" dirty="0"/>
              <a:t> </a:t>
            </a:r>
          </a:p>
        </p:txBody>
      </p:sp>
      <p:sp>
        <p:nvSpPr>
          <p:cNvPr id="7578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0CB1E09-6FEE-4201-BBFC-EAA08DC92295}" type="slidenum">
              <a:rPr lang="en-US" altLang="en-US" sz="1200"/>
              <a:pPr eaLnBrk="1" hangingPunct="1"/>
              <a:t>39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42337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592" y="1700808"/>
            <a:ext cx="7901880" cy="3960440"/>
          </a:xfrm>
        </p:spPr>
        <p:txBody>
          <a:bodyPr/>
          <a:lstStyle/>
          <a:p>
            <a:r>
              <a:rPr lang="en-US" b="1" dirty="0"/>
              <a:t>is also called as: </a:t>
            </a:r>
          </a:p>
          <a:p>
            <a:pPr lvl="1"/>
            <a:r>
              <a:rPr lang="en-US" i="1" dirty="0"/>
              <a:t>Automatic classification</a:t>
            </a:r>
          </a:p>
          <a:p>
            <a:pPr lvl="1"/>
            <a:r>
              <a:rPr lang="en-US" i="1" dirty="0"/>
              <a:t>Data segmentation </a:t>
            </a:r>
          </a:p>
          <a:p>
            <a:pPr lvl="1"/>
            <a:r>
              <a:rPr lang="en-US" i="1" dirty="0"/>
              <a:t>Learning by observation</a:t>
            </a: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2800" b="1" i="1" dirty="0">
                <a:solidFill>
                  <a:srgbClr val="FF0000"/>
                </a:solidFill>
              </a:rPr>
              <a:t>What is not clustering?</a:t>
            </a:r>
            <a:endParaRPr lang="en-US" sz="2800" i="1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Supervised classification</a:t>
            </a:r>
          </a:p>
          <a:p>
            <a:pPr lvl="1"/>
            <a:r>
              <a:rPr lang="en-US" sz="2000" dirty="0"/>
              <a:t>Simple segmentation/grouping </a:t>
            </a:r>
          </a:p>
          <a:p>
            <a:pPr lvl="1"/>
            <a:r>
              <a:rPr lang="en-US" sz="2000" dirty="0"/>
              <a:t>Results of a query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Data Mining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12270"/>
            <a:ext cx="7297738" cy="7826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dirty="0"/>
              <a:t>What is Cluster Analysis?</a:t>
            </a:r>
          </a:p>
        </p:txBody>
      </p:sp>
    </p:spTree>
    <p:extLst>
      <p:ext uri="{BB962C8B-B14F-4D97-AF65-F5344CB8AC3E}">
        <p14:creationId xmlns:p14="http://schemas.microsoft.com/office/powerpoint/2010/main" val="1185956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 descr="E:\work\my classes\IT\me\slides\question\question-mark3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856" y="1988840"/>
            <a:ext cx="3527425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69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005E993-49F5-4B5B-BA9C-6EC1DDD05F62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609600"/>
            <a:ext cx="7992888" cy="762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2400" dirty="0"/>
              <a:t>Clustering for Data Understanding and Applications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631776"/>
            <a:ext cx="7885919" cy="4533528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1800" b="1" dirty="0"/>
              <a:t>Biology</a:t>
            </a:r>
            <a:r>
              <a:rPr lang="en-US" altLang="en-US" sz="1800" dirty="0"/>
              <a:t>: taxonomy of living things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1800" b="1" dirty="0"/>
              <a:t>Information retrieval</a:t>
            </a:r>
            <a:r>
              <a:rPr lang="en-US" altLang="en-US" sz="1800" dirty="0"/>
              <a:t>: document clustering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1800" b="1" dirty="0"/>
              <a:t>Land use</a:t>
            </a:r>
            <a:r>
              <a:rPr lang="en-US" altLang="en-US" sz="1800" dirty="0"/>
              <a:t>: Identification of areas of similar land use in an earth observation database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1800" b="1" dirty="0"/>
              <a:t>Marketing</a:t>
            </a:r>
            <a:r>
              <a:rPr lang="en-US" altLang="en-US" sz="1800" dirty="0"/>
              <a:t>: Help marketers discover distinct groups in their customer bases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1800" b="1" dirty="0"/>
              <a:t>City-planning</a:t>
            </a:r>
            <a:r>
              <a:rPr lang="en-US" altLang="en-US" sz="1800" dirty="0"/>
              <a:t>: Identifying groups of houses 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1800" b="1" dirty="0"/>
              <a:t>Climate</a:t>
            </a:r>
            <a:r>
              <a:rPr lang="en-US" altLang="en-US" sz="1800" dirty="0"/>
              <a:t>: understanding earth climate, find patterns of atmospheric and ocean</a:t>
            </a:r>
          </a:p>
        </p:txBody>
      </p:sp>
    </p:spTree>
    <p:extLst>
      <p:ext uri="{BB962C8B-B14F-4D97-AF65-F5344CB8AC3E}">
        <p14:creationId xmlns:p14="http://schemas.microsoft.com/office/powerpoint/2010/main" val="954108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DB1CB63-D51C-4095-AD05-AE77E4FD1BB0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588962"/>
            <a:ext cx="7943800" cy="7826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/>
              <a:t>Clustering as a Preprocessing Tool (Utility)</a:t>
            </a:r>
            <a:endParaRPr lang="en-US" altLang="en-US" sz="2800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628800"/>
            <a:ext cx="7791400" cy="432048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1800" b="1" dirty="0"/>
              <a:t>Summarization/Sampling: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Preprocessing for regression, PCA, classification, and association analysis</a:t>
            </a:r>
          </a:p>
          <a:p>
            <a:pPr eaLnBrk="1" hangingPunct="1">
              <a:lnSpc>
                <a:spcPct val="110000"/>
              </a:lnSpc>
            </a:pPr>
            <a:endParaRPr lang="en-US" altLang="en-US" sz="1800" b="1" dirty="0"/>
          </a:p>
          <a:p>
            <a:pPr eaLnBrk="1" hangingPunct="1">
              <a:lnSpc>
                <a:spcPct val="110000"/>
              </a:lnSpc>
            </a:pPr>
            <a:r>
              <a:rPr lang="en-US" altLang="en-US" sz="1800" b="1" dirty="0"/>
              <a:t>Compression: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Image processing: vector quantization</a:t>
            </a:r>
          </a:p>
          <a:p>
            <a:pPr eaLnBrk="1" hangingPunct="1">
              <a:lnSpc>
                <a:spcPct val="110000"/>
              </a:lnSpc>
            </a:pPr>
            <a:endParaRPr lang="en-US" altLang="en-US" sz="1800" b="1" dirty="0"/>
          </a:p>
          <a:p>
            <a:pPr eaLnBrk="1" hangingPunct="1">
              <a:lnSpc>
                <a:spcPct val="110000"/>
              </a:lnSpc>
            </a:pPr>
            <a:r>
              <a:rPr lang="en-US" altLang="en-US" sz="1800" b="1" dirty="0"/>
              <a:t>Finding K-nearest Neighbors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Localizing search to one or a small number of clusters</a:t>
            </a:r>
          </a:p>
          <a:p>
            <a:pPr lvl="1" eaLnBrk="1" hangingPunct="1">
              <a:lnSpc>
                <a:spcPct val="110000"/>
              </a:lnSpc>
            </a:pPr>
            <a:endParaRPr lang="en-US" altLang="en-US" dirty="0"/>
          </a:p>
          <a:p>
            <a:pPr eaLnBrk="1" hangingPunct="1">
              <a:lnSpc>
                <a:spcPct val="110000"/>
              </a:lnSpc>
            </a:pPr>
            <a:r>
              <a:rPr lang="en-US" altLang="en-US" sz="1800" b="1" dirty="0"/>
              <a:t>Outlier detection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Outliers are often viewed as those “far away” from any cluster</a:t>
            </a:r>
          </a:p>
        </p:txBody>
      </p:sp>
    </p:spTree>
    <p:extLst>
      <p:ext uri="{BB962C8B-B14F-4D97-AF65-F5344CB8AC3E}">
        <p14:creationId xmlns:p14="http://schemas.microsoft.com/office/powerpoint/2010/main" val="137019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914400"/>
            <a:ext cx="7296150" cy="533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dirty="0"/>
              <a:t>Quality: What Is Good Clustering?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628800"/>
            <a:ext cx="7647384" cy="2414012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en-US" dirty="0"/>
              <a:t>A </a:t>
            </a:r>
            <a:r>
              <a:rPr lang="en-US" altLang="en-US" u="sng" dirty="0"/>
              <a:t>good clustering</a:t>
            </a:r>
            <a:r>
              <a:rPr lang="en-US" altLang="en-US" dirty="0"/>
              <a:t> method will produce high quality clusters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high </a:t>
            </a:r>
            <a:r>
              <a:rPr lang="en-US" altLang="en-US" sz="2000" u="sng" dirty="0"/>
              <a:t>intra-class</a:t>
            </a:r>
            <a:r>
              <a:rPr lang="en-US" altLang="en-US" sz="2000" dirty="0"/>
              <a:t> similarity: </a:t>
            </a:r>
            <a:r>
              <a:rPr lang="en-US" altLang="en-US" sz="2000" dirty="0">
                <a:solidFill>
                  <a:schemeClr val="hlink"/>
                </a:solidFill>
              </a:rPr>
              <a:t>cohesive</a:t>
            </a:r>
            <a:r>
              <a:rPr lang="en-US" altLang="en-US" sz="2000" dirty="0"/>
              <a:t> within clusters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low </a:t>
            </a:r>
            <a:r>
              <a:rPr lang="en-US" altLang="en-US" sz="2000" u="sng" dirty="0"/>
              <a:t>inter-class</a:t>
            </a:r>
            <a:r>
              <a:rPr lang="en-US" altLang="en-US" sz="2000" dirty="0"/>
              <a:t> similarity: </a:t>
            </a:r>
            <a:r>
              <a:rPr lang="en-US" altLang="en-US" sz="2000" dirty="0">
                <a:solidFill>
                  <a:schemeClr val="hlink"/>
                </a:solidFill>
              </a:rPr>
              <a:t>distinctive</a:t>
            </a:r>
            <a:r>
              <a:rPr lang="en-US" altLang="en-US" sz="2000" dirty="0"/>
              <a:t> between clusters</a:t>
            </a:r>
          </a:p>
          <a:p>
            <a:pPr eaLnBrk="1" hangingPunct="1">
              <a:lnSpc>
                <a:spcPct val="130000"/>
              </a:lnSpc>
            </a:pPr>
            <a:endParaRPr lang="en-US" altLang="en-US" dirty="0"/>
          </a:p>
          <a:p>
            <a:pPr eaLnBrk="1" hangingPunct="1">
              <a:lnSpc>
                <a:spcPct val="130000"/>
              </a:lnSpc>
            </a:pPr>
            <a:endParaRPr lang="en-US" altLang="en-US" dirty="0"/>
          </a:p>
          <a:p>
            <a:pPr eaLnBrk="1" hangingPunct="1">
              <a:lnSpc>
                <a:spcPct val="130000"/>
              </a:lnSpc>
            </a:pPr>
            <a:endParaRPr lang="en-US" altLang="en-US" dirty="0"/>
          </a:p>
        </p:txBody>
      </p:sp>
      <p:sp>
        <p:nvSpPr>
          <p:cNvPr id="1024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4D5E065-4065-466C-8270-AD1CBB3F6080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354268"/>
            <a:ext cx="6408712" cy="259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2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723900"/>
            <a:ext cx="67056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/>
              <a:t>Quality of Clustering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608018"/>
            <a:ext cx="7848872" cy="484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en-US" dirty="0"/>
              <a:t>The </a:t>
            </a:r>
            <a:r>
              <a:rPr lang="en-US" altLang="en-US" u="sng" dirty="0"/>
              <a:t>quality</a:t>
            </a:r>
            <a:r>
              <a:rPr lang="en-US" altLang="en-US" dirty="0"/>
              <a:t> of a clustering method depends 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600" dirty="0"/>
              <a:t>the similarity measure used by the method, and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600" dirty="0"/>
              <a:t>its ability to discover some or all of the </a:t>
            </a:r>
            <a:r>
              <a:rPr lang="en-US" altLang="en-US" sz="1600" u="sng" dirty="0"/>
              <a:t>hidden</a:t>
            </a:r>
            <a:r>
              <a:rPr lang="en-US" altLang="en-US" sz="1600" dirty="0"/>
              <a:t> patterns</a:t>
            </a:r>
          </a:p>
          <a:p>
            <a:pPr marL="457200" indent="-457200" eaLnBrk="1" hangingPunct="1"/>
            <a:endParaRPr lang="en-US" altLang="en-US" dirty="0">
              <a:solidFill>
                <a:schemeClr val="hlink"/>
              </a:solidFill>
            </a:endParaRPr>
          </a:p>
          <a:p>
            <a:pPr marL="457200" indent="-457200" eaLnBrk="1" hangingPunct="1"/>
            <a:r>
              <a:rPr lang="en-US" altLang="en-US" dirty="0">
                <a:solidFill>
                  <a:schemeClr val="hlink"/>
                </a:solidFill>
              </a:rPr>
              <a:t>Dissimilarity/Similarity metric</a:t>
            </a:r>
            <a:endParaRPr lang="en-US" altLang="en-US" dirty="0"/>
          </a:p>
          <a:p>
            <a:pPr marL="914400" lvl="1" indent="-457200" eaLnBrk="1" hangingPunct="1"/>
            <a:r>
              <a:rPr lang="en-US" altLang="en-US" dirty="0"/>
              <a:t>Similarity is expressed in terms of a distance function, typically metric: </a:t>
            </a:r>
            <a:r>
              <a:rPr lang="en-US" altLang="en-US" i="1" dirty="0"/>
              <a:t>d </a:t>
            </a:r>
            <a:r>
              <a:rPr lang="en-US" altLang="en-US" dirty="0"/>
              <a:t>(</a:t>
            </a:r>
            <a:r>
              <a:rPr lang="en-US" altLang="en-US" i="1" dirty="0" err="1"/>
              <a:t>i</a:t>
            </a:r>
            <a:r>
              <a:rPr lang="en-US" altLang="en-US" i="1" dirty="0"/>
              <a:t>, j</a:t>
            </a:r>
            <a:r>
              <a:rPr lang="en-US" altLang="en-US" dirty="0"/>
              <a:t>)</a:t>
            </a:r>
          </a:p>
          <a:p>
            <a:pPr marL="914400" lvl="1" indent="-457200" eaLnBrk="1" hangingPunct="1"/>
            <a:r>
              <a:rPr lang="en-US" altLang="en-US" dirty="0"/>
              <a:t>The definitions of </a:t>
            </a:r>
            <a:r>
              <a:rPr lang="en-US" altLang="en-US" dirty="0">
                <a:solidFill>
                  <a:schemeClr val="hlink"/>
                </a:solidFill>
              </a:rPr>
              <a:t>distance functions</a:t>
            </a:r>
            <a:r>
              <a:rPr lang="en-US" altLang="en-US" dirty="0"/>
              <a:t> are usually rather different for interval-scaled, </a:t>
            </a:r>
            <a:r>
              <a:rPr lang="en-US" altLang="en-US" dirty="0" err="1"/>
              <a:t>boolean</a:t>
            </a:r>
            <a:r>
              <a:rPr lang="en-US" altLang="en-US" dirty="0"/>
              <a:t>, categorical, ordinal ratio, and vector variables</a:t>
            </a:r>
          </a:p>
          <a:p>
            <a:pPr marL="457200" indent="-457200" eaLnBrk="1" hangingPunct="1"/>
            <a:endParaRPr lang="en-US" altLang="en-US" sz="900" dirty="0">
              <a:solidFill>
                <a:schemeClr val="hlink"/>
              </a:solidFill>
            </a:endParaRPr>
          </a:p>
          <a:p>
            <a:pPr marL="457200" indent="-457200" eaLnBrk="1" hangingPunct="1"/>
            <a:r>
              <a:rPr lang="en-US" altLang="en-US" dirty="0">
                <a:solidFill>
                  <a:schemeClr val="hlink"/>
                </a:solidFill>
              </a:rPr>
              <a:t>Quality of clustering</a:t>
            </a:r>
          </a:p>
          <a:p>
            <a:pPr marL="914400" lvl="1" indent="-457200" eaLnBrk="1" hangingPunct="1"/>
            <a:r>
              <a:rPr lang="en-US" altLang="en-US" sz="2000" dirty="0"/>
              <a:t>Using “quality” function to measure the “goodness” of a cluster</a:t>
            </a:r>
          </a:p>
          <a:p>
            <a:pPr marL="1314450" lvl="2" indent="-457200" eaLnBrk="1" hangingPunct="1"/>
            <a:r>
              <a:rPr lang="en-US" altLang="en-US" dirty="0">
                <a:sym typeface="Symbol" panose="05050102010706020507" pitchFamily="18" charset="2"/>
              </a:rPr>
              <a:t>It is hard to define “similar enough” or “good enough” </a:t>
            </a:r>
          </a:p>
        </p:txBody>
      </p:sp>
      <p:sp>
        <p:nvSpPr>
          <p:cNvPr id="1126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996326A-A070-4F00-8947-B81AF34A2A10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730221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Considerations for Cluster Analysis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931494" y="1608018"/>
            <a:ext cx="7672954" cy="475252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</a:rPr>
              <a:t>Partitioning criteria</a:t>
            </a:r>
          </a:p>
          <a:p>
            <a:pPr lvl="1">
              <a:spcAft>
                <a:spcPts val="600"/>
              </a:spcAft>
            </a:pPr>
            <a:r>
              <a:rPr lang="en-US" altLang="en-US" sz="2000" dirty="0"/>
              <a:t>Single level vs. hierarchical partitioning </a:t>
            </a:r>
            <a:r>
              <a:rPr lang="en-US" altLang="en-US" sz="1600" dirty="0"/>
              <a:t>(often, multi-level hierarchical partitioning is desirable)</a:t>
            </a:r>
          </a:p>
          <a:p>
            <a:pPr>
              <a:spcAft>
                <a:spcPts val="600"/>
              </a:spcAft>
            </a:pP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Separation of clusters</a:t>
            </a:r>
          </a:p>
          <a:p>
            <a:pPr lvl="1">
              <a:spcAft>
                <a:spcPts val="600"/>
              </a:spcAft>
            </a:pPr>
            <a:r>
              <a:rPr lang="en-US" altLang="en-US" sz="2000" dirty="0"/>
              <a:t>Exclusive </a:t>
            </a:r>
            <a:r>
              <a:rPr lang="en-US" altLang="en-US" sz="1600" dirty="0"/>
              <a:t>(one customer belongs to only one region)</a:t>
            </a:r>
            <a:r>
              <a:rPr lang="en-US" altLang="en-US" sz="2000" dirty="0"/>
              <a:t> vs.     		non-exclusive </a:t>
            </a:r>
            <a:r>
              <a:rPr lang="en-US" altLang="en-US" sz="1600" dirty="0"/>
              <a:t>(e.g., one document may belong to more than one class)</a:t>
            </a:r>
            <a:endParaRPr lang="en-US" altLang="en-US" sz="2000" dirty="0"/>
          </a:p>
          <a:p>
            <a:pPr>
              <a:spcAft>
                <a:spcPts val="600"/>
              </a:spcAft>
            </a:pP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Similarity measure</a:t>
            </a:r>
          </a:p>
          <a:p>
            <a:pPr lvl="1">
              <a:spcAft>
                <a:spcPts val="600"/>
              </a:spcAft>
            </a:pPr>
            <a:r>
              <a:rPr lang="en-US" altLang="en-US" sz="2000" dirty="0"/>
              <a:t>Distance-based (e.g., Euclidian, road network, vector)  vs. connectivity-based (e.g., density or contiguity)</a:t>
            </a:r>
          </a:p>
          <a:p>
            <a:pPr>
              <a:spcAft>
                <a:spcPts val="600"/>
              </a:spcAft>
            </a:pP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Clustering space</a:t>
            </a:r>
          </a:p>
          <a:p>
            <a:pPr lvl="1">
              <a:spcAft>
                <a:spcPts val="600"/>
              </a:spcAft>
            </a:pPr>
            <a:r>
              <a:rPr lang="en-US" altLang="en-US" sz="2000" dirty="0"/>
              <a:t>Full space (often when low dimensional) vs. subspaces </a:t>
            </a:r>
            <a:r>
              <a:rPr lang="en-US" altLang="en-US" sz="1600" dirty="0"/>
              <a:t>(often in high-dimensional clustering)</a:t>
            </a:r>
            <a:endParaRPr lang="en-US" altLang="en-US" sz="2000" dirty="0"/>
          </a:p>
        </p:txBody>
      </p:sp>
      <p:sp>
        <p:nvSpPr>
          <p:cNvPr id="1229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7FB201B-E479-4647-AAC2-16D65CB8FDFC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52183330"/>
      </p:ext>
    </p:extLst>
  </p:cSld>
  <p:clrMapOvr>
    <a:masterClrMapping/>
  </p:clrMapOvr>
</p:sld>
</file>

<file path=ppt/theme/theme1.xml><?xml version="1.0" encoding="utf-8"?>
<a:theme xmlns:a="http://schemas.openxmlformats.org/drawingml/2006/main" name="Notebook">
  <a:themeElements>
    <a:clrScheme name="Notebook 1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51A00"/>
      </a:accent4>
      <a:accent5>
        <a:srgbClr val="E3CAB8"/>
      </a:accent5>
      <a:accent6>
        <a:srgbClr val="BA2D2D"/>
      </a:accent6>
      <a:hlink>
        <a:srgbClr val="9A7F32"/>
      </a:hlink>
      <a:folHlink>
        <a:srgbClr val="ECA07A"/>
      </a:folHlink>
    </a:clrScheme>
    <a:fontScheme name="Notebook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B Nazanin" pitchFamily="2" charset="-7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B Nazanin" pitchFamily="2" charset="-78"/>
          </a:defRPr>
        </a:defPPr>
      </a:lstStyle>
    </a:lnDef>
  </a:objectDefaults>
  <a:extraClrSchemeLst>
    <a:extraClrScheme>
      <a:clrScheme name="Notebook 1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4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A8A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14396</TotalTime>
  <Words>2456</Words>
  <Application>Microsoft Office PowerPoint</Application>
  <PresentationFormat>On-screen Show (4:3)</PresentationFormat>
  <Paragraphs>565</Paragraphs>
  <Slides>40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59" baseType="lpstr">
      <vt:lpstr>SimSun</vt:lpstr>
      <vt:lpstr>Arial</vt:lpstr>
      <vt:lpstr>B Homa</vt:lpstr>
      <vt:lpstr>B Jadid</vt:lpstr>
      <vt:lpstr>B Nazanin</vt:lpstr>
      <vt:lpstr>B Titr</vt:lpstr>
      <vt:lpstr>B Traffic</vt:lpstr>
      <vt:lpstr>Berlin Sans FB Demi</vt:lpstr>
      <vt:lpstr>Calibri</vt:lpstr>
      <vt:lpstr>Gulim</vt:lpstr>
      <vt:lpstr>Small Fonts</vt:lpstr>
      <vt:lpstr>Symbol</vt:lpstr>
      <vt:lpstr>Tahoma</vt:lpstr>
      <vt:lpstr>Times New Roman</vt:lpstr>
      <vt:lpstr>Wingdings</vt:lpstr>
      <vt:lpstr>Notebook</vt:lpstr>
      <vt:lpstr>Equation</vt:lpstr>
      <vt:lpstr>SmartDraw</vt:lpstr>
      <vt:lpstr>Worksheet</vt:lpstr>
      <vt:lpstr>PowerPoint Presentation</vt:lpstr>
      <vt:lpstr>Outline</vt:lpstr>
      <vt:lpstr>What is Cluster Analysis?</vt:lpstr>
      <vt:lpstr>What is Cluster Analysis?</vt:lpstr>
      <vt:lpstr>Clustering for Data Understanding and Applications</vt:lpstr>
      <vt:lpstr>Clustering as a Preprocessing Tool (Utility)</vt:lpstr>
      <vt:lpstr>Quality: What Is Good Clustering?</vt:lpstr>
      <vt:lpstr>Quality of Clustering</vt:lpstr>
      <vt:lpstr>Considerations for Cluster Analysis</vt:lpstr>
      <vt:lpstr>Requirements and Challenges</vt:lpstr>
      <vt:lpstr>Major Clustering Approaches (I)</vt:lpstr>
      <vt:lpstr>Major Clustering Approaches (II)</vt:lpstr>
      <vt:lpstr>1. Partitioning Clustering</vt:lpstr>
      <vt:lpstr>The K-Means Clustering Method </vt:lpstr>
      <vt:lpstr>An Example of K-Means Clustering</vt:lpstr>
      <vt:lpstr>Comments on the K-Means Method</vt:lpstr>
      <vt:lpstr>What Is the Problem of the K-Means Method?</vt:lpstr>
      <vt:lpstr>PAM: A Typical K-Medoids Algorithm</vt:lpstr>
      <vt:lpstr>The K-Medoid Clustering Method</vt:lpstr>
      <vt:lpstr>2. Hierarchical Clustering</vt:lpstr>
      <vt:lpstr>AGNES (Agglomerative Nesting)</vt:lpstr>
      <vt:lpstr>DIANA (Divisive Analysis)</vt:lpstr>
      <vt:lpstr>PowerPoint Presentation</vt:lpstr>
      <vt:lpstr>Distance between Clusters</vt:lpstr>
      <vt:lpstr>Centroid, Radius and Diameter of a Cluster  (for numerical data sets)</vt:lpstr>
      <vt:lpstr>3. Density-Based Clustering</vt:lpstr>
      <vt:lpstr>Density-Based Clustering: Basic Concepts</vt:lpstr>
      <vt:lpstr>DBSCAN: Density-Based Spatial Clustering of Applications with Noise</vt:lpstr>
      <vt:lpstr>DBSCAN: Example</vt:lpstr>
      <vt:lpstr>Density-Reachable and Density-Connected</vt:lpstr>
      <vt:lpstr>Density-Reachable and Density-Connected</vt:lpstr>
      <vt:lpstr>DBSCAN: The Algorithm</vt:lpstr>
      <vt:lpstr>DBSCAN: Sensitive to Parameters</vt:lpstr>
      <vt:lpstr>4. Grid-Based Clustering Method </vt:lpstr>
      <vt:lpstr>STING: A Statistical Information Grid Approach</vt:lpstr>
      <vt:lpstr>The STING Clustering Method</vt:lpstr>
      <vt:lpstr>STING Algorithm and Its Analysis</vt:lpstr>
      <vt:lpstr>Comparison of clustering methods</vt:lpstr>
      <vt:lpstr>Summary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Behshid</dc:creator>
  <cp:lastModifiedBy>Behkamal</cp:lastModifiedBy>
  <cp:revision>1128</cp:revision>
  <dcterms:created xsi:type="dcterms:W3CDTF">2007-01-21T15:22:56Z</dcterms:created>
  <dcterms:modified xsi:type="dcterms:W3CDTF">2020-09-22T15:51:06Z</dcterms:modified>
</cp:coreProperties>
</file>