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339" r:id="rId4"/>
    <p:sldId id="266" r:id="rId5"/>
    <p:sldId id="258" r:id="rId6"/>
    <p:sldId id="278" r:id="rId7"/>
    <p:sldId id="277" r:id="rId8"/>
    <p:sldId id="289" r:id="rId9"/>
    <p:sldId id="275" r:id="rId10"/>
    <p:sldId id="273" r:id="rId11"/>
    <p:sldId id="271" r:id="rId12"/>
    <p:sldId id="272" r:id="rId13"/>
    <p:sldId id="270" r:id="rId14"/>
    <p:sldId id="267" r:id="rId15"/>
    <p:sldId id="262" r:id="rId16"/>
    <p:sldId id="288" r:id="rId17"/>
    <p:sldId id="292" r:id="rId18"/>
    <p:sldId id="290" r:id="rId19"/>
    <p:sldId id="286" r:id="rId20"/>
    <p:sldId id="287" r:id="rId21"/>
    <p:sldId id="291" r:id="rId22"/>
    <p:sldId id="280" r:id="rId23"/>
    <p:sldId id="281" r:id="rId24"/>
    <p:sldId id="282" r:id="rId25"/>
    <p:sldId id="283" r:id="rId26"/>
    <p:sldId id="284" r:id="rId27"/>
    <p:sldId id="294" r:id="rId28"/>
    <p:sldId id="261" r:id="rId29"/>
    <p:sldId id="295" r:id="rId30"/>
    <p:sldId id="260" r:id="rId31"/>
    <p:sldId id="296" r:id="rId32"/>
    <p:sldId id="297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10" r:id="rId43"/>
    <p:sldId id="309" r:id="rId44"/>
    <p:sldId id="308" r:id="rId45"/>
    <p:sldId id="311" r:id="rId46"/>
    <p:sldId id="298" r:id="rId47"/>
    <p:sldId id="316" r:id="rId48"/>
    <p:sldId id="337" r:id="rId49"/>
    <p:sldId id="312" r:id="rId50"/>
    <p:sldId id="315" r:id="rId51"/>
    <p:sldId id="313" r:id="rId52"/>
    <p:sldId id="317" r:id="rId53"/>
    <p:sldId id="318" r:id="rId54"/>
    <p:sldId id="319" r:id="rId55"/>
    <p:sldId id="320" r:id="rId56"/>
    <p:sldId id="321" r:id="rId57"/>
    <p:sldId id="323" r:id="rId58"/>
    <p:sldId id="324" r:id="rId59"/>
    <p:sldId id="325" r:id="rId60"/>
    <p:sldId id="326" r:id="rId61"/>
    <p:sldId id="327" r:id="rId62"/>
    <p:sldId id="334" r:id="rId63"/>
    <p:sldId id="333" r:id="rId64"/>
    <p:sldId id="336" r:id="rId65"/>
    <p:sldId id="335" r:id="rId66"/>
    <p:sldId id="338" r:id="rId67"/>
    <p:sldId id="293" r:id="rId6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01" autoAdjust="0"/>
    <p:restoredTop sz="94660"/>
  </p:normalViewPr>
  <p:slideViewPr>
    <p:cSldViewPr snapToGrid="0">
      <p:cViewPr>
        <p:scale>
          <a:sx n="80" d="100"/>
          <a:sy n="80" d="100"/>
        </p:scale>
        <p:origin x="-15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31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920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91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222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36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272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913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343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9061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91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539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5669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410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58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55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6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97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49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22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44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6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0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58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6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67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algn="ctr" latinLnBrk="0">
                <a:defRPr/>
              </a:pPr>
              <a:r>
                <a:rPr lang="en-US" altLang="ko-KR" sz="4400" b="1" i="0" dirty="0">
                  <a:solidFill>
                    <a:srgbClr val="24292F"/>
                  </a:solidFill>
                  <a:effectLst/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10</a:t>
              </a:r>
              <a:r>
                <a:rPr lang="ko-KR" altLang="en-US" sz="4400" b="1" i="0" dirty="0">
                  <a:solidFill>
                    <a:srgbClr val="24292F"/>
                  </a:solidFill>
                  <a:effectLst/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월부터 </a:t>
              </a:r>
              <a:r>
                <a:rPr lang="ko-KR" altLang="en-US" sz="4400" b="1" i="0" dirty="0" err="1">
                  <a:solidFill>
                    <a:srgbClr val="24292F"/>
                  </a:solidFill>
                  <a:effectLst/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위드</a:t>
              </a:r>
              <a:r>
                <a:rPr lang="ko-KR" altLang="en-US" sz="4400" b="1" i="0" dirty="0">
                  <a:solidFill>
                    <a:srgbClr val="24292F"/>
                  </a:solidFill>
                  <a:effectLst/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 코로나 해도 될까</a:t>
              </a:r>
              <a:r>
                <a:rPr lang="en-US" altLang="ko-KR" sz="4400" b="1" i="0" dirty="0">
                  <a:solidFill>
                    <a:srgbClr val="24292F"/>
                  </a:solidFill>
                  <a:effectLst/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?</a:t>
              </a: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1000" kern="0" dirty="0" err="1">
                  <a:solidFill>
                    <a:schemeClr val="tx1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위드</a:t>
              </a:r>
              <a:r>
                <a:rPr lang="ko-KR" altLang="en-US" sz="1000" kern="0" dirty="0">
                  <a:solidFill>
                    <a:schemeClr val="tx1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 코로나 시행 국가를 기준으로 코로나 데이터 분석하기</a:t>
              </a:r>
              <a:endParaRPr lang="en-US" altLang="ko-KR" sz="1000" kern="0" dirty="0">
                <a:solidFill>
                  <a:schemeClr val="tx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1000" kern="0" dirty="0">
                  <a:solidFill>
                    <a:schemeClr val="tx1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김진연</a:t>
              </a:r>
              <a:r>
                <a:rPr lang="en-US" altLang="ko-KR" sz="1000" kern="0" dirty="0">
                  <a:solidFill>
                    <a:schemeClr val="tx1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, </a:t>
              </a:r>
              <a:r>
                <a:rPr lang="ko-KR" altLang="en-US" sz="1000" kern="0" dirty="0">
                  <a:solidFill>
                    <a:schemeClr val="tx1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박지용</a:t>
              </a:r>
              <a:r>
                <a:rPr lang="en-US" altLang="ko-KR" sz="1000" kern="0" dirty="0">
                  <a:solidFill>
                    <a:schemeClr val="tx1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, </a:t>
              </a:r>
              <a:r>
                <a:rPr lang="ko-KR" altLang="en-US" sz="1000" kern="0" dirty="0" err="1">
                  <a:solidFill>
                    <a:schemeClr val="tx1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오소영</a:t>
              </a:r>
              <a:endParaRPr lang="en-US" altLang="ko-KR" sz="1000" kern="0" dirty="0">
                <a:solidFill>
                  <a:schemeClr val="tx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endParaRPr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5343266" y="2452020"/>
            <a:ext cx="1505467" cy="307363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Trinity </a:t>
            </a:r>
            <a:r>
              <a:rPr lang="ko-KR" altLang="en-US" sz="1200" b="1" dirty="0">
                <a:solidFill>
                  <a:prstClr val="white"/>
                </a:solidFill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25090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국가 동향 분석</a:t>
              </a:r>
              <a:endParaRPr kumimoji="0" lang="en-US" altLang="ko-KR" sz="20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코로나보드 </a:t>
              </a:r>
              <a:r>
                <a:rPr kumimoji="0" lang="en-US" altLang="ko-K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+ </a:t>
              </a:r>
              <a:r>
                <a:rPr kumimoji="0" lang="ko-KR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블룸버그 데이터</a:t>
              </a:r>
              <a:endParaRPr kumimoji="0" lang="en-US" altLang="ko-KR" sz="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Insight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117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코로나 시행 국가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위드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코로나 시행 국가가 </a:t>
            </a:r>
            <a:r>
              <a:rPr lang="ko-KR" altLang="en-US" sz="9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미시행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국가보다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국가별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치명률이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매우 낮았다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특히 미국은 발생률과  </a:t>
            </a:r>
            <a:r>
              <a:rPr lang="ko-KR" altLang="en-US" sz="9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위중증률이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상위권이었는데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치명률에서는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가장 낮은 수치를 보여주었다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시행국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미시행국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치명률을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비교한 그래프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치명률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=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사망자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/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확진자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* 100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3" name="모서리가 둥근 직사각형 16">
            <a:extLst>
              <a:ext uri="{FF2B5EF4-FFF2-40B4-BE49-F238E27FC236}">
                <a16:creationId xmlns:a16="http://schemas.microsoft.com/office/drawing/2014/main" xmlns="" id="{CEB3BD23-A60B-4C6E-8A80-790F9BC5CDC3}"/>
              </a:ext>
            </a:extLst>
          </p:cNvPr>
          <p:cNvSpPr/>
          <p:nvPr/>
        </p:nvSpPr>
        <p:spPr>
          <a:xfrm>
            <a:off x="8121589" y="4288353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F3F4362-34B2-47DE-9D4A-79FF2407054D}"/>
              </a:ext>
            </a:extLst>
          </p:cNvPr>
          <p:cNvSpPr/>
          <p:nvPr/>
        </p:nvSpPr>
        <p:spPr>
          <a:xfrm>
            <a:off x="8050310" y="4866130"/>
            <a:ext cx="3631704" cy="896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/>
              <a:t>위드</a:t>
            </a:r>
            <a:r>
              <a:rPr lang="ko-KR" altLang="en-US" sz="900" dirty="0"/>
              <a:t> 코로나가 발생률과 </a:t>
            </a:r>
            <a:r>
              <a:rPr lang="ko-KR" altLang="en-US" sz="900" dirty="0" err="1"/>
              <a:t>위중증률에서는</a:t>
            </a:r>
            <a:r>
              <a:rPr lang="ko-KR" altLang="en-US" sz="900" dirty="0"/>
              <a:t> 악영향을 준다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그러나 </a:t>
            </a:r>
            <a:r>
              <a:rPr lang="ko-KR" altLang="en-US" sz="900" dirty="0" err="1"/>
              <a:t>치명률에서</a:t>
            </a:r>
            <a:r>
              <a:rPr lang="ko-KR" altLang="en-US" sz="900" dirty="0"/>
              <a:t> 좋은 지표를 보일 수 있을 만큼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보건 역량이 충분하다면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위드</a:t>
            </a:r>
            <a:r>
              <a:rPr lang="ko-KR" altLang="en-US" sz="900" dirty="0"/>
              <a:t> 코로나를 시행할 수 있는 근거가 될 수 있다</a:t>
            </a:r>
            <a:r>
              <a:rPr lang="en-US" altLang="ko-KR" sz="900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74592E4-03CB-4BA0-8400-D2D082749597}"/>
              </a:ext>
            </a:extLst>
          </p:cNvPr>
          <p:cNvSpPr/>
          <p:nvPr/>
        </p:nvSpPr>
        <p:spPr>
          <a:xfrm>
            <a:off x="1900399" y="5853460"/>
            <a:ext cx="49321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코로나보드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블룸버그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(2021.09.28)</a:t>
            </a:r>
          </a:p>
        </p:txBody>
      </p:sp>
    </p:spTree>
    <p:extLst>
      <p:ext uri="{BB962C8B-B14F-4D97-AF65-F5344CB8AC3E}">
        <p14:creationId xmlns:p14="http://schemas.microsoft.com/office/powerpoint/2010/main" val="290754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국가 동향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코로나보드 </a:t>
              </a: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+ 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블룸버그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국가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전반적으로 백신 확보율이 높다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최소 </a:t>
            </a:r>
            <a:r>
              <a:rPr lang="en-US" altLang="ko-KR" sz="900" dirty="0"/>
              <a:t>60% </a:t>
            </a:r>
            <a:r>
              <a:rPr lang="ko-KR" altLang="en-US" sz="900" dirty="0"/>
              <a:t>이상은 접종할 수 있는 분량을 가지고 있다</a:t>
            </a:r>
            <a:r>
              <a:rPr lang="en-US" altLang="ko-KR" sz="900" dirty="0"/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시행국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미시행국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인구 대비 백신확보율을 비교한 그래프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96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</a:t>
            </a:r>
            <a:r>
              <a:rPr lang="ko-KR" altLang="en-US" sz="1200" dirty="0" err="1"/>
              <a:t>미시행</a:t>
            </a:r>
            <a:r>
              <a:rPr lang="ko-KR" altLang="en-US" sz="1200" dirty="0"/>
              <a:t> 국가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전반적으로 백신 확보율이 낮은 편이다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특히 인도 같은 경우 인구가 매우 많아서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확보율이 더 떨어질 수 밖에 없는 조건이다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B53E6F3-E2A2-465E-AF1A-F88092B7C2B0}"/>
              </a:ext>
            </a:extLst>
          </p:cNvPr>
          <p:cNvSpPr/>
          <p:nvPr/>
        </p:nvSpPr>
        <p:spPr>
          <a:xfrm>
            <a:off x="1900399" y="5599544"/>
            <a:ext cx="49321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코로나보드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블룸버그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(2021.09.28)</a:t>
            </a:r>
          </a:p>
        </p:txBody>
      </p:sp>
    </p:spTree>
    <p:extLst>
      <p:ext uri="{BB962C8B-B14F-4D97-AF65-F5344CB8AC3E}">
        <p14:creationId xmlns:p14="http://schemas.microsoft.com/office/powerpoint/2010/main" val="2453775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국가 동향 분석</a:t>
              </a:r>
              <a:endParaRPr kumimoji="0" lang="en-US" altLang="ko-KR" sz="20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코로나보드 </a:t>
              </a:r>
              <a:r>
                <a:rPr kumimoji="0" lang="en-US" altLang="ko-K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+ </a:t>
              </a:r>
              <a:r>
                <a:rPr kumimoji="0" lang="ko-KR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블룸버그 데이터</a:t>
              </a:r>
              <a:endParaRPr kumimoji="0" lang="en-US" altLang="ko-KR" sz="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1A73D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Insight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1A73D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Insight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코로나 시행 국가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전반적으로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 접종 완료율이 높다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최소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6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0%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이상은 접종을 완료했다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위드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코로나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시행국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개와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미시행국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개에 대해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접종률을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비교한 그래프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96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코로나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미시행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국가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차 </a:t>
            </a:r>
            <a:r>
              <a:rPr lang="ko-KR" altLang="en-US" sz="9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접종률이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낮은 국가들이 존재한다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그러나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차 </a:t>
            </a:r>
            <a:r>
              <a:rPr lang="ko-KR" altLang="en-US" sz="9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접종률이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위드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코로나 국가 수준으로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높은 국가들도 존재한다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5773689-4673-41C0-9997-44194CD1B963}"/>
              </a:ext>
            </a:extLst>
          </p:cNvPr>
          <p:cNvSpPr/>
          <p:nvPr/>
        </p:nvSpPr>
        <p:spPr>
          <a:xfrm>
            <a:off x="1900399" y="5599544"/>
            <a:ext cx="49321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코로나보드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블룸버그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(2021.09.28)</a:t>
            </a:r>
          </a:p>
        </p:txBody>
      </p:sp>
    </p:spTree>
    <p:extLst>
      <p:ext uri="{BB962C8B-B14F-4D97-AF65-F5344CB8AC3E}">
        <p14:creationId xmlns:p14="http://schemas.microsoft.com/office/powerpoint/2010/main" val="2984180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국가 동향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코로나보드 </a:t>
              </a: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+ 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블룸버그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국가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전반적으로 </a:t>
            </a:r>
            <a:r>
              <a:rPr lang="en-US" altLang="ko-KR" sz="900" dirty="0"/>
              <a:t>2</a:t>
            </a:r>
            <a:r>
              <a:rPr lang="ko-KR" altLang="en-US" sz="900" dirty="0"/>
              <a:t>차 접종 완료율이 높다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최소 </a:t>
            </a:r>
            <a:r>
              <a:rPr lang="en-US" altLang="ko-KR" sz="900" dirty="0"/>
              <a:t>50% </a:t>
            </a:r>
            <a:r>
              <a:rPr lang="ko-KR" altLang="en-US" sz="900" dirty="0"/>
              <a:t>이상은 접종을 완료했다</a:t>
            </a:r>
            <a:r>
              <a:rPr lang="en-US" altLang="ko-KR" sz="900" dirty="0"/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시행국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미시행국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차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접종률을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비교한 그래프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117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</a:t>
            </a:r>
            <a:r>
              <a:rPr lang="ko-KR" altLang="en-US" sz="1200" dirty="0" err="1"/>
              <a:t>미시행</a:t>
            </a:r>
            <a:r>
              <a:rPr lang="ko-KR" altLang="en-US" sz="1200" dirty="0"/>
              <a:t> 국가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전반적으로 </a:t>
            </a:r>
            <a:r>
              <a:rPr lang="en-US" altLang="ko-KR" sz="900" dirty="0"/>
              <a:t>2</a:t>
            </a:r>
            <a:r>
              <a:rPr lang="ko-KR" altLang="en-US" sz="900" dirty="0"/>
              <a:t>차 접종 완료율이 낮다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그러나 모두 </a:t>
            </a:r>
            <a:r>
              <a:rPr lang="ko-KR" altLang="en-US" sz="900" dirty="0" err="1"/>
              <a:t>접종률이</a:t>
            </a:r>
            <a:r>
              <a:rPr lang="ko-KR" altLang="en-US" sz="900" dirty="0"/>
              <a:t> 낮은 것은 아니다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접종률이</a:t>
            </a:r>
            <a:r>
              <a:rPr lang="ko-KR" altLang="en-US" sz="900" dirty="0"/>
              <a:t> 높다고 다 </a:t>
            </a:r>
            <a:r>
              <a:rPr lang="ko-KR" altLang="en-US" sz="900" dirty="0" err="1"/>
              <a:t>위드</a:t>
            </a:r>
            <a:r>
              <a:rPr lang="ko-KR" altLang="en-US" sz="900" dirty="0"/>
              <a:t> 코로나 하는 것은 아니지만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적어도 </a:t>
            </a:r>
            <a:r>
              <a:rPr lang="ko-KR" altLang="en-US" sz="900" dirty="0" err="1"/>
              <a:t>접종률이</a:t>
            </a:r>
            <a:r>
              <a:rPr lang="ko-KR" altLang="en-US" sz="900" dirty="0"/>
              <a:t> 높아야 고려해 볼 수 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652C340-45DA-40D5-8BD1-FE3ADFD2C50C}"/>
              </a:ext>
            </a:extLst>
          </p:cNvPr>
          <p:cNvSpPr/>
          <p:nvPr/>
        </p:nvSpPr>
        <p:spPr>
          <a:xfrm>
            <a:off x="1900399" y="5595896"/>
            <a:ext cx="49321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코로나보드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블룸버그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(2021.09.28)</a:t>
            </a:r>
          </a:p>
        </p:txBody>
      </p:sp>
    </p:spTree>
    <p:extLst>
      <p:ext uri="{BB962C8B-B14F-4D97-AF65-F5344CB8AC3E}">
        <p14:creationId xmlns:p14="http://schemas.microsoft.com/office/powerpoint/2010/main" val="1176328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영국의 사례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5" name="자유형 14"/>
          <p:cNvSpPr/>
          <p:nvPr/>
        </p:nvSpPr>
        <p:spPr>
          <a:xfrm>
            <a:off x="1647632" y="2497145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빨강</a:t>
            </a:r>
            <a:r>
              <a:rPr lang="en-US" altLang="ko-KR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, </a:t>
            </a:r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주황</a:t>
            </a:r>
            <a:r>
              <a:rPr lang="en-US" altLang="ko-KR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, </a:t>
            </a:r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초록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외국 국가 분류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우리나라는 주황</a:t>
            </a:r>
          </a:p>
        </p:txBody>
      </p:sp>
      <p:sp>
        <p:nvSpPr>
          <p:cNvPr id="18" name="자유형 17"/>
          <p:cNvSpPr/>
          <p:nvPr/>
        </p:nvSpPr>
        <p:spPr>
          <a:xfrm>
            <a:off x="4857749" y="2497145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2021 f/w </a:t>
            </a:r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방역계획서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백신</a:t>
            </a:r>
            <a:r>
              <a:rPr lang="en-US" altLang="ko-KR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, </a:t>
            </a:r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약물치료 중심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 err="1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부스터샷</a:t>
            </a:r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시행</a:t>
            </a:r>
          </a:p>
        </p:txBody>
      </p:sp>
      <p:sp>
        <p:nvSpPr>
          <p:cNvPr id="21" name="자유형 20"/>
          <p:cNvSpPr/>
          <p:nvPr/>
        </p:nvSpPr>
        <p:spPr>
          <a:xfrm>
            <a:off x="8067866" y="2497145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영국 국민들은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코로나 관련하여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어떤 생각일까</a:t>
            </a:r>
            <a:r>
              <a:rPr lang="en-US" altLang="ko-KR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?</a:t>
            </a:r>
          </a:p>
        </p:txBody>
      </p:sp>
      <p:sp>
        <p:nvSpPr>
          <p:cNvPr id="14" name="자유형 13"/>
          <p:cNvSpPr/>
          <p:nvPr/>
        </p:nvSpPr>
        <p:spPr>
          <a:xfrm>
            <a:off x="1876619" y="1974633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1A73D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신호등 시스템</a:t>
            </a:r>
            <a:endParaRPr lang="en-US" altLang="ko-KR" sz="1200" b="1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5086736" y="1974633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1A73D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방역 지침</a:t>
            </a:r>
            <a:endParaRPr lang="en-US" altLang="ko-KR" sz="1200" b="1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8296853" y="1974633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1A73D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여론</a:t>
            </a:r>
            <a:endParaRPr lang="en-US" altLang="ko-KR" sz="1200" b="1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2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 데이터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YouGov 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설문조사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138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영국 여론조사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80%</a:t>
            </a:r>
            <a:r>
              <a:rPr lang="ko-KR" altLang="en-US" sz="900" dirty="0"/>
              <a:t> 이상이 마스크 착용 의무화에 동의한다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14% </a:t>
            </a:r>
            <a:r>
              <a:rPr lang="ko-KR" altLang="en-US" sz="900" dirty="0"/>
              <a:t>정도가 반대한다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대다수의 사람들이 마스크 착용 의무화에 대해서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긍정적으로 생각하는 것을 알 수 있다</a:t>
            </a:r>
            <a:r>
              <a:rPr lang="en-US" altLang="ko-KR" sz="900" dirty="0"/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872245" y="5511149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올 겨울에 코로나 케이스와 입원 환자수가 늘어난다면 가게나 대중교통에서 마스크 착용 의무화에 찬성할 것인가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2240" y="1805771"/>
            <a:ext cx="3654530" cy="365453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5853B42-DA11-4D4D-98CE-77479E501F3C}"/>
              </a:ext>
            </a:extLst>
          </p:cNvPr>
          <p:cNvSpPr/>
          <p:nvPr/>
        </p:nvSpPr>
        <p:spPr>
          <a:xfrm>
            <a:off x="1872245" y="6078612"/>
            <a:ext cx="590434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영국 데이터 컴퍼니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YouGov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조사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15th - 16th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2123805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 데이터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YouGov 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설문조사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138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영국 여론조사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77%</a:t>
            </a:r>
            <a:r>
              <a:rPr lang="ko-KR" altLang="en-US" sz="900" dirty="0"/>
              <a:t> 이상이 재택근무에 동의한다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13% </a:t>
            </a:r>
            <a:r>
              <a:rPr lang="ko-KR" altLang="en-US" sz="900" dirty="0"/>
              <a:t>정도가 반대한다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대다수의 사람들이 재택근무에 대해서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긍정적으로 생각하는 것을 알 수 있다</a:t>
            </a:r>
            <a:r>
              <a:rPr lang="en-US" altLang="ko-KR" sz="900" dirty="0"/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872245" y="5511149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올 겨울에 코로나 케이스와 입원 환자수가 늘어난다면 정부가 가능한 재택근무를 권장하는 것에 찬성하는가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2240" y="1844484"/>
            <a:ext cx="3654530" cy="357710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324A72E-4800-4C40-AE0F-52BCF8A85236}"/>
              </a:ext>
            </a:extLst>
          </p:cNvPr>
          <p:cNvSpPr/>
          <p:nvPr/>
        </p:nvSpPr>
        <p:spPr>
          <a:xfrm>
            <a:off x="1872244" y="6073536"/>
            <a:ext cx="6121757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영국 데이터 컴퍼니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YouGov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조사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15th - 16th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3740590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 데이터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YouGov 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설문조사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96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전국 봉쇄조치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과반수가 전국 봉쇄조치에는 반대했다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마스크 조치나 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재택근무에는 긍정적이지만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봉쇄조치처럼 강력한 수단에는 다소 부정적이다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320" y="2232525"/>
            <a:ext cx="3476881" cy="31620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9BBFA5D-EEB4-4950-9433-93FFD78C6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1941" y="2225402"/>
            <a:ext cx="3438428" cy="3177108"/>
          </a:xfrm>
          <a:prstGeom prst="rect">
            <a:avLst/>
          </a:prstGeom>
        </p:spPr>
      </p:pic>
      <p:sp>
        <p:nvSpPr>
          <p:cNvPr id="11" name="모서리가 둥근 직사각형 16">
            <a:extLst>
              <a:ext uri="{FF2B5EF4-FFF2-40B4-BE49-F238E27FC236}">
                <a16:creationId xmlns:a16="http://schemas.microsoft.com/office/drawing/2014/main" xmlns="" id="{A867E15B-D0E2-4B33-9D4B-2358E7F5B78A}"/>
              </a:ext>
            </a:extLst>
          </p:cNvPr>
          <p:cNvSpPr/>
          <p:nvPr/>
        </p:nvSpPr>
        <p:spPr>
          <a:xfrm>
            <a:off x="8121589" y="4028294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56A3DD77-D949-4F74-A411-5803402B8111}"/>
              </a:ext>
            </a:extLst>
          </p:cNvPr>
          <p:cNvSpPr/>
          <p:nvPr/>
        </p:nvSpPr>
        <p:spPr>
          <a:xfrm>
            <a:off x="8050310" y="4606071"/>
            <a:ext cx="3631704" cy="96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학교 봉쇄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학교 봉쇄에 대해서 </a:t>
            </a:r>
            <a:r>
              <a:rPr lang="en-US" altLang="ko-KR" sz="900" dirty="0"/>
              <a:t>52%</a:t>
            </a:r>
            <a:r>
              <a:rPr lang="ko-KR" altLang="en-US" sz="900" dirty="0"/>
              <a:t>가 반대했다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우리나라도 개학을 강행한 것처럼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공교육의 공백에 대해서 사람들이 부정적으로 생각한다</a:t>
            </a:r>
            <a:r>
              <a:rPr lang="en-US" altLang="ko-KR" sz="900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5524602-2F1D-4789-9CC9-ED9AA3034784}"/>
              </a:ext>
            </a:extLst>
          </p:cNvPr>
          <p:cNvSpPr/>
          <p:nvPr/>
        </p:nvSpPr>
        <p:spPr>
          <a:xfrm>
            <a:off x="911899" y="5429228"/>
            <a:ext cx="3265817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올 겨울에 코로나 케이스와 입원 환자수가 늘어난다면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년처럼 전국 봉쇄조치에 찬성하는가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87399B2-9F9A-417F-846F-AD18CB859CFB}"/>
              </a:ext>
            </a:extLst>
          </p:cNvPr>
          <p:cNvSpPr/>
          <p:nvPr/>
        </p:nvSpPr>
        <p:spPr>
          <a:xfrm>
            <a:off x="4571941" y="5438093"/>
            <a:ext cx="3265817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올 겨울에 코로나 케이스와 입원 환자수가 늘어난다면 학교를 닫는 것에 찬성하는가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4CF3E9FA-23EE-4B33-BC46-7F33FA88C646}"/>
              </a:ext>
            </a:extLst>
          </p:cNvPr>
          <p:cNvSpPr/>
          <p:nvPr/>
        </p:nvSpPr>
        <p:spPr>
          <a:xfrm>
            <a:off x="1783550" y="6037265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영국 데이터 컴퍼니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YouGov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조사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15th - 16th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571028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 데이터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영국 </a:t>
              </a:r>
              <a:r>
                <a:rPr lang="ko-KR" altLang="en-US" sz="600" kern="0" dirty="0" err="1">
                  <a:solidFill>
                    <a:prstClr val="white">
                      <a:lumMod val="65000"/>
                    </a:prstClr>
                  </a:solidFill>
                </a:rPr>
                <a:t>보건국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 제공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대부분의 사람들이 접종을 완료했다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구체적으로 </a:t>
            </a:r>
            <a:r>
              <a:rPr lang="en-US" altLang="ko-KR" sz="900" dirty="0"/>
              <a:t>phase 2</a:t>
            </a:r>
            <a:r>
              <a:rPr lang="ko-KR" altLang="en-US" sz="900" dirty="0"/>
              <a:t>까지</a:t>
            </a:r>
            <a:endParaRPr lang="en-US" altLang="ko-KR" sz="900" dirty="0"/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(7.19)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일일 접종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전반적으로 접종 숫자가 낮아졌다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백신 </a:t>
            </a:r>
            <a:r>
              <a:rPr lang="ko-KR" altLang="en-US" sz="900" dirty="0" err="1"/>
              <a:t>접종률이</a:t>
            </a:r>
            <a:r>
              <a:rPr lang="ko-KR" altLang="en-US" sz="900" dirty="0"/>
              <a:t> 올라가면서</a:t>
            </a:r>
            <a:r>
              <a:rPr lang="en-US" altLang="ko-KR" sz="900" dirty="0"/>
              <a:t>, </a:t>
            </a:r>
            <a:r>
              <a:rPr lang="ko-KR" altLang="en-US" sz="900" dirty="0"/>
              <a:t>자연스럽게 내려가는 형태</a:t>
            </a:r>
            <a:endParaRPr lang="en-US" altLang="ko-KR" sz="9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1947C2D-ACCB-4C93-B498-57DAAA758CD9}"/>
              </a:ext>
            </a:extLst>
          </p:cNvPr>
          <p:cNvSpPr/>
          <p:nvPr/>
        </p:nvSpPr>
        <p:spPr>
          <a:xfrm>
            <a:off x="1906873" y="5614178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영국 </a:t>
            </a: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보건국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2021.05.18~2021.09.17</a:t>
            </a:r>
          </a:p>
        </p:txBody>
      </p:sp>
    </p:spTree>
    <p:extLst>
      <p:ext uri="{BB962C8B-B14F-4D97-AF65-F5344CB8AC3E}">
        <p14:creationId xmlns:p14="http://schemas.microsoft.com/office/powerpoint/2010/main" val="1258807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 데이터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영국 </a:t>
              </a:r>
              <a:r>
                <a:rPr lang="ko-KR" altLang="en-US" sz="600" kern="0" dirty="0" err="1">
                  <a:solidFill>
                    <a:prstClr val="white">
                      <a:lumMod val="65000"/>
                    </a:prstClr>
                  </a:solidFill>
                </a:rPr>
                <a:t>보건국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 제공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이전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전반적으로 높은 </a:t>
            </a:r>
            <a:r>
              <a:rPr lang="ko-KR" altLang="en-US" sz="900" dirty="0" err="1"/>
              <a:t>접종률을</a:t>
            </a:r>
            <a:r>
              <a:rPr lang="ko-KR" altLang="en-US" sz="900" dirty="0"/>
              <a:t> 보인다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7</a:t>
            </a:r>
            <a:r>
              <a:rPr lang="ko-KR" altLang="en-US" sz="900" dirty="0"/>
              <a:t>월 </a:t>
            </a:r>
            <a:r>
              <a:rPr lang="en-US" altLang="ko-KR" sz="900" dirty="0"/>
              <a:t>19</a:t>
            </a:r>
            <a:r>
              <a:rPr lang="ko-KR" altLang="en-US" sz="900" dirty="0"/>
              <a:t>일 </a:t>
            </a:r>
            <a:r>
              <a:rPr lang="ko-KR" altLang="en-US" sz="900" dirty="0" err="1"/>
              <a:t>접종률이</a:t>
            </a:r>
            <a:r>
              <a:rPr lang="ko-KR" altLang="en-US" sz="900" dirty="0"/>
              <a:t> </a:t>
            </a:r>
            <a:r>
              <a:rPr lang="en-US" altLang="ko-KR" sz="900" dirty="0"/>
              <a:t>1</a:t>
            </a:r>
            <a:r>
              <a:rPr lang="ko-KR" altLang="en-US" sz="900" dirty="0"/>
              <a:t>차 </a:t>
            </a:r>
            <a:r>
              <a:rPr lang="en-US" altLang="ko-KR" sz="900" dirty="0"/>
              <a:t>85.3%, 2</a:t>
            </a:r>
            <a:r>
              <a:rPr lang="ko-KR" altLang="en-US" sz="900" dirty="0"/>
              <a:t>차 </a:t>
            </a:r>
            <a:r>
              <a:rPr lang="en-US" altLang="ko-KR" sz="900" dirty="0"/>
              <a:t>66.7%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(7.19)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누적 접종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이미 많은 사람들이 접종했으므로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점차 완만해지는 추세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AB56790-701C-4979-8285-7090CBA95EC1}"/>
              </a:ext>
            </a:extLst>
          </p:cNvPr>
          <p:cNvSpPr/>
          <p:nvPr/>
        </p:nvSpPr>
        <p:spPr>
          <a:xfrm>
            <a:off x="1906873" y="5614178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영국 </a:t>
            </a: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보건국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2021.05.18~2021.09.17</a:t>
            </a:r>
          </a:p>
        </p:txBody>
      </p:sp>
    </p:spTree>
    <p:extLst>
      <p:ext uri="{BB962C8B-B14F-4D97-AF65-F5344CB8AC3E}">
        <p14:creationId xmlns:p14="http://schemas.microsoft.com/office/powerpoint/2010/main" val="197292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팀 구성 및 역할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5" name="자유형 14"/>
          <p:cNvSpPr/>
          <p:nvPr/>
        </p:nvSpPr>
        <p:spPr>
          <a:xfrm>
            <a:off x="1647632" y="2497145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프로젝트 팀장</a:t>
            </a:r>
            <a:endParaRPr lang="en-US" altLang="ko-KR" sz="1600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sz="1600" dirty="0" err="1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위드</a:t>
            </a:r>
            <a:r>
              <a:rPr lang="ko-KR" altLang="en-US" sz="1600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코로나 </a:t>
            </a:r>
            <a:r>
              <a:rPr lang="ko-KR" altLang="en-US" sz="1600" dirty="0" err="1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시행국</a:t>
            </a:r>
            <a:endParaRPr lang="en-US" altLang="ko-KR" sz="1600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sz="1600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데이터 분석 및 시각화</a:t>
            </a:r>
            <a:endParaRPr lang="en-US" altLang="ko-KR" sz="1600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4857750" y="2497145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대륙별</a:t>
            </a:r>
            <a:r>
              <a:rPr lang="ko-KR" altLang="en-US" sz="1600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데이터</a:t>
            </a:r>
            <a:r>
              <a:rPr lang="en-US" altLang="ko-KR" sz="1600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,</a:t>
            </a:r>
          </a:p>
          <a:p>
            <a:pPr algn="ctr"/>
            <a:r>
              <a:rPr lang="ko-KR" altLang="en-US" sz="1600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한국 데이터 분석</a:t>
            </a:r>
            <a:endParaRPr lang="en-US" altLang="ko-KR" sz="1600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sz="1600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및 시각화</a:t>
            </a:r>
            <a:endParaRPr lang="en-US" altLang="ko-KR" sz="1600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8067868" y="2497145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여론조사 데이터</a:t>
            </a:r>
            <a:endParaRPr lang="en-US" altLang="ko-KR" sz="1600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sz="1600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분석 및 시각화</a:t>
            </a:r>
            <a:endParaRPr lang="en-US" altLang="ko-KR" sz="1600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sz="1600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기사 데이터 수집 </a:t>
            </a:r>
            <a:endParaRPr lang="en-US" altLang="ko-KR" sz="1600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1876619" y="1974633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1A73D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김진연</a:t>
            </a:r>
            <a:endParaRPr lang="en-US" altLang="ko-KR" sz="1200" b="1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5086736" y="1974633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1A73D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박지용</a:t>
            </a:r>
            <a:endParaRPr lang="en-US" altLang="ko-KR" sz="1200" b="1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8296853" y="1974633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1A73D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오소영</a:t>
            </a:r>
            <a:endParaRPr lang="en-US" altLang="ko-KR" sz="1200" b="1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440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 데이터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영국 </a:t>
              </a:r>
              <a:r>
                <a:rPr lang="ko-KR" altLang="en-US" sz="600" kern="0" dirty="0" err="1">
                  <a:solidFill>
                    <a:prstClr val="white">
                      <a:lumMod val="65000"/>
                    </a:prstClr>
                  </a:solidFill>
                </a:rPr>
                <a:t>보건국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 제공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4162518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117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위드</a:t>
            </a:r>
            <a:r>
              <a:rPr lang="ko-KR" altLang="en-US" sz="900" dirty="0"/>
              <a:t> 코로나 이전부터 </a:t>
            </a:r>
            <a:r>
              <a:rPr lang="ko-KR" altLang="en-US" sz="900" dirty="0" err="1"/>
              <a:t>확진자가</a:t>
            </a:r>
            <a:r>
              <a:rPr lang="ko-KR" altLang="en-US" sz="900" dirty="0"/>
              <a:t> 뛰어오르는 추세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왜</a:t>
            </a:r>
            <a:r>
              <a:rPr lang="en-US" altLang="ko-KR" sz="900" dirty="0"/>
              <a:t>? </a:t>
            </a:r>
            <a:r>
              <a:rPr lang="ko-KR" altLang="en-US" sz="900" dirty="0"/>
              <a:t>델타 변이 때문에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그럼에도 불구하고 </a:t>
            </a:r>
            <a:r>
              <a:rPr lang="ko-KR" altLang="en-US" sz="900" dirty="0" err="1"/>
              <a:t>위드</a:t>
            </a:r>
            <a:r>
              <a:rPr lang="ko-KR" altLang="en-US" sz="900" dirty="0"/>
              <a:t> 코로나 강행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100m </a:t>
            </a:r>
            <a:r>
              <a:rPr lang="ko-KR" altLang="en-US" sz="900" dirty="0"/>
              <a:t>분량의 </a:t>
            </a:r>
            <a:r>
              <a:rPr lang="en-US" altLang="ko-KR" sz="900" dirty="0"/>
              <a:t>AZ</a:t>
            </a:r>
            <a:r>
              <a:rPr lang="ko-KR" altLang="en-US" sz="900" dirty="0"/>
              <a:t>백신이 델타 변이에 약세</a:t>
            </a:r>
            <a:r>
              <a:rPr lang="en-US" altLang="ko-KR" sz="900" dirty="0"/>
              <a:t>, </a:t>
            </a:r>
            <a:r>
              <a:rPr lang="ko-KR" altLang="en-US" sz="900" dirty="0"/>
              <a:t>인도와의 연관성</a:t>
            </a:r>
            <a:endParaRPr lang="en-US" altLang="ko-KR" sz="900" dirty="0"/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(7.19)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일일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확진자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740295"/>
            <a:ext cx="3631704" cy="96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델타 변이로 인한 </a:t>
            </a:r>
            <a:r>
              <a:rPr lang="ko-KR" altLang="en-US" sz="900" dirty="0" err="1"/>
              <a:t>확진자</a:t>
            </a:r>
            <a:r>
              <a:rPr lang="ko-KR" altLang="en-US" sz="900" dirty="0"/>
              <a:t> 수가 최고치에 달한 이후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다소 감소했지만 그럼에도 불구하고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높은 </a:t>
            </a:r>
            <a:r>
              <a:rPr lang="ko-KR" altLang="en-US" sz="900" dirty="0" err="1"/>
              <a:t>확진자</a:t>
            </a:r>
            <a:r>
              <a:rPr lang="ko-KR" altLang="en-US" sz="900" dirty="0"/>
              <a:t> 수치를 유지하고 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07C672D-50D4-413D-A2FE-8D510CA66715}"/>
              </a:ext>
            </a:extLst>
          </p:cNvPr>
          <p:cNvSpPr/>
          <p:nvPr/>
        </p:nvSpPr>
        <p:spPr>
          <a:xfrm>
            <a:off x="1906873" y="5614178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영국 </a:t>
            </a: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보건국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2021.05.18~2021.09.17</a:t>
            </a:r>
          </a:p>
        </p:txBody>
      </p:sp>
    </p:spTree>
    <p:extLst>
      <p:ext uri="{BB962C8B-B14F-4D97-AF65-F5344CB8AC3E}">
        <p14:creationId xmlns:p14="http://schemas.microsoft.com/office/powerpoint/2010/main" val="3184575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 데이터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영국 </a:t>
              </a:r>
              <a:r>
                <a:rPr lang="ko-KR" altLang="en-US" sz="600" kern="0" dirty="0" err="1">
                  <a:solidFill>
                    <a:prstClr val="white">
                      <a:lumMod val="65000"/>
                    </a:prstClr>
                  </a:solidFill>
                </a:rPr>
                <a:t>보건국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 제공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2212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이전</a:t>
            </a:r>
            <a:r>
              <a:rPr lang="en-US" altLang="ko-KR" sz="1200" dirty="0"/>
              <a:t>, </a:t>
            </a:r>
            <a:r>
              <a:rPr lang="ko-KR" altLang="en-US" sz="1200" dirty="0"/>
              <a:t>이후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위드</a:t>
            </a:r>
            <a:r>
              <a:rPr lang="ko-KR" altLang="en-US" sz="900" dirty="0"/>
              <a:t> 코로나 이전 이후에 따른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큰 차이는 발견하지 못했다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변동성이 심한 이유는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주말과 수요일에 사람들이 덜 </a:t>
            </a:r>
            <a:r>
              <a:rPr lang="ko-KR" altLang="en-US" sz="900" dirty="0" err="1"/>
              <a:t>검사받는</a:t>
            </a:r>
            <a:r>
              <a:rPr lang="ko-KR" altLang="en-US" sz="900" dirty="0"/>
              <a:t> 경향이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영향을 주었을 것이라고 보고 있다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검사 수가 줄어드는 요일</a:t>
            </a:r>
            <a:r>
              <a:rPr lang="en-US" altLang="ko-KR" sz="900" dirty="0"/>
              <a:t>: </a:t>
            </a:r>
            <a:r>
              <a:rPr lang="ko-KR" altLang="en-US" sz="900" dirty="0"/>
              <a:t>주말</a:t>
            </a:r>
            <a:r>
              <a:rPr lang="en-US" altLang="ko-KR" sz="900" dirty="0"/>
              <a:t>, </a:t>
            </a:r>
            <a:r>
              <a:rPr lang="ko-KR" altLang="en-US" sz="900" dirty="0"/>
              <a:t>수요일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검사 수가 늘어나는 요일</a:t>
            </a:r>
            <a:r>
              <a:rPr lang="en-US" altLang="ko-KR" sz="900" dirty="0"/>
              <a:t>: </a:t>
            </a:r>
            <a:r>
              <a:rPr lang="ko-KR" altLang="en-US" sz="900" dirty="0"/>
              <a:t>월요일</a:t>
            </a:r>
            <a:r>
              <a:rPr lang="en-US" altLang="ko-KR" sz="900" dirty="0"/>
              <a:t>, </a:t>
            </a:r>
            <a:r>
              <a:rPr lang="ko-KR" altLang="en-US" sz="900" dirty="0"/>
              <a:t>금요일</a:t>
            </a:r>
            <a:endParaRPr lang="en-US" altLang="ko-KR" sz="900" dirty="0"/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(7.19)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일일 검사자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93D3531-252C-4420-B7CD-46BA118CA701}"/>
              </a:ext>
            </a:extLst>
          </p:cNvPr>
          <p:cNvSpPr/>
          <p:nvPr/>
        </p:nvSpPr>
        <p:spPr>
          <a:xfrm>
            <a:off x="1906873" y="5614178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영국 </a:t>
            </a: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보건국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2021.05.18~2021.09.17</a:t>
            </a:r>
          </a:p>
        </p:txBody>
      </p:sp>
    </p:spTree>
    <p:extLst>
      <p:ext uri="{BB962C8B-B14F-4D97-AF65-F5344CB8AC3E}">
        <p14:creationId xmlns:p14="http://schemas.microsoft.com/office/powerpoint/2010/main" val="810475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 데이터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영국 </a:t>
              </a:r>
              <a:r>
                <a:rPr lang="ko-KR" altLang="en-US" sz="600" kern="0" dirty="0" err="1">
                  <a:solidFill>
                    <a:prstClr val="white">
                      <a:lumMod val="65000"/>
                    </a:prstClr>
                  </a:solidFill>
                </a:rPr>
                <a:t>보건국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 제공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92762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96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이전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횡보하고 있던 일일 사망자 수치가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점점 오르는 추세를 확인 가능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최대치</a:t>
            </a:r>
            <a:r>
              <a:rPr lang="en-US" altLang="ko-KR" sz="900" dirty="0"/>
              <a:t>: 71</a:t>
            </a:r>
            <a:r>
              <a:rPr lang="ko-KR" altLang="en-US" sz="900" dirty="0"/>
              <a:t>명</a:t>
            </a:r>
            <a:r>
              <a:rPr lang="en-US" altLang="ko-KR" sz="900" dirty="0"/>
              <a:t>(7.18)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(7.19)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일일 사망자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505403"/>
            <a:ext cx="3631704" cy="96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일일 사망자가 급격하게 늘어나는 것을 확인할 수 있다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델타 변이의 영향도 있기 때문에</a:t>
            </a:r>
            <a:r>
              <a:rPr lang="en-US" altLang="ko-KR" sz="900" dirty="0"/>
              <a:t> </a:t>
            </a:r>
            <a:r>
              <a:rPr lang="ko-KR" altLang="en-US" sz="900" dirty="0"/>
              <a:t>다양한 원인이 있을 수 있으나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위드</a:t>
            </a:r>
            <a:r>
              <a:rPr lang="ko-KR" altLang="en-US" sz="900" dirty="0"/>
              <a:t> 코로나는 </a:t>
            </a:r>
            <a:r>
              <a:rPr lang="ko-KR" altLang="en-US" sz="900" dirty="0" err="1"/>
              <a:t>치명률에</a:t>
            </a:r>
            <a:r>
              <a:rPr lang="ko-KR" altLang="en-US" sz="900" dirty="0"/>
              <a:t> 부정적인 영향을 주는 것으로 보인다</a:t>
            </a:r>
            <a:r>
              <a:rPr lang="en-US" altLang="ko-KR" sz="9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2AF2E62-6DE7-4879-BFBF-E8FD2B363462}"/>
              </a:ext>
            </a:extLst>
          </p:cNvPr>
          <p:cNvSpPr/>
          <p:nvPr/>
        </p:nvSpPr>
        <p:spPr>
          <a:xfrm>
            <a:off x="1906873" y="5614178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영국 </a:t>
            </a: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보건국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2021.05.18~2021.09.17</a:t>
            </a:r>
          </a:p>
        </p:txBody>
      </p:sp>
    </p:spTree>
    <p:extLst>
      <p:ext uri="{BB962C8B-B14F-4D97-AF65-F5344CB8AC3E}">
        <p14:creationId xmlns:p14="http://schemas.microsoft.com/office/powerpoint/2010/main" val="632038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 데이터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영국 </a:t>
              </a:r>
              <a:r>
                <a:rPr lang="ko-KR" altLang="en-US" sz="600" kern="0" dirty="0" err="1">
                  <a:solidFill>
                    <a:prstClr val="white">
                      <a:lumMod val="65000"/>
                    </a:prstClr>
                  </a:solidFill>
                </a:rPr>
                <a:t>보건국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 제공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969571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델타 변이로 인해 입원 환자 증가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영국은 위험한 시기에 </a:t>
            </a:r>
            <a:r>
              <a:rPr lang="ko-KR" altLang="en-US" sz="900" dirty="0" err="1"/>
              <a:t>위드</a:t>
            </a:r>
            <a:r>
              <a:rPr lang="ko-KR" altLang="en-US" sz="900" dirty="0"/>
              <a:t> 코로나를 강행했다는 점 재확인</a:t>
            </a:r>
            <a:endParaRPr lang="en-US" altLang="ko-KR" sz="900" dirty="0"/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(7.19)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일일 입원 환자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54734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확진자</a:t>
            </a:r>
            <a:r>
              <a:rPr lang="ko-KR" altLang="en-US" sz="900" dirty="0"/>
              <a:t> 감소세 만큼 추후 줄어들지 않는 점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위드</a:t>
            </a:r>
            <a:r>
              <a:rPr lang="ko-KR" altLang="en-US" sz="900" dirty="0"/>
              <a:t> 코로나가 영향을 주었을 것으로 보인다</a:t>
            </a:r>
            <a:r>
              <a:rPr lang="en-US" altLang="ko-KR" sz="9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16E8BCE-3CF7-4C05-AA3C-02062D0F0774}"/>
              </a:ext>
            </a:extLst>
          </p:cNvPr>
          <p:cNvSpPr/>
          <p:nvPr/>
        </p:nvSpPr>
        <p:spPr>
          <a:xfrm>
            <a:off x="1906873" y="5614178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영국 </a:t>
            </a: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보건국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2021.05.18~2021.09.17</a:t>
            </a:r>
          </a:p>
        </p:txBody>
      </p:sp>
    </p:spTree>
    <p:extLst>
      <p:ext uri="{BB962C8B-B14F-4D97-AF65-F5344CB8AC3E}">
        <p14:creationId xmlns:p14="http://schemas.microsoft.com/office/powerpoint/2010/main" val="3623066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 데이터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영국 </a:t>
              </a:r>
              <a:r>
                <a:rPr lang="ko-KR" altLang="en-US" sz="600" kern="0" dirty="0" err="1">
                  <a:solidFill>
                    <a:prstClr val="white">
                      <a:lumMod val="65000"/>
                    </a:prstClr>
                  </a:solidFill>
                </a:rPr>
                <a:t>보건국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 제공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4162518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96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2020/21 1Q </a:t>
            </a:r>
            <a:r>
              <a:rPr lang="ko-KR" altLang="en-US" sz="900" dirty="0"/>
              <a:t>때 상황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96998</a:t>
            </a:r>
            <a:r>
              <a:rPr lang="ko-KR" altLang="en-US" sz="900" dirty="0"/>
              <a:t>개의 일반 병상 중 </a:t>
            </a:r>
            <a:r>
              <a:rPr lang="en-US" altLang="ko-KR" sz="900" dirty="0"/>
              <a:t>82824</a:t>
            </a:r>
            <a:r>
              <a:rPr lang="ko-KR" altLang="en-US" sz="900" dirty="0"/>
              <a:t>개가 점유된 상황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14174</a:t>
            </a:r>
            <a:r>
              <a:rPr lang="ko-KR" altLang="en-US" sz="900" dirty="0"/>
              <a:t>개 병상이 여유가 있다고 할 수 있다</a:t>
            </a:r>
            <a:r>
              <a:rPr lang="en-US" altLang="ko-KR" sz="900" dirty="0"/>
              <a:t>. (85.38% </a:t>
            </a:r>
            <a:r>
              <a:rPr lang="ko-KR" altLang="en-US" sz="900" dirty="0"/>
              <a:t>점유됨</a:t>
            </a:r>
            <a:r>
              <a:rPr lang="en-US" altLang="ko-KR" sz="900" dirty="0"/>
              <a:t>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(7.19)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사용중인 병상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740295"/>
            <a:ext cx="3631704" cy="117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이후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최대 </a:t>
            </a:r>
            <a:r>
              <a:rPr lang="en-US" altLang="ko-KR" sz="900" dirty="0"/>
              <a:t>8466</a:t>
            </a:r>
            <a:r>
              <a:rPr lang="ko-KR" altLang="en-US" sz="900" dirty="0"/>
              <a:t>명까지 상승했다</a:t>
            </a:r>
            <a:r>
              <a:rPr lang="en-US" altLang="ko-KR" sz="900" dirty="0"/>
              <a:t>(9.13)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병상 자체는 아직 남아있다고 할 수 있으나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지역에 따라 한계인 지역도 있을 수 있다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보건 능력이 뛰어날 경우에 </a:t>
            </a:r>
            <a:r>
              <a:rPr lang="ko-KR" altLang="en-US" sz="900" dirty="0" err="1"/>
              <a:t>위드</a:t>
            </a:r>
            <a:r>
              <a:rPr lang="ko-KR" altLang="en-US" sz="900" dirty="0"/>
              <a:t> 코로나 가능할 것 같다</a:t>
            </a:r>
            <a:r>
              <a:rPr lang="en-US" altLang="ko-KR" sz="9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D6A3679-944D-49F5-B5DF-200E2D2A7362}"/>
              </a:ext>
            </a:extLst>
          </p:cNvPr>
          <p:cNvSpPr/>
          <p:nvPr/>
        </p:nvSpPr>
        <p:spPr>
          <a:xfrm>
            <a:off x="1906873" y="5614178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영국 </a:t>
            </a: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보건국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2021.05.18~2021.09.17</a:t>
            </a:r>
          </a:p>
        </p:txBody>
      </p:sp>
    </p:spTree>
    <p:extLst>
      <p:ext uri="{BB962C8B-B14F-4D97-AF65-F5344CB8AC3E}">
        <p14:creationId xmlns:p14="http://schemas.microsoft.com/office/powerpoint/2010/main" val="1717331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 데이터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영국 </a:t>
              </a:r>
              <a:r>
                <a:rPr lang="ko-KR" altLang="en-US" sz="600" kern="0" dirty="0" err="1">
                  <a:solidFill>
                    <a:prstClr val="white">
                      <a:lumMod val="65000"/>
                    </a:prstClr>
                  </a:solidFill>
                </a:rPr>
                <a:t>보건국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 제공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인공호흡기 환자가 점점 올라가는 추세</a:t>
            </a:r>
            <a:r>
              <a:rPr lang="en-US" altLang="ko-KR" sz="900" dirty="0"/>
              <a:t>(</a:t>
            </a:r>
            <a:r>
              <a:rPr lang="ko-KR" altLang="en-US" sz="900" dirty="0"/>
              <a:t>델타 변이</a:t>
            </a:r>
            <a:r>
              <a:rPr lang="en-US" altLang="ko-KR" sz="9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위드</a:t>
            </a:r>
            <a:r>
              <a:rPr lang="ko-KR" altLang="en-US" sz="900" dirty="0"/>
              <a:t> 코로나 이후에 내려오지 않고 있다</a:t>
            </a:r>
            <a:r>
              <a:rPr lang="en-US" altLang="ko-KR" sz="900" dirty="0"/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(7.19)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인공호흡기 사용량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117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그럼 영국은 심각한 의료자원 부족 문제를 겪는 걸까</a:t>
            </a:r>
            <a:r>
              <a:rPr lang="en-US" altLang="ko-KR" sz="9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영국은 현재 </a:t>
            </a:r>
            <a:r>
              <a:rPr lang="en-US" altLang="ko-KR" sz="900" dirty="0"/>
              <a:t>3</a:t>
            </a:r>
            <a:r>
              <a:rPr lang="ko-KR" altLang="en-US" sz="900" dirty="0"/>
              <a:t>만개 정도의 인공호흡기를 </a:t>
            </a:r>
            <a:r>
              <a:rPr lang="ko-KR" altLang="en-US" sz="900" dirty="0" err="1"/>
              <a:t>확보해놓고</a:t>
            </a:r>
            <a:r>
              <a:rPr lang="ko-KR" altLang="en-US" sz="900" dirty="0"/>
              <a:t> 있다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그래프로 보면 심각한 상승 같지만</a:t>
            </a:r>
            <a:r>
              <a:rPr lang="en-US" altLang="ko-KR" sz="900" dirty="0"/>
              <a:t>, </a:t>
            </a:r>
            <a:r>
              <a:rPr lang="ko-KR" altLang="en-US" sz="900" dirty="0"/>
              <a:t>실제로는 아직 여유가 있다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대한민국은 </a:t>
            </a:r>
            <a:r>
              <a:rPr lang="ko-KR" altLang="en-US" sz="900" dirty="0" err="1"/>
              <a:t>에크모</a:t>
            </a:r>
            <a:r>
              <a:rPr lang="ko-KR" altLang="en-US" sz="900" dirty="0"/>
              <a:t> </a:t>
            </a:r>
            <a:r>
              <a:rPr lang="en-US" altLang="ko-KR" sz="900" dirty="0"/>
              <a:t>350</a:t>
            </a:r>
            <a:r>
              <a:rPr lang="ko-KR" altLang="en-US" sz="900" dirty="0"/>
              <a:t>대</a:t>
            </a:r>
            <a:r>
              <a:rPr lang="en-US" altLang="ko-KR" sz="900" dirty="0"/>
              <a:t>, </a:t>
            </a:r>
            <a:r>
              <a:rPr lang="ko-KR" altLang="en-US" sz="900" dirty="0"/>
              <a:t>인공호흡기 </a:t>
            </a:r>
            <a:r>
              <a:rPr lang="en-US" altLang="ko-KR" sz="900" dirty="0"/>
              <a:t>9823</a:t>
            </a:r>
            <a:r>
              <a:rPr lang="ko-KR" altLang="en-US" sz="900" dirty="0"/>
              <a:t>대를 보유중이다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7CB741C-5FD7-4C27-AEA7-110D2D299CD6}"/>
              </a:ext>
            </a:extLst>
          </p:cNvPr>
          <p:cNvSpPr/>
          <p:nvPr/>
        </p:nvSpPr>
        <p:spPr>
          <a:xfrm>
            <a:off x="1906873" y="5614178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영국 </a:t>
            </a: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보건국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2021.05.18~2021.09.17</a:t>
            </a:r>
          </a:p>
        </p:txBody>
      </p:sp>
    </p:spTree>
    <p:extLst>
      <p:ext uri="{BB962C8B-B14F-4D97-AF65-F5344CB8AC3E}">
        <p14:creationId xmlns:p14="http://schemas.microsoft.com/office/powerpoint/2010/main" val="928092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8074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dirty="0">
                  <a:solidFill>
                    <a:srgbClr val="24292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최종 발표까지 계획</a:t>
              </a:r>
              <a:endParaRPr lang="en-US" altLang="ko-KR" sz="2000" b="1" i="0" dirty="0">
                <a:solidFill>
                  <a:srgbClr val="24292F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5" name="원호 14"/>
          <p:cNvSpPr/>
          <p:nvPr/>
        </p:nvSpPr>
        <p:spPr>
          <a:xfrm>
            <a:off x="1080780" y="1706212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rgbClr val="1A73DE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166239" y="3877130"/>
            <a:ext cx="2484000" cy="0"/>
          </a:xfrm>
          <a:prstGeom prst="line">
            <a:avLst/>
          </a:prstGeom>
          <a:ln w="38100">
            <a:solidFill>
              <a:srgbClr val="1A73D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343642" y="2756439"/>
            <a:ext cx="1646605" cy="403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또 다른 국가 분석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50077" y="4073277"/>
            <a:ext cx="2232322" cy="107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영국 분석하면서 얻은 깨달음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나라마다 특성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정책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상황이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매우 다르구나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다른 국가도 분석 </a:t>
            </a: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해야겠다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34" name="원호 33"/>
          <p:cNvSpPr/>
          <p:nvPr/>
        </p:nvSpPr>
        <p:spPr>
          <a:xfrm>
            <a:off x="4337157" y="1706212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rgbClr val="1A73DE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5422616" y="3877130"/>
            <a:ext cx="2484000" cy="0"/>
          </a:xfrm>
          <a:prstGeom prst="line">
            <a:avLst/>
          </a:prstGeom>
          <a:ln w="38100">
            <a:solidFill>
              <a:srgbClr val="1A73D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745892" y="2731596"/>
            <a:ext cx="1342034" cy="403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대한민국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306454" y="4073277"/>
            <a:ext cx="2232322" cy="107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결국 우리나라가 어떻게 할지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그게 제일 중요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우리나라 데이터를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다른 국가 데이터와 비교해보자</a:t>
            </a:r>
          </a:p>
        </p:txBody>
      </p:sp>
      <p:sp>
        <p:nvSpPr>
          <p:cNvPr id="38" name="원호 37"/>
          <p:cNvSpPr/>
          <p:nvPr/>
        </p:nvSpPr>
        <p:spPr>
          <a:xfrm>
            <a:off x="7593534" y="1706212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rgbClr val="1A73DE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8678993" y="3877130"/>
            <a:ext cx="1620000" cy="0"/>
          </a:xfrm>
          <a:prstGeom prst="line">
            <a:avLst/>
          </a:prstGeom>
          <a:ln w="38100">
            <a:solidFill>
              <a:srgbClr val="1A73D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8381474" y="2731596"/>
            <a:ext cx="550151" cy="403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결론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562831" y="4073277"/>
            <a:ext cx="2421790" cy="107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위드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코로나라는 정책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당연히 장점도 단점도 있겠지만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실제로는 어떨까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우리나라에서 시행해도 괜찮을까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?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0443410" y="3531202"/>
            <a:ext cx="792000" cy="792000"/>
          </a:xfrm>
          <a:prstGeom prst="ellipse">
            <a:avLst/>
          </a:prstGeom>
          <a:solidFill>
            <a:srgbClr val="1A73DE"/>
          </a:solidFill>
          <a:ln w="53975" cmpd="dbl">
            <a:solidFill>
              <a:srgbClr val="1A73DE"/>
            </a:soli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최종 발표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D26BCBA-26F5-473B-9395-2E6AE6B855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11" y="2113844"/>
            <a:ext cx="641475" cy="641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4D766EC-02A3-4EFE-96B3-CEC6E7B7F6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350" y="2019497"/>
            <a:ext cx="692689" cy="6926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4354BDF-32F7-432D-BB3E-18DAB9D729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058" y="2018482"/>
            <a:ext cx="713114" cy="71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36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중간 발표 이후 해결 과정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5"/>
            <a:ext cx="7715749" cy="1487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 시행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개국 분석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 시행 국가 영국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이스라엘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네덜란드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스웨덴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호주의 데이터를 비교해보자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영국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이스라엘은 델타 변이에도 불구하고 마스크 제한 없애는 등 강행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스웨덴은 올해 초기 방역 실패 인정하고 규제 강화했다가 다시 규제 푸는 경향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네덜란드는 방역 규제 해제했다가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 만에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증가세 때문에 다시 규제 도입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호주는 거의 코로나에 영향 받지 않은 국가이지만 델타 변이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 발생하자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일간 봉쇄조치 하는 등 강력한 봉쇄 조치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272256" y="3415666"/>
            <a:ext cx="8499208" cy="1534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대한민국 데이터를 중심으로 분석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대한민국은 다른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 시행 국가에 비해서 통계적으로 얼마나 좋거나 나쁜 상태일까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코로나라는 단어는 간단하지만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구체적으로 어떤 정책을 의미하는 것인지는 모호하다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이에 대해서 더 알아보자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코로나라는 단어 자체가 국제 표준이 아니다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우리나라의 경우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 일상회복 방안으로 순화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백신 패스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사회적 거리두기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의료 체계 전환 정책에 대해서 조사한 결과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이에 대한 팀원의 생각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가지 면에서 어떻게 변할 것으로 예상되고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주의해야 할 점은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023936" y="3465754"/>
            <a:ext cx="1180058" cy="327025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1A73DE"/>
            </a:soli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1A73DE"/>
                </a:solidFill>
              </a:rPr>
              <a:t>해결 과정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해결 과정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91324CDC-389B-477B-9E94-E4BD4A9D7BA4}"/>
              </a:ext>
            </a:extLst>
          </p:cNvPr>
          <p:cNvSpPr/>
          <p:nvPr/>
        </p:nvSpPr>
        <p:spPr>
          <a:xfrm>
            <a:off x="2272256" y="5110429"/>
            <a:ext cx="674590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결론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상황에 대해서 진단한다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우리나라가 단계적 일상 회복을 하려면 어떤 것이 중요할까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무엇을 주의해야 할까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sp>
        <p:nvSpPr>
          <p:cNvPr id="16" name="모서리가 둥근 직사각형 96">
            <a:extLst>
              <a:ext uri="{FF2B5EF4-FFF2-40B4-BE49-F238E27FC236}">
                <a16:creationId xmlns:a16="http://schemas.microsoft.com/office/drawing/2014/main" xmlns="" id="{03D2224E-DC46-4FDC-93DA-BBD95FAF87B7}"/>
              </a:ext>
            </a:extLst>
          </p:cNvPr>
          <p:cNvSpPr/>
          <p:nvPr/>
        </p:nvSpPr>
        <p:spPr>
          <a:xfrm>
            <a:off x="1023935" y="5169396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해결 과정</a:t>
            </a:r>
          </a:p>
        </p:txBody>
      </p:sp>
    </p:spTree>
    <p:extLst>
      <p:ext uri="{BB962C8B-B14F-4D97-AF65-F5344CB8AC3E}">
        <p14:creationId xmlns:p14="http://schemas.microsoft.com/office/powerpoint/2010/main" val="515261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중간 발표 후 피드백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5" name="자유형 14"/>
          <p:cNvSpPr/>
          <p:nvPr/>
        </p:nvSpPr>
        <p:spPr>
          <a:xfrm>
            <a:off x="1647632" y="1970453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미국</a:t>
            </a:r>
            <a:r>
              <a:rPr lang="en-US" altLang="ko-KR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, </a:t>
            </a:r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이스라엘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백신 </a:t>
            </a:r>
            <a:r>
              <a:rPr lang="ko-KR" altLang="en-US" dirty="0" err="1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접종률도</a:t>
            </a:r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높은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의료 선진국인데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왜 </a:t>
            </a:r>
            <a:r>
              <a:rPr lang="ko-KR" altLang="en-US" dirty="0" err="1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확진자가</a:t>
            </a:r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높나</a:t>
            </a:r>
            <a:r>
              <a:rPr lang="en-US" altLang="ko-KR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?</a:t>
            </a:r>
          </a:p>
        </p:txBody>
      </p:sp>
      <p:sp>
        <p:nvSpPr>
          <p:cNvPr id="18" name="자유형 17"/>
          <p:cNvSpPr/>
          <p:nvPr/>
        </p:nvSpPr>
        <p:spPr>
          <a:xfrm>
            <a:off x="4857749" y="1970453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델타 변이의 영향이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구체적으로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얼마나 있었나</a:t>
            </a:r>
            <a:r>
              <a:rPr lang="en-US" altLang="ko-KR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?</a:t>
            </a:r>
            <a:endParaRPr lang="ko-KR" altLang="en-US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8067866" y="1970453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다소 추측에 의거하는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경향이 있는 것 같다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1876619" y="1447941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1A73D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Outliers</a:t>
            </a:r>
          </a:p>
        </p:txBody>
      </p:sp>
      <p:sp>
        <p:nvSpPr>
          <p:cNvPr id="17" name="자유형 16"/>
          <p:cNvSpPr/>
          <p:nvPr/>
        </p:nvSpPr>
        <p:spPr>
          <a:xfrm>
            <a:off x="5086736" y="1447941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1A73D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델타 변이</a:t>
            </a:r>
            <a:endParaRPr lang="en-US" altLang="ko-KR" sz="1200" b="1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8296853" y="1447941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1A73D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관련 정보</a:t>
            </a:r>
            <a:endParaRPr lang="en-US" altLang="ko-KR" sz="1200" b="1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6615F077-7B85-4638-ABC1-8C0AD84171BF}"/>
              </a:ext>
            </a:extLst>
          </p:cNvPr>
          <p:cNvCxnSpPr>
            <a:cxnSpLocks/>
          </p:cNvCxnSpPr>
          <p:nvPr/>
        </p:nvCxnSpPr>
        <p:spPr>
          <a:xfrm>
            <a:off x="2826153" y="3965237"/>
            <a:ext cx="0" cy="452902"/>
          </a:xfrm>
          <a:prstGeom prst="line">
            <a:avLst/>
          </a:prstGeom>
          <a:ln w="15875">
            <a:solidFill>
              <a:srgbClr val="1A73DE"/>
            </a:solidFill>
            <a:prstDash val="sysDash"/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20CA19B-9130-4521-81D3-440F84BED268}"/>
              </a:ext>
            </a:extLst>
          </p:cNvPr>
          <p:cNvSpPr/>
          <p:nvPr/>
        </p:nvSpPr>
        <p:spPr>
          <a:xfrm>
            <a:off x="1647632" y="4890506"/>
            <a:ext cx="2476500" cy="814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미국은 주마다 정책도 다르고 시행 시기가 달라서 시간 부족으로 제외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이스라엘의 경우 통계에 포함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모서리가 둥근 직사각형 45">
            <a:extLst>
              <a:ext uri="{FF2B5EF4-FFF2-40B4-BE49-F238E27FC236}">
                <a16:creationId xmlns:a16="http://schemas.microsoft.com/office/drawing/2014/main" xmlns="" id="{2CEE5BAA-2A6C-43C8-896B-7F6976A6C99C}"/>
              </a:ext>
            </a:extLst>
          </p:cNvPr>
          <p:cNvSpPr/>
          <p:nvPr/>
        </p:nvSpPr>
        <p:spPr>
          <a:xfrm>
            <a:off x="2297914" y="4446953"/>
            <a:ext cx="1056477" cy="316165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Check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87627EDC-CA22-4D02-9189-1BAA12EFFB7B}"/>
              </a:ext>
            </a:extLst>
          </p:cNvPr>
          <p:cNvCxnSpPr>
            <a:cxnSpLocks/>
          </p:cNvCxnSpPr>
          <p:nvPr/>
        </p:nvCxnSpPr>
        <p:spPr>
          <a:xfrm>
            <a:off x="6133904" y="3947575"/>
            <a:ext cx="0" cy="452902"/>
          </a:xfrm>
          <a:prstGeom prst="line">
            <a:avLst/>
          </a:prstGeom>
          <a:ln w="15875">
            <a:solidFill>
              <a:srgbClr val="1A73DE"/>
            </a:solidFill>
            <a:prstDash val="sysDash"/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E054DD75-BCCC-41E3-A48E-95B04F869ED2}"/>
              </a:ext>
            </a:extLst>
          </p:cNvPr>
          <p:cNvSpPr/>
          <p:nvPr/>
        </p:nvSpPr>
        <p:spPr>
          <a:xfrm>
            <a:off x="4955383" y="4763118"/>
            <a:ext cx="2476500" cy="1068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델타 변이에 대한 데이터 자체는 확보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그러나 분석할 수 있는 배경지식이나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시간적 여유 부족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대신 델타 변이에 대해 다른 정책 펴는 나라들 비교분석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모서리가 둥근 직사각형 45">
            <a:extLst>
              <a:ext uri="{FF2B5EF4-FFF2-40B4-BE49-F238E27FC236}">
                <a16:creationId xmlns:a16="http://schemas.microsoft.com/office/drawing/2014/main" xmlns="" id="{5E4C4CC9-2C85-49B2-A7AB-41C839059BAD}"/>
              </a:ext>
            </a:extLst>
          </p:cNvPr>
          <p:cNvSpPr/>
          <p:nvPr/>
        </p:nvSpPr>
        <p:spPr>
          <a:xfrm>
            <a:off x="5605665" y="4436606"/>
            <a:ext cx="1056477" cy="316165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Check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D07193B7-302A-4A6F-98B2-31EB1F5F678D}"/>
              </a:ext>
            </a:extLst>
          </p:cNvPr>
          <p:cNvCxnSpPr>
            <a:cxnSpLocks/>
          </p:cNvCxnSpPr>
          <p:nvPr/>
        </p:nvCxnSpPr>
        <p:spPr>
          <a:xfrm>
            <a:off x="9362083" y="3947575"/>
            <a:ext cx="0" cy="452902"/>
          </a:xfrm>
          <a:prstGeom prst="line">
            <a:avLst/>
          </a:prstGeom>
          <a:ln w="15875">
            <a:solidFill>
              <a:srgbClr val="1A73DE"/>
            </a:solidFill>
            <a:prstDash val="sysDash"/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8294320-A34B-4064-BF24-50AE54F6C7C7}"/>
              </a:ext>
            </a:extLst>
          </p:cNvPr>
          <p:cNvSpPr/>
          <p:nvPr/>
        </p:nvSpPr>
        <p:spPr>
          <a:xfrm>
            <a:off x="8183562" y="4763118"/>
            <a:ext cx="2476500" cy="1068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해석에 대해서 추측성인 부분을 줄이고 수치에 의거해서 분석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통계적 자료 외에 기사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전문가 인터뷰 등 다양한 자료 수집하여 보완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모서리가 둥근 직사각형 45">
            <a:extLst>
              <a:ext uri="{FF2B5EF4-FFF2-40B4-BE49-F238E27FC236}">
                <a16:creationId xmlns:a16="http://schemas.microsoft.com/office/drawing/2014/main" xmlns="" id="{E5F8E40E-797B-4938-82AB-581E7176A42D}"/>
              </a:ext>
            </a:extLst>
          </p:cNvPr>
          <p:cNvSpPr/>
          <p:nvPr/>
        </p:nvSpPr>
        <p:spPr>
          <a:xfrm>
            <a:off x="8833844" y="4436606"/>
            <a:ext cx="1056477" cy="316165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Check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046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5</a:t>
              </a: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개국 선정 이유</a:t>
              </a:r>
              <a:endParaRPr kumimoji="0" lang="en-US" altLang="ko-KR" sz="2000" b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사각형: 둥근 모서리 6">
            <a:extLst>
              <a:ext uri="{FF2B5EF4-FFF2-40B4-BE49-F238E27FC236}">
                <a16:creationId xmlns:a16="http://schemas.microsoft.com/office/drawing/2014/main" xmlns="" id="{80D6F2D7-818B-4955-AECD-EB48C4FEFBE7}"/>
              </a:ext>
            </a:extLst>
          </p:cNvPr>
          <p:cNvSpPr/>
          <p:nvPr/>
        </p:nvSpPr>
        <p:spPr>
          <a:xfrm>
            <a:off x="1251031" y="1926184"/>
            <a:ext cx="1300030" cy="2345398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44" name="사각형: 둥근 모서리 5">
            <a:extLst>
              <a:ext uri="{FF2B5EF4-FFF2-40B4-BE49-F238E27FC236}">
                <a16:creationId xmlns:a16="http://schemas.microsoft.com/office/drawing/2014/main" xmlns="" id="{CABEC9D9-408A-4E5D-86E3-69575CE94FA1}"/>
              </a:ext>
            </a:extLst>
          </p:cNvPr>
          <p:cNvSpPr/>
          <p:nvPr/>
        </p:nvSpPr>
        <p:spPr>
          <a:xfrm>
            <a:off x="1308182" y="2010399"/>
            <a:ext cx="1185729" cy="21769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77025" y="1854192"/>
            <a:ext cx="1446426" cy="2489382"/>
            <a:chOff x="1177025" y="1854192"/>
            <a:chExt cx="1446426" cy="2489382"/>
          </a:xfrm>
        </p:grpSpPr>
        <p:sp>
          <p:nvSpPr>
            <p:cNvPr id="48" name="왼쪽 대괄호 47">
              <a:extLst>
                <a:ext uri="{FF2B5EF4-FFF2-40B4-BE49-F238E27FC236}">
                  <a16:creationId xmlns:a16="http://schemas.microsoft.com/office/drawing/2014/main" xmlns="" id="{F5E1579E-652C-489A-8B63-166567B0170B}"/>
                </a:ext>
              </a:extLst>
            </p:cNvPr>
            <p:cNvSpPr/>
            <p:nvPr/>
          </p:nvSpPr>
          <p:spPr>
            <a:xfrm rot="5400000">
              <a:off x="1515428" y="1515789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왼쪽 대괄호 48">
              <a:extLst>
                <a:ext uri="{FF2B5EF4-FFF2-40B4-BE49-F238E27FC236}">
                  <a16:creationId xmlns:a16="http://schemas.microsoft.com/office/drawing/2014/main" xmlns="" id="{4B3AFD54-E7A0-4C99-85B2-DDB38A6E8755}"/>
                </a:ext>
              </a:extLst>
            </p:cNvPr>
            <p:cNvSpPr/>
            <p:nvPr/>
          </p:nvSpPr>
          <p:spPr>
            <a:xfrm rot="16200000">
              <a:off x="1515428" y="3235551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A73DE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xmlns="" id="{13AC6B87-80B5-4E65-894F-9C30904FCCB2}"/>
                </a:ext>
              </a:extLst>
            </p:cNvPr>
            <p:cNvCxnSpPr>
              <a:stCxn id="48" idx="2"/>
              <a:endCxn id="49" idx="0"/>
            </p:cNvCxnSpPr>
            <p:nvPr/>
          </p:nvCxnSpPr>
          <p:spPr>
            <a:xfrm>
              <a:off x="1177025" y="2623812"/>
              <a:ext cx="0" cy="950142"/>
            </a:xfrm>
            <a:prstGeom prst="line">
              <a:avLst/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xmlns="" id="{C1729DD1-13CE-4038-B782-89A00EFFF2BD}"/>
                </a:ext>
              </a:extLst>
            </p:cNvPr>
            <p:cNvCxnSpPr>
              <a:cxnSpLocks/>
              <a:stCxn id="48" idx="0"/>
              <a:endCxn id="49" idx="2"/>
            </p:cNvCxnSpPr>
            <p:nvPr/>
          </p:nvCxnSpPr>
          <p:spPr>
            <a:xfrm>
              <a:off x="2623451" y="2623812"/>
              <a:ext cx="0" cy="432000"/>
            </a:xfrm>
            <a:prstGeom prst="line">
              <a:avLst/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8938245F-3B17-42DE-AA54-36DAADBB7023}"/>
              </a:ext>
            </a:extLst>
          </p:cNvPr>
          <p:cNvSpPr/>
          <p:nvPr/>
        </p:nvSpPr>
        <p:spPr>
          <a:xfrm>
            <a:off x="1308180" y="2010398"/>
            <a:ext cx="1185729" cy="11857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54" name="사각형: 둥근 모서리 76">
            <a:extLst>
              <a:ext uri="{FF2B5EF4-FFF2-40B4-BE49-F238E27FC236}">
                <a16:creationId xmlns:a16="http://schemas.microsoft.com/office/drawing/2014/main" xmlns="" id="{0A751DA0-8A6F-463C-9532-2FB8EED55124}"/>
              </a:ext>
            </a:extLst>
          </p:cNvPr>
          <p:cNvSpPr/>
          <p:nvPr/>
        </p:nvSpPr>
        <p:spPr>
          <a:xfrm>
            <a:off x="3327481" y="1926184"/>
            <a:ext cx="1300030" cy="2345398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55" name="사각형: 둥근 모서리 77">
            <a:extLst>
              <a:ext uri="{FF2B5EF4-FFF2-40B4-BE49-F238E27FC236}">
                <a16:creationId xmlns:a16="http://schemas.microsoft.com/office/drawing/2014/main" xmlns="" id="{9C6BA35E-C034-4CA5-B4EF-4C0229B6934B}"/>
              </a:ext>
            </a:extLst>
          </p:cNvPr>
          <p:cNvSpPr/>
          <p:nvPr/>
        </p:nvSpPr>
        <p:spPr>
          <a:xfrm>
            <a:off x="3384632" y="2010399"/>
            <a:ext cx="1185729" cy="21769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53475" y="1854192"/>
            <a:ext cx="1446426" cy="2489382"/>
            <a:chOff x="3253475" y="1854192"/>
            <a:chExt cx="1446426" cy="2489382"/>
          </a:xfrm>
        </p:grpSpPr>
        <p:sp>
          <p:nvSpPr>
            <p:cNvPr id="56" name="왼쪽 대괄호 55">
              <a:extLst>
                <a:ext uri="{FF2B5EF4-FFF2-40B4-BE49-F238E27FC236}">
                  <a16:creationId xmlns:a16="http://schemas.microsoft.com/office/drawing/2014/main" xmlns="" id="{787683A3-7F52-4324-83D4-B2819AA4DEDE}"/>
                </a:ext>
              </a:extLst>
            </p:cNvPr>
            <p:cNvSpPr/>
            <p:nvPr/>
          </p:nvSpPr>
          <p:spPr>
            <a:xfrm rot="5400000">
              <a:off x="3591878" y="1515789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왼쪽 대괄호 56">
              <a:extLst>
                <a:ext uri="{FF2B5EF4-FFF2-40B4-BE49-F238E27FC236}">
                  <a16:creationId xmlns:a16="http://schemas.microsoft.com/office/drawing/2014/main" xmlns="" id="{90D22AF6-8A95-4057-ABCF-08495C3F7628}"/>
                </a:ext>
              </a:extLst>
            </p:cNvPr>
            <p:cNvSpPr/>
            <p:nvPr/>
          </p:nvSpPr>
          <p:spPr>
            <a:xfrm rot="16200000">
              <a:off x="3591878" y="3235551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A73DE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xmlns="" id="{C6AE13C3-43E9-4109-BFAA-6ADB2EF7EBF9}"/>
                </a:ext>
              </a:extLst>
            </p:cNvPr>
            <p:cNvCxnSpPr>
              <a:stCxn id="56" idx="2"/>
              <a:endCxn id="57" idx="0"/>
            </p:cNvCxnSpPr>
            <p:nvPr/>
          </p:nvCxnSpPr>
          <p:spPr>
            <a:xfrm>
              <a:off x="3253475" y="2623812"/>
              <a:ext cx="0" cy="950142"/>
            </a:xfrm>
            <a:prstGeom prst="line">
              <a:avLst/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7C2A9743-9415-406C-91B1-9E91E8348F10}"/>
                </a:ext>
              </a:extLst>
            </p:cNvPr>
            <p:cNvCxnSpPr>
              <a:cxnSpLocks/>
              <a:stCxn id="56" idx="0"/>
              <a:endCxn id="57" idx="2"/>
            </p:cNvCxnSpPr>
            <p:nvPr/>
          </p:nvCxnSpPr>
          <p:spPr>
            <a:xfrm>
              <a:off x="4699901" y="2623812"/>
              <a:ext cx="0" cy="432000"/>
            </a:xfrm>
            <a:prstGeom prst="line">
              <a:avLst/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161B2AFD-E362-40C2-B482-887B49CCBCDB}"/>
              </a:ext>
            </a:extLst>
          </p:cNvPr>
          <p:cNvSpPr/>
          <p:nvPr/>
        </p:nvSpPr>
        <p:spPr>
          <a:xfrm>
            <a:off x="3384630" y="2010398"/>
            <a:ext cx="1185729" cy="11857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62" name="사각형: 둥근 모서리 84">
            <a:extLst>
              <a:ext uri="{FF2B5EF4-FFF2-40B4-BE49-F238E27FC236}">
                <a16:creationId xmlns:a16="http://schemas.microsoft.com/office/drawing/2014/main" xmlns="" id="{7EF86A3A-2ADD-45C2-9F0A-6CEF4F729C5B}"/>
              </a:ext>
            </a:extLst>
          </p:cNvPr>
          <p:cNvSpPr/>
          <p:nvPr/>
        </p:nvSpPr>
        <p:spPr>
          <a:xfrm>
            <a:off x="5403931" y="1926184"/>
            <a:ext cx="1300030" cy="2345398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63" name="사각형: 둥근 모서리 85">
            <a:extLst>
              <a:ext uri="{FF2B5EF4-FFF2-40B4-BE49-F238E27FC236}">
                <a16:creationId xmlns:a16="http://schemas.microsoft.com/office/drawing/2014/main" xmlns="" id="{00A6A103-70E5-46C2-A084-52FCF2B720CA}"/>
              </a:ext>
            </a:extLst>
          </p:cNvPr>
          <p:cNvSpPr/>
          <p:nvPr/>
        </p:nvSpPr>
        <p:spPr>
          <a:xfrm>
            <a:off x="5461082" y="2010399"/>
            <a:ext cx="1185729" cy="21769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329925" y="1854192"/>
            <a:ext cx="1446426" cy="2489382"/>
            <a:chOff x="5329925" y="1854192"/>
            <a:chExt cx="1446426" cy="2489382"/>
          </a:xfrm>
        </p:grpSpPr>
        <p:sp>
          <p:nvSpPr>
            <p:cNvPr id="64" name="왼쪽 대괄호 63">
              <a:extLst>
                <a:ext uri="{FF2B5EF4-FFF2-40B4-BE49-F238E27FC236}">
                  <a16:creationId xmlns:a16="http://schemas.microsoft.com/office/drawing/2014/main" xmlns="" id="{307CE3AC-06F2-40D4-874C-061D1135EA4C}"/>
                </a:ext>
              </a:extLst>
            </p:cNvPr>
            <p:cNvSpPr/>
            <p:nvPr/>
          </p:nvSpPr>
          <p:spPr>
            <a:xfrm rot="5400000">
              <a:off x="5668328" y="1515789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왼쪽 대괄호 64">
              <a:extLst>
                <a:ext uri="{FF2B5EF4-FFF2-40B4-BE49-F238E27FC236}">
                  <a16:creationId xmlns:a16="http://schemas.microsoft.com/office/drawing/2014/main" xmlns="" id="{BBF1CAD5-455B-4EB6-BD0E-670EC1190536}"/>
                </a:ext>
              </a:extLst>
            </p:cNvPr>
            <p:cNvSpPr/>
            <p:nvPr/>
          </p:nvSpPr>
          <p:spPr>
            <a:xfrm rot="16200000">
              <a:off x="5668328" y="3235551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A73DE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38336F21-80CA-49BF-9891-7185DBF76A8C}"/>
                </a:ext>
              </a:extLst>
            </p:cNvPr>
            <p:cNvCxnSpPr>
              <a:stCxn id="64" idx="2"/>
              <a:endCxn id="65" idx="0"/>
            </p:cNvCxnSpPr>
            <p:nvPr/>
          </p:nvCxnSpPr>
          <p:spPr>
            <a:xfrm>
              <a:off x="5329925" y="2623812"/>
              <a:ext cx="0" cy="950142"/>
            </a:xfrm>
            <a:prstGeom prst="line">
              <a:avLst/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xmlns="" id="{8803702F-2789-4CC5-832D-D4999CFE75F2}"/>
                </a:ext>
              </a:extLst>
            </p:cNvPr>
            <p:cNvCxnSpPr>
              <a:cxnSpLocks/>
              <a:stCxn id="64" idx="0"/>
              <a:endCxn id="65" idx="2"/>
            </p:cNvCxnSpPr>
            <p:nvPr/>
          </p:nvCxnSpPr>
          <p:spPr>
            <a:xfrm>
              <a:off x="6776351" y="2623812"/>
              <a:ext cx="0" cy="432000"/>
            </a:xfrm>
            <a:prstGeom prst="line">
              <a:avLst/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683CEC22-C0CC-465E-B061-A159CB1487A4}"/>
              </a:ext>
            </a:extLst>
          </p:cNvPr>
          <p:cNvSpPr/>
          <p:nvPr/>
        </p:nvSpPr>
        <p:spPr>
          <a:xfrm>
            <a:off x="5461080" y="2010398"/>
            <a:ext cx="1185729" cy="11857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70" name="사각형: 둥근 모서리 92">
            <a:extLst>
              <a:ext uri="{FF2B5EF4-FFF2-40B4-BE49-F238E27FC236}">
                <a16:creationId xmlns:a16="http://schemas.microsoft.com/office/drawing/2014/main" xmlns="" id="{B839A380-130E-40FE-B0DF-0CACC05DADDD}"/>
              </a:ext>
            </a:extLst>
          </p:cNvPr>
          <p:cNvSpPr/>
          <p:nvPr/>
        </p:nvSpPr>
        <p:spPr>
          <a:xfrm>
            <a:off x="7480381" y="1926184"/>
            <a:ext cx="1300030" cy="2345398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71" name="사각형: 둥근 모서리 93">
            <a:extLst>
              <a:ext uri="{FF2B5EF4-FFF2-40B4-BE49-F238E27FC236}">
                <a16:creationId xmlns:a16="http://schemas.microsoft.com/office/drawing/2014/main" xmlns="" id="{92C9A8D8-38F2-4B57-8460-43E7BFE45BDD}"/>
              </a:ext>
            </a:extLst>
          </p:cNvPr>
          <p:cNvSpPr/>
          <p:nvPr/>
        </p:nvSpPr>
        <p:spPr>
          <a:xfrm>
            <a:off x="7537532" y="2010399"/>
            <a:ext cx="1185729" cy="21769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406375" y="1854192"/>
            <a:ext cx="1446426" cy="2489382"/>
            <a:chOff x="7406375" y="1854192"/>
            <a:chExt cx="1446426" cy="2489382"/>
          </a:xfrm>
        </p:grpSpPr>
        <p:sp>
          <p:nvSpPr>
            <p:cNvPr id="72" name="왼쪽 대괄호 71">
              <a:extLst>
                <a:ext uri="{FF2B5EF4-FFF2-40B4-BE49-F238E27FC236}">
                  <a16:creationId xmlns:a16="http://schemas.microsoft.com/office/drawing/2014/main" xmlns="" id="{8BA7576F-7628-4CE0-9F75-52E43D22AC0F}"/>
                </a:ext>
              </a:extLst>
            </p:cNvPr>
            <p:cNvSpPr/>
            <p:nvPr/>
          </p:nvSpPr>
          <p:spPr>
            <a:xfrm rot="5400000">
              <a:off x="7744778" y="1515789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왼쪽 대괄호 72">
              <a:extLst>
                <a:ext uri="{FF2B5EF4-FFF2-40B4-BE49-F238E27FC236}">
                  <a16:creationId xmlns:a16="http://schemas.microsoft.com/office/drawing/2014/main" xmlns="" id="{81F9D5B9-37E8-4045-BE9B-156CE2CA0222}"/>
                </a:ext>
              </a:extLst>
            </p:cNvPr>
            <p:cNvSpPr/>
            <p:nvPr/>
          </p:nvSpPr>
          <p:spPr>
            <a:xfrm rot="16200000">
              <a:off x="7744778" y="3235551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A73DE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xmlns="" id="{4088C7A1-12E7-472E-B04C-56F3065CC565}"/>
                </a:ext>
              </a:extLst>
            </p:cNvPr>
            <p:cNvCxnSpPr>
              <a:stCxn id="72" idx="2"/>
              <a:endCxn id="73" idx="0"/>
            </p:cNvCxnSpPr>
            <p:nvPr/>
          </p:nvCxnSpPr>
          <p:spPr>
            <a:xfrm>
              <a:off x="7406375" y="2623812"/>
              <a:ext cx="0" cy="950142"/>
            </a:xfrm>
            <a:prstGeom prst="line">
              <a:avLst/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xmlns="" id="{B051663E-D9FF-4426-A651-AE7F31122050}"/>
                </a:ext>
              </a:extLst>
            </p:cNvPr>
            <p:cNvCxnSpPr>
              <a:cxnSpLocks/>
              <a:stCxn id="72" idx="0"/>
              <a:endCxn id="73" idx="2"/>
            </p:cNvCxnSpPr>
            <p:nvPr/>
          </p:nvCxnSpPr>
          <p:spPr>
            <a:xfrm>
              <a:off x="8852801" y="2623812"/>
              <a:ext cx="0" cy="432000"/>
            </a:xfrm>
            <a:prstGeom prst="line">
              <a:avLst/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C9453451-38E8-4155-BD14-C3D334BF1345}"/>
              </a:ext>
            </a:extLst>
          </p:cNvPr>
          <p:cNvSpPr/>
          <p:nvPr/>
        </p:nvSpPr>
        <p:spPr>
          <a:xfrm>
            <a:off x="7537530" y="2010398"/>
            <a:ext cx="1185729" cy="11857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78" name="사각형: 둥근 모서리 100">
            <a:extLst>
              <a:ext uri="{FF2B5EF4-FFF2-40B4-BE49-F238E27FC236}">
                <a16:creationId xmlns:a16="http://schemas.microsoft.com/office/drawing/2014/main" xmlns="" id="{90F324C9-7E11-4A2E-9221-5C3EDE4B9D3C}"/>
              </a:ext>
            </a:extLst>
          </p:cNvPr>
          <p:cNvSpPr/>
          <p:nvPr/>
        </p:nvSpPr>
        <p:spPr>
          <a:xfrm>
            <a:off x="9556831" y="1926184"/>
            <a:ext cx="1300030" cy="2345398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79" name="사각형: 둥근 모서리 101">
            <a:extLst>
              <a:ext uri="{FF2B5EF4-FFF2-40B4-BE49-F238E27FC236}">
                <a16:creationId xmlns:a16="http://schemas.microsoft.com/office/drawing/2014/main" xmlns="" id="{1A487338-B856-4721-BE9A-1AC0E205C0D3}"/>
              </a:ext>
            </a:extLst>
          </p:cNvPr>
          <p:cNvSpPr/>
          <p:nvPr/>
        </p:nvSpPr>
        <p:spPr>
          <a:xfrm>
            <a:off x="9613982" y="2010399"/>
            <a:ext cx="1185729" cy="21769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FD709EB2-855A-4011-8E8B-505851822703}"/>
              </a:ext>
            </a:extLst>
          </p:cNvPr>
          <p:cNvSpPr/>
          <p:nvPr/>
        </p:nvSpPr>
        <p:spPr>
          <a:xfrm>
            <a:off x="9613980" y="2010398"/>
            <a:ext cx="1185729" cy="11857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xmlns="" id="{ABFD8BD5-B9D2-4405-AAF3-3BA587CA8875}"/>
              </a:ext>
            </a:extLst>
          </p:cNvPr>
          <p:cNvCxnSpPr>
            <a:cxnSpLocks/>
          </p:cNvCxnSpPr>
          <p:nvPr/>
        </p:nvCxnSpPr>
        <p:spPr>
          <a:xfrm>
            <a:off x="3973181" y="4465561"/>
            <a:ext cx="0" cy="288000"/>
          </a:xfrm>
          <a:prstGeom prst="line">
            <a:avLst/>
          </a:prstGeom>
          <a:ln w="127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08B84CE5-BFDD-48EF-ABE4-95921F008132}"/>
              </a:ext>
            </a:extLst>
          </p:cNvPr>
          <p:cNvSpPr/>
          <p:nvPr/>
        </p:nvSpPr>
        <p:spPr>
          <a:xfrm>
            <a:off x="1454434" y="4937892"/>
            <a:ext cx="2915825" cy="12107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규제 완전 해제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영국과 이스라엘은 높은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접종률과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의료 체계에 대한 믿음을 기반으로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델타 변이에도 불구하고 규제를 해제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8EF0605-E735-445F-9035-D5B8635D2765}"/>
              </a:ext>
            </a:extLst>
          </p:cNvPr>
          <p:cNvSpPr txBox="1"/>
          <p:nvPr/>
        </p:nvSpPr>
        <p:spPr>
          <a:xfrm>
            <a:off x="1555102" y="3394920"/>
            <a:ext cx="70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영국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FD21C1B0-43A3-4E04-9CED-6338DDDE23E5}"/>
              </a:ext>
            </a:extLst>
          </p:cNvPr>
          <p:cNvSpPr txBox="1"/>
          <p:nvPr/>
        </p:nvSpPr>
        <p:spPr>
          <a:xfrm>
            <a:off x="3434370" y="3388628"/>
            <a:ext cx="107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이스라엘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D2301E1-96EC-4855-88E4-6E961502A9B3}"/>
              </a:ext>
            </a:extLst>
          </p:cNvPr>
          <p:cNvSpPr txBox="1"/>
          <p:nvPr/>
        </p:nvSpPr>
        <p:spPr>
          <a:xfrm>
            <a:off x="5514843" y="3382592"/>
            <a:ext cx="107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네덜란드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86531D43-F3CE-4455-8298-DDA530993117}"/>
              </a:ext>
            </a:extLst>
          </p:cNvPr>
          <p:cNvSpPr txBox="1"/>
          <p:nvPr/>
        </p:nvSpPr>
        <p:spPr>
          <a:xfrm>
            <a:off x="7587270" y="3385486"/>
            <a:ext cx="107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스웨덴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6277D1D4-C9AC-4B2A-80BB-ACEB0B5156D7}"/>
              </a:ext>
            </a:extLst>
          </p:cNvPr>
          <p:cNvSpPr txBox="1"/>
          <p:nvPr/>
        </p:nvSpPr>
        <p:spPr>
          <a:xfrm>
            <a:off x="9667227" y="3392079"/>
            <a:ext cx="107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호주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D70F8DEC-B914-4BD4-B6B4-B5B9D45914FB}"/>
              </a:ext>
            </a:extLst>
          </p:cNvPr>
          <p:cNvGrpSpPr/>
          <p:nvPr/>
        </p:nvGrpSpPr>
        <p:grpSpPr>
          <a:xfrm>
            <a:off x="9477400" y="1864432"/>
            <a:ext cx="1446426" cy="2489382"/>
            <a:chOff x="7406375" y="1854192"/>
            <a:chExt cx="1446426" cy="2489382"/>
          </a:xfrm>
        </p:grpSpPr>
        <p:sp>
          <p:nvSpPr>
            <p:cNvPr id="94" name="왼쪽 대괄호 93">
              <a:extLst>
                <a:ext uri="{FF2B5EF4-FFF2-40B4-BE49-F238E27FC236}">
                  <a16:creationId xmlns:a16="http://schemas.microsoft.com/office/drawing/2014/main" xmlns="" id="{461B1222-B71E-4D8D-8DAF-ECA292DA960C}"/>
                </a:ext>
              </a:extLst>
            </p:cNvPr>
            <p:cNvSpPr/>
            <p:nvPr/>
          </p:nvSpPr>
          <p:spPr>
            <a:xfrm rot="5400000">
              <a:off x="7744778" y="1515789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왼쪽 대괄호 94">
              <a:extLst>
                <a:ext uri="{FF2B5EF4-FFF2-40B4-BE49-F238E27FC236}">
                  <a16:creationId xmlns:a16="http://schemas.microsoft.com/office/drawing/2014/main" xmlns="" id="{000CF415-9875-4BD7-B28E-CE34FA1B1E62}"/>
                </a:ext>
              </a:extLst>
            </p:cNvPr>
            <p:cNvSpPr/>
            <p:nvPr/>
          </p:nvSpPr>
          <p:spPr>
            <a:xfrm rot="16200000">
              <a:off x="7744778" y="3235551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A73DE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xmlns="" id="{DFDB8A36-3C6B-4F0B-8D92-ED084E9EB535}"/>
                </a:ext>
              </a:extLst>
            </p:cNvPr>
            <p:cNvCxnSpPr>
              <a:stCxn id="94" idx="2"/>
              <a:endCxn id="95" idx="0"/>
            </p:cNvCxnSpPr>
            <p:nvPr/>
          </p:nvCxnSpPr>
          <p:spPr>
            <a:xfrm>
              <a:off x="7406375" y="2623812"/>
              <a:ext cx="0" cy="950142"/>
            </a:xfrm>
            <a:prstGeom prst="line">
              <a:avLst/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xmlns="" id="{EB24CFF0-458A-459D-83D6-3BF12180B8DE}"/>
                </a:ext>
              </a:extLst>
            </p:cNvPr>
            <p:cNvCxnSpPr>
              <a:cxnSpLocks/>
              <a:stCxn id="94" idx="0"/>
              <a:endCxn id="95" idx="2"/>
            </p:cNvCxnSpPr>
            <p:nvPr/>
          </p:nvCxnSpPr>
          <p:spPr>
            <a:xfrm>
              <a:off x="8852801" y="2623812"/>
              <a:ext cx="0" cy="432000"/>
            </a:xfrm>
            <a:prstGeom prst="line">
              <a:avLst/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555BB3A9-58EB-41F4-869F-CBA6D79A4FC9}"/>
              </a:ext>
            </a:extLst>
          </p:cNvPr>
          <p:cNvCxnSpPr>
            <a:cxnSpLocks/>
          </p:cNvCxnSpPr>
          <p:nvPr/>
        </p:nvCxnSpPr>
        <p:spPr>
          <a:xfrm>
            <a:off x="1925030" y="4465561"/>
            <a:ext cx="0" cy="288000"/>
          </a:xfrm>
          <a:prstGeom prst="line">
            <a:avLst/>
          </a:prstGeom>
          <a:ln w="127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xmlns="" id="{D23F85F6-A089-4489-90DE-8A7DBC2F2ECB}"/>
              </a:ext>
            </a:extLst>
          </p:cNvPr>
          <p:cNvCxnSpPr>
            <a:cxnSpLocks/>
          </p:cNvCxnSpPr>
          <p:nvPr/>
        </p:nvCxnSpPr>
        <p:spPr>
          <a:xfrm>
            <a:off x="10204041" y="4475801"/>
            <a:ext cx="0" cy="288000"/>
          </a:xfrm>
          <a:prstGeom prst="line">
            <a:avLst/>
          </a:prstGeom>
          <a:ln w="127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55751A8F-4881-453F-AC96-C22F3529A39F}"/>
              </a:ext>
            </a:extLst>
          </p:cNvPr>
          <p:cNvSpPr/>
          <p:nvPr/>
        </p:nvSpPr>
        <p:spPr>
          <a:xfrm>
            <a:off x="7685294" y="4948132"/>
            <a:ext cx="3614675" cy="12107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규제 없었으나 도입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스웨덴은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21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년 초 방역 실패 인정하고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규제 도입한 후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접종률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올리고 해제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호주는 델타 변이 이전에 규제 없었으나 이후 봉쇄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xmlns="" id="{6B2F1404-BE2B-497C-A960-CB0ED69CA50C}"/>
              </a:ext>
            </a:extLst>
          </p:cNvPr>
          <p:cNvCxnSpPr>
            <a:cxnSpLocks/>
          </p:cNvCxnSpPr>
          <p:nvPr/>
        </p:nvCxnSpPr>
        <p:spPr>
          <a:xfrm>
            <a:off x="8155890" y="4475801"/>
            <a:ext cx="0" cy="288000"/>
          </a:xfrm>
          <a:prstGeom prst="line">
            <a:avLst/>
          </a:prstGeom>
          <a:ln w="127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xmlns="" id="{1BF50509-6507-458B-8285-25562FE0293B}"/>
              </a:ext>
            </a:extLst>
          </p:cNvPr>
          <p:cNvCxnSpPr>
            <a:cxnSpLocks/>
          </p:cNvCxnSpPr>
          <p:nvPr/>
        </p:nvCxnSpPr>
        <p:spPr>
          <a:xfrm>
            <a:off x="6060720" y="4477191"/>
            <a:ext cx="0" cy="288000"/>
          </a:xfrm>
          <a:prstGeom prst="line">
            <a:avLst/>
          </a:prstGeom>
          <a:ln w="127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CF54350-ABF0-455F-9D51-8D724E3CCF8A}"/>
              </a:ext>
            </a:extLst>
          </p:cNvPr>
          <p:cNvSpPr/>
          <p:nvPr/>
        </p:nvSpPr>
        <p:spPr>
          <a:xfrm>
            <a:off x="5000788" y="4937892"/>
            <a:ext cx="2176658" cy="12107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규제 해제 후 철회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네덜란드는 높은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접종률과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낮은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확진자를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근거로 규제를 해제했으나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2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주 후 철회</a:t>
            </a:r>
            <a:endParaRPr kumimoji="0" lang="ko-KR" altLang="en-US" sz="9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281B185-0CDA-4979-A583-97A4309D93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53" y="2148076"/>
            <a:ext cx="814873" cy="814873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xmlns="" id="{1449EB2E-F12B-4815-A859-713CFA6854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0916" y="2127552"/>
            <a:ext cx="814873" cy="814873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xmlns="" id="{75B4719A-AAE6-4F61-98EA-CFDA49BC78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4367" y="2151421"/>
            <a:ext cx="814873" cy="814873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xmlns="" id="{21F05CD3-B71E-47E3-A518-3BE1AD2B84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8545" y="2174171"/>
            <a:ext cx="814873" cy="814873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xmlns="" id="{AA2761CF-3C32-4569-B43B-0FF0F51859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06794" y="2164650"/>
            <a:ext cx="814873" cy="81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5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en-US" altLang="ko-KR" sz="2000" b="1" i="0" dirty="0">
                  <a:solidFill>
                    <a:srgbClr val="24292F"/>
                  </a:solidFill>
                  <a:effectLst/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10</a:t>
              </a:r>
              <a:r>
                <a:rPr lang="ko-KR" altLang="en-US" sz="2000" b="1" i="0" dirty="0">
                  <a:solidFill>
                    <a:srgbClr val="24292F"/>
                  </a:solidFill>
                  <a:effectLst/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월부터 </a:t>
              </a:r>
              <a:r>
                <a:rPr lang="ko-KR" altLang="en-US" sz="2000" b="1" i="0" dirty="0" err="1">
                  <a:solidFill>
                    <a:srgbClr val="24292F"/>
                  </a:solidFill>
                  <a:effectLst/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위드</a:t>
              </a:r>
              <a:r>
                <a:rPr lang="ko-KR" altLang="en-US" sz="2000" b="1" i="0" dirty="0">
                  <a:solidFill>
                    <a:srgbClr val="24292F"/>
                  </a:solidFill>
                  <a:effectLst/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 코로나 해도 될까</a:t>
              </a:r>
              <a:r>
                <a:rPr lang="en-US" altLang="ko-KR" sz="2000" b="1" i="0" dirty="0">
                  <a:solidFill>
                    <a:srgbClr val="24292F"/>
                  </a:solidFill>
                  <a:effectLst/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?</a:t>
              </a: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5" name="원호 14"/>
          <p:cNvSpPr/>
          <p:nvPr/>
        </p:nvSpPr>
        <p:spPr>
          <a:xfrm>
            <a:off x="1080780" y="1706212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rgbClr val="1A73DE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166239" y="3877130"/>
            <a:ext cx="2484000" cy="0"/>
          </a:xfrm>
          <a:prstGeom prst="line">
            <a:avLst/>
          </a:prstGeom>
          <a:ln w="38100">
            <a:solidFill>
              <a:srgbClr val="1A73D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343642" y="2756439"/>
            <a:ext cx="1765227" cy="414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전세계 동향 분석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50077" y="4073277"/>
            <a:ext cx="2232322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코로나보드와 블룸버그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두 사이트에서 수집한 데이터를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대륙별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기준으로 분석해보자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원호 33"/>
          <p:cNvSpPr/>
          <p:nvPr/>
        </p:nvSpPr>
        <p:spPr>
          <a:xfrm>
            <a:off x="4337157" y="1706212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rgbClr val="1A73DE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5422616" y="3877130"/>
            <a:ext cx="2484000" cy="0"/>
          </a:xfrm>
          <a:prstGeom prst="line">
            <a:avLst/>
          </a:prstGeom>
          <a:ln w="38100">
            <a:solidFill>
              <a:srgbClr val="1A73D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600019" y="2756439"/>
            <a:ext cx="1765227" cy="414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 국가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306454" y="4073277"/>
            <a:ext cx="2232322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동일한 데이터에서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 시행을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기준으로 분석</a:t>
            </a:r>
          </a:p>
        </p:txBody>
      </p:sp>
      <p:sp>
        <p:nvSpPr>
          <p:cNvPr id="38" name="원호 37"/>
          <p:cNvSpPr/>
          <p:nvPr/>
        </p:nvSpPr>
        <p:spPr>
          <a:xfrm>
            <a:off x="7593534" y="1706212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rgbClr val="1A73DE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8678993" y="3877130"/>
            <a:ext cx="1620000" cy="0"/>
          </a:xfrm>
          <a:prstGeom prst="line">
            <a:avLst/>
          </a:prstGeom>
          <a:ln w="38100">
            <a:solidFill>
              <a:srgbClr val="1A73D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856396" y="2756439"/>
            <a:ext cx="1765227" cy="414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영국 데이터 분석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562831" y="4073277"/>
            <a:ext cx="2232322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 국가도 다양하다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 중 하나인 영국 데이터를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심층 분석</a:t>
            </a:r>
          </a:p>
        </p:txBody>
      </p:sp>
      <p:sp>
        <p:nvSpPr>
          <p:cNvPr id="47" name="타원 46"/>
          <p:cNvSpPr/>
          <p:nvPr/>
        </p:nvSpPr>
        <p:spPr>
          <a:xfrm>
            <a:off x="10443410" y="3531202"/>
            <a:ext cx="792000" cy="792000"/>
          </a:xfrm>
          <a:prstGeom prst="ellipse">
            <a:avLst/>
          </a:prstGeom>
          <a:solidFill>
            <a:srgbClr val="1A73DE"/>
          </a:solidFill>
          <a:ln w="53975" cmpd="dbl">
            <a:solidFill>
              <a:srgbClr val="1A73DE"/>
            </a:soli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중간 발표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D26BCBA-26F5-473B-9395-2E6AE6B855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11" y="2113844"/>
            <a:ext cx="641475" cy="641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4D766EC-02A3-4EFE-96B3-CEC6E7B7F6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271" y="2049772"/>
            <a:ext cx="692689" cy="6926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FD180828-3527-40EB-97FE-45F1AC4732F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004" y="2049772"/>
            <a:ext cx="655977" cy="65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19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개국 데이터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2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영국</a:t>
            </a:r>
            <a:r>
              <a:rPr lang="en-US" altLang="ko-KR" sz="1200" dirty="0"/>
              <a:t>, </a:t>
            </a:r>
            <a:r>
              <a:rPr lang="ko-KR" altLang="en-US" sz="1200" dirty="0"/>
              <a:t>이스라엘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확진자가</a:t>
            </a:r>
            <a:r>
              <a:rPr lang="ko-KR" altLang="en-US" sz="900" dirty="0"/>
              <a:t> 뚜렷한 추세로 증가했다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높은 </a:t>
            </a:r>
            <a:r>
              <a:rPr lang="ko-KR" altLang="en-US" sz="900" dirty="0" err="1"/>
              <a:t>확진자</a:t>
            </a:r>
            <a:r>
              <a:rPr lang="ko-KR" altLang="en-US" sz="900" dirty="0"/>
              <a:t> 수를 유지하고 있다</a:t>
            </a:r>
            <a:r>
              <a:rPr lang="en-US" altLang="ko-KR" sz="900" dirty="0"/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 나라 규제 해제일을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일을 포함한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일간 데이터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752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네덜란드</a:t>
            </a:r>
            <a:r>
              <a:rPr lang="en-US" altLang="ko-KR" sz="1200" dirty="0"/>
              <a:t>, </a:t>
            </a:r>
            <a:r>
              <a:rPr lang="ko-KR" altLang="en-US" sz="1200" dirty="0"/>
              <a:t>스웨덴</a:t>
            </a:r>
            <a:r>
              <a:rPr lang="en-US" altLang="ko-KR" sz="1200" dirty="0"/>
              <a:t>, </a:t>
            </a:r>
            <a:r>
              <a:rPr lang="ko-KR" altLang="en-US" sz="1200" dirty="0"/>
              <a:t>호주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네덜란드는 높은 증가세를 기록했다가 다시 하락하는 추세이다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스웨덴과 호주는 지속적으로 낮은 추세를 보이고 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900" y="1766599"/>
            <a:ext cx="6728933" cy="365702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Our World In Data (https://ourworldindata.org/)</a:t>
            </a:r>
          </a:p>
        </p:txBody>
      </p:sp>
    </p:spTree>
    <p:extLst>
      <p:ext uri="{BB962C8B-B14F-4D97-AF65-F5344CB8AC3E}">
        <p14:creationId xmlns:p14="http://schemas.microsoft.com/office/powerpoint/2010/main" val="3648506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개국 데이터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영국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이스라엘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확진자가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뚜렷한 추세로 증가했다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높은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확진자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수를 유지하고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 나라 규제 해제일을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일을 포함한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일간 데이터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752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스웨덴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네덜란드는 높은 증가세를 기록했다가 다시 하락하는 추세이다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스웨덴과 호주는 지속적으로 낮은 추세를 보이고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900" y="1766599"/>
            <a:ext cx="6728933" cy="365702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Our World In Data (https://ourworldindata.org/)</a:t>
            </a:r>
          </a:p>
        </p:txBody>
      </p:sp>
    </p:spTree>
    <p:extLst>
      <p:ext uri="{BB962C8B-B14F-4D97-AF65-F5344CB8AC3E}">
        <p14:creationId xmlns:p14="http://schemas.microsoft.com/office/powerpoint/2010/main" val="3077875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개국 데이터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영국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이스라엘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사망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자가 뚜렷한 추세로 증가했다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높은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사망자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수를 유지하고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 나라 규제 해제일을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일을 포함한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일간 데이터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752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스웨덴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네덜란드는 높은 증가세를 기록했다가 다시 하락하는 추세이다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스웨덴과 호주는 지속적으로 낮은 추세를 보이고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901" y="1766599"/>
            <a:ext cx="6728931" cy="365702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Our World In Data (https://ourworldindata.org/)</a:t>
            </a:r>
          </a:p>
        </p:txBody>
      </p:sp>
    </p:spTree>
    <p:extLst>
      <p:ext uri="{BB962C8B-B14F-4D97-AF65-F5344CB8AC3E}">
        <p14:creationId xmlns:p14="http://schemas.microsoft.com/office/powerpoint/2010/main" val="2019494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개국 데이터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영국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이스라엘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사망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자가 뚜렷한 추세로 증가했다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높은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사망자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수를 유지하고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 나라 규제 해제일을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일을 포함한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일간 데이터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752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스웨덴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스웨덴은 높은 증가세를 기록했다가 다시 하락하는 추세이다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호주는 지속적으로 낮은 추세를 보이고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901" y="1766599"/>
            <a:ext cx="6728931" cy="365702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Our World In Data (https://ourworldindata.org/)</a:t>
            </a:r>
          </a:p>
        </p:txBody>
      </p:sp>
    </p:spTree>
    <p:extLst>
      <p:ext uri="{BB962C8B-B14F-4D97-AF65-F5344CB8AC3E}">
        <p14:creationId xmlns:p14="http://schemas.microsoft.com/office/powerpoint/2010/main" val="715899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개국 데이터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영국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이스라엘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중환자실 환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자가 뚜렷한 추세로 증가했다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높은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중환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자 수를 유지하고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 나라 규제 해제일을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일을 포함한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일간 데이터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116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스웨덴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와 스웨덴은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높은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수치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를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기록했다가 하락하는 추세이다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호주는 수치를 제공하지 않았다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확진자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수치가 매우 낮았기 때문에</a:t>
            </a:r>
            <a:endParaRPr lang="en-US" altLang="ko-KR" sz="900" dirty="0">
              <a:solidFill>
                <a:prstClr val="black"/>
              </a:solidFill>
              <a:latin typeface="조선가는고딕"/>
              <a:ea typeface="조선가는고딕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중환자실 환자 추이를 따로 기록하지 않은 것으로 추측된다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901" y="1766599"/>
            <a:ext cx="6728931" cy="365702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Our World In Data (https://ourworldindata.org/)</a:t>
            </a:r>
          </a:p>
        </p:txBody>
      </p:sp>
    </p:spTree>
    <p:extLst>
      <p:ext uri="{BB962C8B-B14F-4D97-AF65-F5344CB8AC3E}">
        <p14:creationId xmlns:p14="http://schemas.microsoft.com/office/powerpoint/2010/main" val="2149923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개국 데이터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영국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이스라엘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중환자실 환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자가 뚜렷한 추세로 증가했다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높은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중환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자 수를 유지하고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 나라 규제 해제일을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일을 포함한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일간 데이터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116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스웨덴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와 스웨덴은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높은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수치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를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기록했다가 하락하는 추세이다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호주는 수치를 제공하지 않았다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확진자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수치가 매우 낮았기 때문에</a:t>
            </a:r>
            <a:endParaRPr lang="en-US" altLang="ko-KR" sz="900" dirty="0">
              <a:solidFill>
                <a:prstClr val="black"/>
              </a:solidFill>
              <a:latin typeface="조선가는고딕"/>
              <a:ea typeface="조선가는고딕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중환자실 환자 추이를 따로 기록하지 않은 것으로 추측된다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901" y="1766599"/>
            <a:ext cx="6728931" cy="365702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Our World In Data (https://ourworldindata.org/)</a:t>
            </a:r>
          </a:p>
        </p:txBody>
      </p:sp>
    </p:spTree>
    <p:extLst>
      <p:ext uri="{BB962C8B-B14F-4D97-AF65-F5344CB8AC3E}">
        <p14:creationId xmlns:p14="http://schemas.microsoft.com/office/powerpoint/2010/main" val="2426667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개국 데이터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영국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이스라엘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접종률이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 전체적으로 높다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위드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코로나 전환 이전에도 높은 수치를 기록했다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 나라 규제 해제일을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일을 포함한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일간 데이터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116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스웨덴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네덜란드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스웨덴은 비교적 높은 수치를 보였다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위드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코로나 전환 이전에 높은 수치를 기록했다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호주는 비교적 낮은 백신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접종률을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보이고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접종 시작이 늦었기 때문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인데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대한민국과 비슷한 추이를 보였다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902" y="1766599"/>
            <a:ext cx="6728929" cy="365702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Our World In Data (https://ourworldindata.org/)</a:t>
            </a:r>
          </a:p>
        </p:txBody>
      </p:sp>
    </p:spTree>
    <p:extLst>
      <p:ext uri="{BB962C8B-B14F-4D97-AF65-F5344CB8AC3E}">
        <p14:creationId xmlns:p14="http://schemas.microsoft.com/office/powerpoint/2010/main" val="2924814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개국 데이터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2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영국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이스라엘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접종률이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 전체적으로 높다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위드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코로나 전환 이전에도 높은 수치를 기록했다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 나라 규제 해제일을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일을 포함한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일간 데이터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116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스웨덴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네덜란드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스웨덴은 비교적 높은 수치를 보였다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위드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코로나 전환 이전에 높은 수치를 기록했다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호주는 비교적 낮은 백신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접종률을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보이고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접종 시작이 늦었기 때문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인데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대한민국과 비슷한 추이를 보였다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902" y="1766599"/>
            <a:ext cx="6728929" cy="365702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Our World In Data (https://ourworldindata.org/)</a:t>
            </a:r>
          </a:p>
        </p:txBody>
      </p:sp>
    </p:spTree>
    <p:extLst>
      <p:ext uri="{BB962C8B-B14F-4D97-AF65-F5344CB8AC3E}">
        <p14:creationId xmlns:p14="http://schemas.microsoft.com/office/powerpoint/2010/main" val="3173864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개국 데이터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영국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이스라엘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접종률이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 전체적으로 높다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위드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코로나 전환 이전에도 높은 수치를 기록했다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 나라 규제 해제일을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일을 포함한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일간 데이터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116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스웨덴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네덜란드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스웨덴은 비교적 높은 수치를 보였다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위드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코로나 전환 이전에 높은 수치를 기록했다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호주는 비교적 낮은 백신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접종률을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보이고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접종 시작이 늦었기 때문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인데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대한민국과 비슷한 추이를 보였다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902" y="1766599"/>
            <a:ext cx="6728929" cy="365702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Our World In Data (https://ourworldindata.org/)</a:t>
            </a:r>
          </a:p>
        </p:txBody>
      </p:sp>
    </p:spTree>
    <p:extLst>
      <p:ext uri="{BB962C8B-B14F-4D97-AF65-F5344CB8AC3E}">
        <p14:creationId xmlns:p14="http://schemas.microsoft.com/office/powerpoint/2010/main" val="19201432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개국 데이터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영국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이스라엘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접종률이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 전체적으로 높다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위드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코로나 전환 이전에도 높은 수치를 기록했다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 나라 규제 해제일을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일을 포함한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일간 데이터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116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스웨덴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네덜란드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스웨덴은 비교적 높은 수치를 보였다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위드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코로나 전환 이전에 높은 수치를 기록했다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호주는 비교적 낮은 백신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접종률을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보이고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접종 시작이 늦었기 때문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인데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대한민국과 비슷한 추이를 보였다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902" y="1766599"/>
            <a:ext cx="6728929" cy="365702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Our World In Data (https://ourworldindata.org/)</a:t>
            </a:r>
          </a:p>
        </p:txBody>
      </p:sp>
    </p:spTree>
    <p:extLst>
      <p:ext uri="{BB962C8B-B14F-4D97-AF65-F5344CB8AC3E}">
        <p14:creationId xmlns:p14="http://schemas.microsoft.com/office/powerpoint/2010/main" val="18472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전세계 동향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코로나보드 </a:t>
              </a: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+ 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블룸버그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117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전 세계 대상으로 분석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전 세계 데이터를 한번에 </a:t>
            </a:r>
            <a:r>
              <a:rPr lang="ko-KR" altLang="en-US" sz="900" dirty="0" err="1"/>
              <a:t>시각화하게</a:t>
            </a:r>
            <a:r>
              <a:rPr lang="ko-KR" altLang="en-US" sz="900" dirty="0"/>
              <a:t> 되면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데이터 의미에 대한 가시성도 낮아지고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</a:t>
            </a:r>
            <a:r>
              <a:rPr lang="ko-KR" altLang="en-US" sz="900" dirty="0"/>
              <a:t>차 접종이 늘어나면 </a:t>
            </a:r>
            <a:r>
              <a:rPr lang="ko-KR" altLang="en-US" sz="900" dirty="0" err="1"/>
              <a:t>위중증</a:t>
            </a:r>
            <a:r>
              <a:rPr lang="ko-KR" altLang="en-US" sz="900" dirty="0"/>
              <a:t> 합계가 늘어나는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반직관적인</a:t>
            </a:r>
            <a:r>
              <a:rPr lang="ko-KR" altLang="en-US" sz="900" dirty="0"/>
              <a:t> 결과를 얻게 된다</a:t>
            </a:r>
            <a:r>
              <a:rPr lang="en-US" altLang="ko-KR" sz="9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624" y="1910392"/>
            <a:ext cx="3634731" cy="36347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9BBFA5D-EEB4-4950-9433-93FFD78C6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684" y="1910392"/>
            <a:ext cx="3634731" cy="363473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2AE30D0-F6CD-4BC9-ABB1-16EBF81EF203}"/>
              </a:ext>
            </a:extLst>
          </p:cNvPr>
          <p:cNvSpPr/>
          <p:nvPr/>
        </p:nvSpPr>
        <p:spPr>
          <a:xfrm>
            <a:off x="2981229" y="5715778"/>
            <a:ext cx="49321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코로나보드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블룸버그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(2021.09.28)</a:t>
            </a:r>
          </a:p>
        </p:txBody>
      </p:sp>
    </p:spTree>
    <p:extLst>
      <p:ext uri="{BB962C8B-B14F-4D97-AF65-F5344CB8AC3E}">
        <p14:creationId xmlns:p14="http://schemas.microsoft.com/office/powerpoint/2010/main" val="3102908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2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조선가는고딕"/>
                <a:ea typeface="조선가는고딕"/>
              </a:rPr>
              <a:t>영국 코로나 누적사망자</a:t>
            </a:r>
            <a:r>
              <a:rPr lang="en-US" altLang="ko-KR" sz="12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치명률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누적사망자 그래프의 기울기가 점차 완만해지는 추세이다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치명률은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2021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년 전체에 걸쳐 점차 낮아지는 추세이다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기준 영국 코로나 누적사망자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치명률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3968" y="1660653"/>
            <a:ext cx="3666965" cy="361289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: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존스 홉킨스 대학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(The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center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for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Systems Science Engineering) (https://www.arcgis.com/apps/dashboards/bda7594740fd40299423467b48e9ecf6)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6A912D2-4541-43F2-9A15-E7D0BC921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753" y="1704632"/>
            <a:ext cx="3719873" cy="354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07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이스라엘 데이터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2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조선가는고딕"/>
                <a:ea typeface="조선가는고딕"/>
              </a:rPr>
              <a:t>이스라엘 코로나 누적사망자</a:t>
            </a:r>
            <a:r>
              <a:rPr lang="en-US" altLang="ko-KR" sz="12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치명률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누적사망자 그래프의 기울기가 점차 완만해지는 추세이다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치명률은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2021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년 전체에 걸쳐 점차 낮아지는 추세이다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기준 이스라엘 코로나 누적사망자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치명률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3968" y="1682187"/>
            <a:ext cx="3666965" cy="356982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: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존스 홉킨스 대학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(The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center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for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Systems Science Engineering) (https://www.arcgis.com/apps/dashboards/bda7594740fd40299423467b48e9ecf6)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6A912D2-4541-43F2-9A15-E7D0BC921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588" y="1704632"/>
            <a:ext cx="3628202" cy="354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047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0453" y="2540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네덜란드 데이터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2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조선가는고딕"/>
                <a:ea typeface="조선가는고딕"/>
              </a:rPr>
              <a:t>네덜란드 코로나 누적사망자</a:t>
            </a:r>
            <a:r>
              <a:rPr lang="en-US" altLang="ko-KR" sz="12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치명률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누적사망자 그래프의 기울기가 점차 완만해지는 추세이다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치명률은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2021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년 전체에 걸쳐 점차 낮아지는 추세이다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기준 네덜란드 코로나 누적사망자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치명률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6088" y="1660653"/>
            <a:ext cx="3622725" cy="361289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: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존스 홉킨스 대학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(The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center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for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Systems Science Engineering) (https://www.arcgis.com/apps/dashboards/bda7594740fd40299423467b48e9ecf6)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6A912D2-4541-43F2-9A15-E7D0BC921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465" y="1704632"/>
            <a:ext cx="3676449" cy="354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27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스웨덴 데이터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2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조선가는고딕"/>
                <a:ea typeface="조선가는고딕"/>
              </a:rPr>
              <a:t>스웨덴 코로나 누적사망자</a:t>
            </a:r>
            <a:r>
              <a:rPr lang="en-US" altLang="ko-KR" sz="12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치명률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누적사망자 그래프의 기울기가 점차 완만해지는 추세이다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치명률은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2021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년 전체에 걸쳐 점차 낮아지는 추세이다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기준 스웨덴 코로나 누적사망자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치명률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6088" y="1660653"/>
            <a:ext cx="3622725" cy="361289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: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존스 홉킨스 대학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(The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center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for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Systems Science Engineering) (https://www.arcgis.com/apps/dashboards/bda7594740fd40299423467b48e9ecf6)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6A912D2-4541-43F2-9A15-E7D0BC921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465" y="1704632"/>
            <a:ext cx="3676449" cy="354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1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대한민국 데이터 비교분석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1583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조선가는고딕"/>
                <a:ea typeface="조선가는고딕"/>
              </a:rPr>
              <a:t>호주 코로나 누적사망자</a:t>
            </a:r>
            <a:r>
              <a:rPr lang="en-US" altLang="ko-KR" sz="12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치명률</a:t>
            </a:r>
            <a:endParaRPr lang="ko-KR" altLang="en-US" sz="1200" dirty="0">
              <a:solidFill>
                <a:prstClr val="black"/>
              </a:solidFill>
              <a:latin typeface="조선가는고딕"/>
              <a:ea typeface="조선가는고딕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나머지 국가와 이질적인 그래프 추이를 보였다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호주는 규제 적용 전에 코로나 청정국으로 불릴 정도로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확진자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사망자 모두 매우 낮았다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델타 변이 이후에 봉쇄 등을 통해 강력한 조치를 거쳤음에도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누적 사망자 수는 급격하게 증가하는 추세를 보였다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그럼에도 불구하고 호주의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치명률은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오히려 감소하는 추세를 보였다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기준 호주 코로나 누적사망자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치명률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6088" y="1660653"/>
            <a:ext cx="3622725" cy="361289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: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존스 홉킨스 대학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(The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center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for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Systems Science Engineering) (https://www.arcgis.com/apps/dashboards/bda7594740fd40299423467b48e9ecf6)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6A912D2-4541-43F2-9A15-E7D0BC921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588" y="1704632"/>
            <a:ext cx="3628202" cy="354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865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대한민국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96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조선가는고딕"/>
                <a:ea typeface="조선가는고딕"/>
              </a:rPr>
              <a:t>대한민국 코로나 </a:t>
            </a:r>
            <a:r>
              <a:rPr lang="ko-KR" altLang="en-US" sz="12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치명률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대한민국의 추이는 호주를 제외한 다른 국가의 그래프와 유사하다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누적사망자 수의 기울기가 크게 완만해지지는 않았으나</a:t>
            </a:r>
            <a:endParaRPr lang="en-US" altLang="ko-KR" sz="900" dirty="0">
              <a:solidFill>
                <a:prstClr val="black"/>
              </a:solidFill>
              <a:latin typeface="조선가는고딕"/>
              <a:ea typeface="조선가는고딕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치명률에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있어서 매우 급격히 줄어드는 추세를 보였다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기준 한국 코로나 누적사망자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치명률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3968" y="1638586"/>
            <a:ext cx="3666965" cy="365702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존스 홉킨스 대학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(The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center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for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Systems Science Engineering) (https://www.arcgis.com/apps/dashboards/bda7594740fd40299423467b48e9ecf6)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6A912D2-4541-43F2-9A15-E7D0BC921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3" y="1659834"/>
            <a:ext cx="3719873" cy="363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188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대한민국 데이터 비교분석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9254104" y="2389363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233165" y="2883397"/>
            <a:ext cx="2343644" cy="1998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2021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년 백신 접종 현황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2021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년 전체에 걸쳐 전반적으로 높아지는 모습이다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이스라엘의 경우 빠르게 접종을 완료한 모습을 볼 수 있다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우리나라의 경우 호주와 매우 유사한 접종 양상을 보이고 있다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기준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개국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대한민국 백신 접종 현황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Our World in Data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(https://ourworldindata.org/covid-vaccinations)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6A912D2-4541-43F2-9A15-E7D0BC921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88" y="1236131"/>
            <a:ext cx="4855672" cy="418199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DCEF0DF6-660F-4517-A3D1-741FD5C6E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792" y="1250550"/>
            <a:ext cx="4855757" cy="418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0826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대한민국 데이터와 비교분석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5"/>
            <a:ext cx="7715749" cy="1487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누적 사망자 추이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치명률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추이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호주를 제외한 다른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 시행 국가들과 비슷한 추이를 보인다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누적 사망자 그래프의 기울기가 더 완만해질 필요가 있어 보인다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272256" y="3210841"/>
            <a:ext cx="8499208" cy="1534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백신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접종률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추이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먼저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코로나를 시행한 국가들보다는 뒤처졌다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호주와 비슷한 양상을 보였다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백신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접종률이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다른 국가들만큼 높아져야 시행할 수 있을 것으로 예상된다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023936" y="3260929"/>
            <a:ext cx="1180058" cy="327025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1A73DE"/>
            </a:soli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Point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Point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91324CDC-389B-477B-9E94-E4BD4A9D7BA4}"/>
              </a:ext>
            </a:extLst>
          </p:cNvPr>
          <p:cNvSpPr/>
          <p:nvPr/>
        </p:nvSpPr>
        <p:spPr>
          <a:xfrm>
            <a:off x="2272256" y="4905603"/>
            <a:ext cx="6745909" cy="1470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수치상으로만 판단했을 때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 조건은 부합한다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누적 사망자 추이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치명률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추이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접종률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추이 분석 결과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수치만 놓고 보았을 때 시간이 조금만 더 지나면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백신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접종률이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올라가면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조건은 부합하는 것으로 보인다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그러나 정책 시행은 단편적으로 수치만 놓고 이야기할 수 없다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사람들은 어떻게 생각할까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sp>
        <p:nvSpPr>
          <p:cNvPr id="16" name="모서리가 둥근 직사각형 96">
            <a:extLst>
              <a:ext uri="{FF2B5EF4-FFF2-40B4-BE49-F238E27FC236}">
                <a16:creationId xmlns:a16="http://schemas.microsoft.com/office/drawing/2014/main" xmlns="" id="{03D2224E-DC46-4FDC-93DA-BBD95FAF87B7}"/>
              </a:ext>
            </a:extLst>
          </p:cNvPr>
          <p:cNvSpPr/>
          <p:nvPr/>
        </p:nvSpPr>
        <p:spPr>
          <a:xfrm>
            <a:off x="1023935" y="4964571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Point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282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대한민국 여론조사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방역정책 전환 필요한가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8.11 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조사에서는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60.7%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방역정책 전환에 찬성했다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9.19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조사에서는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69.4%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 찬성했다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738" y="2232525"/>
            <a:ext cx="3162045" cy="31620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9BBFA5D-EEB4-4950-9433-93FFD78C6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2601" y="2225402"/>
            <a:ext cx="3177108" cy="317710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5524602-2F1D-4789-9CC9-ED9AA3034784}"/>
              </a:ext>
            </a:extLst>
          </p:cNvPr>
          <p:cNvSpPr/>
          <p:nvPr/>
        </p:nvSpPr>
        <p:spPr>
          <a:xfrm>
            <a:off x="911899" y="5429228"/>
            <a:ext cx="3265817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8/11 KBS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의뢰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케이스탯리서치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여론 조사 결과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70%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접종이후 방역정책 전환 필요한가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?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87399B2-9F9A-417F-846F-AD18CB859CFB}"/>
              </a:ext>
            </a:extLst>
          </p:cNvPr>
          <p:cNvSpPr/>
          <p:nvPr/>
        </p:nvSpPr>
        <p:spPr>
          <a:xfrm>
            <a:off x="4571941" y="5438093"/>
            <a:ext cx="3265817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9/19 KBS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의뢰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케이스탯리서치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여론 조사 결과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70%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접종이후 방역정책 전환 필요한가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528233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대한민국 여론조사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코로나 찬성하는가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9.7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조사에서는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73.3%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위드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코로나에 찬성했다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9.10 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조사에서도 동일하게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73.3%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 찬성했다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738" y="2232525"/>
            <a:ext cx="3162045" cy="31620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9BBFA5D-EEB4-4950-9433-93FFD78C6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2601" y="2225402"/>
            <a:ext cx="3177108" cy="317710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5524602-2F1D-4789-9CC9-ED9AA3034784}"/>
              </a:ext>
            </a:extLst>
          </p:cNvPr>
          <p:cNvSpPr/>
          <p:nvPr/>
        </p:nvSpPr>
        <p:spPr>
          <a:xfrm>
            <a:off x="911899" y="5429228"/>
            <a:ext cx="3265817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9/7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보건복지부 의뢰 한국리서치 여론 조사 결과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일상 속 코로나 찬성하는가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87399B2-9F9A-417F-846F-AD18CB859CFB}"/>
              </a:ext>
            </a:extLst>
          </p:cNvPr>
          <p:cNvSpPr/>
          <p:nvPr/>
        </p:nvSpPr>
        <p:spPr>
          <a:xfrm>
            <a:off x="4571941" y="5438093"/>
            <a:ext cx="3265817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9/10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시사저널 의뢰 시사리서치 여론 조사 결과</a:t>
            </a: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위드코로나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찬성하는가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8808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전세계 동향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코로나보드 </a:t>
              </a: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+ 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블룸버그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1589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대륙별로 그룹화해서 분석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대륙별로 그룹화해서 그래프를 그려보면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인구수가 많은 나라들이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그래프에서 이질적인 수치를 보여주고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미국이나 인도와 같은 나라들을 빼고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시각화한다면 어떤 결과를 얻게 될까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123" y="2232525"/>
            <a:ext cx="3843276" cy="31620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9BBFA5D-EEB4-4950-9433-93FFD78C6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9517" y="2225402"/>
            <a:ext cx="3843276" cy="317710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8BCE119-C1F9-4610-97DF-B2F47DEBFE43}"/>
              </a:ext>
            </a:extLst>
          </p:cNvPr>
          <p:cNvSpPr/>
          <p:nvPr/>
        </p:nvSpPr>
        <p:spPr>
          <a:xfrm>
            <a:off x="2528761" y="5614178"/>
            <a:ext cx="49321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코로나보드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블룸버그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(2021.09.28)</a:t>
            </a:r>
          </a:p>
        </p:txBody>
      </p:sp>
    </p:spTree>
    <p:extLst>
      <p:ext uri="{BB962C8B-B14F-4D97-AF65-F5344CB8AC3E}">
        <p14:creationId xmlns:p14="http://schemas.microsoft.com/office/powerpoint/2010/main" val="26678243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대한민국 여론조사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54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고위험군 집중 방역에 찬성하는가</a:t>
            </a:r>
            <a:r>
              <a:rPr lang="en-US" altLang="ko-KR" sz="12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9.16 </a:t>
            </a:r>
            <a:r>
              <a:rPr lang="ko-KR" altLang="en-US" sz="900" dirty="0"/>
              <a:t>조사에서 </a:t>
            </a:r>
            <a:r>
              <a:rPr lang="en-US" altLang="ko-KR" sz="900" dirty="0"/>
              <a:t>62.6%</a:t>
            </a:r>
            <a:r>
              <a:rPr lang="ko-KR" altLang="en-US" sz="900" dirty="0"/>
              <a:t>가 고위험군 집중 방역에 찬성했다</a:t>
            </a:r>
            <a:r>
              <a:rPr lang="en-US" altLang="ko-KR" sz="900" dirty="0"/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872245" y="5511149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9/16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국립중앙의료원 의뢰 한국갤럽 여론 조사 결과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전 국민이 아닌 고위험군 집중 방역에 찬성하는가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2240" y="1805771"/>
            <a:ext cx="3654530" cy="3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575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79387" y="461015"/>
            <a:ext cx="5633225" cy="637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‘</a:t>
            </a:r>
            <a:r>
              <a:rPr lang="ko-KR" altLang="en-US" sz="2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위드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코로나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’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가 정확히 무슨 뜻일까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1011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‘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코로나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’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에 대한 의견은 다양하지만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정확히 어떤 조치를 이야기하는지 정의되지 않았다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조사 결과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‘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코로나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’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한다는 나라들 정책이 전부 다르다는 것만 확인했다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구체적으로 어떤 방역 정책을 이야기하는 것인지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우리나라에선 어떻게 할 것인지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?</a:t>
            </a:r>
          </a:p>
        </p:txBody>
      </p:sp>
      <p:sp>
        <p:nvSpPr>
          <p:cNvPr id="7" name="타원 6"/>
          <p:cNvSpPr/>
          <p:nvPr/>
        </p:nvSpPr>
        <p:spPr>
          <a:xfrm>
            <a:off x="4503117" y="1937945"/>
            <a:ext cx="3185765" cy="3185765"/>
          </a:xfrm>
          <a:prstGeom prst="ellipse">
            <a:avLst/>
          </a:prstGeom>
          <a:solidFill>
            <a:srgbClr val="1A7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 err="1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위드</a:t>
            </a:r>
            <a:r>
              <a:rPr lang="ko-KR" altLang="en-US" sz="28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코로나</a:t>
            </a:r>
            <a:r>
              <a:rPr lang="en-US" altLang="ko-KR" sz="28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916988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관련 정보에 대한 설문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5"/>
            <a:ext cx="7715749" cy="4708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또는 ‘단계적 일상회복 등’ 방역 정책 전환 여부 및 시점을 결정하기 위해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국민의 이해와 판단이 중요합니다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이에 대한 선생님의 입장을 정하기 위해 필요한 정보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가운데 정보량이 부족하다고 보시는 것은 무엇입니까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순서대로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 골라주십시오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방역체계를 전환하면 구체적으로 어떤 점이 달라지는지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(60.0%)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 전환의 시점을 정하는 기준이나 근거가 무엇인지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(59.9%)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방역체계를 전환하는 대신 어떤 것들을 수용해야 하는지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(49.5%)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 전환을 앞두고 여건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인력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시설 등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어느 정도로 확보되어 있는지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(48.4%)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제시된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‘, 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 일상회복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정확히 무엇을 의미하는지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(42.2%)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우리보다 먼저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또는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 일상회복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시행한 국가에서 어떤 문제나 영향이 발생했는지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(40.0%)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여론조사 출처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KBS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주관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코로나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19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 일반국민 인식변화 추이 조사 결과보고서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 (2021-09-13~15)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Question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726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관련 정보에 대한 설문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5"/>
            <a:ext cx="7715749" cy="4708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또는 ‘단계적 일상회복 등’ 방역 정책 전환 여부 및 시점을 결정하기 위해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국민의 이해와 판단이 중요합니다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이에 대한 선생님의 입장을 정하기 위해 필요한 정보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가운데 정보량이 부족하다고 보시는 것은 무엇입니까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순서대로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 골라주십시오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방역체계를 전환하면 구체적으로 어떤 점이 달라지는지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(60.0%)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 전환의 시점을 정하는 기준이나 근거가 무엇인지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(59.9%)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방역체계를 전환하는 대신 어떤 것들을 수용해야 하는지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(49.5%)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 전환을 앞두고 여건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인력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시설 등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어느 정도로 확보되어 있는지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(48.4%)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현재 제시된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‘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 코로나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‘, 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단계적 일상회복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’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이 정확히 무엇을 의미하는지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(42.2%)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우리보다 먼저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또는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 일상회복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시행한 국가에서 어떤 문제나 영향이 발생했는지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(40.0%)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여론조사 출처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KBS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주관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코로나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19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 일반국민 인식변화 추이 조사 결과보고서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 (2021-09-13~15)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Question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281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‘단계적 </a:t>
              </a:r>
              <a:r>
                <a:rPr lang="ko-KR" altLang="en-US" sz="20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일상회복’이</a:t>
              </a: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정확히 무엇을 의미하는지</a:t>
              </a:r>
              <a:r>
                <a:rPr lang="en-US" altLang="ko-KR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?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6"/>
            <a:ext cx="7715749" cy="2670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아니라 ‘단계적 일상회복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Answer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2C9C1DA-D4B8-4987-8EA0-6D0682FE9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290" y="2184264"/>
            <a:ext cx="6973273" cy="19528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313BA28-7359-4515-8FAE-0FE7C09481F1}"/>
              </a:ext>
            </a:extLst>
          </p:cNvPr>
          <p:cNvSpPr txBox="1"/>
          <p:nvPr/>
        </p:nvSpPr>
        <p:spPr>
          <a:xfrm>
            <a:off x="2272256" y="4210382"/>
            <a:ext cx="8501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위드</a:t>
            </a:r>
            <a:r>
              <a:rPr lang="ko-KR" altLang="en-US" sz="1600" dirty="0"/>
              <a:t> 코로나라는 단어가 너무 포괄적이고</a:t>
            </a:r>
            <a:r>
              <a:rPr lang="en-US" altLang="ko-KR" sz="1600" dirty="0"/>
              <a:t> </a:t>
            </a:r>
            <a:r>
              <a:rPr lang="ko-KR" altLang="en-US" sz="1600" dirty="0"/>
              <a:t>각자 생각하는 의미가 달랐다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이에 정부는 단계적 일상회복이라는 단어가 더 적절하다고 사용을 권장하고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즉</a:t>
            </a:r>
            <a:r>
              <a:rPr lang="en-US" altLang="ko-KR" sz="1600" dirty="0"/>
              <a:t> ‘</a:t>
            </a:r>
            <a:r>
              <a:rPr lang="ko-KR" altLang="en-US" sz="1600" dirty="0"/>
              <a:t>단계적 일상회복</a:t>
            </a:r>
            <a:r>
              <a:rPr lang="en-US" altLang="ko-KR" sz="1600" dirty="0"/>
              <a:t>’</a:t>
            </a:r>
            <a:r>
              <a:rPr lang="ko-KR" altLang="en-US" sz="1600" dirty="0"/>
              <a:t>이란</a:t>
            </a:r>
            <a:r>
              <a:rPr lang="en-US" altLang="ko-KR" sz="1600" dirty="0"/>
              <a:t>, </a:t>
            </a:r>
            <a:r>
              <a:rPr lang="ko-KR" altLang="en-US" sz="1600" dirty="0"/>
              <a:t>한번에 방역 규제가 없어지는 것이 아니라</a:t>
            </a:r>
            <a:r>
              <a:rPr lang="en-US" altLang="ko-KR" sz="1600" dirty="0"/>
              <a:t> </a:t>
            </a:r>
            <a:r>
              <a:rPr lang="ko-KR" altLang="en-US" sz="1600" dirty="0"/>
              <a:t>단계적으로 해제하는 정책이다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A82F7E6-11CB-44B5-8B30-2D2159167368}"/>
              </a:ext>
            </a:extLst>
          </p:cNvPr>
          <p:cNvSpPr txBox="1"/>
          <p:nvPr/>
        </p:nvSpPr>
        <p:spPr>
          <a:xfrm>
            <a:off x="2272256" y="5493968"/>
            <a:ext cx="7157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출처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뉴시스</a:t>
            </a:r>
            <a:r>
              <a:rPr lang="en-US" altLang="ko-KR" sz="1400" dirty="0"/>
              <a:t>, ‘[</a:t>
            </a:r>
            <a:r>
              <a:rPr lang="ko-KR" altLang="en-US" sz="1400" dirty="0"/>
              <a:t>한국식 단계적 일상회복</a:t>
            </a:r>
            <a:r>
              <a:rPr lang="en-US" altLang="ko-KR" sz="1400" dirty="0"/>
              <a:t>]①</a:t>
            </a:r>
            <a:r>
              <a:rPr lang="ko-KR" altLang="en-US" sz="1400" dirty="0"/>
              <a:t>영국식 </a:t>
            </a:r>
            <a:r>
              <a:rPr lang="en-US" altLang="ko-KR" sz="1400" dirty="0"/>
              <a:t>'</a:t>
            </a:r>
            <a:r>
              <a:rPr lang="ko-KR" altLang="en-US" sz="1400" dirty="0" err="1"/>
              <a:t>위드</a:t>
            </a:r>
            <a:r>
              <a:rPr lang="ko-KR" altLang="en-US" sz="1400" dirty="0"/>
              <a:t> 코로나</a:t>
            </a:r>
            <a:r>
              <a:rPr lang="en-US" altLang="ko-KR" sz="1400" dirty="0"/>
              <a:t>'</a:t>
            </a:r>
            <a:r>
              <a:rPr lang="ko-KR" altLang="en-US" sz="1400" dirty="0"/>
              <a:t>와는 달라</a:t>
            </a:r>
            <a:r>
              <a:rPr lang="en-US" altLang="ko-KR" sz="1400" dirty="0"/>
              <a:t>…</a:t>
            </a:r>
            <a:r>
              <a:rPr lang="ko-KR" altLang="en-US" sz="1400" dirty="0"/>
              <a:t>방역 일시해제 없다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(https://newsis.com/view/?id=NISX20210910_0001579881)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48844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관련 정보에 대한 설문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5"/>
            <a:ext cx="7715749" cy="4708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또는 ‘단계적 일상회복 등’ 방역 정책 전환 여부 및 시점을 결정하기 위해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국민의 이해와 판단이 중요합니다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이에 대한 선생님의 입장을 정하기 위해 필요한 정보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가운데 정보량이 부족하다고 보시는 것은 무엇입니까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순서대로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 골라주십시오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방역체계를 전환하면 구체적으로 어떤 점이 달라지는지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(60.0%)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 전환의 시점을 정하는 기준이나 근거가 무엇인지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(59.9%)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방역체계를 전환하는 대신 어떤 것들을 수용해야 하는지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(49.5%)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 전환을 앞두고 여건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인력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시설 등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어느 정도로 확보되어 있는지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(48.4%)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제시된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‘, 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 일상회복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정확히 무엇을 의미하는지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(42.2%)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우리보다 먼저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또는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 일상회복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시행한 국가에서 어떤 문제나 영향이 발생했는지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(40.0%)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여론조사 출처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KBS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주관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코로나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19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 일반국민 인식변화 추이 조사 결과보고서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 (2021-09-13~15)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Question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70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단계적 일상회복과 관련된 정책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5" name="자유형 14"/>
          <p:cNvSpPr/>
          <p:nvPr/>
        </p:nvSpPr>
        <p:spPr>
          <a:xfrm>
            <a:off x="1647632" y="2497145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백신 접종 완료자는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집합 금지 인원수에서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제외하는 정책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4857750" y="2497145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현재 수도권 </a:t>
            </a:r>
            <a:r>
              <a:rPr lang="en-US" altLang="ko-KR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4</a:t>
            </a:r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단계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비수도권 </a:t>
            </a:r>
            <a:r>
              <a:rPr lang="en-US" altLang="ko-KR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3</a:t>
            </a:r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단계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이를 단계적 완화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8067866" y="2497145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‘</a:t>
            </a:r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아플 때만 병원</a:t>
            </a:r>
            <a:r>
              <a:rPr lang="en-US" altLang="ko-KR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’</a:t>
            </a: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경증의 경우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외래 진료만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1876619" y="1974633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1A73D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백신 패스</a:t>
            </a:r>
            <a:endParaRPr lang="en-US" altLang="ko-KR" sz="1200" b="1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5086736" y="1974633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1A73D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사회적 거리두기</a:t>
            </a:r>
            <a:endParaRPr lang="en-US" altLang="ko-KR" sz="1200" b="1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8296853" y="1974633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1A73D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의료체계 전환</a:t>
            </a:r>
            <a:endParaRPr lang="en-US" altLang="ko-KR" sz="1200" b="1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7002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백신 패스 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6"/>
            <a:ext cx="7715749" cy="2670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다중이용시설 입장 시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백신 접종자임을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QR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코드로 인증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Answer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313BA28-7359-4515-8FAE-0FE7C09481F1}"/>
              </a:ext>
            </a:extLst>
          </p:cNvPr>
          <p:cNvSpPr txBox="1"/>
          <p:nvPr/>
        </p:nvSpPr>
        <p:spPr>
          <a:xfrm>
            <a:off x="2272256" y="4527660"/>
            <a:ext cx="8616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백신 접종 </a:t>
            </a:r>
            <a:r>
              <a:rPr lang="ko-KR" altLang="en-US" sz="1600" dirty="0" err="1"/>
              <a:t>완료자일</a:t>
            </a:r>
            <a:r>
              <a:rPr lang="ko-KR" altLang="en-US" sz="1600" dirty="0"/>
              <a:t> 경우 집합 금지 인원수에서 제외</a:t>
            </a:r>
            <a:endParaRPr lang="en-US" altLang="ko-KR" sz="1600" dirty="0"/>
          </a:p>
          <a:p>
            <a:r>
              <a:rPr lang="ko-KR" altLang="en-US" sz="1600" dirty="0"/>
              <a:t>백신 </a:t>
            </a:r>
            <a:r>
              <a:rPr lang="ko-KR" altLang="en-US" sz="1600" dirty="0" err="1"/>
              <a:t>미접종자일</a:t>
            </a:r>
            <a:r>
              <a:rPr lang="ko-KR" altLang="en-US" sz="1600" dirty="0"/>
              <a:t>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코로나 </a:t>
            </a:r>
            <a:r>
              <a:rPr lang="en-US" altLang="ko-KR" sz="1600" dirty="0"/>
              <a:t>PCR </a:t>
            </a:r>
            <a:r>
              <a:rPr lang="ko-KR" altLang="en-US" sz="1600" dirty="0"/>
              <a:t>검사에 대한 음성 결과 제출로 대체 가능</a:t>
            </a:r>
            <a:endParaRPr lang="en-US" altLang="ko-KR" sz="1600" dirty="0"/>
          </a:p>
          <a:p>
            <a:r>
              <a:rPr lang="en-US" altLang="ko-KR" sz="1600" dirty="0"/>
              <a:t>PCR</a:t>
            </a:r>
            <a:r>
              <a:rPr lang="ko-KR" altLang="en-US" sz="1600" dirty="0"/>
              <a:t> 검사지를 종이로 들고 다녀야 하는 불편함이 있지만 앞으로 보완할 것이라는 정부 입장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A82F7E6-11CB-44B5-8B30-2D2159167368}"/>
              </a:ext>
            </a:extLst>
          </p:cNvPr>
          <p:cNvSpPr txBox="1"/>
          <p:nvPr/>
        </p:nvSpPr>
        <p:spPr>
          <a:xfrm>
            <a:off x="2272256" y="5493968"/>
            <a:ext cx="7213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출처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조선비즈</a:t>
            </a:r>
            <a:r>
              <a:rPr lang="en-US" altLang="ko-KR" sz="1400" dirty="0"/>
              <a:t>, ‘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ChosunMGothicBold"/>
              </a:rPr>
              <a:t>[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ChosunMGothicBold"/>
              </a:rPr>
              <a:t>단독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ChosunMGothicBold"/>
              </a:rPr>
              <a:t>] ‘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ChosunMGothicBold"/>
              </a:rPr>
              <a:t>백신패스’ 통합 시스템 만든다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ChosunMGothicBold"/>
              </a:rPr>
              <a:t>…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ChosunMGothicBold"/>
              </a:rPr>
              <a:t>미접종자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ChosunMGothicBold"/>
              </a:rPr>
              <a:t>PCR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ChosunMGothicBold"/>
              </a:rPr>
              <a:t>음성 결과도 앱으로 관리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(https://biz.chosun.com/it-science/bio-science/2021/10/06/LE6IDYK7WNHKVAEJ7QGMHJJTPI/)</a:t>
            </a:r>
            <a:endParaRPr lang="ko-KR" altLang="en-US" sz="1400" dirty="0"/>
          </a:p>
        </p:txBody>
      </p:sp>
      <p:pic>
        <p:nvPicPr>
          <p:cNvPr id="1028" name="Picture 4" descr="질병관리청 COOV(코로나19 전자예방접종증명서) - Apps on Google Play">
            <a:extLst>
              <a:ext uri="{FF2B5EF4-FFF2-40B4-BE49-F238E27FC236}">
                <a16:creationId xmlns:a16="http://schemas.microsoft.com/office/drawing/2014/main" xmlns="" id="{397E2A7A-9ABB-4DF4-B75B-1F0A90B42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251" y="2078755"/>
            <a:ext cx="48768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985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사회적 거리두기 정책 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6"/>
            <a:ext cx="7715749" cy="2670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사회적 거리두기 상태는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Answer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A82F7E6-11CB-44B5-8B30-2D2159167368}"/>
              </a:ext>
            </a:extLst>
          </p:cNvPr>
          <p:cNvSpPr txBox="1"/>
          <p:nvPr/>
        </p:nvSpPr>
        <p:spPr>
          <a:xfrm>
            <a:off x="2272256" y="5763780"/>
            <a:ext cx="4322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출처</a:t>
            </a:r>
            <a:r>
              <a:rPr lang="en-US" altLang="ko-KR" sz="1400" dirty="0"/>
              <a:t>: </a:t>
            </a:r>
            <a:r>
              <a:rPr lang="ko-KR" altLang="en-US" sz="1400" dirty="0"/>
              <a:t>대한민국 코로나바이러스감염증</a:t>
            </a:r>
            <a:r>
              <a:rPr lang="en-US" altLang="ko-KR" sz="1400" dirty="0"/>
              <a:t>-19 </a:t>
            </a:r>
            <a:r>
              <a:rPr lang="ko-KR" altLang="en-US" sz="1400" dirty="0"/>
              <a:t>정식 홈페이지</a:t>
            </a:r>
            <a:endParaRPr lang="en-US" altLang="ko-KR" sz="1400" dirty="0"/>
          </a:p>
          <a:p>
            <a:r>
              <a:rPr lang="en-US" altLang="ko-KR" sz="1400" dirty="0"/>
              <a:t>(http://ncov.mohw.go.kr/)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BB308AE-B2C0-4F6E-B5BE-FF133A89C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993" y="2089438"/>
            <a:ext cx="2561284" cy="3604553"/>
          </a:xfrm>
          <a:prstGeom prst="rect">
            <a:avLst/>
          </a:prstGeom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E54FEEC5-2765-476D-824A-9B9216CC5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540" y="2689466"/>
            <a:ext cx="6570581" cy="19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7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의료체계 전환 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6"/>
            <a:ext cx="7715749" cy="494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자택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외래 치료 비율 늘리고 입원 이상 중증 케이스만 병원에서 관리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Answer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313BA28-7359-4515-8FAE-0FE7C09481F1}"/>
              </a:ext>
            </a:extLst>
          </p:cNvPr>
          <p:cNvSpPr txBox="1"/>
          <p:nvPr/>
        </p:nvSpPr>
        <p:spPr>
          <a:xfrm>
            <a:off x="2272256" y="4844014"/>
            <a:ext cx="8616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코로나에 걸린 사람 모두를 의료 체계 안에서 </a:t>
            </a:r>
            <a:r>
              <a:rPr lang="ko-KR" altLang="en-US" sz="1600" dirty="0" err="1"/>
              <a:t>관리하려다</a:t>
            </a:r>
            <a:r>
              <a:rPr lang="ko-KR" altLang="en-US" sz="1600" dirty="0"/>
              <a:t> 보니 의료 체계에 부담이 크다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무증상이나 경증일 경우 자택에서 휴식하거나 외래 진료로 치료하고 입원해야 할 정도의 중증 케이스에 의료 역량이 집중될 수 있도록 의료체계 전환을 고려한다</a:t>
            </a:r>
            <a:r>
              <a:rPr lang="en-US" altLang="ko-KR" sz="16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A82F7E6-11CB-44B5-8B30-2D2159167368}"/>
              </a:ext>
            </a:extLst>
          </p:cNvPr>
          <p:cNvSpPr txBox="1"/>
          <p:nvPr/>
        </p:nvSpPr>
        <p:spPr>
          <a:xfrm>
            <a:off x="2272256" y="5767715"/>
            <a:ext cx="4889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출처</a:t>
            </a:r>
            <a:r>
              <a:rPr lang="en-US" altLang="ko-KR" sz="1400" dirty="0"/>
              <a:t>: </a:t>
            </a:r>
            <a:r>
              <a:rPr lang="ko-KR" altLang="en-US" sz="1400" dirty="0"/>
              <a:t>한겨레</a:t>
            </a:r>
            <a:r>
              <a:rPr lang="en-US" altLang="ko-KR" sz="1400" dirty="0"/>
              <a:t>, ‘</a:t>
            </a:r>
            <a:r>
              <a:rPr lang="ko-KR" altLang="en-US" sz="1400" dirty="0" err="1"/>
              <a:t>확진자도</a:t>
            </a:r>
            <a:r>
              <a:rPr lang="ko-KR" altLang="en-US" sz="1400" dirty="0"/>
              <a:t> 아플 때만 병원 가도록 ‘격리 공식’ 깨자</a:t>
            </a:r>
            <a:r>
              <a:rPr lang="en-US" altLang="ko-KR" sz="1400" dirty="0"/>
              <a:t>’</a:t>
            </a:r>
            <a:endParaRPr lang="ko-KR" altLang="en-US" sz="1400" dirty="0"/>
          </a:p>
          <a:p>
            <a:r>
              <a:rPr lang="en-US" altLang="ko-KR" sz="1400" dirty="0"/>
              <a:t>(https://www.hani.co.kr/arti/society/health/1011947.html)</a:t>
            </a:r>
            <a:endParaRPr lang="ko-KR" altLang="en-US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8DE82C24-67A6-40B8-AF5D-3CC1A52CD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08" y="2052637"/>
            <a:ext cx="61817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29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전세계 동향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코로나보드 </a:t>
              </a: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+ 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블룸버그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117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대륙별로 그룹화해서 분석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대륙별로 나눠서 회귀선을 그려보면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전체적으로 </a:t>
            </a:r>
            <a:r>
              <a:rPr lang="en-US" altLang="ko-KR" sz="900" dirty="0"/>
              <a:t>2</a:t>
            </a:r>
            <a:r>
              <a:rPr lang="ko-KR" altLang="en-US" sz="900" dirty="0"/>
              <a:t>차 </a:t>
            </a:r>
            <a:r>
              <a:rPr lang="ko-KR" altLang="en-US" sz="900" dirty="0" err="1"/>
              <a:t>접종률이</a:t>
            </a:r>
            <a:r>
              <a:rPr lang="ko-KR" altLang="en-US" sz="900" dirty="0"/>
              <a:t> 올라가면 </a:t>
            </a:r>
            <a:r>
              <a:rPr lang="ko-KR" altLang="en-US" sz="900" dirty="0" err="1"/>
              <a:t>치명률이</a:t>
            </a:r>
            <a:r>
              <a:rPr lang="ko-KR" altLang="en-US" sz="900" dirty="0"/>
              <a:t> 낮아지는 경향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특히 아시아의 경우에는 그 경향이 매우 뚜렷하다</a:t>
            </a:r>
            <a:r>
              <a:rPr lang="en-US" altLang="ko-KR" sz="9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6422" y="1312048"/>
            <a:ext cx="5757107" cy="471727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3C96B4C-7F7C-47CD-B094-C4740FD07A05}"/>
              </a:ext>
            </a:extLst>
          </p:cNvPr>
          <p:cNvSpPr/>
          <p:nvPr/>
        </p:nvSpPr>
        <p:spPr>
          <a:xfrm>
            <a:off x="1718907" y="6127756"/>
            <a:ext cx="49321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코로나보드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블룸버그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(2021.09.28)</a:t>
            </a:r>
          </a:p>
        </p:txBody>
      </p:sp>
    </p:spTree>
    <p:extLst>
      <p:ext uri="{BB962C8B-B14F-4D97-AF65-F5344CB8AC3E}">
        <p14:creationId xmlns:p14="http://schemas.microsoft.com/office/powerpoint/2010/main" val="31112001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관련 정보에 대한 설문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5"/>
            <a:ext cx="7715749" cy="4708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또는 ‘단계적 일상회복 등’ 방역 정책 전환 여부 및 시점을 결정하기 위해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국민의 이해와 판단이 중요합니다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이에 대한 선생님의 입장을 정하기 위해 필요한 정보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가운데 정보량이 부족하다고 보시는 것은 무엇입니까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순서대로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 골라주십시오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방역체계를 전환하면 구체적으로 어떤 점이 달라지는지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(60.0%)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방역체계 전환의 시점을 정하는 기준이나 근거가 무엇인지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(59.9%)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방역체계를 전환하는 대신 어떤 것들을 수용해야 하는지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(49.5%)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 전환을 앞두고 여건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인력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시설 등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어느 정도로 확보되어 있는지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(48.4%)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제시된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‘, 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 일상회복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정확히 무엇을 의미하는지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(42.2%)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우리보다 먼저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‘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 코로나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’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또는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단계적 일상회복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을 시행한 국가에서 어떤 문제나 영향이 발생했는지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(40.0%)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여론조사 출처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KBS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주관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코로나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19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 일반국민 인식변화 추이 조사 결과보고서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 (2021-09-13~15)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Question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32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시점을 정하는 기준이나 근거</a:t>
              </a:r>
              <a:r>
                <a:rPr lang="en-US" altLang="ko-KR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시행국에서의 영향이나 결과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5"/>
            <a:ext cx="7715749" cy="1487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대한민국 누적 사망자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치명률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추이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 시행 국가와 사망자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치명률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추이가 비슷하거나 더 좋아야 한다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2272256" y="3210841"/>
            <a:ext cx="8499208" cy="1534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2021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년도 백신 접종 현황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2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차 접종 현황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 시행 국가와 백신 접종 수준이 비슷하거나 더 좋아야 한다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023936" y="3260929"/>
            <a:ext cx="1180058" cy="327025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1A73DE"/>
            </a:soli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Answer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Answer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91324CDC-389B-477B-9E94-E4BD4A9D7BA4}"/>
              </a:ext>
            </a:extLst>
          </p:cNvPr>
          <p:cNvSpPr/>
          <p:nvPr/>
        </p:nvSpPr>
        <p:spPr>
          <a:xfrm>
            <a:off x="2272256" y="4905604"/>
            <a:ext cx="674590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영국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이스라엘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100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만명 당 일일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추이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영국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이스라엘의 경우 규제를 전면 철폐했고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그로 인해서 일일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확진자가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폭발적으로 증가했다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모서리가 둥근 직사각형 96">
            <a:extLst>
              <a:ext uri="{FF2B5EF4-FFF2-40B4-BE49-F238E27FC236}">
                <a16:creationId xmlns:a16="http://schemas.microsoft.com/office/drawing/2014/main" xmlns="" id="{03D2224E-DC46-4FDC-93DA-BBD95FAF87B7}"/>
              </a:ext>
            </a:extLst>
          </p:cNvPr>
          <p:cNvSpPr/>
          <p:nvPr/>
        </p:nvSpPr>
        <p:spPr>
          <a:xfrm>
            <a:off x="1023935" y="4964571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Answer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500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관련 정보에 대한 설문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5"/>
            <a:ext cx="7715749" cy="4708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또는 ‘단계적 일상회복 등’ 방역 정책 전환 여부 및 시점을 결정하기 위해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국민의 이해와 판단이 중요합니다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이에 대한 선생님의 입장을 정하기 위해 필요한 정보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가운데 정보량이 부족하다고 보시는 것은 무엇입니까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순서대로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 골라주십시오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방역체계를 전환하면 구체적으로 어떤 점이 달라지는지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(60.0%)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 전환의 시점을 정하는 기준이나 근거가 무엇인지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(59.9%)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방역체계를 전환하는 대신 어떤 것들을 수용해야 하는지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(49.5%)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방역체계 전환을 앞두고 여건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(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인력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시설 등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)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이 어느 정도로 확보되어 있는지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(48.4%)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제시된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‘, 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 일상회복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정확히 무엇을 의미하는지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(42.2%)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우리보다 먼저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또는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 일상회복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시행한 국가에서 어떤 문제나 영향이 발생했는지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(40.0%)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여론조사 출처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KBS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주관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코로나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19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 일반국민 인식변화 추이 조사 결과보고서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 (2021-09-13~15)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Question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43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‘단계적 </a:t>
              </a:r>
              <a:r>
                <a:rPr lang="ko-KR" altLang="en-US" sz="20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일상회복’을</a:t>
              </a: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위한 여건 확보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6"/>
            <a:ext cx="7715749" cy="2670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 일상회복을 위한 의료적 여건은 어떨까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Answer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A82F7E6-11CB-44B5-8B30-2D2159167368}"/>
              </a:ext>
            </a:extLst>
          </p:cNvPr>
          <p:cNvSpPr txBox="1"/>
          <p:nvPr/>
        </p:nvSpPr>
        <p:spPr>
          <a:xfrm>
            <a:off x="2272256" y="5908070"/>
            <a:ext cx="6623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출처</a:t>
            </a:r>
            <a:r>
              <a:rPr lang="en-US" altLang="ko-KR" sz="1400" dirty="0"/>
              <a:t>: </a:t>
            </a:r>
            <a:r>
              <a:rPr lang="ko-KR" altLang="en-US" sz="1400" dirty="0"/>
              <a:t>매일경제</a:t>
            </a:r>
            <a:r>
              <a:rPr lang="en-US" altLang="ko-KR" sz="1400" dirty="0"/>
              <a:t>, ‘"4</a:t>
            </a:r>
            <a:r>
              <a:rPr lang="ko-KR" altLang="en-US" sz="1400" dirty="0" err="1"/>
              <a:t>차유행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악화땐</a:t>
            </a:r>
            <a:r>
              <a:rPr lang="ko-KR" altLang="en-US" sz="1400" dirty="0"/>
              <a:t> </a:t>
            </a:r>
            <a:r>
              <a:rPr lang="en-US" altLang="ko-KR" sz="1400" dirty="0"/>
              <a:t>10</a:t>
            </a:r>
            <a:r>
              <a:rPr lang="ko-KR" altLang="en-US" sz="1400" dirty="0"/>
              <a:t>월말 하루 </a:t>
            </a:r>
            <a:r>
              <a:rPr lang="en-US" altLang="ko-KR" sz="1400" dirty="0"/>
              <a:t>5</a:t>
            </a:r>
            <a:r>
              <a:rPr lang="ko-KR" altLang="en-US" sz="1400" dirty="0"/>
              <a:t>천명 예상</a:t>
            </a:r>
            <a:r>
              <a:rPr lang="en-US" altLang="ko-KR" sz="1400" dirty="0"/>
              <a:t>"…</a:t>
            </a:r>
            <a:r>
              <a:rPr lang="ko-KR" altLang="en-US" sz="1400" dirty="0"/>
              <a:t>질병관리청 단기예측</a:t>
            </a:r>
            <a:r>
              <a:rPr lang="en-US" altLang="ko-KR" sz="1400" dirty="0"/>
              <a:t>(</a:t>
            </a:r>
            <a:r>
              <a:rPr lang="ko-KR" altLang="en-US" sz="1400" dirty="0"/>
              <a:t>종합</a:t>
            </a:r>
            <a:r>
              <a:rPr lang="en-US" altLang="ko-KR" sz="1400" dirty="0"/>
              <a:t>)’</a:t>
            </a:r>
          </a:p>
          <a:p>
            <a:r>
              <a:rPr lang="en-US" altLang="ko-KR" sz="1400" dirty="0"/>
              <a:t>(https://www.mk.co.kr/news/society/view/2021/10/948085/)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F34D828F-3CCC-4B23-85B4-BF39FCC97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46" y="2162056"/>
            <a:ext cx="7906853" cy="17052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B553EA1D-B0CB-4651-869A-F0CCC857A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546" y="3903234"/>
            <a:ext cx="3646831" cy="191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94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단계적 일상 회복 해도 될까</a:t>
              </a:r>
              <a:r>
                <a:rPr lang="en-US" altLang="ko-KR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?</a:t>
              </a: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5"/>
            <a:ext cx="7715749" cy="4708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 일상 회복 해도 되지만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주의할 점이 존재한다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백신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접종률이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높고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치명률이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낮다는 전제가 필요하다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대한민국은 수치상으로는 다른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 국가들과 견주어 가능한 수준이지만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이를 근거로 모든 규제를 해제해도 된다는 뜻은 아니다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영국과 이스라엘을 반면교사 삼아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단계적으로 방역체계를 전환하자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한번에 규제를 모두 풀었다가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사망자 수치가 뛰어올랐다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의료 체계가 감당할 수 있는 수준과 방식으로 이루어져야 한다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 일상 회복으로 인해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확진자가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크게 뛰어오른다면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의료체계가 부담할 수 없다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우리나라에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맞춤화된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방식으로 이루어져야 한다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국가마다 상황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자원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여론 등이 모두 다르므로 맞춤형 전략이 필요하다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국민에게 단계적 일상 회복에 대한 구체적인 정보 전달이 필요하다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 국민이 같은 인식과 행동 지침을 갖고 있어야 안전하게 전환 가능하다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4" y="1625372"/>
            <a:ext cx="1248321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Conclusion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65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4129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하며 느낀 점</a:t>
              </a:r>
              <a:r>
                <a:rPr lang="en-US" altLang="ko-KR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/ </a:t>
              </a: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개선점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5"/>
            <a:ext cx="7715749" cy="1487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팀원들이 프로젝트의 방향을 잘 알 수 있도록 항상 </a:t>
            </a:r>
            <a:r>
              <a:rPr lang="ko-KR" altLang="en-US" sz="1050" dirty="0" smtClean="0">
                <a:solidFill>
                  <a:schemeClr val="tx1"/>
                </a:solidFill>
              </a:rPr>
              <a:t>공유해야 </a:t>
            </a:r>
            <a:r>
              <a:rPr lang="ko-KR" altLang="en-US" sz="1050" dirty="0">
                <a:solidFill>
                  <a:schemeClr val="tx1"/>
                </a:solidFill>
              </a:rPr>
              <a:t>한다는 것을 느꼈다</a:t>
            </a:r>
            <a:r>
              <a:rPr lang="en-US" altLang="ko-KR" sz="1050" dirty="0">
                <a:solidFill>
                  <a:schemeClr val="tx1"/>
                </a:solidFill>
              </a:rPr>
              <a:t>. </a:t>
            </a:r>
            <a:r>
              <a:rPr lang="ko-KR" altLang="en-US" sz="1050" dirty="0">
                <a:solidFill>
                  <a:schemeClr val="tx1"/>
                </a:solidFill>
              </a:rPr>
              <a:t>프로젝트의 목표나 키워드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진행 방향 등 팀원들이 꼭 알아야 할 것들은 문서화해서 팀 내에서 공유하는 것이 꼭 필요하다는 것을 느꼈다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팀장이 효율적으로 일을 나누지 못해 생산성이 떨어지는 것을 느꼈다</a:t>
            </a:r>
            <a:r>
              <a:rPr lang="en-US" altLang="ko-KR" sz="1050" dirty="0">
                <a:solidFill>
                  <a:schemeClr val="tx1"/>
                </a:solidFill>
              </a:rPr>
              <a:t>. </a:t>
            </a:r>
            <a:r>
              <a:rPr lang="ko-KR" altLang="en-US" sz="1050" dirty="0">
                <a:solidFill>
                  <a:schemeClr val="tx1"/>
                </a:solidFill>
              </a:rPr>
              <a:t>팀원들의 역량이 잘 발휘될 수 있도록 분업하는 것의 중요성을 느꼈다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데이터를 탐색하고 </a:t>
            </a:r>
            <a:r>
              <a:rPr lang="ko-KR" altLang="en-US" sz="1050" dirty="0" err="1">
                <a:solidFill>
                  <a:schemeClr val="tx1"/>
                </a:solidFill>
              </a:rPr>
              <a:t>전처리하는</a:t>
            </a:r>
            <a:r>
              <a:rPr lang="ko-KR" altLang="en-US" sz="1050" dirty="0">
                <a:solidFill>
                  <a:schemeClr val="tx1"/>
                </a:solidFill>
              </a:rPr>
              <a:t> 일의 어려움을 많이 느꼈다</a:t>
            </a:r>
            <a:r>
              <a:rPr lang="en-US" altLang="ko-KR" sz="1050" dirty="0">
                <a:solidFill>
                  <a:schemeClr val="tx1"/>
                </a:solidFill>
              </a:rPr>
              <a:t>. </a:t>
            </a:r>
            <a:r>
              <a:rPr lang="ko-KR" altLang="en-US" sz="1050" dirty="0">
                <a:solidFill>
                  <a:schemeClr val="tx1"/>
                </a:solidFill>
              </a:rPr>
              <a:t>데이터 탐색과 </a:t>
            </a:r>
            <a:r>
              <a:rPr lang="ko-KR" altLang="en-US" sz="1050" dirty="0" err="1">
                <a:solidFill>
                  <a:schemeClr val="tx1"/>
                </a:solidFill>
              </a:rPr>
              <a:t>전처리</a:t>
            </a:r>
            <a:r>
              <a:rPr lang="ko-KR" altLang="en-US" sz="1050" dirty="0">
                <a:solidFill>
                  <a:schemeClr val="tx1"/>
                </a:solidFill>
              </a:rPr>
              <a:t> 능력을 향상시키도록 노력하겠다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2272255" y="3151432"/>
            <a:ext cx="8499208" cy="13448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0" i="0" dirty="0">
                <a:solidFill>
                  <a:srgbClr val="1D1C1D"/>
                </a:solidFill>
                <a:effectLst/>
                <a:latin typeface="NotoSansKR"/>
              </a:rPr>
              <a:t>시간 데이터를 다루면서</a:t>
            </a:r>
            <a:r>
              <a:rPr lang="en-US" altLang="ko-KR" sz="1050" b="0" i="0" dirty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ko-KR" altLang="en-US" sz="1050" b="0" i="0" dirty="0">
                <a:solidFill>
                  <a:srgbClr val="1D1C1D"/>
                </a:solidFill>
                <a:effectLst/>
                <a:latin typeface="NotoSansKR"/>
              </a:rPr>
              <a:t>원본 자료의 자체 오류로 그래프를 사용하지 못한 사례가 있었다</a:t>
            </a:r>
            <a:r>
              <a:rPr lang="en-US" altLang="ko-KR" sz="1050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0" i="0" dirty="0">
                <a:solidFill>
                  <a:srgbClr val="1D1C1D"/>
                </a:solidFill>
                <a:effectLst/>
                <a:latin typeface="NotoSansKR"/>
              </a:rPr>
              <a:t>데이터를 </a:t>
            </a:r>
            <a:r>
              <a:rPr lang="ko-KR" altLang="en-US" sz="1050" b="0" i="0" dirty="0" err="1">
                <a:solidFill>
                  <a:srgbClr val="1D1C1D"/>
                </a:solidFill>
                <a:effectLst/>
                <a:latin typeface="NotoSansKR"/>
              </a:rPr>
              <a:t>시각화하는</a:t>
            </a:r>
            <a:r>
              <a:rPr lang="ko-KR" altLang="en-US" sz="1050" b="0" i="0" dirty="0">
                <a:solidFill>
                  <a:srgbClr val="1D1C1D"/>
                </a:solidFill>
                <a:effectLst/>
                <a:latin typeface="NotoSansKR"/>
              </a:rPr>
              <a:t> 부분에서 시간이 가장 많이 걸렸으나</a:t>
            </a:r>
            <a:r>
              <a:rPr lang="en-US" altLang="ko-KR" sz="1050" b="0" i="0" dirty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ko-KR" altLang="en-US" sz="1050" b="0" i="0" dirty="0">
                <a:solidFill>
                  <a:srgbClr val="1D1C1D"/>
                </a:solidFill>
                <a:effectLst/>
                <a:latin typeface="NotoSansKR"/>
              </a:rPr>
              <a:t>기사분석과 자료분석때문에 분석된 자료를 </a:t>
            </a:r>
            <a:r>
              <a:rPr lang="en-US" altLang="ko-KR" sz="1050" b="0" i="0" dirty="0">
                <a:solidFill>
                  <a:srgbClr val="1D1C1D"/>
                </a:solidFill>
                <a:effectLst/>
                <a:latin typeface="NotoSansKR"/>
              </a:rPr>
              <a:t>100% </a:t>
            </a:r>
            <a:r>
              <a:rPr lang="ko-KR" altLang="en-US" sz="1050" b="0" i="0" dirty="0">
                <a:solidFill>
                  <a:srgbClr val="1D1C1D"/>
                </a:solidFill>
                <a:effectLst/>
                <a:latin typeface="NotoSansKR"/>
              </a:rPr>
              <a:t>못 쓴 부분이 있었다</a:t>
            </a:r>
            <a:r>
              <a:rPr lang="en-US" altLang="ko-KR" sz="1050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0" i="0" dirty="0">
                <a:solidFill>
                  <a:srgbClr val="1D1C1D"/>
                </a:solidFill>
                <a:effectLst/>
                <a:latin typeface="NotoSansKR"/>
              </a:rPr>
              <a:t>데이터 </a:t>
            </a:r>
            <a:r>
              <a:rPr lang="ko-KR" altLang="en-US" sz="1050" b="0" i="0" dirty="0" err="1">
                <a:solidFill>
                  <a:srgbClr val="1D1C1D"/>
                </a:solidFill>
                <a:effectLst/>
                <a:latin typeface="NotoSansKR"/>
              </a:rPr>
              <a:t>전처리</a:t>
            </a:r>
            <a:r>
              <a:rPr lang="en-US" altLang="ko-KR" sz="1050" b="0" i="0" dirty="0">
                <a:solidFill>
                  <a:srgbClr val="1D1C1D"/>
                </a:solidFill>
                <a:effectLst/>
                <a:latin typeface="NotoSansKR"/>
              </a:rPr>
              <a:t>(</a:t>
            </a:r>
            <a:r>
              <a:rPr lang="ko-KR" altLang="en-US" sz="1050" b="0" i="0" dirty="0" err="1">
                <a:solidFill>
                  <a:srgbClr val="1D1C1D"/>
                </a:solidFill>
                <a:effectLst/>
                <a:latin typeface="NotoSansKR"/>
              </a:rPr>
              <a:t>결측치</a:t>
            </a:r>
            <a:r>
              <a:rPr lang="ko-KR" altLang="en-US" sz="1050" b="0" i="0" dirty="0">
                <a:solidFill>
                  <a:srgbClr val="1D1C1D"/>
                </a:solidFill>
                <a:effectLst/>
                <a:latin typeface="NotoSansKR"/>
              </a:rPr>
              <a:t> 처리와 그래프 선형화</a:t>
            </a:r>
            <a:r>
              <a:rPr lang="en-US" altLang="ko-KR" sz="1050" b="0" i="0" dirty="0">
                <a:solidFill>
                  <a:srgbClr val="1D1C1D"/>
                </a:solidFill>
                <a:effectLst/>
                <a:latin typeface="NotoSansKR"/>
              </a:rPr>
              <a:t>), </a:t>
            </a:r>
            <a:r>
              <a:rPr lang="ko-KR" altLang="en-US" sz="1050" b="0" i="0" dirty="0" err="1">
                <a:solidFill>
                  <a:srgbClr val="1D1C1D"/>
                </a:solidFill>
                <a:effectLst/>
                <a:latin typeface="NotoSansKR"/>
              </a:rPr>
              <a:t>판다스</a:t>
            </a:r>
            <a:r>
              <a:rPr lang="ko-KR" altLang="en-US" sz="1050" b="0" i="0" dirty="0">
                <a:solidFill>
                  <a:srgbClr val="1D1C1D"/>
                </a:solidFill>
                <a:effectLst/>
                <a:latin typeface="NotoSansKR"/>
              </a:rPr>
              <a:t> 날짜화 해서 그래프에 날짜 데이터 정렬</a:t>
            </a:r>
            <a:r>
              <a:rPr lang="en-US" altLang="ko-KR" sz="1050" b="0" i="0" dirty="0">
                <a:solidFill>
                  <a:srgbClr val="1D1C1D"/>
                </a:solidFill>
                <a:effectLst/>
                <a:latin typeface="NotoSansKR"/>
              </a:rPr>
              <a:t>,</a:t>
            </a:r>
            <a:r>
              <a:rPr lang="ko-KR" altLang="en-US" sz="1050" b="0" i="0" dirty="0">
                <a:solidFill>
                  <a:srgbClr val="1D1C1D"/>
                </a:solidFill>
                <a:effectLst/>
                <a:latin typeface="NotoSansKR"/>
              </a:rPr>
              <a:t> 그래프 자체 그릴 때</a:t>
            </a:r>
            <a:r>
              <a:rPr lang="en-US" altLang="ko-KR" sz="1050" b="0" i="0" dirty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ko-KR" altLang="en-US" sz="1050" b="0" i="0" dirty="0">
                <a:solidFill>
                  <a:srgbClr val="1D1C1D"/>
                </a:solidFill>
                <a:effectLst/>
                <a:latin typeface="NotoSansKR"/>
              </a:rPr>
              <a:t>설정 등 많은 부분이 개선이 되었다</a:t>
            </a:r>
            <a:r>
              <a:rPr lang="en-US" altLang="ko-KR" sz="1050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0" i="0" dirty="0">
                <a:solidFill>
                  <a:srgbClr val="1D1C1D"/>
                </a:solidFill>
                <a:effectLst/>
                <a:latin typeface="NotoSansKR"/>
              </a:rPr>
              <a:t>팀적으로 개인적으로는 생각하지 못한 부분이나</a:t>
            </a:r>
            <a:r>
              <a:rPr lang="en-US" altLang="ko-KR" sz="1050" b="0" i="0" dirty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ko-KR" altLang="en-US" sz="1050" b="0" i="0" dirty="0">
                <a:solidFill>
                  <a:srgbClr val="1D1C1D"/>
                </a:solidFill>
                <a:effectLst/>
                <a:latin typeface="NotoSansKR"/>
              </a:rPr>
              <a:t>다른 팀원의 도움과 시각을 보았고</a:t>
            </a:r>
            <a:r>
              <a:rPr lang="en-US" altLang="ko-KR" sz="1050" b="0" i="0" dirty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ko-KR" altLang="en-US" sz="1050" b="0" i="0" dirty="0">
                <a:solidFill>
                  <a:srgbClr val="1D1C1D"/>
                </a:solidFill>
                <a:effectLst/>
                <a:latin typeface="NotoSansKR"/>
              </a:rPr>
              <a:t>다들 각자의 상황에 최선을 다해준 모습이 기억난다</a:t>
            </a:r>
            <a:r>
              <a:rPr lang="en-US" altLang="ko-KR" sz="1050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023935" y="3201520"/>
            <a:ext cx="1180058" cy="327025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1A73DE"/>
            </a:soli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1A73DE"/>
                </a:solidFill>
              </a:rPr>
              <a:t>박지용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김진연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91324CDC-389B-477B-9E94-E4BD4A9D7BA4}"/>
              </a:ext>
            </a:extLst>
          </p:cNvPr>
          <p:cNvSpPr/>
          <p:nvPr/>
        </p:nvSpPr>
        <p:spPr>
          <a:xfrm>
            <a:off x="2272256" y="4712231"/>
            <a:ext cx="6745909" cy="1374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0" i="0" dirty="0">
                <a:solidFill>
                  <a:srgbClr val="1D1C1D"/>
                </a:solidFill>
                <a:effectLst/>
                <a:latin typeface="NotoSansKR"/>
              </a:rPr>
              <a:t>현업에서 개발자분들과 소통하기 위해 스스로 부족한 부분이 무엇인지 많이 깨닫는 시간이 되었다</a:t>
            </a:r>
            <a:r>
              <a:rPr lang="en-US" altLang="ko-KR" sz="1050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0" i="0" dirty="0">
                <a:solidFill>
                  <a:srgbClr val="1D1C1D"/>
                </a:solidFill>
                <a:effectLst/>
                <a:latin typeface="NotoSansKR"/>
              </a:rPr>
              <a:t>데이터 전처리</a:t>
            </a:r>
            <a:r>
              <a:rPr lang="ko-KR" altLang="en-US" sz="1050" dirty="0">
                <a:solidFill>
                  <a:srgbClr val="1D1C1D"/>
                </a:solidFill>
                <a:latin typeface="NotoSansKR"/>
              </a:rPr>
              <a:t>의 중요성을 알게 되었고</a:t>
            </a:r>
            <a:r>
              <a:rPr lang="en-US" altLang="ko-KR" sz="1050" b="0" i="0" dirty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ko-KR" altLang="en-US" sz="1050" b="0" i="0" dirty="0" err="1">
                <a:solidFill>
                  <a:srgbClr val="1D1C1D"/>
                </a:solidFill>
                <a:effectLst/>
                <a:latin typeface="NotoSansKR"/>
              </a:rPr>
              <a:t>전처리하는데</a:t>
            </a:r>
            <a:r>
              <a:rPr lang="ko-KR" altLang="en-US" sz="1050" b="0" i="0" dirty="0">
                <a:solidFill>
                  <a:srgbClr val="1D1C1D"/>
                </a:solidFill>
                <a:effectLst/>
                <a:latin typeface="NotoSansKR"/>
              </a:rPr>
              <a:t> 걸리는 시간을 고려하여 팀원들 간에 업무 강도를 </a:t>
            </a:r>
            <a:r>
              <a:rPr lang="ko-KR" altLang="en-US" sz="1050" b="0" i="0" dirty="0" err="1">
                <a:solidFill>
                  <a:srgbClr val="1D1C1D"/>
                </a:solidFill>
                <a:effectLst/>
                <a:latin typeface="NotoSansKR"/>
              </a:rPr>
              <a:t>조절해야겠다</a:t>
            </a:r>
            <a:r>
              <a:rPr lang="en-US" altLang="ko-KR" sz="1050" dirty="0">
                <a:solidFill>
                  <a:srgbClr val="1D1C1D"/>
                </a:solidFill>
                <a:latin typeface="NotoSansKR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0" i="0" dirty="0">
                <a:solidFill>
                  <a:srgbClr val="1D1C1D"/>
                </a:solidFill>
                <a:effectLst/>
                <a:latin typeface="NotoSansKR"/>
              </a:rPr>
              <a:t>시간과 공간의 제약이 있음에도 불구하고 온라인으로 소통하며 제한된 범위 내에서 여러가지 </a:t>
            </a:r>
            <a:r>
              <a:rPr lang="ko-KR" altLang="en-US" sz="1050" b="0" i="0" dirty="0" err="1">
                <a:solidFill>
                  <a:srgbClr val="1D1C1D"/>
                </a:solidFill>
                <a:effectLst/>
                <a:latin typeface="NotoSansKR"/>
              </a:rPr>
              <a:t>의미있는</a:t>
            </a:r>
            <a:r>
              <a:rPr lang="ko-KR" altLang="en-US" sz="1050" b="0" i="0" dirty="0">
                <a:solidFill>
                  <a:srgbClr val="1D1C1D"/>
                </a:solidFill>
                <a:effectLst/>
                <a:latin typeface="NotoSansKR"/>
              </a:rPr>
              <a:t> 결과를 도출해냈고 프로젝트를 잘 마무리할 수 있어서 좋았다</a:t>
            </a:r>
            <a:r>
              <a:rPr lang="en-US" altLang="ko-KR" sz="1050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모서리가 둥근 직사각형 96">
            <a:extLst>
              <a:ext uri="{FF2B5EF4-FFF2-40B4-BE49-F238E27FC236}">
                <a16:creationId xmlns:a16="http://schemas.microsoft.com/office/drawing/2014/main" xmlns="" id="{03D2224E-DC46-4FDC-93DA-BBD95FAF87B7}"/>
              </a:ext>
            </a:extLst>
          </p:cNvPr>
          <p:cNvSpPr/>
          <p:nvPr/>
        </p:nvSpPr>
        <p:spPr>
          <a:xfrm>
            <a:off x="1023935" y="4771199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prstClr val="white"/>
                </a:solidFill>
              </a:rPr>
              <a:t>오소영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24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4503117" y="1937945"/>
            <a:ext cx="3185765" cy="3185765"/>
          </a:xfrm>
          <a:prstGeom prst="ellipse">
            <a:avLst/>
          </a:prstGeom>
          <a:solidFill>
            <a:srgbClr val="1A7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감사합니다</a:t>
            </a:r>
            <a:endParaRPr lang="en-US" altLang="ko-KR" sz="2800" b="1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6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79387" y="461015"/>
            <a:ext cx="563322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백신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, </a:t>
            </a:r>
            <a:r>
              <a:rPr lang="ko-KR" altLang="en-US" sz="2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치명률과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관련 있는 주제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코로나를 기준으로 해서 다양하게 분석해보면 어떨까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우리나라 사람들이 가장 궁금해하는 것 중 하나가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“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코로나 해도 될까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?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언제 할까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?”</a:t>
            </a:r>
          </a:p>
        </p:txBody>
      </p:sp>
      <p:sp>
        <p:nvSpPr>
          <p:cNvPr id="7" name="타원 6"/>
          <p:cNvSpPr/>
          <p:nvPr/>
        </p:nvSpPr>
        <p:spPr>
          <a:xfrm>
            <a:off x="4503117" y="1937945"/>
            <a:ext cx="3185765" cy="3185765"/>
          </a:xfrm>
          <a:prstGeom prst="ellipse">
            <a:avLst/>
          </a:prstGeom>
          <a:solidFill>
            <a:srgbClr val="1A7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위드</a:t>
            </a:r>
            <a:r>
              <a:rPr lang="ko-KR" altLang="en-US" sz="28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코로나</a:t>
            </a:r>
            <a:endParaRPr lang="en-US" altLang="ko-KR" sz="2800" b="1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85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국가 동향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코로나보드 </a:t>
              </a: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+ 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블룸버그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국가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발생률이 </a:t>
            </a:r>
            <a:r>
              <a:rPr lang="ko-KR" altLang="en-US" sz="900" dirty="0" err="1"/>
              <a:t>미시행</a:t>
            </a:r>
            <a:r>
              <a:rPr lang="ko-KR" altLang="en-US" sz="900" dirty="0"/>
              <a:t> 국가에 비해 훨씬 높다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ko-KR" altLang="en-US" sz="900" dirty="0"/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시행국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미시행국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발생률을 비교한 그래프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발생률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=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확진자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/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인구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* 1000000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96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</a:t>
            </a:r>
            <a:r>
              <a:rPr lang="ko-KR" altLang="en-US" sz="1200" dirty="0" err="1"/>
              <a:t>미시행</a:t>
            </a:r>
            <a:r>
              <a:rPr lang="ko-KR" altLang="en-US" sz="1200" dirty="0"/>
              <a:t> 국가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위드</a:t>
            </a:r>
            <a:r>
              <a:rPr lang="ko-KR" altLang="en-US" sz="900" dirty="0"/>
              <a:t> 코로나 시행 국가보다 발생률이 낮다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그러나 인도 같은 경우 인구가 매우 많고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통계의 신뢰성이 부족하다</a:t>
            </a:r>
            <a:r>
              <a:rPr lang="en-US" altLang="ko-KR" sz="9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E55DC15-DFE8-47F0-A39F-537A6439480D}"/>
              </a:ext>
            </a:extLst>
          </p:cNvPr>
          <p:cNvSpPr/>
          <p:nvPr/>
        </p:nvSpPr>
        <p:spPr>
          <a:xfrm>
            <a:off x="1900399" y="5853460"/>
            <a:ext cx="49321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코로나보드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블룸버그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(2021.09.28)</a:t>
            </a:r>
          </a:p>
        </p:txBody>
      </p:sp>
    </p:spTree>
    <p:extLst>
      <p:ext uri="{BB962C8B-B14F-4D97-AF65-F5344CB8AC3E}">
        <p14:creationId xmlns:p14="http://schemas.microsoft.com/office/powerpoint/2010/main" val="405460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xmlns="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국가 동향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코로나보드 </a:t>
              </a: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+ 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블룸버그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국가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미국과 이스라엘은 </a:t>
            </a:r>
            <a:r>
              <a:rPr lang="ko-KR" altLang="en-US" sz="900" dirty="0" err="1"/>
              <a:t>위중증률이</a:t>
            </a:r>
            <a:r>
              <a:rPr lang="ko-KR" altLang="en-US" sz="900" dirty="0"/>
              <a:t> 눈에 띄게 높았다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그 외 국가들은 </a:t>
            </a:r>
            <a:r>
              <a:rPr lang="ko-KR" altLang="en-US" sz="900" dirty="0" err="1"/>
              <a:t>위중증률이</a:t>
            </a:r>
            <a:r>
              <a:rPr lang="ko-KR" altLang="en-US" sz="900" dirty="0"/>
              <a:t> 낮은 편이었다</a:t>
            </a:r>
            <a:r>
              <a:rPr lang="en-US" altLang="ko-KR" sz="900" dirty="0"/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시행국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미시행국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위중증률을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비교한 그래프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위중증률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=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위중증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/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인구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* 1000000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</a:t>
            </a:r>
            <a:r>
              <a:rPr lang="ko-KR" altLang="en-US" sz="1200" dirty="0" err="1"/>
              <a:t>미시행</a:t>
            </a:r>
            <a:r>
              <a:rPr lang="ko-KR" altLang="en-US" sz="1200" dirty="0"/>
              <a:t> 국가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미국과 이스라엘보다 </a:t>
            </a:r>
            <a:r>
              <a:rPr lang="ko-KR" altLang="en-US" sz="900" dirty="0" err="1"/>
              <a:t>위중증률이</a:t>
            </a:r>
            <a:r>
              <a:rPr lang="ko-KR" altLang="en-US" sz="900" dirty="0"/>
              <a:t> 낮았지만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영국</a:t>
            </a:r>
            <a:r>
              <a:rPr lang="en-US" altLang="ko-KR" sz="900" dirty="0"/>
              <a:t>, </a:t>
            </a:r>
            <a:r>
              <a:rPr lang="ko-KR" altLang="en-US" sz="900" dirty="0"/>
              <a:t>스웨덴</a:t>
            </a:r>
            <a:r>
              <a:rPr lang="en-US" altLang="ko-KR" sz="900" dirty="0"/>
              <a:t>, </a:t>
            </a:r>
            <a:r>
              <a:rPr lang="ko-KR" altLang="en-US" sz="900" dirty="0"/>
              <a:t>싱가포르보다는 높은 경향이 있었다</a:t>
            </a:r>
            <a:r>
              <a:rPr lang="en-US" altLang="ko-KR" sz="9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6DDA322-98EC-4538-81E2-CFAEFFF0C318}"/>
              </a:ext>
            </a:extLst>
          </p:cNvPr>
          <p:cNvSpPr/>
          <p:nvPr/>
        </p:nvSpPr>
        <p:spPr>
          <a:xfrm>
            <a:off x="1900399" y="5853460"/>
            <a:ext cx="49321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코로나보드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블룸버그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(2021.09.28)</a:t>
            </a:r>
          </a:p>
        </p:txBody>
      </p:sp>
    </p:spTree>
    <p:extLst>
      <p:ext uri="{BB962C8B-B14F-4D97-AF65-F5344CB8AC3E}">
        <p14:creationId xmlns:p14="http://schemas.microsoft.com/office/powerpoint/2010/main" val="372611747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조선가는고딕">
      <a:majorFont>
        <a:latin typeface="조선가는고딕"/>
        <a:ea typeface="조선가는고딕"/>
        <a:cs typeface=""/>
      </a:majorFont>
      <a:minorFont>
        <a:latin typeface="조선가는고딕"/>
        <a:ea typeface="조선가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</TotalTime>
  <Words>4970</Words>
  <Application>Microsoft Office PowerPoint</Application>
  <PresentationFormat>사용자 지정</PresentationFormat>
  <Paragraphs>775</Paragraphs>
  <Slides>66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66</vt:i4>
      </vt:variant>
    </vt:vector>
  </HeadingPairs>
  <TitlesOfParts>
    <vt:vector size="68" baseType="lpstr"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Windows 사용자</cp:lastModifiedBy>
  <cp:revision>69</cp:revision>
  <dcterms:created xsi:type="dcterms:W3CDTF">2021-09-15T03:41:00Z</dcterms:created>
  <dcterms:modified xsi:type="dcterms:W3CDTF">2021-10-12T07:37:14Z</dcterms:modified>
</cp:coreProperties>
</file>