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73" r:id="rId3"/>
    <p:sldId id="257" r:id="rId4"/>
    <p:sldId id="262" r:id="rId5"/>
    <p:sldId id="263" r:id="rId6"/>
    <p:sldId id="264" r:id="rId7"/>
    <p:sldId id="258" r:id="rId8"/>
    <p:sldId id="259" r:id="rId9"/>
    <p:sldId id="265" r:id="rId10"/>
    <p:sldId id="260" r:id="rId11"/>
    <p:sldId id="261" r:id="rId12"/>
    <p:sldId id="266" r:id="rId13"/>
    <p:sldId id="267" r:id="rId14"/>
    <p:sldId id="268" r:id="rId15"/>
    <p:sldId id="269" r:id="rId16"/>
    <p:sldId id="271" r:id="rId17"/>
    <p:sldId id="272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2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47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9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7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9546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93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6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01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3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738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01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55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0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2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01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44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151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3688A4-A312-456B-BD57-4F2B161E0803}" type="datetimeFigureOut">
              <a:rPr lang="vi-VN" smtClean="0"/>
              <a:t>31/03/2021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C3704B-0E33-47B9-ADDA-1950D5FE34E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115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EFB912-D70B-40A7-BF49-76E5EC486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DBSCAN</a:t>
            </a:r>
            <a:endParaRPr lang="vi-VN" b="1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7A3AA86-60CF-4BFA-8F63-BEDAD42E9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Density Based Spatial Clustering of Applications with Noise</a:t>
            </a:r>
            <a:endParaRPr lang="vi-VN" sz="3200" b="1"/>
          </a:p>
        </p:txBody>
      </p:sp>
    </p:spTree>
    <p:extLst>
      <p:ext uri="{BB962C8B-B14F-4D97-AF65-F5344CB8AC3E}">
        <p14:creationId xmlns:p14="http://schemas.microsoft.com/office/powerpoint/2010/main" val="38269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364676-E440-404E-B980-327C57EF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8C354573-775A-432C-9A6E-E0CFF618D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51" y="516835"/>
            <a:ext cx="11187498" cy="5764695"/>
          </a:xfrm>
        </p:spPr>
      </p:pic>
    </p:spTree>
    <p:extLst>
      <p:ext uri="{BB962C8B-B14F-4D97-AF65-F5344CB8AC3E}">
        <p14:creationId xmlns:p14="http://schemas.microsoft.com/office/powerpoint/2010/main" val="285684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A5F116-7B08-4DD4-8C8E-22043E33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09"/>
            <a:ext cx="10515600" cy="49626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DBSCAN: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vi-VN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2387BED7-1704-4582-8709-A47EAE3D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2330"/>
            <a:ext cx="10515600" cy="1316310"/>
          </a:xfrm>
        </p:spPr>
        <p:txBody>
          <a:bodyPr>
            <a:normAutofit lnSpcReduction="10000"/>
          </a:bodyPr>
          <a:lstStyle/>
          <a:p>
            <a:r>
              <a:rPr lang="en-US"/>
              <a:t>SetOfPoints is either the whole database or a </a:t>
            </a:r>
            <a:r>
              <a:rPr lang="vi-VN"/>
              <a:t>discovered</a:t>
            </a:r>
            <a:r>
              <a:rPr lang="en-US"/>
              <a:t> </a:t>
            </a:r>
            <a:r>
              <a:rPr lang="pt-BR"/>
              <a:t>cluster from a previous run</a:t>
            </a:r>
          </a:p>
          <a:p>
            <a:r>
              <a:rPr lang="en-US"/>
              <a:t>Eps and </a:t>
            </a:r>
            <a:r>
              <a:rPr lang="vi-VN"/>
              <a:t>MinPts </a:t>
            </a:r>
            <a:r>
              <a:rPr lang="en-US"/>
              <a:t>are the global density parameters determined either manually or according to the heuristics presented</a:t>
            </a:r>
            <a:endParaRPr lang="vi-VN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4B87B3B1-A098-4A3D-B48B-DC59B2AB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5" y="993913"/>
            <a:ext cx="10515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121855-14F2-4E28-A402-308FFAD5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1"/>
            <a:ext cx="10515600" cy="668542"/>
          </a:xfrm>
        </p:spPr>
        <p:txBody>
          <a:bodyPr>
            <a:normAutofit fontScale="90000"/>
          </a:bodyPr>
          <a:lstStyle/>
          <a:p>
            <a:r>
              <a:rPr lang="vi-VN"/>
              <a:t>ExpandCluster</a:t>
            </a:r>
            <a:r>
              <a:rPr lang="en-US"/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2BF99B6C-4E59-4C34-8CEB-DE7774C39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182" y="880579"/>
            <a:ext cx="6308035" cy="5493718"/>
          </a:xfr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9902F90-44DA-46B4-8B37-D25AACB8543E}"/>
              </a:ext>
            </a:extLst>
          </p:cNvPr>
          <p:cNvSpPr txBox="1"/>
          <p:nvPr/>
        </p:nvSpPr>
        <p:spPr>
          <a:xfrm>
            <a:off x="8256104" y="1803809"/>
            <a:ext cx="3511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returns the Eps-Neighb0rho0d Point in SetOfPoints aa list of points</a:t>
            </a:r>
            <a:endParaRPr lang="vi-VN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4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93EDFA-9DB4-4050-AF2C-BF2CEAFC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91989"/>
            <a:ext cx="9601196" cy="597090"/>
          </a:xfrm>
        </p:spPr>
        <p:txBody>
          <a:bodyPr>
            <a:normAutofit fontScale="90000"/>
          </a:bodyPr>
          <a:lstStyle/>
          <a:p>
            <a:r>
              <a:rPr lang="en-US"/>
              <a:t>Note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8A75D1A-653D-4753-BE33-183539398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913" y="1606272"/>
            <a:ext cx="5161226" cy="2469568"/>
          </a:xfr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BA247FD-EAC6-46E1-BBFB-6DD78BBF37F2}"/>
              </a:ext>
            </a:extLst>
          </p:cNvPr>
          <p:cNvSpPr txBox="1"/>
          <p:nvPr/>
        </p:nvSpPr>
        <p:spPr>
          <a:xfrm>
            <a:off x="838199" y="1397675"/>
            <a:ext cx="4714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If two clusters C1 and C2 are very close to each other, it might happen that some point p belongs to both, C1 and 2. C Then p must be a border point in both clusters because otherwise C1 would be equal to C2 since we use global parameter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D0D196B-42E2-4F2D-871D-5096AD015AE1}"/>
              </a:ext>
            </a:extLst>
          </p:cNvPr>
          <p:cNvSpPr txBox="1"/>
          <p:nvPr/>
        </p:nvSpPr>
        <p:spPr>
          <a:xfrm>
            <a:off x="675861" y="3846193"/>
            <a:ext cx="5679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CLId (clusterId) of points which have been marked to be NOISE may be changed later, if they are density-reachable from some other point of the database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563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0D7C87-C919-4644-9A74-C3F28570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20" y="561075"/>
            <a:ext cx="9601196" cy="651934"/>
          </a:xfrm>
        </p:spPr>
        <p:txBody>
          <a:bodyPr>
            <a:normAutofit fontScale="90000"/>
          </a:bodyPr>
          <a:lstStyle/>
          <a:p>
            <a:r>
              <a:rPr lang="en-US"/>
              <a:t>Determining the Parameters Eps and MinPts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704B1422-E09D-4CCA-9B42-7CB8B061D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1061" y="1582340"/>
            <a:ext cx="3697356" cy="3930564"/>
          </a:xfr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E7A5EC3-EE1D-4F6A-8BE8-2A28F5A987C4}"/>
              </a:ext>
            </a:extLst>
          </p:cNvPr>
          <p:cNvSpPr txBox="1"/>
          <p:nvPr/>
        </p:nvSpPr>
        <p:spPr>
          <a:xfrm>
            <a:off x="689113" y="1582340"/>
            <a:ext cx="730194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- For a given k we define a function k-dist from the database D to the real numbers, mapping each point to the distance from its k-th nearest neighbor. </a:t>
            </a:r>
          </a:p>
          <a:p>
            <a:r>
              <a:rPr lang="en-US" sz="2000"/>
              <a:t>- When sorting the points of the database in descending order of their </a:t>
            </a:r>
          </a:p>
          <a:p>
            <a:r>
              <a:rPr lang="en-US" sz="2000"/>
              <a:t>k-dist values, the graph of this function gives some hints concerning the density distribution in the database. We call this graph the sorted k-dist graph. </a:t>
            </a:r>
          </a:p>
          <a:p>
            <a:r>
              <a:rPr lang="en-US" sz="2000"/>
              <a:t>- with an equal or smaller k-dist value will be core points. If</a:t>
            </a:r>
          </a:p>
          <a:p>
            <a:r>
              <a:rPr lang="en-US" sz="2000"/>
              <a:t>we could find a threshold point with the maximal k-dist value in the "thinnest" cluster of D we would have the desired parameter values. </a:t>
            </a:r>
          </a:p>
          <a:p>
            <a:r>
              <a:rPr lang="en-US" sz="2000"/>
              <a:t>- The threshold point is the first point in the first "valley" of the sorted k-dist graph (see figure 4). </a:t>
            </a:r>
          </a:p>
          <a:p>
            <a:r>
              <a:rPr lang="en-US" sz="2000"/>
              <a:t>- All points with a higher k-dist value ( left of the threshold) are</a:t>
            </a:r>
          </a:p>
          <a:p>
            <a:r>
              <a:rPr lang="en-US" sz="2000"/>
              <a:t>considered to be noise, all other points (right of the threshold) are assigned to some cluster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349040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4D5B0C-7B05-41AC-B258-735D3208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78550"/>
            <a:ext cx="9601196" cy="952686"/>
          </a:xfrm>
        </p:spPr>
        <p:txBody>
          <a:bodyPr>
            <a:normAutofit fontScale="90000"/>
          </a:bodyPr>
          <a:lstStyle/>
          <a:p>
            <a:r>
              <a:rPr lang="en-US"/>
              <a:t>Determining the Parameters Eps and MinPts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7AF16DD-5C58-4459-9D5A-7A5A2EA5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6"/>
            <a:ext cx="10515600" cy="4705972"/>
          </a:xfrm>
        </p:spPr>
        <p:txBody>
          <a:bodyPr>
            <a:normAutofit/>
          </a:bodyPr>
          <a:lstStyle/>
          <a:p>
            <a:r>
              <a:rPr lang="en-US"/>
              <a:t>experiments indicate that the k-dist graphs for k &gt; 4 do not significantly differ from the 4-dist graph and, furthermore, they need considerably more computation. Therefore, we eliminate the parameter MinPts by setting it to 4 for all databases </a:t>
            </a:r>
          </a:p>
          <a:p>
            <a:r>
              <a:rPr lang="en-US"/>
              <a:t>The system computes and displays the 4-dist graph for the database.</a:t>
            </a:r>
          </a:p>
          <a:p>
            <a:r>
              <a:rPr lang="en-US"/>
              <a:t>If the user can estimate the percentage of noise, this percentage is entered and the system derives a proposal for the threshold point from it.</a:t>
            </a:r>
          </a:p>
          <a:p>
            <a:r>
              <a:rPr lang="en-US"/>
              <a:t>The user either accepts the proposed threshold or selects another point as the threshold point. The 4-dist value of the threshold point is used as the Eps value for DBSCA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453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9F7C90-8CD2-4DD1-8DBD-DE0A5878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71314"/>
            <a:ext cx="9601196" cy="727398"/>
          </a:xfrm>
        </p:spPr>
        <p:txBody>
          <a:bodyPr>
            <a:normAutofit fontScale="90000"/>
          </a:bodyPr>
          <a:lstStyle/>
          <a:p>
            <a:r>
              <a:rPr lang="vi-VN"/>
              <a:t>Advantages of the algorithm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0AE84E9-8C97-4C5A-8948-78BCE5F2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636" y="2461957"/>
            <a:ext cx="9601196" cy="3318936"/>
          </a:xfrm>
        </p:spPr>
        <p:txBody>
          <a:bodyPr/>
          <a:lstStyle/>
          <a:p>
            <a:r>
              <a:rPr lang="en-US"/>
              <a:t>Explore clusters </a:t>
            </a:r>
          </a:p>
          <a:p>
            <a:r>
              <a:rPr lang="en-US"/>
              <a:t>Only one input parameter is re</a:t>
            </a:r>
          </a:p>
          <a:p>
            <a:r>
              <a:rPr lang="en-US"/>
              <a:t>Scalability: Effective in large databasesquired (noise percentage)of any shape</a:t>
            </a:r>
          </a:p>
          <a:p>
            <a:r>
              <a:rPr lang="vi-VN"/>
              <a:t>Ability to handle interference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3CD14F8-0958-49B3-80C6-442AF100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40" y="4094921"/>
            <a:ext cx="6105782" cy="22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9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3ACD3D-DFFE-48D6-ADA4-173AF068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Disadvantages of the algorithm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7222DC-DA5B-42EC-A08C-47F6ED78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some cases, determining the appropriate proximity of the neighborhood (eps) is not easy and it requires domain knowledge.</a:t>
            </a:r>
            <a:endParaRPr lang="vi-VN"/>
          </a:p>
          <a:p>
            <a:endParaRPr lang="vi-VN"/>
          </a:p>
          <a:p>
            <a:r>
              <a:rPr lang="en-US"/>
              <a:t>If the clusters are very different in density within the cluster, then DBSCAN is not suitable for defining clusters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511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4039D6-AE0D-41B7-BAFA-AD3C3F0D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Performance Evaluation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168AC9E3-1406-41AD-B635-8DC6B8EA0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413" y="2551043"/>
            <a:ext cx="5160987" cy="3677203"/>
          </a:xfrm>
        </p:spPr>
      </p:pic>
    </p:spTree>
    <p:extLst>
      <p:ext uri="{BB962C8B-B14F-4D97-AF65-F5344CB8AC3E}">
        <p14:creationId xmlns:p14="http://schemas.microsoft.com/office/powerpoint/2010/main" val="415113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0D0F91-0757-412E-AA43-65C757E5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 descr="18 Delicious Ways to Say Thank You">
            <a:extLst>
              <a:ext uri="{FF2B5EF4-FFF2-40B4-BE49-F238E27FC236}">
                <a16:creationId xmlns:a16="http://schemas.microsoft.com/office/drawing/2014/main" id="{2D458BDA-4B4F-4F32-87A3-1AF8ACED9B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868753"/>
            <a:ext cx="9601196" cy="512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17DCEB-4B82-45B2-A4C1-D31614DC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68752"/>
            <a:ext cx="9601196" cy="1303867"/>
          </a:xfrm>
        </p:spPr>
        <p:txBody>
          <a:bodyPr/>
          <a:lstStyle/>
          <a:p>
            <a:r>
              <a:rPr lang="vi-VN"/>
              <a:t>Some concepts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683E346-3AF5-4E2A-A25A-0EBD7846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2556932"/>
            <a:ext cx="6632097" cy="3318936"/>
          </a:xfrm>
        </p:spPr>
        <p:txBody>
          <a:bodyPr/>
          <a:lstStyle/>
          <a:p>
            <a:r>
              <a:rPr lang="en-US"/>
              <a:t>Have database D with n object and and we want to partition it into k clusters</a:t>
            </a:r>
          </a:p>
          <a:p>
            <a:r>
              <a:rPr lang="en-US"/>
              <a:t>Objects in each cluster are classif</a:t>
            </a:r>
          </a:p>
          <a:p>
            <a:r>
              <a:rPr lang="en-US"/>
              <a:t>core point :objects inside the cluster </a:t>
            </a:r>
          </a:p>
          <a:p>
            <a:r>
              <a:rPr lang="en-US"/>
              <a:t>border point :objects located on the border of the cluster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8F7046C5-7049-4967-90F8-D987BBC1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5" y="2556932"/>
            <a:ext cx="4429574" cy="37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A594A0-ADD4-4B96-A9E9-D1F53194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272360"/>
            <a:ext cx="11022496" cy="1325563"/>
          </a:xfrm>
        </p:spPr>
        <p:txBody>
          <a:bodyPr/>
          <a:lstStyle/>
          <a:p>
            <a:r>
              <a:rPr lang="vi-VN" b="1" i="1">
                <a:solidFill>
                  <a:srgbClr val="FF0000"/>
                </a:solidFill>
                <a:latin typeface="+mj-lt"/>
              </a:rPr>
              <a:t>Eps-neighborhood of a point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53149FC-DF6B-4777-9FCE-E16223FCD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96" y="1759622"/>
            <a:ext cx="11022496" cy="1669378"/>
          </a:xfr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40B8D999-AE68-4834-BCC4-10BB9D9A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49" y="3829878"/>
            <a:ext cx="2952292" cy="2150081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B9E64B0-3503-4BBC-88AC-C09B0FAE8BD7}"/>
              </a:ext>
            </a:extLst>
          </p:cNvPr>
          <p:cNvSpPr txBox="1"/>
          <p:nvPr/>
        </p:nvSpPr>
        <p:spPr>
          <a:xfrm>
            <a:off x="6098941" y="453558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i="1">
                <a:solidFill>
                  <a:srgbClr val="FF0000"/>
                </a:solidFill>
                <a:latin typeface="+mj-lt"/>
              </a:rPr>
              <a:t>IN IMAGE: Q is Eps-neighborhood of P</a:t>
            </a:r>
          </a:p>
        </p:txBody>
      </p:sp>
    </p:spTree>
    <p:extLst>
      <p:ext uri="{BB962C8B-B14F-4D97-AF65-F5344CB8AC3E}">
        <p14:creationId xmlns:p14="http://schemas.microsoft.com/office/powerpoint/2010/main" val="281092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152A5D-8524-446F-BE91-9AFC6AE6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91416"/>
            <a:ext cx="9601196" cy="1303867"/>
          </a:xfrm>
        </p:spPr>
        <p:txBody>
          <a:bodyPr/>
          <a:lstStyle/>
          <a:p>
            <a:r>
              <a:rPr lang="vi-VN"/>
              <a:t>Directly density-reachable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F5B0E69D-EF20-4546-AE2B-FE62F937C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22" y="1934076"/>
            <a:ext cx="10725178" cy="1325563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3209C4A-9674-46DF-BA03-6403D000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924" y="3429401"/>
            <a:ext cx="6546574" cy="26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4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7E42EC-612A-41E6-8BDB-D13C12A5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Density-reachable (selide1)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8D83C123-B809-49AD-92B7-D33B6B1D8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652" y="4008620"/>
            <a:ext cx="4763165" cy="1343212"/>
          </a:xfrm>
        </p:spPr>
      </p:pic>
      <p:pic>
        <p:nvPicPr>
          <p:cNvPr id="4" name="Chỗ dành sẵn cho Nội dung 4">
            <a:extLst>
              <a:ext uri="{FF2B5EF4-FFF2-40B4-BE49-F238E27FC236}">
                <a16:creationId xmlns:a16="http://schemas.microsoft.com/office/drawing/2014/main" id="{17364608-153F-4797-BD01-CA2BB6C3C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2" y="1690688"/>
            <a:ext cx="10855056" cy="206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599005-6F76-4A41-9145-AFBCF4DE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Density-reachable (selide2)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4377B8-9FDF-4AAE-9BC2-FDE03370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- density-reachable relationships are directly density-reachable extension.</a:t>
            </a:r>
          </a:p>
          <a:p>
            <a:r>
              <a:rPr lang="en-US"/>
              <a:t>- Density-reachable relationship is demanding</a:t>
            </a:r>
          </a:p>
          <a:p>
            <a:r>
              <a:rPr lang="en-US"/>
              <a:t>- If p, q are all core objects, the density-reachable relationship is symmetrical, meaning that p is reachable by density from q and vice versa.</a:t>
            </a:r>
          </a:p>
          <a:p>
            <a:r>
              <a:rPr lang="en-US"/>
              <a:t>- If p, q are border points, then p cannot reach the density from q and vice versa.</a:t>
            </a:r>
          </a:p>
          <a:p>
            <a:r>
              <a:rPr lang="en-US"/>
              <a:t>- If in p, q there is a core object (core point), a boundary object as shown above, only the boundary object can reach the density from the core object without the opposite direction (asymmetry).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216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4AF644-041F-4758-B2DF-046F2668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Density-connected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464331D-D823-4C6C-B27F-614E164F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7" y="1389469"/>
            <a:ext cx="10515600" cy="1496191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2F3D6DF-2BF3-4612-B1B5-23A66D8EC9AD}"/>
              </a:ext>
            </a:extLst>
          </p:cNvPr>
          <p:cNvSpPr txBox="1"/>
          <p:nvPr/>
        </p:nvSpPr>
        <p:spPr>
          <a:xfrm>
            <a:off x="715616" y="3142926"/>
            <a:ext cx="46117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/>
              <a:t>* For density-reachable objects with another object, the relationshipdensity-connected reflective</a:t>
            </a:r>
          </a:p>
          <a:p>
            <a:r>
              <a:rPr lang="vi-VN"/>
              <a:t>* A density-connected relationship with symmetry.</a:t>
            </a: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CA97D20F-CBF8-46D4-A213-CB193C97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52" y="3233798"/>
            <a:ext cx="7129669" cy="302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7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2C7096-548B-4FEA-9214-0C55F8DC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6" name="Chỗ dành sẵn cho Nội dung 4">
            <a:extLst>
              <a:ext uri="{FF2B5EF4-FFF2-40B4-BE49-F238E27FC236}">
                <a16:creationId xmlns:a16="http://schemas.microsoft.com/office/drawing/2014/main" id="{16B3D435-966F-42C7-B4B5-FB2B4C711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53" y="2862470"/>
            <a:ext cx="7242312" cy="3353165"/>
          </a:xfr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771527A5-EF37-49A4-A3CD-57F9B76B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47" y="256692"/>
            <a:ext cx="11389906" cy="2420247"/>
          </a:xfrm>
          <a:prstGeom prst="rect">
            <a:avLst/>
          </a:prstGeom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6CC6952D-003A-41CD-8D78-58E6BFAC88E2}"/>
              </a:ext>
            </a:extLst>
          </p:cNvPr>
          <p:cNvSpPr txBox="1"/>
          <p:nvPr/>
        </p:nvSpPr>
        <p:spPr>
          <a:xfrm>
            <a:off x="7788965" y="3402379"/>
            <a:ext cx="385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>
                <a:solidFill>
                  <a:srgbClr val="FF0000"/>
                </a:solidFill>
              </a:rPr>
              <a:t>All point with yellow and red is cluster</a:t>
            </a:r>
          </a:p>
        </p:txBody>
      </p:sp>
    </p:spTree>
    <p:extLst>
      <p:ext uri="{BB962C8B-B14F-4D97-AF65-F5344CB8AC3E}">
        <p14:creationId xmlns:p14="http://schemas.microsoft.com/office/powerpoint/2010/main" val="398062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8B4AD9-1338-4728-BF75-A199905D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03837"/>
            <a:ext cx="9601196" cy="708556"/>
          </a:xfrm>
        </p:spPr>
        <p:txBody>
          <a:bodyPr>
            <a:normAutofit fontScale="90000"/>
          </a:bodyPr>
          <a:lstStyle/>
          <a:p>
            <a:r>
              <a:rPr lang="vi-VN"/>
              <a:t>Noise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1A55A14-FFE4-4783-8FC2-CE80589E1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261" y="3127513"/>
            <a:ext cx="6427303" cy="3180522"/>
          </a:xfr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2B6FFD51-EAA4-46C2-9102-C9FBAC6F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04" y="1412393"/>
            <a:ext cx="11210790" cy="181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39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175</TotalTime>
  <Words>709</Words>
  <Application>Microsoft Office PowerPoint</Application>
  <PresentationFormat>Màn hình rộng</PresentationFormat>
  <Paragraphs>54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3" baseType="lpstr">
      <vt:lpstr>Arial</vt:lpstr>
      <vt:lpstr>Garamond</vt:lpstr>
      <vt:lpstr>Times New Roman</vt:lpstr>
      <vt:lpstr>Organic</vt:lpstr>
      <vt:lpstr>DBSCAN</vt:lpstr>
      <vt:lpstr>Some concepts</vt:lpstr>
      <vt:lpstr>Eps-neighborhood of a point</vt:lpstr>
      <vt:lpstr>Directly density-reachable</vt:lpstr>
      <vt:lpstr>Density-reachable (selide1)</vt:lpstr>
      <vt:lpstr>Density-reachable (selide2)</vt:lpstr>
      <vt:lpstr>Density-connected</vt:lpstr>
      <vt:lpstr>Bản trình bày PowerPoint</vt:lpstr>
      <vt:lpstr>Noise</vt:lpstr>
      <vt:lpstr>Bản trình bày PowerPoint</vt:lpstr>
      <vt:lpstr>DBSCAN:The Algorithm</vt:lpstr>
      <vt:lpstr>ExpandCluster Function</vt:lpstr>
      <vt:lpstr>Note</vt:lpstr>
      <vt:lpstr>Determining the Parameters Eps and MinPts</vt:lpstr>
      <vt:lpstr>Determining the Parameters Eps and MinPts</vt:lpstr>
      <vt:lpstr>Advantages of the algorithm</vt:lpstr>
      <vt:lpstr>Disadvantages of the algorithm</vt:lpstr>
      <vt:lpstr>Performance Evaluation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</dc:title>
  <dc:creator>Dương Nguyễn</dc:creator>
  <cp:lastModifiedBy>Dương Nguyễn</cp:lastModifiedBy>
  <cp:revision>23</cp:revision>
  <dcterms:created xsi:type="dcterms:W3CDTF">2021-03-31T01:32:14Z</dcterms:created>
  <dcterms:modified xsi:type="dcterms:W3CDTF">2021-03-31T04:27:52Z</dcterms:modified>
</cp:coreProperties>
</file>