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1923A4-5BB1-4908-A476-AC0D252F560D}">
  <a:tblStyle styleId="{3E1923A4-5BB1-4908-A476-AC0D252F56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4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78717220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78717220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a69d3ea31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a69d3ea31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a69d3ea31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a69d3ea31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a968951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a96895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a968951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a968951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a968951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a968951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a9689513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a9689513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a9689513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a9689513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a9689513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a968951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olistbr/brazilian-ecommerce" TargetMode="External"/><Relationship Id="rId4" Type="http://schemas.openxmlformats.org/officeDocument/2006/relationships/hyperlink" Target="https://www.kaggle.com/datasets/olistbr/marketing-funnel-olis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 rot="-969081">
            <a:off x="359018" y="1301743"/>
            <a:ext cx="8425971" cy="2074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Click to Customer:</a:t>
            </a:r>
            <a:endParaRPr b="1" sz="5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 rot="-973079">
            <a:off x="1181019" y="3169559"/>
            <a:ext cx="3256801" cy="721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Marketing Funnel Analysis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36700" y="170750"/>
            <a:ext cx="23562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Bryce Smith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473675" y="3314775"/>
            <a:ext cx="442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Olist is a Brazilian online marketplace that connects sellers to major ecommerce platforms. This analysis explores the effectiveness of Olist’s marketing funnel by examining lead sources, conversion rates, and response time efficiency. </a:t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Using SQL and Tableau, we uncover which channels generate the most valuable sellers and identify opportunities to improve lead attribution and sales cycle speed.</a:t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707450" y="2828450"/>
            <a:ext cx="27957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Project Goal:</a:t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776400" y="466950"/>
            <a:ext cx="75912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1904550" y="1865375"/>
            <a:ext cx="5334900" cy="24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Scripts and Data</a:t>
            </a:r>
            <a:r>
              <a:rPr lang="en" sz="1500"/>
              <a:t> </a:t>
            </a:r>
            <a:r>
              <a:rPr i="1" lang="en" sz="1500"/>
              <a:t>Github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/>
              <a:t>Resume </a:t>
            </a:r>
            <a:endParaRPr b="1" i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33"/>
              <a:t>Contact Information</a:t>
            </a:r>
            <a:br>
              <a:rPr lang="en"/>
            </a:br>
            <a:r>
              <a:rPr b="1" lang="en"/>
              <a:t>Email: </a:t>
            </a:r>
            <a:r>
              <a:rPr lang="en"/>
              <a:t>brycesmithx@gmail.com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Goal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572000" y="1091800"/>
            <a:ext cx="4500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Source: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Olist Brazilian E-Commerce Public Dataset</a:t>
            </a:r>
            <a:r>
              <a:rPr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– Kaggle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https://www.kaggle.com/datasets/olistbr/brazilian-ecommerce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Olist Marketing Funnel Dataset</a:t>
            </a:r>
            <a:r>
              <a:rPr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– Kaggle </a:t>
            </a:r>
            <a:r>
              <a:rPr lang="en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https://www.kaggle.com/datasets/olistbr/marketing-funnel-olist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Tools &amp; Stack: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PostgreSQL</a:t>
            </a:r>
            <a:r>
              <a:rPr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all SQL logic and joins</a:t>
            </a:r>
            <a:br>
              <a:rPr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Python (SQLAlchemy + Pandas)</a:t>
            </a:r>
            <a:r>
              <a:rPr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querying, exporting, and CSV prep</a:t>
            </a:r>
            <a:br>
              <a:rPr lang="en" sz="1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1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Tableau</a:t>
            </a:r>
            <a:r>
              <a:rPr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visual creation using exported CSVs</a:t>
            </a:r>
            <a:br>
              <a:rPr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Google Slides</a:t>
            </a:r>
            <a:r>
              <a:rPr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storytelling slide deck</a:t>
            </a:r>
            <a:br>
              <a:rPr lang="en" sz="1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1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Google Docs/PDF</a:t>
            </a:r>
            <a:r>
              <a:rPr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full report documentation</a:t>
            </a:r>
            <a:br>
              <a:rPr lang="en" sz="1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572000" y="500925"/>
            <a:ext cx="3706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Source &amp; Tools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18100"/>
            <a:ext cx="37065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0" y="518100"/>
            <a:ext cx="29904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Takeaways</a:t>
            </a:r>
            <a:endParaRPr b="1" sz="8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2286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11725" y="1271100"/>
            <a:ext cx="37065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Which marketing lead sources generate the most purchases?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Does response time to a lead influence conversion?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031675" y="1271100"/>
            <a:ext cx="3631800" cy="3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Organic leads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drive the </a:t>
            </a: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most volume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and the </a:t>
            </a: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highest total revenue</a:t>
            </a:r>
            <a:br>
              <a:rPr lang="en" sz="1500">
                <a:latin typeface="Merriweather"/>
                <a:ea typeface="Merriweather"/>
                <a:cs typeface="Merriweather"/>
                <a:sym typeface="Merriweather"/>
              </a:rPr>
            </a:b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Paid leads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convert at a slightly higher rate than organic,</a:t>
            </a:r>
            <a:br>
              <a:rPr lang="en" sz="1500">
                <a:latin typeface="Merriweather"/>
                <a:ea typeface="Merriweather"/>
                <a:cs typeface="Merriweather"/>
                <a:sym typeface="Merriweather"/>
              </a:rPr>
            </a:b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The </a:t>
            </a: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"unknown" group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has the highest revenue per lead and highest AOV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Funnel drop off occurs between Leads → Contacted, especially for Paid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Overview</a:t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311675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{3E1923A4-5BB1-4908-A476-AC0D252F560D}</a:tableStyleId>
              </a:tblPr>
              <a:tblGrid>
                <a:gridCol w="1849875"/>
                <a:gridCol w="1558375"/>
                <a:gridCol w="1704125"/>
                <a:gridCol w="1704125"/>
                <a:gridCol w="170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Channel Group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Total Leads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Total Conv.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Conv. Rate %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Rev. per Lead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AA84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Organic</a:t>
                      </a:r>
                      <a:endParaRPr b="1" sz="1500">
                        <a:solidFill>
                          <a:srgbClr val="6AA84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AA84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4,429</a:t>
                      </a:r>
                      <a:endParaRPr b="1" sz="1500">
                        <a:solidFill>
                          <a:srgbClr val="6AA84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AA84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426</a:t>
                      </a:r>
                      <a:endParaRPr b="1" sz="1500">
                        <a:solidFill>
                          <a:srgbClr val="6AA84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AA84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9.3</a:t>
                      </a:r>
                      <a:r>
                        <a:rPr b="1" lang="en" sz="1500">
                          <a:solidFill>
                            <a:srgbClr val="6AA84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%</a:t>
                      </a:r>
                      <a:endParaRPr b="1" sz="1500">
                        <a:solidFill>
                          <a:srgbClr val="6AA84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AA84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$66</a:t>
                      </a:r>
                      <a:endParaRPr b="1" sz="1500">
                        <a:solidFill>
                          <a:srgbClr val="6AA84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Paid</a:t>
                      </a:r>
                      <a:endParaRPr b="1" sz="1500">
                        <a:solidFill>
                          <a:srgbClr val="3C78D8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2,262</a:t>
                      </a:r>
                      <a:endParaRPr b="1" sz="1500">
                        <a:solidFill>
                          <a:srgbClr val="3C78D8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219</a:t>
                      </a:r>
                      <a:endParaRPr b="1" sz="1500">
                        <a:solidFill>
                          <a:srgbClr val="3C78D8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6.3</a:t>
                      </a:r>
                      <a:r>
                        <a:rPr b="1" lang="en" sz="1500">
                          <a:solidFill>
                            <a:srgbClr val="3C78D8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%</a:t>
                      </a:r>
                      <a:endParaRPr b="1" sz="1500">
                        <a:solidFill>
                          <a:srgbClr val="3C78D8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$48</a:t>
                      </a:r>
                      <a:endParaRPr b="1" sz="1500">
                        <a:solidFill>
                          <a:srgbClr val="3C78D8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66666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Unknown</a:t>
                      </a:r>
                      <a:endParaRPr b="1" sz="1500">
                        <a:solidFill>
                          <a:srgbClr val="666666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66666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1,309</a:t>
                      </a:r>
                      <a:endParaRPr b="1" sz="1500">
                        <a:solidFill>
                          <a:srgbClr val="666666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66666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183</a:t>
                      </a:r>
                      <a:endParaRPr b="1" sz="1500">
                        <a:solidFill>
                          <a:srgbClr val="666666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66666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9.5</a:t>
                      </a:r>
                      <a:r>
                        <a:rPr b="1" lang="en" sz="1500">
                          <a:solidFill>
                            <a:srgbClr val="666666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%</a:t>
                      </a:r>
                      <a:endParaRPr b="1" sz="1500">
                        <a:solidFill>
                          <a:srgbClr val="666666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66666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$138</a:t>
                      </a:r>
                      <a:endParaRPr b="1" sz="1500">
                        <a:solidFill>
                          <a:srgbClr val="666666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6"/>
          <p:cNvSpPr txBox="1"/>
          <p:nvPr/>
        </p:nvSpPr>
        <p:spPr>
          <a:xfrm>
            <a:off x="311675" y="3299650"/>
            <a:ext cx="85206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"/>
              <a:buChar char="●"/>
            </a:pPr>
            <a:r>
              <a:rPr b="1" lang="en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High Volume:</a:t>
            </a:r>
            <a:r>
              <a:rPr lang="en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Organic drove 4,429 marketing-qualified leads. The single largest source.</a:t>
            </a:r>
            <a:endParaRPr sz="15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"/>
              <a:buChar char="●"/>
            </a:pPr>
            <a:r>
              <a:rPr b="1" lang="en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Average Conversion:</a:t>
            </a:r>
            <a:r>
              <a:rPr lang="en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426 converted for a 9.26% rate, nearly matching the overall funnel average (~9.2%).</a:t>
            </a:r>
            <a:endParaRPr sz="15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"/>
              <a:buChar char="●"/>
            </a:pPr>
            <a:r>
              <a:rPr b="1" lang="en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Strong Revenue Efficiency:</a:t>
            </a:r>
            <a:r>
              <a:rPr lang="en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Organic’s $66.34 Rev/Lead sits 39% above Paid ($47.83) but well below Unknown ($137.85), indicating room to grow deal size.</a:t>
            </a:r>
            <a:endParaRPr sz="15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20200" y="81550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Conversions vs. Total Leads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92975" y="1513250"/>
            <a:ext cx="31275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8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32"/>
              <a:buFont typeface="Merriweather"/>
              <a:buChar char="●"/>
            </a:pPr>
            <a:r>
              <a:rPr b="1" lang="en" sz="1232">
                <a:latin typeface="Merriweather"/>
                <a:ea typeface="Merriweather"/>
                <a:cs typeface="Merriweather"/>
                <a:sym typeface="Merriweather"/>
              </a:rPr>
              <a:t>Organic Dominates Volume: </a:t>
            </a:r>
            <a:endParaRPr b="1" sz="1232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2">
                <a:latin typeface="Merriweather"/>
                <a:ea typeface="Merriweather"/>
                <a:cs typeface="Merriweather"/>
                <a:sym typeface="Merriweather"/>
              </a:rPr>
              <a:t>4,429 leads (≈55% of all MQLs), but only a mid-tier conversion rate of 9.3%.</a:t>
            </a:r>
            <a:endParaRPr sz="1232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32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68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2"/>
              <a:buFont typeface="Merriweather"/>
              <a:buChar char="●"/>
            </a:pPr>
            <a:r>
              <a:rPr b="1" lang="en" sz="1232">
                <a:latin typeface="Merriweather"/>
                <a:ea typeface="Merriweather"/>
                <a:cs typeface="Merriweather"/>
                <a:sym typeface="Merriweather"/>
              </a:rPr>
              <a:t>Paid Mid-Pack:</a:t>
            </a:r>
            <a:r>
              <a:rPr lang="en" sz="1232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32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2">
                <a:latin typeface="Merriweather"/>
                <a:ea typeface="Merriweather"/>
                <a:cs typeface="Merriweather"/>
                <a:sym typeface="Merriweather"/>
              </a:rPr>
              <a:t>2,262 leads (28% of MQLs) with the lowest conversion at 6.3%, flagging optimization opportunities.</a:t>
            </a:r>
            <a:endParaRPr sz="1232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32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68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2"/>
              <a:buFont typeface="Merriweather"/>
              <a:buChar char="●"/>
            </a:pPr>
            <a:r>
              <a:rPr b="1" lang="en" sz="1232">
                <a:latin typeface="Merriweather"/>
                <a:ea typeface="Merriweather"/>
                <a:cs typeface="Merriweather"/>
                <a:sym typeface="Merriweather"/>
              </a:rPr>
              <a:t>Unknown Plays Off-Peak:</a:t>
            </a:r>
            <a:r>
              <a:rPr lang="en" sz="1232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32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2">
                <a:latin typeface="Merriweather"/>
                <a:ea typeface="Merriweather"/>
                <a:cs typeface="Merriweather"/>
                <a:sym typeface="Merriweather"/>
              </a:rPr>
              <a:t>Just 1,309 leads (16% of volume) yet the highest conversion at 14.1%, underscoring exceptional lead quality.</a:t>
            </a:r>
            <a:endParaRPr sz="1232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32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32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7" name="Google Shape;97;p17" title="LeadsAndCovRateBySour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00" y="641750"/>
            <a:ext cx="4987925" cy="3860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89400" y="272325"/>
            <a:ext cx="35721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Efficiency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28625"/>
            <a:ext cx="31275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Unknown Outlier: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At $137.85 / lead, Unknown out-earns Organic by 108% and Paid by 188%.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Organic Premium: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$66.34 / lead is 39% above Paid ($47.83), making it your most efficient high-volume channel.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Paid Under-performs: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Lowest efficiency ($47.83 / lead) suggests smaller deal sizes or heavier discounting in paid campaigns.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4" name="Google Shape;104;p18" title="AvgRevenueperLe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775" y="1900600"/>
            <a:ext cx="5116624" cy="1342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9400" y="272325"/>
            <a:ext cx="35721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Over Time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961950"/>
            <a:ext cx="31275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Unknown Volatility: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Massive spikes in January ($350) and April ($145) followed by near-zero mid-year—classic low-volume noise.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Organic Seasonality: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Peaked in January ($150) and March ($90), dipped to $0 by June, then recovered to ~$70 by December—reflecting campaign timing.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Paid Spring Push: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Hit a high of $90 in March, then collapsed to &lt;$5 June–August with a modest October rebound ($20).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050" y="452438"/>
            <a:ext cx="5105400" cy="42386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89400" y="71100"/>
            <a:ext cx="35721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Drop Off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717125"/>
            <a:ext cx="31275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ts val="1295"/>
              <a:buFont typeface="Merriweather"/>
              <a:buChar char="●"/>
            </a:pPr>
            <a:r>
              <a:rPr b="1" lang="en" sz="1295">
                <a:latin typeface="Merriweather"/>
                <a:ea typeface="Merriweather"/>
                <a:cs typeface="Merriweather"/>
                <a:sym typeface="Merriweather"/>
              </a:rPr>
              <a:t>Organic Consistency:</a:t>
            </a:r>
            <a:endParaRPr b="1" sz="1295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95">
                <a:latin typeface="Merriweather"/>
                <a:ea typeface="Merriweather"/>
                <a:cs typeface="Merriweather"/>
                <a:sym typeface="Merriweather"/>
              </a:rPr>
              <a:t>Holds ~49% share at Leads &amp; Contacted stages, only slipping to 43.9% of Conversions—excellent end-to-end throughput.</a:t>
            </a:r>
            <a:endParaRPr sz="1295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ts val="1295"/>
              <a:buFont typeface="Merriweather"/>
              <a:buChar char="●"/>
            </a:pPr>
            <a:r>
              <a:rPr b="1" lang="en" sz="1295">
                <a:latin typeface="Merriweather"/>
                <a:ea typeface="Merriweather"/>
                <a:cs typeface="Merriweather"/>
                <a:sym typeface="Merriweather"/>
              </a:rPr>
              <a:t>Unknown’s Quality Rise:</a:t>
            </a:r>
            <a:r>
              <a:rPr lang="en" sz="1295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95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95">
                <a:latin typeface="Merriweather"/>
                <a:ea typeface="Merriweather"/>
                <a:cs typeface="Merriweather"/>
                <a:sym typeface="Merriweather"/>
              </a:rPr>
              <a:t>Starts at 16.4% of Leads, stays flat at Contacted, then jumps to 23.4% of Conversions—small volume, big impact.</a:t>
            </a:r>
            <a:endParaRPr sz="1295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ts val="1295"/>
              <a:buFont typeface="Merriweather"/>
              <a:buChar char="●"/>
            </a:pPr>
            <a:r>
              <a:rPr b="1" lang="en" sz="1295">
                <a:latin typeface="Merriweather"/>
                <a:ea typeface="Merriweather"/>
                <a:cs typeface="Merriweather"/>
                <a:sym typeface="Merriweather"/>
              </a:rPr>
              <a:t>Paid Moderate Leak:</a:t>
            </a:r>
            <a:r>
              <a:rPr lang="en" sz="1295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95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95">
                <a:latin typeface="Merriweather"/>
                <a:ea typeface="Merriweather"/>
                <a:cs typeface="Merriweather"/>
                <a:sym typeface="Merriweather"/>
              </a:rPr>
              <a:t>Begins at 34.5% of Leads but falls to 32.7% of Conversions, indicating a modest drop-off at the final conversion step.</a:t>
            </a:r>
            <a:endParaRPr sz="1295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8" name="Google Shape;118;p20" title="FunnelDropOffN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975" y="932525"/>
            <a:ext cx="5072750" cy="32784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448100" y="360450"/>
            <a:ext cx="6247800" cy="12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Overall Recommendations</a:t>
            </a:r>
            <a:endParaRPr b="1"/>
          </a:p>
        </p:txBody>
      </p:sp>
      <p:sp>
        <p:nvSpPr>
          <p:cNvPr id="124" name="Google Shape;124;p21"/>
          <p:cNvSpPr txBox="1"/>
          <p:nvPr/>
        </p:nvSpPr>
        <p:spPr>
          <a:xfrm>
            <a:off x="871500" y="1536675"/>
            <a:ext cx="74010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Fix Attribution for “Unknown” to ensure those leads aren’t truly uncategorized (this is our highest-performing bucket).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Double-down on Organic—it delivers top volume + solid revenue efficiency.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Reallocate &amp; Optimize Paid Spend: Paid drives 28% of leads but at only 6.3% conversion and $48 Rev/Lead (the lowest efficiency).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can’t yet measure “Time-to-First-Response” or true ROI without (a) a lead-submitted timestamp and (b) channel cost data.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