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239328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239328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32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32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239328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232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0400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7120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3804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15232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239328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15232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0400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57120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638040" y="2393280"/>
            <a:ext cx="2920680" cy="67284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239328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2393280"/>
            <a:ext cx="9071280" cy="672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4CDAFE0-0DC5-4228-87C3-7718BF02C58F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2D9FCF2-4F90-42D4-B3B2-3727B379C61E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560" cy="295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F8A2EB2-E927-4261-A3ED-CBCAC9CFBD73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280" cy="141084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loud.ibm.com/resources" TargetMode="Externa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://pandas.pydata.org/" TargetMode="External"/><Relationship Id="rId4" Type="http://schemas.openxmlformats.org/officeDocument/2006/relationships/hyperlink" Target="https://scikit-learn.org/" TargetMode="External"/><Relationship Id="rId5" Type="http://schemas.openxmlformats.org/officeDocument/2006/relationships/hyperlink" Target="https://stackoverflow.com/" TargetMode="External"/><Relationship Id="rId6" Type="http://schemas.openxmlformats.org/officeDocument/2006/relationships/slideLayout" Target="../slideLayouts/slideLayout4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data-seattlecitygis.opendata.arcgis.com/datasets/5b5c745e0f1f48e7a53acec63a0022ab_0.csv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Capstone Project – Car Accident Severity Prediction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16000" y="360000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Anubhav Roy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4000" y="565560"/>
            <a:ext cx="9864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Data Preparation (Important </a:t>
            </a: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Variables)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4"/>
          <p:cNvSpPr txBox="1"/>
          <p:nvPr/>
        </p:nvSpPr>
        <p:spPr>
          <a:xfrm>
            <a:off x="144000" y="1440000"/>
            <a:ext cx="933084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latin typeface="Arial"/>
              </a:rPr>
              <a:t>Here we have a better idea of what our data looks like and which variables are important for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consideration while predicting the ‘Severity’ class.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88000" y="1931760"/>
            <a:ext cx="9546840" cy="332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76000" y="565560"/>
            <a:ext cx="9864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Model Development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extShape 4"/>
          <p:cNvSpPr txBox="1"/>
          <p:nvPr/>
        </p:nvSpPr>
        <p:spPr>
          <a:xfrm>
            <a:off x="144000" y="1440000"/>
            <a:ext cx="9936720" cy="37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latin typeface="Arial"/>
              </a:rPr>
              <a:t>A Model would help us understand the exact relationship between different variables and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how these variables are used to predict the result. We developed Classification model based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on following algorithms that would predict the severity of an accident using the variables or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Features.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Logistic Regression: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It produces a formula that predicts the probability of a class label as function of the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independent variables. Logistic regression fits a special s-shaped curve by transforming the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numeric estimate into a probability with the sigmoid function σ.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K-Nearest Neighbors (KNN):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K-Nearest Neighbors is an algorithm for supervised learning, where the data is 'trained' with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data points corresponding to their classification. Once a point is to be predicted, it considers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the 'K' nearest points to it to determine its classification.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Decision Trees: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Based on the 'minimizing entropy (degree of randomness)' and 'maximising information gain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(level of certainty)' criteria.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88000" y="349560"/>
            <a:ext cx="9864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Model Development (Evaluation)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4"/>
          <p:cNvSpPr txBox="1"/>
          <p:nvPr/>
        </p:nvSpPr>
        <p:spPr>
          <a:xfrm>
            <a:off x="504000" y="1584000"/>
            <a:ext cx="2016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 u="sng">
                <a:uFillTx/>
                <a:latin typeface="Arial"/>
              </a:rPr>
              <a:t>Logistic Regression</a:t>
            </a:r>
            <a:endParaRPr b="0" lang="en-IN" sz="1400" spc="-1" strike="noStrike" u="sng">
              <a:uFillTx/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2736000" y="1080000"/>
            <a:ext cx="4143600" cy="2100960"/>
          </a:xfrm>
          <a:prstGeom prst="rect">
            <a:avLst/>
          </a:prstGeom>
          <a:ln>
            <a:noFill/>
          </a:ln>
        </p:spPr>
      </p:pic>
      <p:sp>
        <p:nvSpPr>
          <p:cNvPr id="210" name="TextShape 5"/>
          <p:cNvSpPr txBox="1"/>
          <p:nvPr/>
        </p:nvSpPr>
        <p:spPr>
          <a:xfrm>
            <a:off x="504000" y="4032000"/>
            <a:ext cx="2016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 u="sng">
                <a:uFillTx/>
                <a:latin typeface="Arial"/>
              </a:rPr>
              <a:t>K-Nearest Neighbors</a:t>
            </a:r>
            <a:endParaRPr b="0" lang="en-IN" sz="1400" spc="-1" strike="noStrike" u="sng">
              <a:uFillTx/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2736000" y="3180960"/>
            <a:ext cx="4176000" cy="21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88000" y="709560"/>
            <a:ext cx="9864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Model Development (Evaluation)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4"/>
          <p:cNvSpPr txBox="1"/>
          <p:nvPr/>
        </p:nvSpPr>
        <p:spPr>
          <a:xfrm>
            <a:off x="504000" y="2736000"/>
            <a:ext cx="2016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 u="sng">
                <a:uFillTx/>
                <a:latin typeface="Arial"/>
              </a:rPr>
              <a:t>Decision Trees</a:t>
            </a:r>
            <a:endParaRPr b="0" lang="en-IN" sz="1400" spc="-1" strike="noStrike" u="sng">
              <a:uFillTx/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475360" y="1872000"/>
            <a:ext cx="6596640" cy="284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" y="432000"/>
            <a:ext cx="10152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Model Development (Results Summary)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Shape 4"/>
          <p:cNvSpPr txBox="1"/>
          <p:nvPr/>
        </p:nvSpPr>
        <p:spPr>
          <a:xfrm>
            <a:off x="288000" y="1296000"/>
            <a:ext cx="957600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latin typeface="Arial"/>
              </a:rPr>
              <a:t>The accuracy of the models built using different evaluation metrics can be summarized as follows;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16440" y="1656000"/>
            <a:ext cx="9043560" cy="351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0000" y="432000"/>
            <a:ext cx="9072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Discussion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4"/>
          <p:cNvSpPr txBox="1"/>
          <p:nvPr/>
        </p:nvSpPr>
        <p:spPr>
          <a:xfrm>
            <a:off x="288000" y="1296000"/>
            <a:ext cx="9720000" cy="39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1800" spc="-1" strike="noStrike">
                <a:latin typeface="Arial"/>
              </a:rPr>
              <a:t>The data set is well structured and offers good number of useful observations (about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2L). The data wrangling was mostly accomplished by substituting the values with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maximum frequency of the available data.</a:t>
            </a:r>
            <a:endParaRPr b="0" lang="en-IN" sz="1800" spc="-1" strike="noStrike">
              <a:latin typeface="Arial"/>
            </a:endParaRPr>
          </a:p>
          <a:p>
            <a:pPr algn="just"/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The correlation method shortlisted some variables such as injuries, which are related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to the impact of accident, contributed moderately to the severity. Though the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influence of causal factors such as weather, road/light conditions on accident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severity was expected, they seemed not significant in contribution as was suggested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by the low values (&lt;0.4) of Pearson coefficients. Correlation of address type and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junction type to severity was also not significantly evident.</a:t>
            </a:r>
            <a:endParaRPr b="0" lang="en-IN" sz="1800" spc="-1" strike="noStrike">
              <a:latin typeface="Arial"/>
            </a:endParaRPr>
          </a:p>
          <a:p>
            <a:pPr algn="just"/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We had split given data set into 70:30 ratio for training/testing the model. Model’s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prediction accuracy seems acceptable due to high Jaccard and F1-score and near-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zero Log loss values.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432000"/>
            <a:ext cx="9072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TextShape 4"/>
          <p:cNvSpPr txBox="1"/>
          <p:nvPr/>
        </p:nvSpPr>
        <p:spPr>
          <a:xfrm>
            <a:off x="288000" y="1296000"/>
            <a:ext cx="9720000" cy="39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2000" spc="-1" strike="noStrike">
                <a:latin typeface="Arial"/>
              </a:rPr>
              <a:t>The model has fairly taken care of the missing values which are of common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occurrence in the real data gathering scenarios. The selected algorithms are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in sync with the prediction accuracy, thereby poses high confidence in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predicting the real cases. As envisioned in section 1.4, the model seems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capable of implementing it at the client site. Also poses high potential for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extending it to more city councils having similar data sources.</a:t>
            </a:r>
            <a:endParaRPr b="0" lang="en-IN" sz="2000" spc="-1" strike="noStrike">
              <a:latin typeface="Arial"/>
            </a:endParaRPr>
          </a:p>
          <a:p>
            <a:pPr algn="just"/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In the roadmap ahead, the model could be enriched with deeper analysis of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causation factors, although the focus at present was more on the correlations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within given data. The model deployment and integration with client systems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could be the next steps of project implementation. With study of advanced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Python capabilities, statistical/probabilistic algorithms and graphical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visualizations, it could provide opportunity for iterative improvements in the</a:t>
            </a:r>
            <a:endParaRPr b="0" lang="en-IN" sz="2000" spc="-1" strike="noStrike">
              <a:latin typeface="Arial"/>
            </a:endParaRPr>
          </a:p>
          <a:p>
            <a:pPr algn="just"/>
            <a:r>
              <a:rPr b="0" lang="en-IN" sz="2000" spc="-1" strike="noStrike">
                <a:latin typeface="Arial"/>
              </a:rPr>
              <a:t>model.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432000"/>
            <a:ext cx="9072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4"/>
          <p:cNvSpPr txBox="1"/>
          <p:nvPr/>
        </p:nvSpPr>
        <p:spPr>
          <a:xfrm>
            <a:off x="288000" y="1296000"/>
            <a:ext cx="9720000" cy="39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1600" spc="-1" strike="noStrike">
                <a:latin typeface="Arial"/>
              </a:rPr>
              <a:t>Preparation of this report must cite help of valuable references as follows;</a:t>
            </a:r>
            <a:endParaRPr b="0" lang="en-IN" sz="1600" spc="-1" strike="noStrike">
              <a:latin typeface="Arial"/>
            </a:endParaRPr>
          </a:p>
          <a:p>
            <a:pPr algn="just"/>
            <a:endParaRPr b="0" lang="en-IN" sz="1600" spc="-1" strike="noStrike">
              <a:latin typeface="Arial"/>
            </a:endParaRPr>
          </a:p>
          <a:p>
            <a:pPr algn="just"/>
            <a:r>
              <a:rPr b="0" lang="en-IN" sz="1600" spc="-1" strike="noStrike">
                <a:latin typeface="Arial"/>
              </a:rPr>
              <a:t>✓ </a:t>
            </a:r>
            <a:r>
              <a:rPr b="0" lang="en-IN" sz="1600" spc="-1" strike="noStrike">
                <a:latin typeface="Arial"/>
              </a:rPr>
              <a:t>IBM Data Science Professional Certificate Course – All 9 modules, labs,</a:t>
            </a:r>
            <a:endParaRPr b="0" lang="en-IN" sz="1600" spc="-1" strike="noStrike">
              <a:latin typeface="Arial"/>
            </a:endParaRPr>
          </a:p>
          <a:p>
            <a:pPr algn="just"/>
            <a:r>
              <a:rPr b="0" lang="en-IN" sz="1600" spc="-1" strike="noStrike">
                <a:latin typeface="Arial"/>
              </a:rPr>
              <a:t>tutorials and links therein: https://www.coursera.org/professional-</a:t>
            </a:r>
            <a:endParaRPr b="0" lang="en-IN" sz="1600" spc="-1" strike="noStrike">
              <a:latin typeface="Arial"/>
            </a:endParaRPr>
          </a:p>
          <a:p>
            <a:pPr algn="just"/>
            <a:r>
              <a:rPr b="0" lang="en-IN" sz="1600" spc="-1" strike="noStrike">
                <a:latin typeface="Arial"/>
              </a:rPr>
              <a:t>certificates/ibm-data-science</a:t>
            </a:r>
            <a:endParaRPr b="0" lang="en-IN" sz="1600" spc="-1" strike="noStrike">
              <a:latin typeface="Arial"/>
            </a:endParaRPr>
          </a:p>
          <a:p>
            <a:pPr algn="just"/>
            <a:endParaRPr b="0" lang="en-IN" sz="1600" spc="-1" strike="noStrike">
              <a:latin typeface="Arial"/>
            </a:endParaRPr>
          </a:p>
          <a:p>
            <a:pPr algn="just"/>
            <a:r>
              <a:rPr b="0" lang="en-IN" sz="1600" spc="-1" strike="noStrike">
                <a:latin typeface="Arial"/>
              </a:rPr>
              <a:t>✓ </a:t>
            </a:r>
            <a:r>
              <a:rPr b="0" lang="en-IN" sz="1600" spc="-1" strike="noStrike">
                <a:latin typeface="Arial"/>
              </a:rPr>
              <a:t>IBM Watson Studio Resources: </a:t>
            </a:r>
            <a:r>
              <a:rPr b="0" lang="en-IN" sz="1600" spc="-1" strike="noStrike">
                <a:latin typeface="Arial"/>
                <a:hlinkClick r:id="rId1"/>
              </a:rPr>
              <a:t>https://cloud.ibm.com/resources</a:t>
            </a:r>
            <a:endParaRPr b="0" lang="en-IN" sz="1600" spc="-1" strike="noStrike">
              <a:latin typeface="Arial"/>
            </a:endParaRPr>
          </a:p>
          <a:p>
            <a:pPr algn="just"/>
            <a:endParaRPr b="0" lang="en-IN" sz="1600" spc="-1" strike="noStrike">
              <a:latin typeface="Arial"/>
            </a:endParaRPr>
          </a:p>
          <a:p>
            <a:pPr algn="just"/>
            <a:r>
              <a:rPr b="0" lang="en-IN" sz="1600" spc="-1" strike="noStrike">
                <a:latin typeface="Arial"/>
              </a:rPr>
              <a:t>✓ </a:t>
            </a:r>
            <a:r>
              <a:rPr b="0" lang="en-IN" sz="1600" spc="-1" strike="noStrike">
                <a:latin typeface="Arial"/>
              </a:rPr>
              <a:t>Github Repository: </a:t>
            </a:r>
            <a:r>
              <a:rPr b="0" lang="en-IN" sz="1600" spc="-1" strike="noStrike">
                <a:latin typeface="Arial"/>
                <a:hlinkClick r:id="rId2"/>
              </a:rPr>
              <a:t>https://github.com/</a:t>
            </a:r>
            <a:endParaRPr b="0" lang="en-IN" sz="1600" spc="-1" strike="noStrike">
              <a:latin typeface="Arial"/>
            </a:endParaRPr>
          </a:p>
          <a:p>
            <a:pPr algn="just"/>
            <a:endParaRPr b="0" lang="en-IN" sz="1600" spc="-1" strike="noStrike">
              <a:latin typeface="Arial"/>
            </a:endParaRPr>
          </a:p>
          <a:p>
            <a:pPr algn="just"/>
            <a:r>
              <a:rPr b="0" lang="en-IN" sz="1600" spc="-1" strike="noStrike">
                <a:latin typeface="Arial"/>
              </a:rPr>
              <a:t>✓ </a:t>
            </a:r>
            <a:r>
              <a:rPr b="0" lang="en-IN" sz="1600" spc="-1" strike="noStrike">
                <a:latin typeface="Arial"/>
              </a:rPr>
              <a:t>Pandas open source literature: </a:t>
            </a:r>
            <a:r>
              <a:rPr b="0" lang="en-IN" sz="1600" spc="-1" strike="noStrike">
                <a:latin typeface="Arial"/>
                <a:hlinkClick r:id="rId3"/>
              </a:rPr>
              <a:t>http://pandas.pydata.org</a:t>
            </a:r>
            <a:endParaRPr b="0" lang="en-IN" sz="1600" spc="-1" strike="noStrike">
              <a:latin typeface="Arial"/>
            </a:endParaRPr>
          </a:p>
          <a:p>
            <a:pPr algn="just"/>
            <a:endParaRPr b="0" lang="en-IN" sz="1600" spc="-1" strike="noStrike">
              <a:latin typeface="Arial"/>
            </a:endParaRPr>
          </a:p>
          <a:p>
            <a:pPr algn="just"/>
            <a:r>
              <a:rPr b="0" lang="en-IN" sz="1600" spc="-1" strike="noStrike">
                <a:latin typeface="Arial"/>
              </a:rPr>
              <a:t>✓ </a:t>
            </a:r>
            <a:r>
              <a:rPr b="0" lang="en-IN" sz="1600" spc="-1" strike="noStrike">
                <a:latin typeface="Arial"/>
              </a:rPr>
              <a:t>Scikit Learn open source content: </a:t>
            </a:r>
            <a:r>
              <a:rPr b="0" lang="en-IN" sz="1600" spc="-1" strike="noStrike">
                <a:latin typeface="Arial"/>
                <a:hlinkClick r:id="rId4"/>
              </a:rPr>
              <a:t>https://scikit-learn.org/</a:t>
            </a:r>
            <a:endParaRPr b="0" lang="en-IN" sz="1600" spc="-1" strike="noStrike">
              <a:latin typeface="Arial"/>
            </a:endParaRPr>
          </a:p>
          <a:p>
            <a:pPr algn="just"/>
            <a:endParaRPr b="0" lang="en-IN" sz="1600" spc="-1" strike="noStrike">
              <a:latin typeface="Arial"/>
            </a:endParaRPr>
          </a:p>
          <a:p>
            <a:pPr algn="just"/>
            <a:r>
              <a:rPr b="0" lang="en-IN" sz="1600" spc="-1" strike="noStrike">
                <a:latin typeface="Arial"/>
              </a:rPr>
              <a:t>✓ </a:t>
            </a:r>
            <a:r>
              <a:rPr b="0" lang="en-IN" sz="1600" spc="-1" strike="noStrike">
                <a:latin typeface="Arial"/>
              </a:rPr>
              <a:t>Technology community sites: </a:t>
            </a:r>
            <a:r>
              <a:rPr b="0" lang="en-IN" sz="1600" spc="-1" strike="noStrike">
                <a:latin typeface="Arial"/>
                <a:hlinkClick r:id="rId5"/>
              </a:rPr>
              <a:t>https://stackoverflow.com/</a:t>
            </a:r>
            <a:r>
              <a:rPr b="0" lang="en-IN" sz="1600" spc="-1" strike="noStrike">
                <a:latin typeface="Arial"/>
              </a:rPr>
              <a:t>  </a:t>
            </a:r>
            <a:endParaRPr b="0" lang="en-IN" sz="1600" spc="-1" strike="noStrike">
              <a:latin typeface="Arial"/>
            </a:endParaRPr>
          </a:p>
          <a:p>
            <a:pPr algn="just"/>
            <a:endParaRPr b="0" lang="en-IN" sz="1600" spc="-1" strike="noStrike">
              <a:latin typeface="Arial"/>
            </a:endParaRPr>
          </a:p>
          <a:p>
            <a:pPr algn="just"/>
            <a:r>
              <a:rPr b="0" lang="en-IN" sz="1600" spc="-1" strike="noStrike">
                <a:latin typeface="Arial"/>
              </a:rPr>
              <a:t>and many more from Google Search.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576000"/>
            <a:ext cx="9072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Acknowledgement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TextShape 4"/>
          <p:cNvSpPr txBox="1"/>
          <p:nvPr/>
        </p:nvSpPr>
        <p:spPr>
          <a:xfrm>
            <a:off x="216000" y="1512000"/>
            <a:ext cx="9720000" cy="32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IN" sz="1800" spc="-1" strike="noStrike">
                <a:latin typeface="Arial"/>
              </a:rPr>
              <a:t>I must thank all the mentor team members; Alex Aklson, Polong Lin, Romeo Kienzler,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Svetlana Levitan, Joseph Santarcangelo, Hima Vasudevan, Rav Ahuja, Saeed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Aghabozorgi for their valued guidance, exciting videos and structuring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comprehensive labs and the tutorials. The illustrations, case studies showcased in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these sessions helped me understand the concepts and practical applications of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Data Science tools and techniques.</a:t>
            </a:r>
            <a:endParaRPr b="0" lang="en-IN" sz="1800" spc="-1" strike="noStrike">
              <a:latin typeface="Arial"/>
            </a:endParaRPr>
          </a:p>
          <a:p>
            <a:pPr algn="just"/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I also take this opportunity to thank my peers who took out their time to review my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graded submissions and provided the valued feedbacks. I owe my special thanks to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the contributors who are active in posting replies to various queries or issues being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raised in the discussion forums. Their efforts in helping people to come out of the stuck</a:t>
            </a:r>
            <a:endParaRPr b="0" lang="en-IN" sz="1800" spc="-1" strike="noStrike">
              <a:latin typeface="Arial"/>
            </a:endParaRPr>
          </a:p>
          <a:p>
            <a:pPr algn="just"/>
            <a:r>
              <a:rPr b="0" lang="en-IN" sz="1800" spc="-1" strike="noStrike">
                <a:latin typeface="Arial"/>
              </a:rPr>
              <a:t>up or no-clue situations are much appreciated.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528000" y="2336400"/>
            <a:ext cx="2664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Background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656000"/>
            <a:ext cx="935964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Seattle Department of Transportation (SDOT) is on a mission to deliver a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transportation system that provides safe and affordable access to the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places. The council’s goal is to create safe transportation environments and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eliminate serious and fatal crashes in Seattle. Making sure people can get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around the growing city safely is the council’s top priority.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It becomes a growing need if there is something in place that could warn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road commuters, given the weather and the road conditions about the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possibility of getting into a car accident and how severe it could be. Based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on such alerts, people could drive more carefully or even change their travel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if they are able to.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around the growing city safely is the council’s top priority.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Stakeholders &amp; beneficiaries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656000"/>
            <a:ext cx="935964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severity impact prediction model (which is scope of this project) could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be published as a REST API or web service (future scope of work) for the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Seattle Department of Transportation (SDOT). The SDOT may have options to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own or to subscribe to this service. By inputting necessary data to the service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it could receive predictions regarding severity of accidents. This would help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SDOT formulate traffic routing decisions or alerts in the geography under its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monitoring.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Daily commuters and road travelers would find it much convenient to know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about live traffic information, traffic diversion alerts and notifications when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they tune with the SDOT broadcast channels. It would help save everyone’s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precious time, hectic travels and help avert mishaps or accidents due to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such forewarnings.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Methodlogy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4000" y="1368000"/>
            <a:ext cx="986364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2000"/>
          </a:bodyPr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We introduce here the research methods and data source used for the analysis. We would discuss in key highlights in below sections about the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data, choice of variables, modelling methods and how they would help answer the problem statement. The methodology steps essentially are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as follows: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collection and understanding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source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understanding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preparation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Basic insight of dataset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Feature selection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cleansing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transforming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Test of correlation and significance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Conclusion of important variables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Model development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Algorithms and empirical findings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Results summary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Discussion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Conclusion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References</a:t>
            </a:r>
            <a:endParaRPr b="0" lang="en-IN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Acknowledgement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Data Understanding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656000"/>
            <a:ext cx="9359640" cy="30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We have used shared data of Seattle city as basis to deal with the accidents data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(source: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http://data-seattlecitygis.opendata.arcgis.com/datasets/
5b5c745e0f1f48e7a53acec63a0022ab_0.csv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lance at the CSV file, we could see what type of data we have with us. The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label for the data set is Severity, which describes the fatality of an accident. The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remaining columns have different types of attributes. Also noticed that the data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had some unbalanced attributes which need to be normalized during next steps.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We also used the collisions meta data available for about 16 years to understand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nature of all attributes. Having about 2.21L data observations, we could notice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40824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that a split of these could be used to train and test the prospective model.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Data Preparation (Data Fields)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656000"/>
            <a:ext cx="3311640" cy="32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>
            <a:noAutofit/>
          </a:bodyPr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In the given dataset, SeverityCode is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identified as the target variable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(labelled or dependent) while rest of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the fields are construed as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independent variables or the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attributes.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The case objective with the given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data, does qualify it as a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classification problem of the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supervised machine learning.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All columns that could influence the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cause and impact of an accident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need to be selected for training and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en-IN" sz="1800" spc="-1" strike="noStrike">
                <a:latin typeface="Arial"/>
              </a:rPr>
              <a:t>testing the model.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4536000" y="1512000"/>
            <a:ext cx="5111640" cy="355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936000" y="293040"/>
            <a:ext cx="806364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Data Preparation (Rationale)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432000" y="1008000"/>
            <a:ext cx="9143640" cy="43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Data Preparation (Cleansing)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60000" y="1368000"/>
            <a:ext cx="8539560" cy="2955960"/>
          </a:xfrm>
          <a:prstGeom prst="rect">
            <a:avLst/>
          </a:prstGeom>
          <a:ln>
            <a:noFill/>
          </a:ln>
        </p:spPr>
      </p:pic>
      <p:sp>
        <p:nvSpPr>
          <p:cNvPr id="190" name="TextShape 4"/>
          <p:cNvSpPr txBox="1"/>
          <p:nvPr/>
        </p:nvSpPr>
        <p:spPr>
          <a:xfrm>
            <a:off x="29160" y="4320000"/>
            <a:ext cx="933084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latin typeface="Arial"/>
              </a:rPr>
              <a:t>The next step in data cleansing would be to check and make sure that all data is in the correct format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(int, float, text or other). To use categorical variables for regression analysis, indicator variables (or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dummy variable) were used for transforming categorical variables into binary (0s and 1s) or numeric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Arial"/>
              </a:rPr>
              <a:t>values.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Data Preparation (Correlations)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504000" y="3201480"/>
            <a:ext cx="907128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4"/>
          <p:cNvSpPr txBox="1"/>
          <p:nvPr/>
        </p:nvSpPr>
        <p:spPr>
          <a:xfrm>
            <a:off x="144000" y="1440000"/>
            <a:ext cx="9330840" cy="76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600" spc="-1" strike="noStrike">
                <a:latin typeface="Arial"/>
              </a:rPr>
              <a:t>To get a better measure of the important characteristics, we looked at the correlation of attributes vis-a-vis target variable i.e. Accident Severity. The correlations are depicted by constructing heat maps between pairs of the variables.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0000" y="2160000"/>
            <a:ext cx="8064000" cy="33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2020-09-27T10:04:39Z</dcterms:created>
  <dc:creator/>
  <dc:description/>
  <dc:language>en-IN</dc:language>
  <cp:lastModifiedBy/>
  <dcterms:modified xsi:type="dcterms:W3CDTF">2020-09-28T12:02:23Z</dcterms:modified>
  <cp:revision>7</cp:revision>
  <dc:subject/>
  <dc:title>Classy Red</dc:title>
</cp:coreProperties>
</file>