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25608c54b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25608c54b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25608c54b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a25608c54b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25608c54b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25608c54b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25608c54b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25608c54b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25608c54b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25608c54b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5608c54b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25608c54b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25608c54b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a25608c54b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18dc69a4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b18dc69a4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18dc69a4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b18dc69a4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5608c54b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a25608c54b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5608c5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25608c5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485e3176_7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74485e3176_7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5608c54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a25608c54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6c4cef3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46c4cef3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5608c54b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25608c54b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5b409ab78_7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45b409ab78_7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5b409ab78_7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45b409ab78_7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25608c54b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25608c54b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5608c54b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25608c54b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5608c54b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25608c54b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25608c54b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25608c54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5608c54b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25608c54b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 rot="5400000">
            <a:off x="5241926" y="2360612"/>
            <a:ext cx="5451475" cy="194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 rot="5400000">
            <a:off x="1266032" y="486569"/>
            <a:ext cx="5451475" cy="569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 rot="5400000">
            <a:off x="2998787" y="117475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◆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♦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1699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51323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085850" cy="6854825"/>
            <a:chOff x="0" y="0"/>
            <a:chExt cx="1085850" cy="6854825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085850" cy="68548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76200" y="161925"/>
              <a:ext cx="152400" cy="6553199"/>
              <a:chOff x="76200" y="161925"/>
              <a:chExt cx="152400" cy="6553199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76200" y="17541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76200" y="19843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76200" y="22113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76200" y="24415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6200" y="267176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76200" y="2898775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6200" y="31289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76200" y="33575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76200" y="35861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76200" y="381476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6200" y="404495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 txBox="1"/>
              <p:nvPr/>
            </p:nvSpPr>
            <p:spPr>
              <a:xfrm>
                <a:off x="76200" y="42735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 txBox="1"/>
              <p:nvPr/>
            </p:nvSpPr>
            <p:spPr>
              <a:xfrm>
                <a:off x="76200" y="45021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 txBox="1"/>
              <p:nvPr/>
            </p:nvSpPr>
            <p:spPr>
              <a:xfrm>
                <a:off x="76200" y="47307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 txBox="1"/>
              <p:nvPr/>
            </p:nvSpPr>
            <p:spPr>
              <a:xfrm>
                <a:off x="76200" y="49593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 txBox="1"/>
              <p:nvPr/>
            </p:nvSpPr>
            <p:spPr>
              <a:xfrm>
                <a:off x="76200" y="5189537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 txBox="1"/>
              <p:nvPr/>
            </p:nvSpPr>
            <p:spPr>
              <a:xfrm>
                <a:off x="76200" y="54165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 txBox="1"/>
              <p:nvPr/>
            </p:nvSpPr>
            <p:spPr>
              <a:xfrm>
                <a:off x="76200" y="5646737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76200" y="5876925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 txBox="1"/>
              <p:nvPr/>
            </p:nvSpPr>
            <p:spPr>
              <a:xfrm>
                <a:off x="76200" y="61039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1"/>
              <p:cNvSpPr txBox="1"/>
              <p:nvPr/>
            </p:nvSpPr>
            <p:spPr>
              <a:xfrm>
                <a:off x="76200" y="63341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1"/>
              <p:cNvSpPr txBox="1"/>
              <p:nvPr/>
            </p:nvSpPr>
            <p:spPr>
              <a:xfrm>
                <a:off x="76200" y="65611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76200" y="1619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76200" y="3905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"/>
              <p:cNvSpPr txBox="1"/>
              <p:nvPr/>
            </p:nvSpPr>
            <p:spPr>
              <a:xfrm>
                <a:off x="76200" y="6207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"/>
              <p:cNvSpPr txBox="1"/>
              <p:nvPr/>
            </p:nvSpPr>
            <p:spPr>
              <a:xfrm>
                <a:off x="76200" y="84931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"/>
              <p:cNvSpPr txBox="1"/>
              <p:nvPr/>
            </p:nvSpPr>
            <p:spPr>
              <a:xfrm>
                <a:off x="76200" y="10779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76200" y="130651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76200" y="153670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2" name="Google Shape;42;p1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Unit_9c_</a:t>
            </a:r>
            <a:r>
              <a:rPr lang="en-US">
                <a:solidFill>
                  <a:srgbClr val="FFFF00"/>
                </a:solidFill>
              </a:rPr>
              <a:t>AsteroidsProject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FF00"/>
                </a:solidFill>
              </a:rPr>
              <a:t>Part 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3000" y="5658775"/>
            <a:ext cx="777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</a:t>
            </a:r>
            <a:r>
              <a:rPr lang="en-US"/>
              <a:t>finish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Asteroids arcade game </a:t>
            </a:r>
            <a:r>
              <a:rPr lang="en-US"/>
              <a:t>in parts 2 and 3</a:t>
            </a:r>
            <a:endParaRPr/>
          </a:p>
        </p:txBody>
      </p:sp>
      <p:pic>
        <p:nvPicPr>
          <p:cNvPr descr="asteroids"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26856" r="0" t="46583"/>
          <a:stretch/>
        </p:blipFill>
        <p:spPr>
          <a:xfrm>
            <a:off x="1544575" y="2083725"/>
            <a:ext cx="6502400" cy="35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fixes the problem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685800" y="1066800"/>
            <a:ext cx="7848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bob = new SubClass(3);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System.out.println(bob.getNum());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 num_){myNum = num_;}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getNum(){return myNum;}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extends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 num_){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super(num_);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38200" y="1946275"/>
            <a:ext cx="81534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 </a:t>
            </a:r>
            <a:r>
              <a:rPr lang="en-US"/>
              <a:t>turn (revolve) in addition to moving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??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//other code not shown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838200" y="1946275"/>
            <a:ext cx="81534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 </a:t>
            </a:r>
            <a:r>
              <a:rPr lang="en-US"/>
              <a:t>need to turn AND move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turn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(??);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//other code not shown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38200" y="1946275"/>
            <a:ext cx="81534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Turn and then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 just like a normal floater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turn(rotSpeed);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??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//other code not shown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38200" y="16764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could copy and paste the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from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turn(rotSpeed);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myCenterX +=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myCenterY +=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myYspeed</a:t>
            </a: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//wrap around screen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if(myCenterX &gt;width){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    myCenterX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//and so on. . . 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But wait! There is a better way!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could we put </a:t>
            </a: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avoid copying and pasting code?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38200" y="16764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turn(rotSpeed);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6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//call move() in Floater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1143000" y="140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super.move()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850225" y="11831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W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could just tell java to 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in the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lang="en-US"/>
              <a:t>)</a:t>
            </a:r>
            <a:endParaRPr b="0" i="0" sz="32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 void move()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turn(rotSpeed);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super.move();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//just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2 lines of code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 </a:t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//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that’s it!</a:t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Modifying index.html to load </a:t>
            </a:r>
            <a:r>
              <a:rPr lang="en-US">
                <a:solidFill>
                  <a:srgbClr val="FFFF00"/>
                </a:solidFill>
              </a:rPr>
              <a:t>AsteroidsGame</a:t>
            </a:r>
            <a:r>
              <a:rPr lang="en-US">
                <a:solidFill>
                  <a:srgbClr val="FFFF00"/>
                </a:solidFill>
              </a:rPr>
              <a:t>.pde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437025" y="4141744"/>
            <a:ext cx="85272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On </a:t>
            </a:r>
            <a:r>
              <a:rPr lang="en-US" sz="3000">
                <a:solidFill>
                  <a:srgbClr val="FF9900"/>
                </a:solidFill>
              </a:rPr>
              <a:t>line 14</a:t>
            </a:r>
            <a:r>
              <a:rPr lang="en-US" sz="3000"/>
              <a:t> of index.html add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AsteroidsGame.pde</a:t>
            </a:r>
            <a:r>
              <a:rPr lang="en-US" sz="3000"/>
              <a:t> to the list of files in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data-processing-sources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The canvas tag should now look like:</a:t>
            </a:r>
            <a:endParaRPr sz="3000"/>
          </a:p>
          <a:p>
            <a:pPr indent="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&lt;canvas id="AsteroidsGame" data-processing-sources="AsteroidsGame.pde Floater.pde Spaceship.pde Stars.pde"&gt; &lt;/canvas&gt;</a:t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11775"/>
            <a:ext cx="5592418" cy="24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8"/>
          <p:cNvCxnSpPr/>
          <p:nvPr/>
        </p:nvCxnSpPr>
        <p:spPr>
          <a:xfrm flipH="1" rot="10800000">
            <a:off x="3291175" y="2984700"/>
            <a:ext cx="1192800" cy="520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226200" y="152425"/>
            <a:ext cx="88629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/>
              <a:t>Overriding</a:t>
            </a:r>
            <a:r>
              <a:rPr lang="en-US" sz="4800"/>
              <a:t> means replacing an inherited function</a:t>
            </a:r>
            <a:endParaRPr sz="4800"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298175" y="1946275"/>
            <a:ext cx="8644200" cy="4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/>
              <a:t>If you</a:t>
            </a:r>
            <a:r>
              <a:rPr lang="en-US" sz="2800"/>
              <a:t> wrote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</a:t>
            </a:r>
            <a:r>
              <a:rPr b="1" lang="en-US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/>
              <a:t>n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Oddball</a:t>
            </a:r>
            <a:r>
              <a:rPr lang="en-US" sz="2800"/>
              <a:t> you were </a:t>
            </a:r>
            <a:r>
              <a:rPr b="1" i="1" lang="en-US" sz="2800"/>
              <a:t>overriding</a:t>
            </a:r>
            <a:r>
              <a:rPr lang="en-US" sz="2800"/>
              <a:t> (replacing) 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r>
              <a:rPr lang="en-US" sz="2800"/>
              <a:t> function inherited from </a:t>
            </a:r>
            <a:r>
              <a:rPr b="1" lang="en-US" sz="2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Oddball</a:t>
            </a:r>
            <a:r>
              <a:rPr b="1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 u="none" cap="none" strike="noStrik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2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r>
              <a:rPr b="1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show()</a:t>
            </a:r>
            <a:r>
              <a:rPr b="1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	   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ellipse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(myX,myY,30,30);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oto Sans Symbols"/>
              <a:buNone/>
            </a:pPr>
            <a:r>
              <a:rPr b="1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Vocabulary: Polymorphism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616900" y="990600"/>
            <a:ext cx="85272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■"/>
            </a:pPr>
            <a:r>
              <a:rPr lang="en-US" sz="3000"/>
              <a:t>Polymorphism means </a:t>
            </a:r>
            <a:r>
              <a:rPr b="1" i="1" lang="en-US" sz="3000"/>
              <a:t>same name different behavior!</a:t>
            </a:r>
            <a:endParaRPr b="1" i="1" sz="3000"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[] balls = new Ball[2];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balls[0] = new Ball();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balls[1] = new Oddball();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for(int i=0;i&lt;balls.length;i++)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balls</a:t>
            </a:r>
            <a:r>
              <a:rPr b="1" lang="en-US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[i].show();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The </a:t>
            </a:r>
            <a:r>
              <a:rPr lang="en-US" sz="3000">
                <a:solidFill>
                  <a:srgbClr val="FF0000"/>
                </a:solidFill>
              </a:rPr>
              <a:t>red code</a:t>
            </a:r>
            <a:r>
              <a:rPr lang="en-US" sz="3000"/>
              <a:t> is an example of Polymorphism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b="1" lang="en-US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r>
              <a:rPr b="1" i="1" lang="en-US" sz="3000"/>
              <a:t> </a:t>
            </a:r>
            <a:r>
              <a:rPr lang="en-US" sz="3000"/>
              <a:t>has a </a:t>
            </a:r>
            <a:r>
              <a:rPr b="1" i="1" lang="en-US" sz="3000"/>
              <a:t>different meaning</a:t>
            </a:r>
            <a:r>
              <a:rPr lang="en-US" sz="3000"/>
              <a:t> for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Oddball</a:t>
            </a:r>
            <a:r>
              <a:rPr lang="en-US" sz="3000"/>
              <a:t> than for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endParaRPr sz="3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96300" y="68175"/>
            <a:ext cx="8951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 Part 2: </a:t>
            </a:r>
            <a:r>
              <a:rPr lang="en-US"/>
              <a:t>Adding the 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894300" y="803275"/>
            <a:ext cx="81534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■"/>
            </a:pPr>
            <a:r>
              <a:rPr lang="en-US" sz="3000"/>
              <a:t>Notice that the Asteroids move differently than the ship</a:t>
            </a:r>
            <a:endParaRPr sz="3000"/>
          </a:p>
          <a:p>
            <a:pPr indent="-400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■"/>
            </a:pPr>
            <a:r>
              <a:rPr lang="en-US" sz="3000"/>
              <a:t>They rotate (or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turn()</a:t>
            </a:r>
            <a:r>
              <a:rPr lang="en-US" sz="3000"/>
              <a:t>) while they move</a:t>
            </a:r>
            <a:endParaRPr sz="30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375" y="2378975"/>
            <a:ext cx="4088884" cy="42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685800" y="61375"/>
            <a:ext cx="77724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US" sz="4000"/>
              <a:t>All classes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extend Object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84150" y="823675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The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class is the parent class of all the classes in java by default. In other words, it is the topmost class of java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i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AnyClass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instanceof Object</a:t>
            </a:r>
            <a:r>
              <a:rPr lang="en-US" sz="2400"/>
              <a:t> will always evaluate to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650863" y="4087575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</a:t>
            </a:r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 rot="10800000">
            <a:off x="1640625" y="4925482"/>
            <a:ext cx="720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0" name="Google Shape;280;p31"/>
          <p:cNvSpPr txBox="1"/>
          <p:nvPr/>
        </p:nvSpPr>
        <p:spPr>
          <a:xfrm>
            <a:off x="657225" y="584335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279763" y="4087575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3276600" y="584335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898525" y="6289675"/>
            <a:ext cx="626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5861038" y="40717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Floater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5867400" y="584335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Spaceship</a:t>
            </a:r>
            <a:endParaRPr/>
          </a:p>
        </p:txBody>
      </p:sp>
      <p:cxnSp>
        <p:nvCxnSpPr>
          <p:cNvPr id="286" name="Google Shape;286;p31"/>
          <p:cNvCxnSpPr/>
          <p:nvPr/>
        </p:nvCxnSpPr>
        <p:spPr>
          <a:xfrm rot="10800000">
            <a:off x="4360850" y="4950875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7" name="Google Shape;287;p31"/>
          <p:cNvCxnSpPr/>
          <p:nvPr/>
        </p:nvCxnSpPr>
        <p:spPr>
          <a:xfrm rot="10800000">
            <a:off x="7010400" y="4950875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8" name="Google Shape;288;p31"/>
          <p:cNvSpPr txBox="1"/>
          <p:nvPr/>
        </p:nvSpPr>
        <p:spPr>
          <a:xfrm>
            <a:off x="3255938" y="23318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cxnSp>
        <p:nvCxnSpPr>
          <p:cNvPr id="289" name="Google Shape;289;p31"/>
          <p:cNvCxnSpPr/>
          <p:nvPr/>
        </p:nvCxnSpPr>
        <p:spPr>
          <a:xfrm rot="10800000">
            <a:off x="4384675" y="3226350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0" name="Google Shape;290;p31"/>
          <p:cNvCxnSpPr/>
          <p:nvPr/>
        </p:nvCxnSpPr>
        <p:spPr>
          <a:xfrm rot="10800000">
            <a:off x="5158975" y="3226375"/>
            <a:ext cx="1675200" cy="6606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1" name="Google Shape;291;p31"/>
          <p:cNvCxnSpPr/>
          <p:nvPr/>
        </p:nvCxnSpPr>
        <p:spPr>
          <a:xfrm flipH="1" rot="10800000">
            <a:off x="1644225" y="3237150"/>
            <a:ext cx="2013600" cy="5730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variables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99% of the time, member variables are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member functions are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though, you might do it the other way around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“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final static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LIFE_MEANING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42;</a:t>
            </a:r>
            <a:r>
              <a:rPr lang="en-US" sz="2400"/>
              <a:t>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fine to make a make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3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it can’t be changed or “messed up”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</a:t>
            </a:r>
            <a:r>
              <a:rPr b="0" i="0" lang="en-US" sz="32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variable names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usually ALL CAPITALIZED (Not </a:t>
            </a:r>
            <a:r>
              <a:rPr lang="en-US"/>
              <a:t>“mixedCase”)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are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programmer doesn’t want any client programmers (think “team members”) to use them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“cheat” might be a good example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testing purposes, I might make a function that instantly destroys all the asteroids, but I want to restrict who can use it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As an option write a private function to do just that and test it!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1" name="Google Shape;311;p34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Inheritance: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sub classes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685800" y="19812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keyword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create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means that there are two classes: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 class inherits everything that the super class has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3200" u="none">
                <a:solidFill>
                  <a:schemeClr val="lt1"/>
                </a:solidFill>
              </a:rPr>
              <a:t>most common inheritance mistake is to copy or redefine variables or methods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the sub class inherits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685800" y="3587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Diagrams: The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important and always points up</a:t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304800" y="1787525"/>
            <a:ext cx="8153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DerivedClass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BaseClass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650863" y="3425825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BaseClass</a:t>
            </a:r>
            <a:endParaRPr/>
          </a:p>
        </p:txBody>
      </p:sp>
      <p:cxnSp>
        <p:nvCxnSpPr>
          <p:cNvPr id="321" name="Google Shape;321;p35"/>
          <p:cNvCxnSpPr/>
          <p:nvPr/>
        </p:nvCxnSpPr>
        <p:spPr>
          <a:xfrm rot="10800000">
            <a:off x="1640625" y="4263732"/>
            <a:ext cx="720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35"/>
          <p:cNvSpPr txBox="1"/>
          <p:nvPr/>
        </p:nvSpPr>
        <p:spPr>
          <a:xfrm>
            <a:off x="657225" y="51816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dClass</a:t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3279763" y="3425825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3276600" y="51816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898525" y="6289675"/>
            <a:ext cx="6264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113100" y="6019800"/>
            <a:ext cx="9030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designates the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spaceship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floater</a:t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5861038" y="340995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Floater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5867400" y="51816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Spaceship</a:t>
            </a:r>
            <a:endParaRPr/>
          </a:p>
        </p:txBody>
      </p:sp>
      <p:cxnSp>
        <p:nvCxnSpPr>
          <p:cNvPr id="329" name="Google Shape;329;p35"/>
          <p:cNvCxnSpPr/>
          <p:nvPr/>
        </p:nvCxnSpPr>
        <p:spPr>
          <a:xfrm rot="10800000">
            <a:off x="4360850" y="4289125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0" name="Google Shape;330;p35"/>
          <p:cNvCxnSpPr/>
          <p:nvPr/>
        </p:nvCxnSpPr>
        <p:spPr>
          <a:xfrm rot="10800000">
            <a:off x="7010400" y="4289125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36"/>
          <p:cNvSpPr txBox="1"/>
          <p:nvPr>
            <p:ph type="title"/>
          </p:nvPr>
        </p:nvSpPr>
        <p:spPr>
          <a:xfrm>
            <a:off x="1143000" y="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and Sub class constructors</a:t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1114425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are NEVER inherited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But there is a relationship between the sub class and super class constructors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T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default,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argument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class constructor is “invisibly” called when you create a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 of the sub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11430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a </a:t>
            </a:r>
            <a:r>
              <a:rPr b="1" i="0" lang="en-US" sz="4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 of Subclass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11430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Subclass extends SuperClass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24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SubClass extends SuperClass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39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</a:t>
            </a:r>
            <a:r>
              <a:rPr b="0" i="0" lang="en-US" sz="4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argument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runs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SuperClass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0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SubClass constructor runs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143000" y="176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 Part 2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172650" y="1319475"/>
            <a:ext cx="87987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 2 of Asteroids, we will create an </a:t>
            </a: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2400"/>
          </a:p>
          <a:p>
            <a:pPr indent="-3619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You’ll need 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member variable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move() 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CC99FF"/>
                </a:solidFill>
              </a:rPr>
              <a:t>some</a:t>
            </a:r>
            <a:r>
              <a:rPr b="0" i="0" lang="en-US" sz="2400" u="none">
                <a:solidFill>
                  <a:srgbClr val="CC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getter and/or set</a:t>
            </a:r>
            <a:r>
              <a:rPr lang="en-US" sz="2400">
                <a:solidFill>
                  <a:srgbClr val="CC99FF"/>
                </a:solidFill>
              </a:rPr>
              <a:t>ter</a:t>
            </a:r>
            <a:r>
              <a:rPr b="0" i="0" lang="en-US" sz="2400" u="none">
                <a:solidFill>
                  <a:srgbClr val="CC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 b="0" i="0" sz="2400" u="none">
              <a:solidFill>
                <a:srgbClr val="CC99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■"/>
            </a:pPr>
            <a:r>
              <a:rPr lang="en-US" sz="2400">
                <a:solidFill>
                  <a:srgbClr val="FFFFFF"/>
                </a:solidFill>
              </a:rPr>
              <a:t>You will also need to </a:t>
            </a:r>
            <a:r>
              <a:rPr lang="en-US" sz="2400">
                <a:solidFill>
                  <a:srgbClr val="FF0000"/>
                </a:solidFill>
              </a:rPr>
              <a:t>encapsulate the class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Asteroid extends Floater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rotSpeed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2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//randomly + or -</a:t>
            </a:r>
            <a:endParaRPr>
              <a:solidFill>
                <a:srgbClr val="6D9EEB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Asteroid()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i="0" lang="en-US" sz="2800" u="non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/*code not shown*/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i="0" lang="en-US" sz="2800" u="non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/*code not shown*/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800">
                <a:solidFill>
                  <a:srgbClr val="CC99FF"/>
                </a:solidFill>
                <a:latin typeface="Courier New"/>
                <a:ea typeface="Courier New"/>
                <a:cs typeface="Courier New"/>
                <a:sym typeface="Courier New"/>
              </a:rPr>
              <a:t>//other getters and/or setters</a:t>
            </a:r>
            <a:endParaRPr b="1" sz="2800">
              <a:solidFill>
                <a:srgbClr val="CC99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lang="en-US" sz="2800">
                <a:solidFill>
                  <a:srgbClr val="CC99FF"/>
                </a:solidFill>
                <a:latin typeface="Courier New"/>
                <a:ea typeface="Courier New"/>
                <a:cs typeface="Courier New"/>
                <a:sym typeface="Courier New"/>
              </a:rPr>
              <a:t>   //may be necessary as well</a:t>
            </a:r>
            <a:endParaRPr b="1" sz="2800">
              <a:solidFill>
                <a:srgbClr val="CC99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is </a:t>
            </a:r>
            <a:r>
              <a:rPr b="0" i="0" lang="en-US" sz="40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then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000" u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no default SuperClass constructor?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//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p43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Error! </a:t>
            </a:r>
            <a:endParaRPr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//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//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//}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28087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44"/>
          <p:cNvSpPr txBox="1"/>
          <p:nvPr>
            <p:ph type="title"/>
          </p:nvPr>
        </p:nvSpPr>
        <p:spPr>
          <a:xfrm>
            <a:off x="11430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</a:t>
            </a:r>
            <a:r>
              <a:rPr b="0" i="0" lang="en-US" sz="28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default constructor?</a:t>
            </a:r>
            <a:endParaRPr/>
          </a:p>
        </p:txBody>
      </p:sp>
      <p:sp>
        <p:nvSpPr>
          <p:cNvPr id="394" name="Google Shape;394;p44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SubClass()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2000" u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SuperClass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45"/>
          <p:cNvSpPr txBox="1"/>
          <p:nvPr>
            <p:ph type="title"/>
          </p:nvPr>
        </p:nvSpPr>
        <p:spPr>
          <a:xfrm>
            <a:off x="1143000" y="0"/>
            <a:ext cx="91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NO!</a:t>
            </a:r>
            <a:endParaRPr/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1114425" y="7620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</a:t>
            </a:r>
            <a:r>
              <a:rPr b="1" i="0" lang="en-US" sz="2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SubClass()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num1, int num2)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SubClass(int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402" name="Google Shape;4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219075"/>
            <a:ext cx="62103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60400" y="190500"/>
            <a:ext cx="7497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BaseClass bob = new BaseClass(4,5);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DerivedClass notBob = </a:t>
            </a:r>
            <a:r>
              <a:rPr b="1" i="0" lang="en-US" sz="24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new DerivedClass(6)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BaseClass()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System.out.println(myNum);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BaseClass(int num1, int num2){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num1 + num2;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DerivedClass extends BaseClass{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DerivedClass(int num)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myNum = num;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System.out.println(myNum);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8" name="Google Shape;408;p4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9" name="Google Shape;409;p46"/>
          <p:cNvSpPr txBox="1"/>
          <p:nvPr>
            <p:ph type="title"/>
          </p:nvPr>
        </p:nvSpPr>
        <p:spPr>
          <a:xfrm>
            <a:off x="4983075" y="1384425"/>
            <a:ext cx="4076700" cy="158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Quiz Question: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</a:t>
            </a:r>
            <a:r>
              <a:rPr b="0" i="0" lang="en-US" sz="32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lines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output</a:t>
            </a:r>
            <a:endParaRPr b="0" i="0" sz="32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1800">
                <a:solidFill>
                  <a:srgbClr val="FFFFFF"/>
                </a:solidFill>
              </a:rPr>
              <a:t>Hint:</a:t>
            </a:r>
            <a:r>
              <a:rPr lang="en-US" sz="1800">
                <a:solidFill>
                  <a:srgbClr val="FFFF00"/>
                </a:solidFill>
              </a:rPr>
              <a:t>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new DerivedClass(6)</a:t>
            </a:r>
            <a:r>
              <a:rPr lang="en-US" sz="1800">
                <a:solidFill>
                  <a:srgbClr val="FFFF00"/>
                </a:solidFill>
              </a:rPr>
              <a:t>          </a:t>
            </a:r>
            <a:r>
              <a:rPr lang="en-US" sz="1800">
                <a:solidFill>
                  <a:srgbClr val="FFFFFF"/>
                </a:solidFill>
              </a:rPr>
              <a:t>prints </a:t>
            </a:r>
            <a:r>
              <a:rPr b="1" i="1" lang="en-US" sz="1800" u="sng">
                <a:solidFill>
                  <a:srgbClr val="FFFFFF"/>
                </a:solidFill>
              </a:rPr>
              <a:t>2 lines</a:t>
            </a:r>
            <a:r>
              <a:rPr lang="en-US" sz="1800">
                <a:solidFill>
                  <a:srgbClr val="FFFFFF"/>
                </a:solidFill>
              </a:rPr>
              <a:t> of output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/>
        </p:nvSpPr>
        <p:spPr>
          <a:xfrm>
            <a:off x="6702625" y="488275"/>
            <a:ext cx="22905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output?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133174" y="132075"/>
            <a:ext cx="86649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SuperClass bob = new SuperClass(5);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SubClass sue = new SubClass();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System.out.println(bob.myInt);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System.out.println(sue.myInt);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System.out.println(sue.mySecondInt);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myInt;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SuperClass(int nInt){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System.out.println("Building a Super");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myInt = nInt;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mySecondInt;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SubClass(){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super(3);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System.out.println("Building a Sub");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mySecondInt = 4;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/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</a:t>
            </a:r>
            <a:r>
              <a:rPr b="1" i="0" lang="en-US" sz="4400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 new instance of a </a:t>
            </a:r>
            <a:r>
              <a:rPr b="0" i="1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created, we start by building a </a:t>
            </a:r>
            <a:r>
              <a:rPr b="0" i="1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0" i="1" sz="32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SuperClass{…}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 bob = new SubClass ();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/>
          <p:nvPr/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</a:t>
            </a:r>
            <a:r>
              <a:rPr b="1" i="0" lang="en-US" sz="4400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/>
          </a:p>
        </p:txBody>
      </p:sp>
      <p:sp>
        <p:nvSpPr>
          <p:cNvPr id="429" name="Google Shape;429;p49"/>
          <p:cNvSpPr txBox="1"/>
          <p:nvPr/>
        </p:nvSpPr>
        <p:spPr>
          <a:xfrm>
            <a:off x="339300" y="990600"/>
            <a:ext cx="8603100" cy="5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very first line of the </a:t>
            </a: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constructor, its as if there is an "invisible" call to </a:t>
            </a:r>
            <a:r>
              <a:rPr b="1" i="0" lang="en-US" sz="32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super();</a:t>
            </a:r>
            <a:endParaRPr b="1" i="0" sz="3200" u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SubClass(){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32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super(); //invisible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//lots more java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/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</a:t>
            </a:r>
            <a:r>
              <a:rPr b="1" i="0" lang="en-US" sz="4400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401000" y="990600"/>
            <a:ext cx="85413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 is to the default, no argument constructor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call a </a:t>
            </a:r>
            <a:r>
              <a:rPr b="0" i="0" lang="en-US" sz="32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version of the constructor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one with arguments, we need to do it on the </a:t>
            </a:r>
            <a:r>
              <a:rPr b="0" i="0" lang="en-US" sz="32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first line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constructor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SubClass(){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2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super(</a:t>
            </a:r>
            <a:r>
              <a:rPr b="1" lang="en-US" sz="3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2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);//mu</a:t>
            </a:r>
            <a:r>
              <a:rPr b="1" lang="en-US" sz="3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 be first!</a:t>
            </a:r>
            <a:endParaRPr b="1" sz="3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lang="en-US" sz="3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any other code after</a:t>
            </a:r>
            <a:endParaRPr b="1"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1430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an </a:t>
            </a:r>
            <a:r>
              <a:rPr b="1" i="0" lang="en-US" sz="40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half of your coordinates should be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7162800" y="2133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5562600" y="28194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6400800" y="3352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400800" y="22860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/>
        </p:nvSpPr>
        <p:spPr>
          <a:xfrm>
            <a:off x="7756525" y="2936875"/>
            <a:ext cx="92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(13,0)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410200" y="1981200"/>
            <a:ext cx="112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-11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5486400" y="3048000"/>
            <a:ext cx="1019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-11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,8)</a:t>
            </a:r>
            <a:endParaRPr/>
          </a:p>
        </p:txBody>
      </p:sp>
      <p:cxnSp>
        <p:nvCxnSpPr>
          <p:cNvPr id="146" name="Google Shape;146;p15"/>
          <p:cNvCxnSpPr/>
          <p:nvPr/>
        </p:nvCxnSpPr>
        <p:spPr>
          <a:xfrm>
            <a:off x="6400800" y="22860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 flipH="1" rot="10800000">
            <a:off x="6400800" y="2819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/>
        </p:nvSpPr>
        <p:spPr>
          <a:xfrm>
            <a:off x="5715000" y="2590800"/>
            <a:ext cx="877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,0)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 flipH="1" rot="10800000">
            <a:off x="7391400" y="2819400"/>
            <a:ext cx="5334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 rot="10800000">
            <a:off x="7467600" y="22860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5"/>
          <p:cNvSpPr txBox="1"/>
          <p:nvPr/>
        </p:nvSpPr>
        <p:spPr>
          <a:xfrm>
            <a:off x="7620000" y="2057400"/>
            <a:ext cx="877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(7,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7391400" y="3505200"/>
            <a:ext cx="92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(6,10)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14500"/>
            <a:ext cx="463550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/>
        </p:nvSpPr>
        <p:spPr>
          <a:xfrm>
            <a:off x="1143000" y="-84137"/>
            <a:ext cx="7772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a sub class doesn’t have a constructor?</a:t>
            </a:r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1143000" y="12192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it inherit the constructor from the super class?</a:t>
            </a:r>
            <a:endParaRPr/>
          </a:p>
        </p:txBody>
      </p:sp>
      <p:sp>
        <p:nvSpPr>
          <p:cNvPr id="444" name="Google Shape;444;p5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/>
        </p:nvSpPr>
        <p:spPr>
          <a:xfrm>
            <a:off x="1143000" y="-84137"/>
            <a:ext cx="7772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a sub class doesn’t have a constructor?</a:t>
            </a:r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1143000" y="12192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it inherit the constructor from the super class?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NO NO!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generates an "invisible" constructor that calls </a:t>
            </a:r>
            <a:r>
              <a:rPr b="1" i="1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6666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SubClass(){//invisible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6666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       super();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6666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//lots more Java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1" name="Google Shape;451;p5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7" name="Google Shape;457;p53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class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extends Object</a:t>
            </a:r>
            <a:endParaRPr/>
          </a:p>
        </p:txBody>
      </p:sp>
      <p:sp>
        <p:nvSpPr>
          <p:cNvPr id="458" name="Google Shape;458;p53"/>
          <p:cNvSpPr txBox="1"/>
          <p:nvPr>
            <p:ph idx="1" type="body"/>
          </p:nvPr>
        </p:nvSpPr>
        <p:spPr>
          <a:xfrm>
            <a:off x="533400" y="1946275"/>
            <a:ext cx="840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every class has an "invisible"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Object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ultimate "base" or "super" class for all other objects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means, all other classes are “derived" or "sub" classes of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"generic" data type lets us write methods that take any sort of Object as an argument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/>
        </p:nvSpPr>
        <p:spPr>
          <a:xfrm>
            <a:off x="12700" y="1600200"/>
            <a:ext cx="9144000" cy="4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only "go up one level" with </a:t>
            </a: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2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Java won't let you use </a:t>
            </a: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super.super</a:t>
            </a:r>
            <a:endParaRPr b="1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someClass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class would 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to?</a:t>
            </a:r>
            <a:endParaRPr b="1"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class would 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super.super 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to?</a:t>
            </a:r>
            <a:endParaRPr b="1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someClass </a:t>
            </a:r>
            <a:r>
              <a:rPr b="1" i="0" lang="en-US" sz="28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800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Object  </a:t>
            </a:r>
            <a:r>
              <a:rPr b="1" i="0" lang="en-US" sz="2200" u="non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//invisible</a:t>
            </a:r>
            <a:endParaRPr sz="2200"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//code not shown</a:t>
            </a:r>
            <a:endParaRPr b="1"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464" name="Google Shape;464;p54"/>
          <p:cNvSpPr txBox="1"/>
          <p:nvPr/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Java doesn't allow </a:t>
            </a:r>
            <a:r>
              <a:rPr b="1" i="0" lang="en-US" sz="4000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super.super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/>
        </p:nvSpPr>
        <p:spPr>
          <a:xfrm>
            <a:off x="6364500" y="0"/>
            <a:ext cx="27051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output?</a:t>
            </a:r>
            <a:endParaRPr/>
          </a:p>
        </p:txBody>
      </p:sp>
      <p:sp>
        <p:nvSpPr>
          <p:cNvPr id="470" name="Google Shape;470;p55"/>
          <p:cNvSpPr txBox="1"/>
          <p:nvPr/>
        </p:nvSpPr>
        <p:spPr>
          <a:xfrm>
            <a:off x="318750" y="102825"/>
            <a:ext cx="8674800" cy="6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SubClass bob = new SubClass();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bob.mystery();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System.out.println(bob.getInt());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SuperClass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myInt;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SuperClass(int nInt) {myInt = nInt;}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mystery(){myInt *= 2;}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getInt(){return myInt;}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SuperClass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SubClass() {super(2);}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mystery(){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myInt++;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super.mystery();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1143000" y="0"/>
            <a:ext cx="77724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Important </a:t>
            </a:r>
            <a:r>
              <a:rPr lang="en-US"/>
              <a:t>Vocabulary: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Super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>
                <a:solidFill>
                  <a:srgbClr val="00FF00"/>
                </a:solidFill>
              </a:rPr>
              <a:t>Sub</a:t>
            </a:r>
            <a:r>
              <a:rPr lang="en-US"/>
              <a:t> classes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170000" y="1953800"/>
            <a:ext cx="77724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 b="1" sz="3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00FF00"/>
                </a:solidFill>
              </a:rPr>
              <a:t>sub</a:t>
            </a:r>
            <a:r>
              <a:rPr b="1" i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class and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FFFF00"/>
                </a:solidFill>
              </a:rPr>
              <a:t>super </a:t>
            </a:r>
            <a:r>
              <a:rPr lang="en-US" sz="3000">
                <a:solidFill>
                  <a:srgbClr val="FFFFFF"/>
                </a:solidFill>
              </a:rPr>
              <a:t>class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lang="en-US" sz="3000"/>
              <a:t>Other less important vocabulary:</a:t>
            </a:r>
            <a:endParaRPr sz="3000"/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◆"/>
            </a:pP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00FF00"/>
                </a:solidFill>
              </a:rPr>
              <a:t>derived </a:t>
            </a:r>
            <a:r>
              <a:rPr lang="en-US" sz="3000">
                <a:solidFill>
                  <a:srgbClr val="FFFFFF"/>
                </a:solidFill>
              </a:rPr>
              <a:t>class and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FFFF00"/>
                </a:solidFill>
              </a:rPr>
              <a:t>base </a:t>
            </a:r>
            <a:r>
              <a:rPr lang="en-US" sz="3000">
                <a:solidFill>
                  <a:srgbClr val="FFFFFF"/>
                </a:solidFill>
              </a:rPr>
              <a:t>class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◆"/>
            </a:pP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00FF00"/>
                </a:solidFill>
              </a:rPr>
              <a:t>child</a:t>
            </a:r>
            <a:r>
              <a:rPr b="1" i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class and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 </a:t>
            </a:r>
            <a:r>
              <a:rPr lang="en-US" sz="3000">
                <a:solidFill>
                  <a:srgbClr val="FFFFFF"/>
                </a:solidFill>
              </a:rPr>
              <a:t>is the </a:t>
            </a:r>
            <a:r>
              <a:rPr b="1" i="1" lang="en-US" sz="3000">
                <a:solidFill>
                  <a:srgbClr val="FFFF00"/>
                </a:solidFill>
              </a:rPr>
              <a:t>parent </a:t>
            </a:r>
            <a:r>
              <a:rPr lang="en-US" sz="3000">
                <a:solidFill>
                  <a:srgbClr val="FFFFFF"/>
                </a:solidFill>
              </a:rPr>
              <a:t>class</a:t>
            </a:r>
            <a:endParaRPr sz="3000">
              <a:solidFill>
                <a:srgbClr val="FFFFFF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685800" y="157875"/>
            <a:ext cx="77724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Diagrams:</a:t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b="0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important and always points up to the </a:t>
            </a: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</a:t>
            </a:r>
            <a:r>
              <a:rPr lang="en-US" sz="4000">
                <a:solidFill>
                  <a:srgbClr val="FFFF00"/>
                </a:solidFill>
              </a:rPr>
              <a:t>er</a:t>
            </a:r>
            <a:r>
              <a:rPr lang="en-US" sz="4000"/>
              <a:t> class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04800" y="1787525"/>
            <a:ext cx="8153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 b="1" sz="2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class Spaceship extends </a:t>
            </a:r>
            <a:r>
              <a:rPr b="1" lang="en-US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 b="1" sz="2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 extends </a:t>
            </a: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endParaRPr>
              <a:solidFill>
                <a:srgbClr val="FFFF00"/>
              </a:solidFill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012613" y="3417938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Floater</a:t>
            </a:r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 flipH="1" rot="10800000">
            <a:off x="1647825" y="4292532"/>
            <a:ext cx="1125000" cy="7335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 txBox="1"/>
          <p:nvPr/>
        </p:nvSpPr>
        <p:spPr>
          <a:xfrm>
            <a:off x="657225" y="5181600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394838" y="3417938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5477075" y="5192713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898525" y="6289675"/>
            <a:ext cx="626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13100" y="6019800"/>
            <a:ext cx="9030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designates the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04475" y="5192713"/>
            <a:ext cx="2209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Spaceship</a:t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rot="10800000">
            <a:off x="3394550" y="4293338"/>
            <a:ext cx="877500" cy="7098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 rot="10800000">
            <a:off x="6499750" y="4267088"/>
            <a:ext cx="0" cy="7623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super.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192212" y="2397125"/>
            <a:ext cx="7723200" cy="4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8012" lvl="0" marL="608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keyword </a:t>
            </a:r>
            <a:r>
              <a:rPr b="1" i="0" lang="en-US" sz="3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b="0" i="1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US" sz="3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meanings:</a:t>
            </a:r>
            <a:endParaRPr/>
          </a:p>
          <a:p>
            <a:pPr indent="-6080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FF"/>
              </a:buClr>
              <a:buSzPts val="192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0" i="1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parenthesis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calls the super class  </a:t>
            </a:r>
            <a:r>
              <a:rPr b="0" i="1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indent="-6080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FF"/>
              </a:buClr>
              <a:buSzPts val="192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</a:t>
            </a:r>
            <a:r>
              <a:rPr b="0" i="1" lang="en-US" sz="3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calls the </a:t>
            </a:r>
            <a:r>
              <a:rPr b="0" i="1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methods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super class (e.g.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i="0" lang="en-US" sz="3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b="0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super.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685800" y="1066800"/>
            <a:ext cx="7848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90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itself,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the base class constructor. It must be used on the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line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sub class constructor. If it's not called explicitly, there is an "invisible call" to the default no argument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90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AutoNum type="arabicPeriod"/>
            </a:pP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super.method()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the methods of the super class. You can use the methods in the super class to gain access to private variables that would otherwise be inaccessible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Error!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685800" y="1066800"/>
            <a:ext cx="7848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pete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System.out.println(bob.getNum());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int myNum;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 num){myNum = num;}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getNum(){return myNum;}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extends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Asteroid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 num){</a:t>
            </a:r>
            <a:r>
              <a:rPr b="1" i="0" lang="en-US" sz="3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myNum = num;</a:t>
            </a: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zure">
  <a:themeElements>
    <a:clrScheme name="Azur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