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6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9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8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4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2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9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3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6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8BA6-6A4E-2F47-B35F-818EE3C5EA6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8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8BA6-6A4E-2F47-B35F-818EE3C5EA6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2C3F7-6D2C-5F4A-8487-B0790F7F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5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E5EBA2-B3F6-FB43-BDDE-940B89DB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24" y="3179941"/>
            <a:ext cx="11571587" cy="35841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77F04541-843E-6741-B6F0-4A8EC49192F6}"/>
              </a:ext>
            </a:extLst>
          </p:cNvPr>
          <p:cNvSpPr/>
          <p:nvPr/>
        </p:nvSpPr>
        <p:spPr>
          <a:xfrm rot="5400000">
            <a:off x="-534778" y="2293142"/>
            <a:ext cx="2683831" cy="49958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EA0DF8-55C9-914D-9F33-2A5EA4F36548}"/>
              </a:ext>
            </a:extLst>
          </p:cNvPr>
          <p:cNvSpPr/>
          <p:nvPr/>
        </p:nvSpPr>
        <p:spPr>
          <a:xfrm>
            <a:off x="91385" y="124883"/>
            <a:ext cx="29657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Bell Centennial Address" panose="020B0500000000000000" pitchFamily="34" charset="0"/>
              </a:rPr>
              <a:t>What does the column “lake” contain? It contains information about the identity (ID) of our </a:t>
            </a:r>
            <a:r>
              <a:rPr lang="en-US" b="1" u="sng" dirty="0">
                <a:latin typeface="Bell Centennial Address" panose="020B0500000000000000" pitchFamily="34" charset="0"/>
              </a:rPr>
              <a:t>samples</a:t>
            </a:r>
            <a:r>
              <a:rPr lang="en-US" b="1" dirty="0">
                <a:latin typeface="Bell Centennial Address" panose="020B0500000000000000" pitchFamily="34" charset="0"/>
              </a:rPr>
              <a:t> (i.e. “</a:t>
            </a:r>
            <a:r>
              <a:rPr lang="en-US" b="1" dirty="0" err="1">
                <a:latin typeface="Bell Centennial Address" panose="020B0500000000000000" pitchFamily="34" charset="0"/>
              </a:rPr>
              <a:t>sample_ID_info</a:t>
            </a:r>
            <a:r>
              <a:rPr lang="en-US" b="1" dirty="0">
                <a:latin typeface="Bell Centennial Address" panose="020B0500000000000000" pitchFamily="34" charset="0"/>
              </a:rPr>
              <a:t>”)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74CA027-75C2-2B4D-9F74-ED26C2B7F78E}"/>
              </a:ext>
            </a:extLst>
          </p:cNvPr>
          <p:cNvSpPr/>
          <p:nvPr/>
        </p:nvSpPr>
        <p:spPr>
          <a:xfrm rot="4049728">
            <a:off x="2210692" y="2564081"/>
            <a:ext cx="2294281" cy="49958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BD2D1-B04C-2F4F-A3F2-CB12D6BC8EE5}"/>
              </a:ext>
            </a:extLst>
          </p:cNvPr>
          <p:cNvSpPr/>
          <p:nvPr/>
        </p:nvSpPr>
        <p:spPr>
          <a:xfrm>
            <a:off x="1101147" y="1455135"/>
            <a:ext cx="256755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Bell Centennial Address" panose="020B0500000000000000" pitchFamily="34" charset="0"/>
              </a:rPr>
              <a:t>What does the column “park” contain? It contains information about the identity (ID) of our </a:t>
            </a:r>
            <a:r>
              <a:rPr lang="en-US" b="1" u="sng" dirty="0">
                <a:latin typeface="Bell Centennial Address" panose="020B0500000000000000" pitchFamily="34" charset="0"/>
              </a:rPr>
              <a:t>samples</a:t>
            </a:r>
            <a:r>
              <a:rPr lang="en-US" b="1" dirty="0">
                <a:latin typeface="Bell Centennial Address" panose="020B0500000000000000" pitchFamily="34" charset="0"/>
              </a:rPr>
              <a:t> (i.e. “</a:t>
            </a:r>
            <a:r>
              <a:rPr lang="en-US" b="1" dirty="0" err="1">
                <a:latin typeface="Bell Centennial Address" panose="020B0500000000000000" pitchFamily="34" charset="0"/>
              </a:rPr>
              <a:t>sample_ID_info</a:t>
            </a:r>
            <a:r>
              <a:rPr lang="en-US" b="1" dirty="0">
                <a:latin typeface="Bell Centennial Address" panose="020B0500000000000000" pitchFamily="34" charset="0"/>
              </a:rPr>
              <a:t>”)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EC847528-CFC5-0F4A-AF84-0B95C59F5ADC}"/>
              </a:ext>
            </a:extLst>
          </p:cNvPr>
          <p:cNvSpPr/>
          <p:nvPr/>
        </p:nvSpPr>
        <p:spPr>
          <a:xfrm rot="4414051">
            <a:off x="2672924" y="2046236"/>
            <a:ext cx="3205139" cy="49958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B27FE3-8195-7C47-AA61-CA2F0FFDD42E}"/>
              </a:ext>
            </a:extLst>
          </p:cNvPr>
          <p:cNvSpPr/>
          <p:nvPr/>
        </p:nvSpPr>
        <p:spPr>
          <a:xfrm>
            <a:off x="3279282" y="112579"/>
            <a:ext cx="33862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Bell Centennial Address" panose="020B0500000000000000" pitchFamily="34" charset="0"/>
              </a:rPr>
              <a:t>What does the column “</a:t>
            </a:r>
            <a:r>
              <a:rPr lang="en-US" b="1" dirty="0" err="1">
                <a:latin typeface="Bell Centennial Address" panose="020B0500000000000000" pitchFamily="34" charset="0"/>
              </a:rPr>
              <a:t>water_temp</a:t>
            </a:r>
            <a:r>
              <a:rPr lang="en-US" b="1" dirty="0">
                <a:latin typeface="Bell Centennial Address" panose="020B0500000000000000" pitchFamily="34" charset="0"/>
              </a:rPr>
              <a:t>” contain? It contains VALUES for a SINGLE one of our </a:t>
            </a:r>
            <a:r>
              <a:rPr lang="en-US" b="1" u="sng" dirty="0">
                <a:latin typeface="Bell Centennial Address" panose="020B0500000000000000" pitchFamily="34" charset="0"/>
              </a:rPr>
              <a:t>analytes</a:t>
            </a:r>
            <a:r>
              <a:rPr lang="en-US" b="1" dirty="0">
                <a:latin typeface="Bell Centennial Address" panose="020B0500000000000000" pitchFamily="34" charset="0"/>
              </a:rPr>
              <a:t> (i.e. “</a:t>
            </a:r>
            <a:r>
              <a:rPr lang="en-US" b="1" dirty="0" err="1">
                <a:latin typeface="Bell Centennial Address" panose="020B0500000000000000" pitchFamily="34" charset="0"/>
              </a:rPr>
              <a:t>values_for_single_analyte</a:t>
            </a:r>
            <a:r>
              <a:rPr lang="en-US" b="1" dirty="0">
                <a:latin typeface="Bell Centennial Address" panose="020B0500000000000000" pitchFamily="34" charset="0"/>
              </a:rPr>
              <a:t>”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1965055-6F39-FA49-B6CC-1EBF7A6F262D}"/>
              </a:ext>
            </a:extLst>
          </p:cNvPr>
          <p:cNvSpPr/>
          <p:nvPr/>
        </p:nvSpPr>
        <p:spPr>
          <a:xfrm rot="4631236">
            <a:off x="6007900" y="2819871"/>
            <a:ext cx="1558383" cy="49958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02A4C-7FC4-6445-9502-A3B451A0E6E5}"/>
              </a:ext>
            </a:extLst>
          </p:cNvPr>
          <p:cNvSpPr/>
          <p:nvPr/>
        </p:nvSpPr>
        <p:spPr>
          <a:xfrm>
            <a:off x="4760869" y="1539841"/>
            <a:ext cx="265802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Bell Centennial Address" panose="020B0500000000000000" pitchFamily="34" charset="0"/>
              </a:rPr>
              <a:t>What does the column “pH” contain? It contains VALUES for a SINGLE one of our </a:t>
            </a:r>
            <a:r>
              <a:rPr lang="en-US" b="1" u="sng" dirty="0">
                <a:latin typeface="Bell Centennial Address" panose="020B0500000000000000" pitchFamily="34" charset="0"/>
              </a:rPr>
              <a:t>analytes</a:t>
            </a:r>
            <a:r>
              <a:rPr lang="en-US" b="1" dirty="0">
                <a:latin typeface="Bell Centennial Address" panose="020B0500000000000000" pitchFamily="34" charset="0"/>
              </a:rPr>
              <a:t> (i.e. “</a:t>
            </a:r>
            <a:r>
              <a:rPr lang="en-US" b="1" dirty="0" err="1">
                <a:latin typeface="Bell Centennial Address" panose="020B0500000000000000" pitchFamily="34" charset="0"/>
              </a:rPr>
              <a:t>values_for_single_analyte</a:t>
            </a:r>
            <a:r>
              <a:rPr lang="en-US" b="1" dirty="0">
                <a:latin typeface="Bell Centennial Address" panose="020B0500000000000000" pitchFamily="34" charset="0"/>
              </a:rPr>
              <a:t>”)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63CFC05-A812-D143-ABC2-0F42DB81469E}"/>
              </a:ext>
            </a:extLst>
          </p:cNvPr>
          <p:cNvSpPr/>
          <p:nvPr/>
        </p:nvSpPr>
        <p:spPr>
          <a:xfrm rot="5400000">
            <a:off x="6338734" y="2271025"/>
            <a:ext cx="2639596" cy="49958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611C8F-6693-554D-90DE-8BD38CB74228}"/>
              </a:ext>
            </a:extLst>
          </p:cNvPr>
          <p:cNvSpPr/>
          <p:nvPr/>
        </p:nvSpPr>
        <p:spPr>
          <a:xfrm>
            <a:off x="6920155" y="122693"/>
            <a:ext cx="3065459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Bell Centennial Address" panose="020B0500000000000000" pitchFamily="34" charset="0"/>
              </a:rPr>
              <a:t>What does the column “element” contain? It contains NAMES of MULTIPLE </a:t>
            </a:r>
            <a:r>
              <a:rPr lang="en-US" b="1" u="sng" dirty="0">
                <a:latin typeface="Bell Centennial Address" panose="020B0500000000000000" pitchFamily="34" charset="0"/>
              </a:rPr>
              <a:t>analytes</a:t>
            </a:r>
            <a:r>
              <a:rPr lang="en-US" b="1" dirty="0">
                <a:latin typeface="Bell Centennial Address" panose="020B0500000000000000" pitchFamily="34" charset="0"/>
              </a:rPr>
              <a:t> (i.e. “</a:t>
            </a:r>
            <a:r>
              <a:rPr lang="en-US" b="1" dirty="0" err="1">
                <a:latin typeface="Bell Centennial Address" panose="020B0500000000000000" pitchFamily="34" charset="0"/>
              </a:rPr>
              <a:t>names_of_multiple_analytes</a:t>
            </a:r>
            <a:r>
              <a:rPr lang="en-US" b="1" dirty="0">
                <a:latin typeface="Bell Centennial Address" panose="020B0500000000000000" pitchFamily="34" charset="0"/>
              </a:rPr>
              <a:t>”).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D389E40-1B86-7E4A-944D-9FCAA30FFEB3}"/>
              </a:ext>
            </a:extLst>
          </p:cNvPr>
          <p:cNvSpPr/>
          <p:nvPr/>
        </p:nvSpPr>
        <p:spPr>
          <a:xfrm rot="6417896">
            <a:off x="8492607" y="2822856"/>
            <a:ext cx="1558383" cy="49958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0EB68F-BFF3-0546-B1D1-F78937F0BD55}"/>
              </a:ext>
            </a:extLst>
          </p:cNvPr>
          <p:cNvSpPr/>
          <p:nvPr/>
        </p:nvSpPr>
        <p:spPr>
          <a:xfrm>
            <a:off x="7881996" y="1855874"/>
            <a:ext cx="3221027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Bell Centennial Address" panose="020B0500000000000000" pitchFamily="34" charset="0"/>
              </a:rPr>
              <a:t>What does the column “</a:t>
            </a:r>
            <a:r>
              <a:rPr lang="en-US" b="1" dirty="0" err="1">
                <a:latin typeface="Bell Centennial Address" panose="020B0500000000000000" pitchFamily="34" charset="0"/>
              </a:rPr>
              <a:t>mg_per_L</a:t>
            </a:r>
            <a:r>
              <a:rPr lang="en-US" b="1" dirty="0">
                <a:latin typeface="Bell Centennial Address" panose="020B0500000000000000" pitchFamily="34" charset="0"/>
              </a:rPr>
              <a:t>” contain? It contains VALUES for MULTIPLE </a:t>
            </a:r>
            <a:r>
              <a:rPr lang="en-US" b="1" u="sng" dirty="0">
                <a:latin typeface="Bell Centennial Address" panose="020B0500000000000000" pitchFamily="34" charset="0"/>
              </a:rPr>
              <a:t>analytes</a:t>
            </a:r>
            <a:r>
              <a:rPr lang="en-US" b="1" dirty="0">
                <a:latin typeface="Bell Centennial Address" panose="020B0500000000000000" pitchFamily="34" charset="0"/>
              </a:rPr>
              <a:t> (i.e. </a:t>
            </a:r>
            <a:br>
              <a:rPr lang="en-US" b="1" dirty="0">
                <a:latin typeface="Bell Centennial Address" panose="020B0500000000000000" pitchFamily="34" charset="0"/>
              </a:rPr>
            </a:br>
            <a:r>
              <a:rPr lang="en-US" b="1" dirty="0">
                <a:latin typeface="Bell Centennial Address" panose="020B0500000000000000" pitchFamily="34" charset="0"/>
              </a:rPr>
              <a:t>“</a:t>
            </a:r>
            <a:r>
              <a:rPr lang="en-US" b="1" dirty="0" err="1">
                <a:latin typeface="Bell Centennial Address" panose="020B0500000000000000" pitchFamily="34" charset="0"/>
              </a:rPr>
              <a:t>values_for_multiple_analytes</a:t>
            </a:r>
            <a:r>
              <a:rPr lang="en-US" b="1" dirty="0">
                <a:latin typeface="Bell Centennial Address" panose="020B0500000000000000" pitchFamily="34" charset="0"/>
              </a:rPr>
              <a:t>”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13A3CED-C98B-0F47-962F-C436C0EF9F70}"/>
              </a:ext>
            </a:extLst>
          </p:cNvPr>
          <p:cNvSpPr/>
          <p:nvPr/>
        </p:nvSpPr>
        <p:spPr>
          <a:xfrm rot="6167471">
            <a:off x="10205740" y="2260893"/>
            <a:ext cx="2770112" cy="49958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23B2B4-7B24-EB40-BCCB-3AB2BF516BC2}"/>
              </a:ext>
            </a:extLst>
          </p:cNvPr>
          <p:cNvSpPr/>
          <p:nvPr/>
        </p:nvSpPr>
        <p:spPr>
          <a:xfrm>
            <a:off x="10348636" y="218953"/>
            <a:ext cx="322102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Bell Centennial Address" panose="020B0500000000000000" pitchFamily="34" charset="0"/>
              </a:rPr>
              <a:t>What does the column “</a:t>
            </a:r>
            <a:r>
              <a:rPr lang="en-US" b="1" dirty="0" err="1">
                <a:latin typeface="Bell Centennial Address" panose="020B0500000000000000" pitchFamily="34" charset="0"/>
              </a:rPr>
              <a:t>element_type</a:t>
            </a:r>
            <a:r>
              <a:rPr lang="en-US" b="1" dirty="0">
                <a:latin typeface="Bell Centennial Address" panose="020B0500000000000000" pitchFamily="34" charset="0"/>
              </a:rPr>
              <a:t>” contain? It contains ADDITIONAL INFO (non-numeric values) about our </a:t>
            </a:r>
            <a:r>
              <a:rPr lang="en-US" b="1" u="sng" dirty="0">
                <a:latin typeface="Bell Centennial Address" panose="020B0500000000000000" pitchFamily="34" charset="0"/>
              </a:rPr>
              <a:t>analytes</a:t>
            </a:r>
            <a:r>
              <a:rPr lang="en-US" b="1" dirty="0">
                <a:latin typeface="Bell Centennial Address" panose="020B0500000000000000" pitchFamily="34" charset="0"/>
              </a:rPr>
              <a:t> (i.e. “</a:t>
            </a:r>
            <a:r>
              <a:rPr lang="en-US" b="1" dirty="0" err="1">
                <a:latin typeface="Bell Centennial Address" panose="020B0500000000000000" pitchFamily="34" charset="0"/>
              </a:rPr>
              <a:t>additional_analyte_info</a:t>
            </a:r>
            <a:r>
              <a:rPr lang="en-US" b="1" dirty="0">
                <a:latin typeface="Bell Centennial Address" panose="020B0500000000000000" pitchFamily="34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49453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3718EE-DD09-7944-A044-B114A5A89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85"/>
          <a:stretch/>
        </p:blipFill>
        <p:spPr>
          <a:xfrm>
            <a:off x="3416955" y="462728"/>
            <a:ext cx="6956318" cy="3629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729E3D-20A5-8948-B2AB-EF68F23D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61" t="32165" r="29018"/>
          <a:stretch/>
        </p:blipFill>
        <p:spPr>
          <a:xfrm>
            <a:off x="3342727" y="3719145"/>
            <a:ext cx="2765824" cy="2987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B452B8-A809-8C40-8B9B-EBFA7BCA2A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73" t="32164" r="28959"/>
          <a:stretch/>
        </p:blipFill>
        <p:spPr>
          <a:xfrm>
            <a:off x="7607452" y="3719145"/>
            <a:ext cx="2574665" cy="2987997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29FA35A4-D7E5-7045-98FC-63D84D2B0404}"/>
              </a:ext>
            </a:extLst>
          </p:cNvPr>
          <p:cNvSpPr/>
          <p:nvPr/>
        </p:nvSpPr>
        <p:spPr>
          <a:xfrm rot="7587883">
            <a:off x="4892769" y="3206263"/>
            <a:ext cx="742278" cy="5886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203C2D8-8591-EF48-8543-2B37D68F3696}"/>
              </a:ext>
            </a:extLst>
          </p:cNvPr>
          <p:cNvSpPr/>
          <p:nvPr/>
        </p:nvSpPr>
        <p:spPr>
          <a:xfrm>
            <a:off x="6307567" y="4284033"/>
            <a:ext cx="742278" cy="5886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0076F-2F2D-FC44-8E7F-5B94E26C2CD1}"/>
              </a:ext>
            </a:extLst>
          </p:cNvPr>
          <p:cNvSpPr txBox="1"/>
          <p:nvPr/>
        </p:nvSpPr>
        <p:spPr>
          <a:xfrm>
            <a:off x="3208974" y="79158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ll Centennial Address" panose="020B0500000000000000" pitchFamily="34" charset="0"/>
              </a:rPr>
              <a:t>A</a:t>
            </a:r>
            <a:endParaRPr lang="en-US" sz="1200" dirty="0">
              <a:latin typeface="Bell Centennial Address" panose="020B0500000000000000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A1B05-4C9D-904E-909D-236E04CB87D3}"/>
              </a:ext>
            </a:extLst>
          </p:cNvPr>
          <p:cNvSpPr txBox="1"/>
          <p:nvPr/>
        </p:nvSpPr>
        <p:spPr>
          <a:xfrm>
            <a:off x="3208974" y="369925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ll Centennial Address" panose="020B0500000000000000" pitchFamily="34" charset="0"/>
              </a:rPr>
              <a:t>B</a:t>
            </a:r>
            <a:endParaRPr lang="en-US" sz="1200" dirty="0">
              <a:latin typeface="Bell Centennial Address" panose="020B0500000000000000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80C887-7CF6-C14F-B2B1-B0EF5F57F166}"/>
              </a:ext>
            </a:extLst>
          </p:cNvPr>
          <p:cNvSpPr txBox="1"/>
          <p:nvPr/>
        </p:nvSpPr>
        <p:spPr>
          <a:xfrm>
            <a:off x="7302649" y="3699258"/>
            <a:ext cx="383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ell Centennial Address" panose="020B0500000000000000" pitchFamily="34" charset="0"/>
              </a:rPr>
              <a:t>C</a:t>
            </a:r>
            <a:endParaRPr lang="en-US" sz="1200" dirty="0">
              <a:latin typeface="Bell Centennial Address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2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234</Words>
  <Application>Microsoft Macintosh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Bell Centennial Address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Busta</dc:creator>
  <cp:lastModifiedBy>Lucas Busta</cp:lastModifiedBy>
  <cp:revision>11</cp:revision>
  <cp:lastPrinted>2020-09-23T22:53:47Z</cp:lastPrinted>
  <dcterms:created xsi:type="dcterms:W3CDTF">2020-09-23T21:00:45Z</dcterms:created>
  <dcterms:modified xsi:type="dcterms:W3CDTF">2020-10-14T21:25:55Z</dcterms:modified>
</cp:coreProperties>
</file>