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slides of feature extraction</a:t>
            </a:r>
            <a:br>
              <a:rPr lang="en"/>
            </a:br>
            <a:br>
              <a:rPr lang="en"/>
            </a:br>
            <a:r>
              <a:rPr lang="en"/>
              <a:t>check lead -&gt; measure auscultation -&gt; augment auscultation to the SP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right locatio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19" name="Shape 19"/>
            <p:cNvSpPr/>
            <p:nvPr/>
          </p:nvSpPr>
          <p:spPr>
            <a:xfrm>
              <a:off x="3367087" y="-4763"/>
              <a:ext cx="1063625" cy="2782887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2582861"/>
              <a:ext cx="2693987" cy="4275137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67087" y="2687636"/>
              <a:ext cx="4576762" cy="4170362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2196300" y="1035050"/>
            <a:ext cx="6431099" cy="19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386532" y="2997200"/>
            <a:ext cx="5240699" cy="10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r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1pPr>
            <a:lvl2pPr indent="0" marL="342900" marR="0" rtl="0" algn="ctr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2pPr>
            <a:lvl3pPr indent="0" marL="685800" marR="0" rtl="0" algn="ctr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3pPr>
            <a:lvl4pPr indent="0" marL="10287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4pPr>
            <a:lvl5pPr indent="0" marL="13716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5pPr>
            <a:lvl6pPr indent="0" marL="17145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6pPr>
            <a:lvl7pPr indent="0" marL="20574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7pPr>
            <a:lvl8pPr indent="0" marL="24003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8pPr>
            <a:lvl9pPr indent="0" marL="2743200" marR="0" rtl="0" algn="ctr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999308" y="4412456"/>
            <a:ext cx="32429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13233" y="3549648"/>
            <a:ext cx="75140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1789508" y="699084"/>
            <a:ext cx="6169499" cy="2373599"/>
          </a:xfrm>
          <a:prstGeom prst="roundRect">
            <a:avLst>
              <a:gd fmla="val 4380" name="adj"/>
            </a:avLst>
          </a:prstGeom>
          <a:noFill/>
          <a:ln cap="flat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1pPr>
            <a:lvl2pPr indent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2pPr>
            <a:lvl3pPr indent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3pPr>
            <a:lvl4pPr indent="0" marL="10287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4pPr>
            <a:lvl5pPr indent="0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5pPr>
            <a:lvl6pPr indent="0" marL="1714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6pPr>
            <a:lvl7pPr indent="0" marL="2057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7pPr>
            <a:lvl8pPr indent="0" marL="2400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8pPr>
            <a:lvl9pPr indent="0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13233" y="3974702"/>
            <a:ext cx="7514099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13233" y="514350"/>
            <a:ext cx="75140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113233" y="3257550"/>
            <a:ext cx="7514099" cy="10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198958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en" sz="6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170068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en" sz="6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656158" y="514350"/>
            <a:ext cx="67424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827608" y="2571749"/>
            <a:ext cx="6399599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1113233" y="3257550"/>
            <a:ext cx="7514099" cy="108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13234" y="2481435"/>
            <a:ext cx="7514099" cy="11015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113233" y="3583035"/>
            <a:ext cx="75140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198958" y="6472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en" sz="6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170068" y="211454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en" sz="6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56158" y="514350"/>
            <a:ext cx="67424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13234" y="2914650"/>
            <a:ext cx="7514099" cy="6668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113233" y="3581400"/>
            <a:ext cx="75140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13234" y="514350"/>
            <a:ext cx="7514099" cy="20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13233" y="2628900"/>
            <a:ext cx="7514099" cy="6284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1113233" y="3257550"/>
            <a:ext cx="7514099" cy="1085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3698567" y="-585150"/>
            <a:ext cx="2343299" cy="75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50800" marL="215900" rtl="0" algn="l">
              <a:spcBef>
                <a:spcPts val="4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1pPr>
            <a:lvl2pPr indent="-76200" marL="5588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2pPr>
            <a:lvl3pPr indent="-88900" marL="9017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3pPr>
            <a:lvl4pPr indent="-12700" marL="11557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4pPr>
            <a:lvl5pPr indent="-25400" marL="14986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5pPr>
            <a:lvl6pPr indent="-76200" marL="18923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6pPr>
            <a:lvl7pPr indent="-76200" marL="22352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7pPr>
            <a:lvl8pPr indent="-76200" marL="25781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8pPr>
            <a:lvl9pPr indent="-76200" marL="29210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 rot="5400000">
            <a:off x="6048918" y="1764899"/>
            <a:ext cx="3828899" cy="13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206240" y="-578550"/>
            <a:ext cx="3828899" cy="60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50800" marL="215900" rtl="0" algn="l">
              <a:spcBef>
                <a:spcPts val="4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1pPr>
            <a:lvl2pPr indent="-76200" marL="5588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2pPr>
            <a:lvl3pPr indent="-88900" marL="9017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3pPr>
            <a:lvl4pPr indent="-12700" marL="11557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4pPr>
            <a:lvl5pPr indent="-25400" marL="14986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5pPr>
            <a:lvl6pPr indent="-76200" marL="18923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6pPr>
            <a:lvl7pPr indent="-76200" marL="22352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7pPr>
            <a:lvl8pPr indent="-76200" marL="25781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8pPr>
            <a:lvl9pPr indent="-76200" marL="29210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50800" marL="215900" rtl="0" algn="l">
              <a:spcBef>
                <a:spcPts val="4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1pPr>
            <a:lvl2pPr indent="-76200" marL="5588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2pPr>
            <a:lvl3pPr indent="-88900" marL="90170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3pPr>
            <a:lvl4pPr indent="-12700" marL="11557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4pPr>
            <a:lvl5pPr indent="-25400" marL="14986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5pPr>
            <a:lvl6pPr indent="-76200" marL="18923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6pPr>
            <a:lvl7pPr indent="-76200" marL="22352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7pPr>
            <a:lvl8pPr indent="-76200" marL="25781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8pPr>
            <a:lvl9pPr indent="-76200" marL="292100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113233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946524" y="514349"/>
            <a:ext cx="4680599" cy="382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113233" y="2228850"/>
            <a:ext cx="26619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13233" y="2000249"/>
            <a:ext cx="3671399" cy="2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55975" y="2000250"/>
            <a:ext cx="3671399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929209" y="2000249"/>
            <a:ext cx="6698100" cy="15827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929208" y="3583035"/>
            <a:ext cx="6698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329134" y="1993899"/>
            <a:ext cx="34554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rgbClr val="688726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113233" y="2501502"/>
            <a:ext cx="3671399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160365" y="2000250"/>
            <a:ext cx="34667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Clr>
                <a:srgbClr val="688726"/>
              </a:buClr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955975" y="2501502"/>
            <a:ext cx="3671399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12042" y="1314449"/>
            <a:ext cx="4069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5696011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flat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75" lIns="68575" rIns="68575" tIns="6857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1pPr>
            <a:lvl2pPr indent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2pPr>
            <a:lvl3pPr indent="0" marL="685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3pPr>
            <a:lvl4pPr indent="0" marL="10287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4pPr>
            <a:lvl5pPr indent="0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5pPr>
            <a:lvl6pPr indent="0" marL="17145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6pPr>
            <a:lvl7pPr indent="0" marL="2057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7pPr>
            <a:lvl8pPr indent="0" marL="24003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8pPr>
            <a:lvl9pPr indent="0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12042" y="2343149"/>
            <a:ext cx="40695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342900" rtl="0">
              <a:spcBef>
                <a:spcPts val="0"/>
              </a:spcBef>
              <a:buFont typeface="Cantarell"/>
              <a:buNone/>
              <a:defRPr/>
            </a:lvl2pPr>
            <a:lvl3pPr indent="0" marL="685800" rtl="0">
              <a:spcBef>
                <a:spcPts val="0"/>
              </a:spcBef>
              <a:buFont typeface="Cantarell"/>
              <a:buNone/>
              <a:defRPr/>
            </a:lvl3pPr>
            <a:lvl4pPr indent="0" marL="1028700" rtl="0">
              <a:spcBef>
                <a:spcPts val="0"/>
              </a:spcBef>
              <a:buFont typeface="Cantarell"/>
              <a:buNone/>
              <a:defRPr/>
            </a:lvl4pPr>
            <a:lvl5pPr indent="0" marL="1371600" rtl="0">
              <a:spcBef>
                <a:spcPts val="0"/>
              </a:spcBef>
              <a:buFont typeface="Cantarell"/>
              <a:buNone/>
              <a:defRPr/>
            </a:lvl5pPr>
            <a:lvl6pPr indent="0" marL="1714500" rtl="0">
              <a:spcBef>
                <a:spcPts val="0"/>
              </a:spcBef>
              <a:buFont typeface="Cantarell"/>
              <a:buNone/>
              <a:defRPr/>
            </a:lvl6pPr>
            <a:lvl7pPr indent="0" marL="2057400" rtl="0">
              <a:spcBef>
                <a:spcPts val="0"/>
              </a:spcBef>
              <a:buFont typeface="Cantarell"/>
              <a:buNone/>
              <a:defRPr/>
            </a:lvl7pPr>
            <a:lvl8pPr indent="0" marL="2400300" rtl="0">
              <a:spcBef>
                <a:spcPts val="0"/>
              </a:spcBef>
              <a:buFont typeface="Cantarell"/>
              <a:buNone/>
              <a:defRPr/>
            </a:lvl8pPr>
            <a:lvl9pPr indent="0" marL="27432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1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113108" y="0"/>
            <a:ext cx="1827609" cy="5143500"/>
            <a:chOff x="1320800" y="0"/>
            <a:chExt cx="2436812" cy="6858000"/>
          </a:xfrm>
        </p:grpSpPr>
        <p:sp>
          <p:nvSpPr>
            <p:cNvPr id="6" name="Shape 6"/>
            <p:cNvSpPr/>
            <p:nvPr/>
          </p:nvSpPr>
          <p:spPr>
            <a:xfrm>
              <a:off x="1627187" y="0"/>
              <a:ext cx="1122362" cy="5329237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Shape 7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627187" y="5291137"/>
              <a:ext cx="1495425" cy="1566862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ntarell"/>
              <a:buNone/>
              <a:defRPr sz="1100"/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50800" marL="215900" marR="0" rtl="0" algn="l">
              <a:spcBef>
                <a:spcPts val="4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1pPr>
            <a:lvl2pPr indent="-76200" marL="558800" marR="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2pPr>
            <a:lvl3pPr indent="-88900" marL="901700" marR="0" rtl="0" algn="l">
              <a:spcBef>
                <a:spcPts val="3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3pPr>
            <a:lvl4pPr indent="-12700" marL="11557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4pPr>
            <a:lvl5pPr indent="-25400" marL="14986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5pPr>
            <a:lvl6pPr indent="-76200" marL="18923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6pPr>
            <a:lvl7pPr indent="-76200" marL="22352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7pPr>
            <a:lvl8pPr indent="-76200" marL="25781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8pPr>
            <a:lvl9pPr indent="-76200" marL="2921000" marR="0" rtl="0" algn="l">
              <a:spcBef>
                <a:spcPts val="200"/>
              </a:spcBef>
              <a:spcAft>
                <a:spcPts val="500"/>
              </a:spcAft>
              <a:buClr>
                <a:srgbClr val="688726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299492" y="4412456"/>
            <a:ext cx="8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r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929209" y="4412456"/>
            <a:ext cx="531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8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09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2196300" y="1035050"/>
            <a:ext cx="6431099" cy="19619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REAL-TIME ECG RENDERING ON MOBILE DEVICES FOR ECG-BASED VIRTUAL PATHOLOGY STETHOSCOPE TRACKING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386532" y="2997200"/>
            <a:ext cx="5240699" cy="10412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OR: ECG Tracking for Cardiac Auscultation Training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The Costs of Heart Disease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113229" y="2000250"/>
            <a:ext cx="2741400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$272.5 billion in 2008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Projected to reach $818.1 billion by 2030.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525" y="1531250"/>
            <a:ext cx="4772799" cy="32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Cardiac Auscultation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113228" y="2000250"/>
            <a:ext cx="3752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Primary method for detecting physical cardiovascular pathologies.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75" y="2061962"/>
            <a:ext cx="3329824" cy="22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A Decline in Cardiac Auscultation Skills?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Limited patient access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Patient has short hospital stay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Lack of training time</a:t>
            </a:r>
          </a:p>
          <a:p>
            <a:pPr indent="-342900" lvl="0" marL="45720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Reliance on competing &amp; expensive technologies (e.g. Echocardiogram)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Tools to Make the Tool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Eclipse with Android SDK*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Android Studio*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Genymotion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Raspberry Pi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E-Health shield connected via Arduino-to-Pi shield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Anaconda python infrastructure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ZMQ server library</a:t>
            </a:r>
          </a:p>
          <a:p>
            <a:pPr indent="-29845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rabi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Raspberry Pi system updates</a:t>
            </a:r>
          </a:p>
          <a:p>
            <a:pPr indent="-298450" lvl="1" marL="9144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lphaL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ProFTP</a:t>
            </a:r>
          </a:p>
          <a:p>
            <a:pPr indent="-298450" lvl="1" marL="9144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lphaL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PPTPD VPN </a:t>
            </a:r>
          </a:p>
          <a:p>
            <a:pPr indent="-298450" lvl="1" marL="9144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AutoNum type="alphaLcPeriod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Bluez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* complete list of Java libraries included at the end of the presentation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Putting Those Tools Together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25" y="1828650"/>
            <a:ext cx="7190800" cy="20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Introductions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Product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Demonstration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Future Plans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850" y="2082024"/>
            <a:ext cx="2202149" cy="21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Demonstration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950" y="1828650"/>
            <a:ext cx="3607374" cy="27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50" y="1828650"/>
            <a:ext cx="4887000" cy="7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950" y="2753565"/>
            <a:ext cx="4887000" cy="184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Demonstration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25" y="1828649"/>
            <a:ext cx="3637777" cy="204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825" y="1828650"/>
            <a:ext cx="3637777" cy="204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Demonstration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75" y="1861374"/>
            <a:ext cx="4269453" cy="24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213892" y="4412456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Introductions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Product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Demonstration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Future Plans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50" y="2099600"/>
            <a:ext cx="2144600" cy="21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Introductions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Product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Demonstration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Future Plans</a:t>
            </a:r>
          </a:p>
          <a:p>
            <a:pPr indent="-355600" lvl="0" marL="45720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850" y="2082024"/>
            <a:ext cx="2202149" cy="21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Future Plans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Complete the Bluetooth integration between Pi and Android device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Optional features (save, email, etc.)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Multiplatform application development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Improved pathology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 extraction and classification on Raspberry Pi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Feature Extraction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25" y="1740525"/>
            <a:ext cx="2317125" cy="18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0350" y="1828650"/>
            <a:ext cx="2317125" cy="117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350" y="3033700"/>
            <a:ext cx="4783550" cy="14108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1113350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Feature Extraction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99" y="1828650"/>
            <a:ext cx="3987625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Feature Classification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73" y="1828650"/>
            <a:ext cx="3688249" cy="2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idx="1" type="body"/>
          </p:nvPr>
        </p:nvSpPr>
        <p:spPr>
          <a:xfrm>
            <a:off x="1113225" y="1936150"/>
            <a:ext cx="3825900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Lead Positions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Measure Auscultations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Augment auscultations to the SP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Introductions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Product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Demonstration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Future Plans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850" y="2082024"/>
            <a:ext cx="2202149" cy="21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13348" y="2000250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PPP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Bridging the gap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internet of things</a:t>
            </a:r>
          </a:p>
          <a:p>
            <a:pPr indent="-355600" lvl="0" marL="45720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Cost, portability, and cost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1113225" y="588775"/>
            <a:ext cx="7514099" cy="37548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Thank You!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Impact"/>
              <a:ea typeface="Impact"/>
              <a:cs typeface="Impact"/>
              <a:sym typeface="Impact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Any Questions?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75" y="1481874"/>
            <a:ext cx="2202149" cy="21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725" y="1393875"/>
            <a:ext cx="2144600" cy="21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Reference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Orientation invariant ECG-based stethoscope tracking for heart auscultation training on augmented standardized patients</a:t>
            </a:r>
          </a:p>
          <a:p>
            <a:pPr indent="0" lvl="0" marL="0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By: Kidane, N., S. Chemlal, J. Li, F. D. Mckenzie, and T. Hubbard. SIMULATION. 2013-12-04.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Appendix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242950" y="2000250"/>
            <a:ext cx="73844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Java libraries utilized in app: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jjoe64.graphview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android.io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os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app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content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graphics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util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view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widget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bluetooth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android.</a:t>
            </a: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support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13225" y="514350"/>
            <a:ext cx="6687900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Who We Are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marL="0" rtl="0" algn="l">
              <a:spcBef>
                <a:spcPts val="0"/>
              </a:spcBef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				   Salim Chemlal - faculty adviser</a:t>
            </a:r>
          </a:p>
          <a:p>
            <a:pPr indent="0" marL="1371600" rtl="0" algn="just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Chris Bliss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				Dimitry Jacquet	</a:t>
            </a:r>
          </a:p>
          <a:p>
            <a:pPr indent="0" marL="1371600" rtl="0" algn="just">
              <a:spcBef>
                <a:spcPts val="0"/>
              </a:spcBef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Nahom Kidane				Marvin Walker</a:t>
            </a:r>
          </a:p>
          <a:p>
            <a:pPr indent="0" marL="1371600" rtl="0" algn="just">
              <a:spcBef>
                <a:spcPts val="0"/>
              </a:spcBef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Christopher Venning		Michael Kilmartin</a:t>
            </a:r>
          </a:p>
          <a:p>
            <a:pPr indent="0" marL="2286000" rtl="0" algn="just">
              <a:spcBef>
                <a:spcPts val="0"/>
              </a:spcBef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 Dr. Frederic McKenzie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2264299"/>
            <a:ext cx="1833849" cy="18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900" y="2264300"/>
            <a:ext cx="1815200" cy="18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What We Do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457200" marL="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Development:</a:t>
            </a:r>
          </a:p>
          <a:p>
            <a:pPr indent="-50800" marL="67310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Chris Bliss  - wireless communication between Raspberry Pi and Android device.</a:t>
            </a:r>
          </a:p>
          <a:p>
            <a:pPr indent="-50800" marL="67310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Dimitry Jacquet - ECG rendering app on Android platform</a:t>
            </a:r>
          </a:p>
          <a:p>
            <a:pPr indent="-50800" marL="67310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Nahom Kidane - ECG collection software on Raspberry Pi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	Research: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	    Dr. Frederic McKenzie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    Marvin Walker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	    Christopher Venning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	    Michael Kilmartin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 strike="sngStrike">
                <a:latin typeface="Roboto Condensed"/>
                <a:ea typeface="Roboto Condensed"/>
                <a:cs typeface="Roboto Condensed"/>
                <a:sym typeface="Roboto Condensed"/>
              </a:rPr>
              <a:t>Introductions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Product Description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Demonstration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Future Plans</a:t>
            </a:r>
          </a:p>
          <a:p>
            <a:pPr indent="-3556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50" y="2099600"/>
            <a:ext cx="2144600" cy="21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A Better, Smarter &amp; More Efficient Training Tool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113232" y="2000249"/>
            <a:ext cx="7514099" cy="23432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Mannequins lack the reality of patient interaction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Standardized patients (SPs) are incapable of assuming the conditions of a heart problem</a:t>
            </a:r>
          </a:p>
          <a:p>
            <a:pPr indent="-3429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What about a hybrid of technology and SPs?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Hybrid Simulations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75" y="2028900"/>
            <a:ext cx="17907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25" y="2067000"/>
            <a:ext cx="32861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1276775" y="1435625"/>
            <a:ext cx="3744000" cy="19058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Instructor/SP triggered virtual pathology stethoscope.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Requires line of sight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May not be in tune with movements of SP</a:t>
            </a:r>
          </a:p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May not be in the correct location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550" y="1799362"/>
            <a:ext cx="1960774" cy="27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200" y="3071675"/>
            <a:ext cx="1799171" cy="147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type="title"/>
          </p:nvPr>
        </p:nvSpPr>
        <p:spPr>
          <a:xfrm>
            <a:off x="1113233" y="514350"/>
            <a:ext cx="7514099" cy="13143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Hybrid Simulations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113225" y="514350"/>
            <a:ext cx="7514099" cy="11538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>
                <a:latin typeface="Impact"/>
                <a:ea typeface="Impact"/>
                <a:cs typeface="Impact"/>
                <a:sym typeface="Impact"/>
              </a:rPr>
              <a:t>The Numbers Behind Heart Disease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113225" y="4080450"/>
            <a:ext cx="7514099" cy="662399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17.5 Million people in 2012</a:t>
            </a:r>
          </a:p>
          <a:p>
            <a:pPr indent="-317500" lvl="0" marL="457200">
              <a:spcBef>
                <a:spcPts val="0"/>
              </a:spcBef>
              <a:buClr>
                <a:srgbClr val="688726"/>
              </a:buClr>
              <a:buSzPct val="100000"/>
              <a:buFont typeface="Roboto Condensed"/>
              <a:buChar char="•"/>
            </a:pPr>
            <a:r>
              <a:rPr lang="en" sz="1400">
                <a:latin typeface="Roboto Condensed"/>
                <a:ea typeface="Roboto Condensed"/>
                <a:cs typeface="Roboto Condensed"/>
                <a:sym typeface="Roboto Condensed"/>
              </a:rPr>
              <a:t>3 in 10 deaths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25" y="1405550"/>
            <a:ext cx="7514100" cy="26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075" y="3078200"/>
            <a:ext cx="20002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2" type="sldNum"/>
          </p:nvPr>
        </p:nvSpPr>
        <p:spPr>
          <a:xfrm>
            <a:off x="8213892" y="4400348"/>
            <a:ext cx="413399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