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0E2"/>
    <a:srgbClr val="B2E7CA"/>
    <a:srgbClr val="7F6000"/>
    <a:srgbClr val="D8CEB2"/>
    <a:srgbClr val="6F2F9F"/>
    <a:srgbClr val="0070C0"/>
    <a:srgbClr val="00B050"/>
    <a:srgbClr val="B2D3EB"/>
    <a:srgbClr val="20202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4477703" y="1592580"/>
            <a:ext cx="3236595" cy="3672840"/>
            <a:chOff x="6250" y="1693"/>
            <a:chExt cx="5097" cy="5784"/>
          </a:xfrm>
        </p:grpSpPr>
        <p:grpSp>
          <p:nvGrpSpPr>
            <p:cNvPr id="59" name="组合 58"/>
            <p:cNvGrpSpPr/>
            <p:nvPr/>
          </p:nvGrpSpPr>
          <p:grpSpPr>
            <a:xfrm>
              <a:off x="6937" y="1693"/>
              <a:ext cx="4408" cy="918"/>
              <a:chOff x="7044" y="1302"/>
              <a:chExt cx="4408" cy="918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7044" y="1302"/>
                <a:ext cx="4409" cy="918"/>
              </a:xfrm>
              <a:prstGeom prst="roundRect">
                <a:avLst/>
              </a:prstGeom>
              <a:solidFill>
                <a:srgbClr val="B2D3EB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圆角矩形 26"/>
              <p:cNvSpPr/>
              <p:nvPr/>
            </p:nvSpPr>
            <p:spPr>
              <a:xfrm>
                <a:off x="8901" y="1477"/>
                <a:ext cx="2339" cy="255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2E7CA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7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Target genome</a:t>
                </a:r>
                <a:endParaRPr lang="en-US" altLang="zh-CN" sz="7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28" name="圆角矩形 27"/>
              <p:cNvSpPr/>
              <p:nvPr/>
            </p:nvSpPr>
            <p:spPr>
              <a:xfrm>
                <a:off x="8900" y="1805"/>
                <a:ext cx="2339" cy="255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B050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7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Reference proteins set</a:t>
                </a:r>
                <a:endParaRPr lang="en-US" altLang="zh-CN" sz="7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7317" y="1477"/>
                <a:ext cx="1427" cy="586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Collecting</a:t>
                </a:r>
                <a:endParaRPr lang="en-US" altLang="zh-CN"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6937" y="2839"/>
              <a:ext cx="4410" cy="1733"/>
              <a:chOff x="7044" y="2635"/>
              <a:chExt cx="4410" cy="1733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7044" y="2635"/>
                <a:ext cx="4410" cy="1733"/>
              </a:xfrm>
              <a:prstGeom prst="roundRect">
                <a:avLst/>
              </a:prstGeom>
              <a:solidFill>
                <a:srgbClr val="B2E7CA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8901" y="2853"/>
                <a:ext cx="2340" cy="255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B050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7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Reference protein sets are split</a:t>
                </a:r>
                <a:endParaRPr lang="en-US" altLang="zh-CN" sz="7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7319" y="2853"/>
                <a:ext cx="1425" cy="255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solidFill>
                      <a:srgbClr val="20202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Split</a:t>
                </a:r>
                <a:endParaRPr lang="en-US" altLang="zh-CN"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8902" y="3216"/>
                <a:ext cx="2341" cy="255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2E7CA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7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Batch run genblastG</a:t>
                </a:r>
                <a:endParaRPr lang="en-US" altLang="zh-CN" sz="7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7319" y="3216"/>
                <a:ext cx="1433" cy="255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Multithreading</a:t>
                </a:r>
                <a:endParaRPr lang="en-US" altLang="zh-CN"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7319" y="3579"/>
                <a:ext cx="1434" cy="255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Repair</a:t>
                </a:r>
                <a:endParaRPr lang="en-US" altLang="zh-CN"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7319" y="3942"/>
                <a:ext cx="1435" cy="255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Reconstruction</a:t>
                </a:r>
                <a:endParaRPr lang="en-US" altLang="zh-CN"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6937" y="4799"/>
              <a:ext cx="4411" cy="1375"/>
              <a:chOff x="7044" y="4639"/>
              <a:chExt cx="4411" cy="1375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7044" y="4639"/>
                <a:ext cx="4411" cy="1375"/>
              </a:xfrm>
              <a:prstGeom prst="roundRect">
                <a:avLst/>
              </a:prstGeom>
              <a:solidFill>
                <a:srgbClr val="D3C0E2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7317" y="4861"/>
                <a:ext cx="3924" cy="256"/>
                <a:chOff x="7317" y="4861"/>
                <a:chExt cx="3924" cy="256"/>
              </a:xfrm>
            </p:grpSpPr>
            <p:sp>
              <p:nvSpPr>
                <p:cNvPr id="42" name="圆角矩形 41"/>
                <p:cNvSpPr/>
                <p:nvPr/>
              </p:nvSpPr>
              <p:spPr>
                <a:xfrm>
                  <a:off x="8296" y="4861"/>
                  <a:ext cx="2945" cy="256"/>
                </a:xfrm>
                <a:prstGeom prst="roundRect">
                  <a:avLst/>
                </a:prstGeom>
                <a:solidFill>
                  <a:srgbClr val="6F2F9F"/>
                </a:solid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2E7CA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Filter out overlapping genes</a:t>
                  </a:r>
                  <a:endParaRPr lang="en-US" altLang="zh-CN" sz="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  <p:sp>
              <p:nvSpPr>
                <p:cNvPr id="51" name="圆角矩形 50"/>
                <p:cNvSpPr/>
                <p:nvPr/>
              </p:nvSpPr>
              <p:spPr>
                <a:xfrm>
                  <a:off x="7317" y="4862"/>
                  <a:ext cx="822" cy="255"/>
                </a:xfrm>
                <a:prstGeom prst="roundRect">
                  <a:avLst/>
                </a:prstGeom>
                <a:noFill/>
                <a:ln>
                  <a:solidFill>
                    <a:srgbClr val="6F2F9F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Filter</a:t>
                  </a:r>
                  <a:endParaRPr lang="en-US" altLang="zh-CN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>
                <a:off x="7317" y="5207"/>
                <a:ext cx="3924" cy="256"/>
                <a:chOff x="7317" y="5223"/>
                <a:chExt cx="3924" cy="256"/>
              </a:xfrm>
            </p:grpSpPr>
            <p:sp>
              <p:nvSpPr>
                <p:cNvPr id="43" name="圆角矩形 42"/>
                <p:cNvSpPr/>
                <p:nvPr/>
              </p:nvSpPr>
              <p:spPr>
                <a:xfrm>
                  <a:off x="8296" y="5223"/>
                  <a:ext cx="2945" cy="256"/>
                </a:xfrm>
                <a:prstGeom prst="roundRect">
                  <a:avLst/>
                </a:prstGeom>
                <a:solidFill>
                  <a:srgbClr val="6F2F9F"/>
                </a:solid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2E7CA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Sort GFF3 file by chromosome</a:t>
                  </a:r>
                  <a:endParaRPr lang="en-US" altLang="zh-CN" sz="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  <p:sp>
              <p:nvSpPr>
                <p:cNvPr id="52" name="圆角矩形 51"/>
                <p:cNvSpPr/>
                <p:nvPr/>
              </p:nvSpPr>
              <p:spPr>
                <a:xfrm>
                  <a:off x="7317" y="5223"/>
                  <a:ext cx="822" cy="255"/>
                </a:xfrm>
                <a:prstGeom prst="roundRect">
                  <a:avLst/>
                </a:prstGeom>
                <a:noFill/>
                <a:ln>
                  <a:solidFill>
                    <a:srgbClr val="6F2F9F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Sort</a:t>
                  </a:r>
                  <a:endParaRPr lang="en-US" altLang="zh-CN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7318" y="5553"/>
                <a:ext cx="3924" cy="256"/>
                <a:chOff x="7317" y="5712"/>
                <a:chExt cx="3924" cy="256"/>
              </a:xfrm>
            </p:grpSpPr>
            <p:sp>
              <p:nvSpPr>
                <p:cNvPr id="45" name="圆角矩形 44"/>
                <p:cNvSpPr/>
                <p:nvPr/>
              </p:nvSpPr>
              <p:spPr>
                <a:xfrm>
                  <a:off x="8297" y="5712"/>
                  <a:ext cx="2944" cy="256"/>
                </a:xfrm>
                <a:prstGeom prst="roundRect">
                  <a:avLst/>
                </a:prstGeom>
                <a:solidFill>
                  <a:srgbClr val="6F2F9F"/>
                </a:solid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2E7CA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Extract CDS and protein sequence</a:t>
                  </a:r>
                  <a:endParaRPr lang="en-US" altLang="zh-CN" sz="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7317" y="5712"/>
                  <a:ext cx="822" cy="255"/>
                </a:xfrm>
                <a:prstGeom prst="roundRect">
                  <a:avLst/>
                </a:prstGeom>
                <a:noFill/>
                <a:ln>
                  <a:solidFill>
                    <a:srgbClr val="6F2F9F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  <a:sym typeface="+mn-ea"/>
                    </a:rPr>
                    <a:t>Extract</a:t>
                  </a:r>
                  <a:endParaRPr lang="en-US" altLang="zh-CN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endParaRPr>
                </a:p>
              </p:txBody>
            </p:sp>
          </p:grpSp>
        </p:grpSp>
        <p:grpSp>
          <p:nvGrpSpPr>
            <p:cNvPr id="62" name="组合 61"/>
            <p:cNvGrpSpPr/>
            <p:nvPr/>
          </p:nvGrpSpPr>
          <p:grpSpPr>
            <a:xfrm>
              <a:off x="6937" y="6402"/>
              <a:ext cx="4410" cy="1074"/>
              <a:chOff x="6934" y="6581"/>
              <a:chExt cx="4410" cy="1074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6934" y="6581"/>
                <a:ext cx="4410" cy="1075"/>
              </a:xfrm>
              <a:prstGeom prst="roundRect">
                <a:avLst/>
              </a:prstGeom>
              <a:solidFill>
                <a:srgbClr val="D8CEB2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8298" y="7129"/>
                <a:ext cx="2831" cy="386"/>
              </a:xfrm>
              <a:prstGeom prst="roundRect">
                <a:avLst/>
              </a:prstGeom>
              <a:solidFill>
                <a:srgbClr val="7F6000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2E7CA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Converting between GTF and GFF3 formats</a:t>
                </a:r>
                <a:endParaRPr lang="en-US" altLang="zh-CN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8295" y="6763"/>
                <a:ext cx="2839" cy="255"/>
              </a:xfrm>
              <a:prstGeom prst="roundRect">
                <a:avLst/>
              </a:prstGeom>
              <a:solidFill>
                <a:srgbClr val="7F6000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2E7CA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Compare GFF3 files</a:t>
                </a:r>
                <a:endParaRPr lang="en-US" altLang="zh-CN" sz="8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7209" y="7129"/>
                <a:ext cx="989" cy="386"/>
              </a:xfrm>
              <a:prstGeom prst="roundRect">
                <a:avLst/>
              </a:prstGeom>
              <a:noFill/>
              <a:ln>
                <a:solidFill>
                  <a:srgbClr val="7F6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Convert</a:t>
                </a:r>
                <a:endParaRPr lang="en-US" altLang="zh-CN"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61" name="圆角矩形 60"/>
              <p:cNvSpPr/>
              <p:nvPr/>
            </p:nvSpPr>
            <p:spPr>
              <a:xfrm>
                <a:off x="7209" y="6765"/>
                <a:ext cx="990" cy="255"/>
              </a:xfrm>
              <a:prstGeom prst="roundRect">
                <a:avLst/>
              </a:prstGeom>
              <a:noFill/>
              <a:ln>
                <a:solidFill>
                  <a:srgbClr val="7F6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Compare</a:t>
                </a:r>
                <a:endParaRPr lang="en-US" altLang="zh-CN"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>
              <a:off x="6250" y="1693"/>
              <a:ext cx="500" cy="918"/>
            </a:xfrm>
            <a:prstGeom prst="roundRect">
              <a:avLst/>
            </a:prstGeom>
            <a:solidFill>
              <a:srgbClr val="B2D3EB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en-US" altLang="zh-CN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6250" y="2839"/>
              <a:ext cx="500" cy="1733"/>
            </a:xfrm>
            <a:prstGeom prst="roundRect">
              <a:avLst/>
            </a:prstGeom>
            <a:solidFill>
              <a:srgbClr val="B2E7C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 prediction</a:t>
              </a:r>
              <a:endParaRPr lang="en-US" altLang="zh-CN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6250" y="4801"/>
              <a:ext cx="500" cy="1377"/>
            </a:xfrm>
            <a:prstGeom prst="roundRect">
              <a:avLst/>
            </a:prstGeom>
            <a:solidFill>
              <a:srgbClr val="D3C0E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out redundancy</a:t>
              </a:r>
              <a:endParaRPr lang="en-US" altLang="zh-CN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6250" y="6407"/>
              <a:ext cx="500" cy="1070"/>
            </a:xfrm>
            <a:prstGeom prst="roundRect">
              <a:avLst/>
            </a:prstGeom>
            <a:solidFill>
              <a:srgbClr val="D8CEB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vert270" rtlCol="0" anchor="ctr"/>
            <a:p>
              <a:pPr algn="ctr"/>
              <a:r>
                <a:rPr lang="en-US" altLang="zh-CN"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Optional</a:t>
              </a:r>
              <a:endParaRPr lang="zh-CN" alt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直接箭头连接符 69"/>
            <p:cNvCxnSpPr>
              <a:stCxn id="63" idx="2"/>
              <a:endCxn id="65" idx="0"/>
            </p:cNvCxnSpPr>
            <p:nvPr/>
          </p:nvCxnSpPr>
          <p:spPr>
            <a:xfrm>
              <a:off x="6500" y="2611"/>
              <a:ext cx="0" cy="228"/>
            </a:xfrm>
            <a:prstGeom prst="straightConnector1">
              <a:avLst/>
            </a:prstGeom>
            <a:ln>
              <a:solidFill>
                <a:srgbClr val="20202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5" idx="2"/>
              <a:endCxn id="66" idx="0"/>
            </p:cNvCxnSpPr>
            <p:nvPr/>
          </p:nvCxnSpPr>
          <p:spPr>
            <a:xfrm>
              <a:off x="6500" y="4572"/>
              <a:ext cx="0" cy="229"/>
            </a:xfrm>
            <a:prstGeom prst="straightConnector1">
              <a:avLst/>
            </a:prstGeom>
            <a:ln>
              <a:solidFill>
                <a:srgbClr val="20202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6" idx="2"/>
              <a:endCxn id="67" idx="0"/>
            </p:cNvCxnSpPr>
            <p:nvPr/>
          </p:nvCxnSpPr>
          <p:spPr>
            <a:xfrm>
              <a:off x="6500" y="6178"/>
              <a:ext cx="0" cy="229"/>
            </a:xfrm>
            <a:prstGeom prst="straightConnector1">
              <a:avLst/>
            </a:prstGeom>
            <a:ln>
              <a:solidFill>
                <a:srgbClr val="20202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3" name="圆角矩形 72"/>
            <p:cNvSpPr/>
            <p:nvPr/>
          </p:nvSpPr>
          <p:spPr>
            <a:xfrm>
              <a:off x="8791" y="3785"/>
              <a:ext cx="2341" cy="2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2E7CA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7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Calculate CDS phase and repair</a:t>
              </a:r>
              <a:endParaRPr lang="en-US" altLang="zh-CN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8796" y="4150"/>
              <a:ext cx="2341" cy="25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2E7CA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7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Regenerate standard GFF3 files</a:t>
              </a:r>
              <a:endParaRPr lang="en-US" altLang="zh-CN" sz="7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WPS 演示</Application>
  <PresentationFormat>宽屏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Arial Unicode MS</vt:lpstr>
      <vt:lpstr>微软雅黑</vt:lpstr>
      <vt:lpstr>宋体</vt:lpstr>
      <vt:lpstr>Calibri</vt:lpstr>
      <vt:lpstr>Times New Roman</vt:lpstr>
      <vt:lpstr>Arimo</vt:lpstr>
      <vt:lpstr>Amiri</vt:lpstr>
      <vt:lpstr>OpenSymbol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chenguisen</cp:lastModifiedBy>
  <cp:revision>5</cp:revision>
  <dcterms:created xsi:type="dcterms:W3CDTF">2025-09-25T07:39:46Z</dcterms:created>
  <dcterms:modified xsi:type="dcterms:W3CDTF">2025-09-25T07:39:46Z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2052-12.1.0.17885</vt:lpwstr>
  </property>
  <property fmtid="{D5CDD505-2E9C-101B-9397-08002B2CF9AE}" pid="3" name="ICV">
    <vt:lpwstr>980CFB44DB04A81DC2F1D468030C6D9B_42</vt:lpwstr>
  </property>
</Properties>
</file>