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6" r:id="rId1"/>
  </p:sldMasterIdLst>
  <p:sldIdLst>
    <p:sldId id="260" r:id="rId2"/>
    <p:sldId id="256" r:id="rId3"/>
    <p:sldId id="277" r:id="rId4"/>
    <p:sldId id="276" r:id="rId5"/>
    <p:sldId id="275" r:id="rId6"/>
    <p:sldId id="278" r:id="rId7"/>
    <p:sldId id="279" r:id="rId8"/>
    <p:sldId id="265" r:id="rId9"/>
    <p:sldId id="280" r:id="rId10"/>
    <p:sldId id="266" r:id="rId11"/>
    <p:sldId id="267" r:id="rId12"/>
    <p:sldId id="272" r:id="rId13"/>
    <p:sldId id="269" r:id="rId14"/>
    <p:sldId id="273" r:id="rId15"/>
    <p:sldId id="274"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4660"/>
  </p:normalViewPr>
  <p:slideViewPr>
    <p:cSldViewPr snapToGrid="0">
      <p:cViewPr varScale="1">
        <p:scale>
          <a:sx n="86" d="100"/>
          <a:sy n="86" d="100"/>
        </p:scale>
        <p:origin x="883" y="6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6190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524150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375222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275946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466824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9853036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02826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93321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88891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62356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06200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19048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9765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69304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89272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48383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24D31-43A5-475A-80CF-332C9F6DCF35}" type="datetimeFigureOut">
              <a:rPr lang="en-US" smtClean="0"/>
              <a:t>1/10/2022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6500422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2B097-3724-4456-97CD-AE9EF5F5DF26}"/>
              </a:ext>
            </a:extLst>
          </p:cNvPr>
          <p:cNvSpPr>
            <a:spLocks noGrp="1"/>
          </p:cNvSpPr>
          <p:nvPr>
            <p:ph type="title"/>
          </p:nvPr>
        </p:nvSpPr>
        <p:spPr>
          <a:xfrm>
            <a:off x="1097280" y="177553"/>
            <a:ext cx="10058400" cy="6063449"/>
          </a:xfrm>
        </p:spPr>
        <p:txBody>
          <a:bodyPr>
            <a:normAutofit fontScale="90000"/>
          </a:bodyPr>
          <a:lstStyle/>
          <a:p>
            <a:pPr algn="ctr"/>
            <a:br>
              <a:rPr lang="en-US" sz="4000" b="1" dirty="0"/>
            </a:br>
            <a:br>
              <a:rPr lang="en-US" sz="4000" b="1" dirty="0"/>
            </a:br>
            <a:br>
              <a:rPr lang="en-US" sz="4000" b="1" dirty="0"/>
            </a:br>
            <a:r>
              <a:rPr lang="en-US" sz="4000" b="1" dirty="0"/>
              <a:t>DAA Activity Sem-1</a:t>
            </a:r>
            <a:br>
              <a:rPr lang="en-US" sz="4000" b="1" dirty="0"/>
            </a:br>
            <a:br>
              <a:rPr lang="en-US" sz="4000" b="1" dirty="0"/>
            </a:br>
            <a:r>
              <a:rPr lang="en-US" sz="4000" b="1" dirty="0" err="1"/>
              <a:t>Name:Chaitra</a:t>
            </a:r>
            <a:r>
              <a:rPr lang="en-US" sz="4000" b="1" dirty="0"/>
              <a:t> G. Natekar</a:t>
            </a:r>
            <a:br>
              <a:rPr lang="en-US" sz="4000" b="1" dirty="0"/>
            </a:br>
            <a:r>
              <a:rPr lang="en-US" sz="4000" b="1" dirty="0" err="1"/>
              <a:t>Std:Fy.Msc</a:t>
            </a:r>
            <a:r>
              <a:rPr lang="en-US" sz="4000" b="1" dirty="0"/>
              <a:t>(CS)</a:t>
            </a:r>
            <a:br>
              <a:rPr lang="en-US" sz="4000" b="1" dirty="0"/>
            </a:br>
            <a:r>
              <a:rPr lang="en-US" sz="4000" b="1" dirty="0"/>
              <a:t>Roll no:41(</a:t>
            </a:r>
            <a:r>
              <a:rPr lang="en-US" sz="4000" b="1" dirty="0" err="1"/>
              <a:t>pimpri</a:t>
            </a:r>
            <a:r>
              <a:rPr lang="en-US" sz="4000" b="1" dirty="0"/>
              <a:t>)</a:t>
            </a:r>
            <a:br>
              <a:rPr lang="en-US" sz="4000" b="1" dirty="0"/>
            </a:br>
            <a:r>
              <a:rPr lang="en-US" sz="4000" b="1" dirty="0"/>
              <a:t>Topic: Knapsack Problem</a:t>
            </a:r>
            <a:br>
              <a:rPr lang="en-US" sz="4000" b="1" dirty="0"/>
            </a:br>
            <a:r>
              <a:rPr lang="en-US" sz="4000" b="1" dirty="0"/>
              <a:t>Subject Teacher: </a:t>
            </a:r>
            <a:r>
              <a:rPr lang="en-US" sz="4000" b="1" dirty="0" err="1"/>
              <a:t>Dr.Sujata</a:t>
            </a:r>
            <a:r>
              <a:rPr lang="en-US" sz="4000" b="1" dirty="0"/>
              <a:t> Patil</a:t>
            </a:r>
            <a:br>
              <a:rPr lang="en-US" sz="4000" b="1" dirty="0"/>
            </a:br>
            <a:br>
              <a:rPr lang="en-US" sz="5500" dirty="0"/>
            </a:br>
            <a:endParaRPr lang="en-US" sz="5500" dirty="0"/>
          </a:p>
        </p:txBody>
      </p:sp>
      <p:sp>
        <p:nvSpPr>
          <p:cNvPr id="3" name="Text Placeholder 2">
            <a:extLst>
              <a:ext uri="{FF2B5EF4-FFF2-40B4-BE49-F238E27FC236}">
                <a16:creationId xmlns:a16="http://schemas.microsoft.com/office/drawing/2014/main" id="{A22E9A33-23C0-41E8-8A13-1F37D336B10F}"/>
              </a:ext>
            </a:extLst>
          </p:cNvPr>
          <p:cNvSpPr>
            <a:spLocks noGrp="1"/>
          </p:cNvSpPr>
          <p:nvPr>
            <p:ph type="body" idx="1"/>
          </p:nvPr>
        </p:nvSpPr>
        <p:spPr>
          <a:xfrm flipV="1">
            <a:off x="1097280" y="6010183"/>
            <a:ext cx="9529291" cy="88864"/>
          </a:xfrm>
        </p:spPr>
        <p:txBody>
          <a:bodyPr>
            <a:normAutofit fontScale="25000" lnSpcReduction="20000"/>
          </a:bodyPr>
          <a:lstStyle/>
          <a:p>
            <a:endParaRPr lang="en-US" dirty="0"/>
          </a:p>
        </p:txBody>
      </p:sp>
    </p:spTree>
    <p:extLst>
      <p:ext uri="{BB962C8B-B14F-4D97-AF65-F5344CB8AC3E}">
        <p14:creationId xmlns:p14="http://schemas.microsoft.com/office/powerpoint/2010/main" val="2072867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944B2-AA0A-4439-849A-C6FC899E14E2}"/>
              </a:ext>
            </a:extLst>
          </p:cNvPr>
          <p:cNvSpPr>
            <a:spLocks noGrp="1"/>
          </p:cNvSpPr>
          <p:nvPr>
            <p:ph type="title"/>
          </p:nvPr>
        </p:nvSpPr>
        <p:spPr/>
        <p:txBody>
          <a:bodyPr/>
          <a:lstStyle/>
          <a:p>
            <a:r>
              <a:rPr lang="en-US" dirty="0"/>
              <a:t>NEED OF KNAPSACK PROBLEM</a:t>
            </a:r>
          </a:p>
        </p:txBody>
      </p:sp>
      <p:sp>
        <p:nvSpPr>
          <p:cNvPr id="3" name="Content Placeholder 2">
            <a:extLst>
              <a:ext uri="{FF2B5EF4-FFF2-40B4-BE49-F238E27FC236}">
                <a16:creationId xmlns:a16="http://schemas.microsoft.com/office/drawing/2014/main" id="{3B3F16E2-1C01-455E-A1BA-9A535C280987}"/>
              </a:ext>
            </a:extLst>
          </p:cNvPr>
          <p:cNvSpPr>
            <a:spLocks noGrp="1"/>
          </p:cNvSpPr>
          <p:nvPr>
            <p:ph idx="1"/>
          </p:nvPr>
        </p:nvSpPr>
        <p:spPr/>
        <p:txBody>
          <a:bodyPr/>
          <a:lstStyle/>
          <a:p>
            <a:r>
              <a:rPr lang="en-US" b="0" i="0" dirty="0">
                <a:solidFill>
                  <a:schemeClr val="tx1"/>
                </a:solidFill>
                <a:effectLst/>
                <a:latin typeface="arial" panose="020B0604020202020204" pitchFamily="34" charset="0"/>
              </a:rPr>
              <a:t>The objective is to fill the knapsack of some given volume with different materials such that the value of selected items is maximized.</a:t>
            </a:r>
          </a:p>
          <a:p>
            <a:r>
              <a:rPr lang="en-US" dirty="0">
                <a:solidFill>
                  <a:schemeClr val="tx1"/>
                </a:solidFill>
                <a:latin typeface="arial" panose="020B0604020202020204" pitchFamily="34" charset="0"/>
              </a:rPr>
              <a:t>It is used to find the maximum capacity of Knapsack(Bag).</a:t>
            </a:r>
          </a:p>
          <a:p>
            <a:pPr algn="l"/>
            <a:r>
              <a:rPr lang="en-US" i="0" dirty="0">
                <a:solidFill>
                  <a:schemeClr val="tx1"/>
                </a:solidFill>
                <a:effectLst/>
                <a:latin typeface="arial" panose="020B0604020202020204" pitchFamily="34" charset="0"/>
              </a:rPr>
              <a:t>Greedy</a:t>
            </a:r>
            <a:r>
              <a:rPr lang="en-US" b="1" i="0" dirty="0">
                <a:solidFill>
                  <a:schemeClr val="tx1"/>
                </a:solidFill>
                <a:effectLst/>
                <a:latin typeface="arial" panose="020B0604020202020204" pitchFamily="34" charset="0"/>
              </a:rPr>
              <a:t> </a:t>
            </a:r>
            <a:r>
              <a:rPr lang="en-US" i="0" dirty="0">
                <a:solidFill>
                  <a:schemeClr val="tx1"/>
                </a:solidFill>
                <a:effectLst/>
                <a:latin typeface="arial" panose="020B0604020202020204" pitchFamily="34" charset="0"/>
              </a:rPr>
              <a:t>algorithms</a:t>
            </a:r>
            <a:r>
              <a:rPr lang="en-US" b="0" i="0" dirty="0">
                <a:solidFill>
                  <a:schemeClr val="tx1"/>
                </a:solidFill>
                <a:effectLst/>
                <a:latin typeface="arial" panose="020B0604020202020204" pitchFamily="34" charset="0"/>
              </a:rPr>
              <a:t> are often used to solve optimal problems (find best solutions of the problem according to a particular criterion).</a:t>
            </a:r>
            <a:br>
              <a:rPr lang="en-US" b="0" i="0" dirty="0">
                <a:solidFill>
                  <a:schemeClr val="tx1"/>
                </a:solidFill>
                <a:effectLst/>
                <a:latin typeface="arial" panose="020B0604020202020204" pitchFamily="34" charset="0"/>
              </a:rPr>
            </a:br>
            <a:endParaRPr lang="en-US" b="0" i="0" dirty="0">
              <a:solidFill>
                <a:schemeClr val="tx1"/>
              </a:solidFill>
              <a:effectLst/>
              <a:latin typeface="arial" panose="020B0604020202020204" pitchFamily="34" charset="0"/>
            </a:endParaRPr>
          </a:p>
          <a:p>
            <a:endParaRPr lang="en-US" dirty="0">
              <a:solidFill>
                <a:schemeClr val="tx1"/>
              </a:solidFill>
            </a:endParaRPr>
          </a:p>
        </p:txBody>
      </p:sp>
    </p:spTree>
    <p:extLst>
      <p:ext uri="{BB962C8B-B14F-4D97-AF65-F5344CB8AC3E}">
        <p14:creationId xmlns:p14="http://schemas.microsoft.com/office/powerpoint/2010/main" val="2191667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6B96-C0D4-4DE2-AC77-8997EA532697}"/>
              </a:ext>
            </a:extLst>
          </p:cNvPr>
          <p:cNvSpPr>
            <a:spLocks noGrp="1"/>
          </p:cNvSpPr>
          <p:nvPr>
            <p:ph type="title"/>
          </p:nvPr>
        </p:nvSpPr>
        <p:spPr/>
        <p:txBody>
          <a:bodyPr/>
          <a:lstStyle/>
          <a:p>
            <a:r>
              <a:rPr lang="en-US" dirty="0"/>
              <a:t>APPLICATION AREAS</a:t>
            </a:r>
          </a:p>
        </p:txBody>
      </p:sp>
      <p:sp>
        <p:nvSpPr>
          <p:cNvPr id="3" name="Content Placeholder 2">
            <a:extLst>
              <a:ext uri="{FF2B5EF4-FFF2-40B4-BE49-F238E27FC236}">
                <a16:creationId xmlns:a16="http://schemas.microsoft.com/office/drawing/2014/main" id="{5F6B4D4B-F510-4671-9D21-5B9E7BF65E0A}"/>
              </a:ext>
            </a:extLst>
          </p:cNvPr>
          <p:cNvSpPr>
            <a:spLocks noGrp="1"/>
          </p:cNvSpPr>
          <p:nvPr>
            <p:ph idx="1"/>
          </p:nvPr>
        </p:nvSpPr>
        <p:spPr/>
        <p:txBody>
          <a:bodyPr>
            <a:noAutofit/>
          </a:bodyPr>
          <a:lstStyle/>
          <a:p>
            <a:r>
              <a:rPr lang="en-US" b="0" i="0" dirty="0">
                <a:solidFill>
                  <a:schemeClr val="tx1"/>
                </a:solidFill>
                <a:effectLst/>
                <a:latin typeface="Arial" panose="020B0604020202020204" pitchFamily="34" charset="0"/>
                <a:cs typeface="Arial" panose="020B0604020202020204" pitchFamily="34" charset="0"/>
              </a:rPr>
              <a:t>Knapsack problem (KP) has broad applications in different fields such as machine </a:t>
            </a:r>
            <a:r>
              <a:rPr lang="en-US" b="0" i="0" dirty="0" err="1">
                <a:solidFill>
                  <a:schemeClr val="tx1"/>
                </a:solidFill>
                <a:effectLst/>
                <a:latin typeface="Arial" panose="020B0604020202020204" pitchFamily="34" charset="0"/>
                <a:cs typeface="Arial" panose="020B0604020202020204" pitchFamily="34" charset="0"/>
              </a:rPr>
              <a:t>scheduling,space</a:t>
            </a:r>
            <a:r>
              <a:rPr lang="en-US" b="0" i="0" dirty="0">
                <a:solidFill>
                  <a:schemeClr val="tx1"/>
                </a:solidFill>
                <a:effectLst/>
                <a:latin typeface="Arial" panose="020B0604020202020204" pitchFamily="34" charset="0"/>
                <a:cs typeface="Arial" panose="020B0604020202020204" pitchFamily="34" charset="0"/>
              </a:rPr>
              <a:t> allocation and asset optimization.</a:t>
            </a:r>
          </a:p>
          <a:p>
            <a:pPr algn="l"/>
            <a:r>
              <a:rPr lang="en-US" b="0" i="0" dirty="0">
                <a:solidFill>
                  <a:schemeClr val="tx1"/>
                </a:solidFill>
                <a:effectLst/>
                <a:latin typeface="Arial" panose="020B0604020202020204" pitchFamily="34" charset="0"/>
                <a:cs typeface="Arial" panose="020B0604020202020204" pitchFamily="34" charset="0"/>
              </a:rPr>
              <a:t>Some of Problems solved by Knapsack Problem:</a:t>
            </a:r>
          </a:p>
          <a:p>
            <a:pPr algn="l"/>
            <a:r>
              <a:rPr lang="en-US" b="0" i="0" dirty="0">
                <a:solidFill>
                  <a:schemeClr val="tx1"/>
                </a:solidFill>
                <a:effectLst/>
                <a:latin typeface="Arial" panose="020B0604020202020204" pitchFamily="34" charset="0"/>
                <a:cs typeface="Arial" panose="020B0604020202020204" pitchFamily="34" charset="0"/>
              </a:rPr>
              <a:t>Home Energy Management </a:t>
            </a:r>
          </a:p>
          <a:p>
            <a:pPr algn="l"/>
            <a:r>
              <a:rPr lang="en-US" b="0" i="0" dirty="0">
                <a:solidFill>
                  <a:schemeClr val="tx1"/>
                </a:solidFill>
                <a:effectLst/>
                <a:latin typeface="Arial" panose="020B0604020202020204" pitchFamily="34" charset="0"/>
                <a:cs typeface="Arial" panose="020B0604020202020204" pitchFamily="34" charset="0"/>
              </a:rPr>
              <a:t>Resource management in software </a:t>
            </a:r>
          </a:p>
          <a:p>
            <a:pPr algn="l"/>
            <a:r>
              <a:rPr lang="en-US" b="0" i="0" dirty="0">
                <a:solidFill>
                  <a:schemeClr val="tx1"/>
                </a:solidFill>
                <a:effectLst/>
                <a:latin typeface="Arial" panose="020B0604020202020204" pitchFamily="34" charset="0"/>
                <a:cs typeface="Arial" panose="020B0604020202020204" pitchFamily="34" charset="0"/>
              </a:rPr>
              <a:t>power allocation management </a:t>
            </a:r>
          </a:p>
          <a:p>
            <a:pPr algn="l"/>
            <a:r>
              <a:rPr lang="en-US" dirty="0">
                <a:solidFill>
                  <a:schemeClr val="tx1"/>
                </a:solidFill>
                <a:latin typeface="Arial" panose="020B0604020202020204" pitchFamily="34" charset="0"/>
                <a:cs typeface="Arial" panose="020B0604020202020204" pitchFamily="34" charset="0"/>
              </a:rPr>
              <a:t>Selec</a:t>
            </a:r>
            <a:r>
              <a:rPr lang="en-US" b="0" i="0" dirty="0">
                <a:solidFill>
                  <a:schemeClr val="tx1"/>
                </a:solidFill>
                <a:effectLst/>
                <a:latin typeface="Arial" panose="020B0604020202020204" pitchFamily="34" charset="0"/>
                <a:cs typeface="Arial" panose="020B0604020202020204" pitchFamily="34" charset="0"/>
              </a:rPr>
              <a:t>ting adverts garden city radio </a:t>
            </a:r>
          </a:p>
          <a:p>
            <a:pPr algn="l"/>
            <a:r>
              <a:rPr lang="en-US" b="0" i="0" dirty="0">
                <a:solidFill>
                  <a:schemeClr val="tx1"/>
                </a:solidFill>
                <a:effectLst/>
                <a:latin typeface="Arial" panose="020B0604020202020204" pitchFamily="34" charset="0"/>
                <a:cs typeface="Arial" panose="020B0604020202020204" pitchFamily="34" charset="0"/>
              </a:rPr>
              <a:t>Solve the production planning problem </a:t>
            </a:r>
          </a:p>
          <a:p>
            <a:pPr algn="l"/>
            <a:r>
              <a:rPr lang="en-US" b="0" i="0" dirty="0">
                <a:solidFill>
                  <a:schemeClr val="tx1"/>
                </a:solidFill>
                <a:effectLst/>
                <a:latin typeface="Arial" panose="020B0604020202020204" pitchFamily="34" charset="0"/>
                <a:cs typeface="Arial" panose="020B0604020202020204" pitchFamily="34" charset="0"/>
              </a:rPr>
              <a:t>Plastic Bags Waste Management Using the Knapsack Model </a:t>
            </a:r>
          </a:p>
          <a:p>
            <a:r>
              <a:rPr lang="en-US" b="0" i="0" dirty="0">
                <a:solidFill>
                  <a:schemeClr val="tx1"/>
                </a:solidFill>
                <a:effectLst/>
                <a:latin typeface="Arial" panose="020B0604020202020204" pitchFamily="34" charset="0"/>
              </a:rPr>
              <a:t>selection of investments and portfolios.</a:t>
            </a:r>
          </a:p>
          <a:p>
            <a:pPr algn="l"/>
            <a:endParaRPr lang="en-US" b="0" i="0" dirty="0">
              <a:solidFill>
                <a:schemeClr val="tx1"/>
              </a:solidFill>
              <a:effectLst/>
              <a:latin typeface="Arial" panose="020B0604020202020204" pitchFamily="34" charset="0"/>
              <a:cs typeface="Arial" panose="020B0604020202020204" pitchFamily="34" charset="0"/>
            </a:endParaRPr>
          </a:p>
          <a:p>
            <a:pPr marL="0" indent="0" algn="l">
              <a:buNone/>
            </a:pPr>
            <a:endParaRPr lang="en-US" b="0" i="0" dirty="0">
              <a:solidFill>
                <a:schemeClr val="tx1"/>
              </a:solidFill>
              <a:effectLst/>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278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22517-7082-4A41-981A-295BB1E2A63E}"/>
              </a:ext>
            </a:extLst>
          </p:cNvPr>
          <p:cNvSpPr>
            <a:spLocks noGrp="1"/>
          </p:cNvSpPr>
          <p:nvPr>
            <p:ph type="title"/>
          </p:nvPr>
        </p:nvSpPr>
        <p:spPr/>
        <p:txBody>
          <a:bodyPr/>
          <a:lstStyle/>
          <a:p>
            <a:r>
              <a:rPr lang="en-US" dirty="0"/>
              <a:t>Example of Knapsack Problem</a:t>
            </a:r>
          </a:p>
        </p:txBody>
      </p:sp>
      <p:pic>
        <p:nvPicPr>
          <p:cNvPr id="2050" name="Picture 2">
            <a:extLst>
              <a:ext uri="{FF2B5EF4-FFF2-40B4-BE49-F238E27FC236}">
                <a16:creationId xmlns:a16="http://schemas.microsoft.com/office/drawing/2014/main" id="{06FE546F-348C-44C0-9ECD-64BD880676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8710" y="2194044"/>
            <a:ext cx="4367813" cy="3791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473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0ED41-D416-4A42-837A-B7A22D3CD85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2AD31EC-3D2F-465D-86C4-83C10CC3C304}"/>
              </a:ext>
            </a:extLst>
          </p:cNvPr>
          <p:cNvSpPr>
            <a:spLocks noGrp="1"/>
          </p:cNvSpPr>
          <p:nvPr>
            <p:ph idx="1"/>
          </p:nvPr>
        </p:nvSpPr>
        <p:spPr/>
        <p:txBody>
          <a:bodyPr/>
          <a:lstStyle/>
          <a:p>
            <a:r>
              <a:rPr lang="en-US" dirty="0">
                <a:solidFill>
                  <a:schemeClr val="tx1"/>
                </a:solidFill>
                <a:latin typeface="Arial" panose="020B0604020202020204" pitchFamily="34" charset="0"/>
                <a:cs typeface="Arial" panose="020B0604020202020204" pitchFamily="34" charset="0"/>
              </a:rPr>
              <a:t>What is the optimal solution for fractional knapsack problem with 5 objects, m=15,P=(4,2,10,1,2) and W=(12,1,4,1,2) ?</a:t>
            </a:r>
          </a:p>
          <a:p>
            <a:r>
              <a:rPr lang="en-US" b="1" dirty="0">
                <a:solidFill>
                  <a:schemeClr val="tx1"/>
                </a:solidFill>
                <a:latin typeface="Arial" panose="020B0604020202020204" pitchFamily="34" charset="0"/>
                <a:cs typeface="Arial" panose="020B0604020202020204" pitchFamily="34" charset="0"/>
              </a:rPr>
              <a:t>ANSWER:</a:t>
            </a:r>
          </a:p>
          <a:p>
            <a:r>
              <a:rPr lang="en-US" dirty="0">
                <a:solidFill>
                  <a:schemeClr val="tx1"/>
                </a:solidFill>
                <a:latin typeface="Arial" panose="020B0604020202020204" pitchFamily="34" charset="0"/>
                <a:cs typeface="Arial" panose="020B0604020202020204" pitchFamily="34" charset="0"/>
              </a:rPr>
              <a:t>Using Profit by Density method</a:t>
            </a:r>
          </a:p>
          <a:p>
            <a:r>
              <a:rPr lang="en-US" dirty="0">
                <a:solidFill>
                  <a:schemeClr val="tx1"/>
                </a:solidFill>
                <a:latin typeface="Arial" panose="020B0604020202020204" pitchFamily="34" charset="0"/>
                <a:cs typeface="Arial" panose="020B0604020202020204" pitchFamily="34" charset="0"/>
              </a:rPr>
              <a:t>Given: n = 5; m = 15; P=(4,2,10,1,2) and W=(12,1,4,1,2) .</a:t>
            </a:r>
          </a:p>
          <a:p>
            <a:r>
              <a:rPr lang="en-US" dirty="0">
                <a:solidFill>
                  <a:schemeClr val="tx1"/>
                </a:solidFill>
                <a:latin typeface="Arial" panose="020B0604020202020204" pitchFamily="34" charset="0"/>
                <a:cs typeface="Arial" panose="020B0604020202020204" pitchFamily="34" charset="0"/>
              </a:rPr>
              <a:t>Calculating Profit by corresponding weight.</a:t>
            </a:r>
          </a:p>
          <a:p>
            <a:r>
              <a:rPr lang="en-US" dirty="0">
                <a:solidFill>
                  <a:schemeClr val="tx1"/>
                </a:solidFill>
                <a:latin typeface="Arial" panose="020B0604020202020204" pitchFamily="34" charset="0"/>
                <a:cs typeface="Arial" panose="020B0604020202020204" pitchFamily="34" charset="0"/>
              </a:rPr>
              <a:t>P/W=(4/12, 2/1, 10/4, 1/1, 2/2) = (0.33, 2, 2.5, 1, 1)</a:t>
            </a:r>
          </a:p>
          <a:p>
            <a:r>
              <a:rPr lang="en-US" dirty="0">
                <a:solidFill>
                  <a:schemeClr val="tx1"/>
                </a:solidFill>
                <a:latin typeface="Arial" panose="020B0604020202020204" pitchFamily="34" charset="0"/>
                <a:cs typeface="Arial" panose="020B0604020202020204" pitchFamily="34" charset="0"/>
              </a:rPr>
              <a:t>Arranging the P and W in </a:t>
            </a:r>
            <a:r>
              <a:rPr lang="en-US" b="1" dirty="0">
                <a:solidFill>
                  <a:schemeClr val="tx1"/>
                </a:solidFill>
                <a:latin typeface="Arial" panose="020B0604020202020204" pitchFamily="34" charset="0"/>
                <a:cs typeface="Arial" panose="020B0604020202020204" pitchFamily="34" charset="0"/>
              </a:rPr>
              <a:t>non-increasing</a:t>
            </a:r>
            <a:r>
              <a:rPr lang="en-US" dirty="0">
                <a:solidFill>
                  <a:schemeClr val="tx1"/>
                </a:solidFill>
                <a:latin typeface="Arial" panose="020B0604020202020204" pitchFamily="34" charset="0"/>
                <a:cs typeface="Arial" panose="020B0604020202020204" pitchFamily="34" charset="0"/>
              </a:rPr>
              <a:t> of p/w ratio, i.e. </a:t>
            </a:r>
            <a:r>
              <a:rPr lang="en-US" b="1" dirty="0">
                <a:solidFill>
                  <a:schemeClr val="tx1"/>
                </a:solidFill>
                <a:latin typeface="Arial" panose="020B0604020202020204" pitchFamily="34" charset="0"/>
                <a:cs typeface="Arial" panose="020B0604020202020204" pitchFamily="34" charset="0"/>
              </a:rPr>
              <a:t>Decreasing order</a:t>
            </a:r>
            <a:r>
              <a:rPr lang="en-US" dirty="0">
                <a:solidFill>
                  <a:schemeClr val="tx1"/>
                </a:solidFill>
                <a:latin typeface="Arial" panose="020B0604020202020204" pitchFamily="34" charset="0"/>
                <a:cs typeface="Arial" panose="020B0604020202020204" pitchFamily="34" charset="0"/>
              </a:rPr>
              <a:t>.</a:t>
            </a:r>
          </a:p>
          <a:p>
            <a:r>
              <a:rPr lang="en-US" dirty="0">
                <a:solidFill>
                  <a:schemeClr val="tx1"/>
                </a:solidFill>
                <a:latin typeface="Arial" panose="020B0604020202020204" pitchFamily="34" charset="0"/>
                <a:cs typeface="Arial" panose="020B0604020202020204" pitchFamily="34" charset="0"/>
              </a:rPr>
              <a:t>p/w = ( 2.5 , 2 , 1 , 1 , 0.33) and w = ( 4, 1 ,  2 , 1 , 12) </a:t>
            </a:r>
          </a:p>
        </p:txBody>
      </p:sp>
    </p:spTree>
    <p:extLst>
      <p:ext uri="{BB962C8B-B14F-4D97-AF65-F5344CB8AC3E}">
        <p14:creationId xmlns:p14="http://schemas.microsoft.com/office/powerpoint/2010/main" val="935062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DC553-2759-43BC-9CD0-9122DAA81D51}"/>
              </a:ext>
            </a:extLst>
          </p:cNvPr>
          <p:cNvSpPr>
            <a:spLocks noGrp="1"/>
          </p:cNvSpPr>
          <p:nvPr>
            <p:ph type="title"/>
          </p:nvPr>
        </p:nvSpPr>
        <p:spPr/>
        <p:txBody>
          <a:bodyPr/>
          <a:lstStyle/>
          <a:p>
            <a:r>
              <a:rPr lang="en-US" dirty="0"/>
              <a:t>Example</a:t>
            </a:r>
          </a:p>
        </p:txBody>
      </p:sp>
      <p:graphicFrame>
        <p:nvGraphicFramePr>
          <p:cNvPr id="4" name="Table 4">
            <a:extLst>
              <a:ext uri="{FF2B5EF4-FFF2-40B4-BE49-F238E27FC236}">
                <a16:creationId xmlns:a16="http://schemas.microsoft.com/office/drawing/2014/main" id="{242CBCA5-1F07-47BB-B213-B6775D5C5C4B}"/>
              </a:ext>
            </a:extLst>
          </p:cNvPr>
          <p:cNvGraphicFramePr>
            <a:graphicFrameLocks noGrp="1"/>
          </p:cNvGraphicFramePr>
          <p:nvPr>
            <p:ph idx="1"/>
            <p:extLst>
              <p:ext uri="{D42A27DB-BD31-4B8C-83A1-F6EECF244321}">
                <p14:modId xmlns:p14="http://schemas.microsoft.com/office/powerpoint/2010/main" val="514849812"/>
              </p:ext>
            </p:extLst>
          </p:nvPr>
        </p:nvGraphicFramePr>
        <p:xfrm>
          <a:off x="677862" y="2409508"/>
          <a:ext cx="9578658" cy="4041996"/>
        </p:xfrm>
        <a:graphic>
          <a:graphicData uri="http://schemas.openxmlformats.org/drawingml/2006/table">
            <a:tbl>
              <a:tblPr firstRow="1" bandRow="1">
                <a:tableStyleId>{5C22544A-7EE6-4342-B048-85BDC9FD1C3A}</a:tableStyleId>
              </a:tblPr>
              <a:tblGrid>
                <a:gridCol w="1596443">
                  <a:extLst>
                    <a:ext uri="{9D8B030D-6E8A-4147-A177-3AD203B41FA5}">
                      <a16:colId xmlns:a16="http://schemas.microsoft.com/office/drawing/2014/main" val="1214576972"/>
                    </a:ext>
                  </a:extLst>
                </a:gridCol>
                <a:gridCol w="1596443">
                  <a:extLst>
                    <a:ext uri="{9D8B030D-6E8A-4147-A177-3AD203B41FA5}">
                      <a16:colId xmlns:a16="http://schemas.microsoft.com/office/drawing/2014/main" val="4114409961"/>
                    </a:ext>
                  </a:extLst>
                </a:gridCol>
                <a:gridCol w="1596443">
                  <a:extLst>
                    <a:ext uri="{9D8B030D-6E8A-4147-A177-3AD203B41FA5}">
                      <a16:colId xmlns:a16="http://schemas.microsoft.com/office/drawing/2014/main" val="3774529979"/>
                    </a:ext>
                  </a:extLst>
                </a:gridCol>
                <a:gridCol w="1596443">
                  <a:extLst>
                    <a:ext uri="{9D8B030D-6E8A-4147-A177-3AD203B41FA5}">
                      <a16:colId xmlns:a16="http://schemas.microsoft.com/office/drawing/2014/main" val="923574589"/>
                    </a:ext>
                  </a:extLst>
                </a:gridCol>
                <a:gridCol w="1596443">
                  <a:extLst>
                    <a:ext uri="{9D8B030D-6E8A-4147-A177-3AD203B41FA5}">
                      <a16:colId xmlns:a16="http://schemas.microsoft.com/office/drawing/2014/main" val="3294581715"/>
                    </a:ext>
                  </a:extLst>
                </a:gridCol>
                <a:gridCol w="1596443">
                  <a:extLst>
                    <a:ext uri="{9D8B030D-6E8A-4147-A177-3AD203B41FA5}">
                      <a16:colId xmlns:a16="http://schemas.microsoft.com/office/drawing/2014/main" val="451690217"/>
                    </a:ext>
                  </a:extLst>
                </a:gridCol>
              </a:tblGrid>
              <a:tr h="653288">
                <a:tc>
                  <a:txBody>
                    <a:bodyPr/>
                    <a:lstStyle/>
                    <a:p>
                      <a:r>
                        <a:rPr lang="en-US" dirty="0"/>
                        <a:t>       I</a:t>
                      </a:r>
                    </a:p>
                  </a:txBody>
                  <a:tcPr/>
                </a:tc>
                <a:tc>
                  <a:txBody>
                    <a:bodyPr/>
                    <a:lstStyle/>
                    <a:p>
                      <a:r>
                        <a:rPr lang="en-US" dirty="0"/>
                        <a:t>     p[</a:t>
                      </a:r>
                      <a:r>
                        <a:rPr lang="en-US" dirty="0" err="1"/>
                        <a:t>i</a:t>
                      </a:r>
                      <a:r>
                        <a:rPr lang="en-US" dirty="0"/>
                        <a:t>]</a:t>
                      </a:r>
                    </a:p>
                  </a:txBody>
                  <a:tcPr/>
                </a:tc>
                <a:tc>
                  <a:txBody>
                    <a:bodyPr/>
                    <a:lstStyle/>
                    <a:p>
                      <a:r>
                        <a:rPr lang="en-US" dirty="0"/>
                        <a:t>     W[</a:t>
                      </a:r>
                      <a:r>
                        <a:rPr lang="en-US" dirty="0" err="1"/>
                        <a:t>i</a:t>
                      </a:r>
                      <a:r>
                        <a:rPr lang="en-US" dirty="0"/>
                        <a:t>]</a:t>
                      </a:r>
                    </a:p>
                  </a:txBody>
                  <a:tcPr/>
                </a:tc>
                <a:tc>
                  <a:txBody>
                    <a:bodyPr/>
                    <a:lstStyle/>
                    <a:p>
                      <a:r>
                        <a:rPr lang="en-US" dirty="0"/>
                        <a:t>       U</a:t>
                      </a:r>
                    </a:p>
                  </a:txBody>
                  <a:tcPr/>
                </a:tc>
                <a:tc>
                  <a:txBody>
                    <a:bodyPr/>
                    <a:lstStyle/>
                    <a:p>
                      <a:r>
                        <a:rPr lang="en-US" dirty="0"/>
                        <a:t>       Xi</a:t>
                      </a:r>
                    </a:p>
                  </a:txBody>
                  <a:tcPr/>
                </a:tc>
                <a:tc>
                  <a:txBody>
                    <a:bodyPr/>
                    <a:lstStyle/>
                    <a:p>
                      <a:r>
                        <a:rPr lang="en-US" dirty="0"/>
                        <a:t>   </a:t>
                      </a:r>
                      <a:r>
                        <a:rPr lang="el-GR" dirty="0"/>
                        <a:t>Σ</a:t>
                      </a:r>
                      <a:r>
                        <a:rPr lang="en-US" dirty="0" err="1"/>
                        <a:t>PiXi</a:t>
                      </a:r>
                      <a:endParaRPr lang="en-US" dirty="0"/>
                    </a:p>
                  </a:txBody>
                  <a:tcPr/>
                </a:tc>
                <a:extLst>
                  <a:ext uri="{0D108BD9-81ED-4DB2-BD59-A6C34878D82A}">
                    <a16:rowId xmlns:a16="http://schemas.microsoft.com/office/drawing/2014/main" val="4181935215"/>
                  </a:ext>
                </a:extLst>
              </a:tr>
              <a:tr h="483728">
                <a:tc>
                  <a:txBody>
                    <a:bodyPr/>
                    <a:lstStyle/>
                    <a:p>
                      <a:r>
                        <a:rPr lang="en-US" dirty="0"/>
                        <a:t>      1</a:t>
                      </a:r>
                    </a:p>
                  </a:txBody>
                  <a:tcPr/>
                </a:tc>
                <a:tc>
                  <a:txBody>
                    <a:bodyPr/>
                    <a:lstStyle/>
                    <a:p>
                      <a:r>
                        <a:rPr lang="en-US" dirty="0"/>
                        <a:t>10</a:t>
                      </a:r>
                    </a:p>
                  </a:txBody>
                  <a:tcPr/>
                </a:tc>
                <a:tc>
                  <a:txBody>
                    <a:bodyPr/>
                    <a:lstStyle/>
                    <a:p>
                      <a:r>
                        <a:rPr lang="en-US" dirty="0"/>
                        <a:t>4</a:t>
                      </a:r>
                    </a:p>
                  </a:txBody>
                  <a:tcPr/>
                </a:tc>
                <a:tc>
                  <a:txBody>
                    <a:bodyPr/>
                    <a:lstStyle/>
                    <a:p>
                      <a:r>
                        <a:rPr lang="en-US" dirty="0"/>
                        <a:t>15-4=11kg</a:t>
                      </a:r>
                    </a:p>
                  </a:txBody>
                  <a:tcPr/>
                </a:tc>
                <a:tc>
                  <a:txBody>
                    <a:bodyPr/>
                    <a:lstStyle/>
                    <a:p>
                      <a:r>
                        <a:rPr lang="en-US" dirty="0"/>
                        <a:t>1</a:t>
                      </a:r>
                    </a:p>
                  </a:txBody>
                  <a:tcPr/>
                </a:tc>
                <a:tc>
                  <a:txBody>
                    <a:bodyPr/>
                    <a:lstStyle/>
                    <a:p>
                      <a:r>
                        <a:rPr lang="en-US" dirty="0"/>
                        <a:t>10*1=10</a:t>
                      </a:r>
                    </a:p>
                  </a:txBody>
                  <a:tcPr/>
                </a:tc>
                <a:extLst>
                  <a:ext uri="{0D108BD9-81ED-4DB2-BD59-A6C34878D82A}">
                    <a16:rowId xmlns:a16="http://schemas.microsoft.com/office/drawing/2014/main" val="3249023854"/>
                  </a:ext>
                </a:extLst>
              </a:tr>
              <a:tr h="834927">
                <a:tc>
                  <a:txBody>
                    <a:bodyPr/>
                    <a:lstStyle/>
                    <a:p>
                      <a:r>
                        <a:rPr lang="en-US" dirty="0"/>
                        <a:t>      2</a:t>
                      </a:r>
                    </a:p>
                  </a:txBody>
                  <a:tcPr/>
                </a:tc>
                <a:tc>
                  <a:txBody>
                    <a:bodyPr/>
                    <a:lstStyle/>
                    <a:p>
                      <a:r>
                        <a:rPr lang="en-US" dirty="0"/>
                        <a:t>2</a:t>
                      </a:r>
                    </a:p>
                  </a:txBody>
                  <a:tcPr/>
                </a:tc>
                <a:tc>
                  <a:txBody>
                    <a:bodyPr/>
                    <a:lstStyle/>
                    <a:p>
                      <a:r>
                        <a:rPr lang="en-US" dirty="0"/>
                        <a:t>1</a:t>
                      </a:r>
                    </a:p>
                  </a:txBody>
                  <a:tcPr/>
                </a:tc>
                <a:tc>
                  <a:txBody>
                    <a:bodyPr/>
                    <a:lstStyle/>
                    <a:p>
                      <a:r>
                        <a:rPr lang="en-US" dirty="0"/>
                        <a:t>11-1=10kg</a:t>
                      </a:r>
                    </a:p>
                  </a:txBody>
                  <a:tcPr/>
                </a:tc>
                <a:tc>
                  <a:txBody>
                    <a:bodyPr/>
                    <a:lstStyle/>
                    <a:p>
                      <a:r>
                        <a:rPr lang="en-US" dirty="0"/>
                        <a:t>1</a:t>
                      </a:r>
                    </a:p>
                  </a:txBody>
                  <a:tcPr/>
                </a:tc>
                <a:tc>
                  <a:txBody>
                    <a:bodyPr/>
                    <a:lstStyle/>
                    <a:p>
                      <a:r>
                        <a:rPr lang="en-US" dirty="0"/>
                        <a:t>10+(2*1) = 12</a:t>
                      </a:r>
                    </a:p>
                  </a:txBody>
                  <a:tcPr/>
                </a:tc>
                <a:extLst>
                  <a:ext uri="{0D108BD9-81ED-4DB2-BD59-A6C34878D82A}">
                    <a16:rowId xmlns:a16="http://schemas.microsoft.com/office/drawing/2014/main" val="2650424732"/>
                  </a:ext>
                </a:extLst>
              </a:tr>
              <a:tr h="483728">
                <a:tc>
                  <a:txBody>
                    <a:bodyPr/>
                    <a:lstStyle/>
                    <a:p>
                      <a:r>
                        <a:rPr lang="en-US" dirty="0"/>
                        <a:t>      3</a:t>
                      </a:r>
                    </a:p>
                  </a:txBody>
                  <a:tcPr/>
                </a:tc>
                <a:tc>
                  <a:txBody>
                    <a:bodyPr/>
                    <a:lstStyle/>
                    <a:p>
                      <a:r>
                        <a:rPr lang="en-US" dirty="0"/>
                        <a:t>2</a:t>
                      </a:r>
                    </a:p>
                  </a:txBody>
                  <a:tcPr/>
                </a:tc>
                <a:tc>
                  <a:txBody>
                    <a:bodyPr/>
                    <a:lstStyle/>
                    <a:p>
                      <a:r>
                        <a:rPr lang="en-US" dirty="0"/>
                        <a:t>2</a:t>
                      </a:r>
                    </a:p>
                  </a:txBody>
                  <a:tcPr/>
                </a:tc>
                <a:tc>
                  <a:txBody>
                    <a:bodyPr/>
                    <a:lstStyle/>
                    <a:p>
                      <a:r>
                        <a:rPr lang="en-US" dirty="0"/>
                        <a:t>10-2=8kg</a:t>
                      </a:r>
                    </a:p>
                  </a:txBody>
                  <a:tcPr/>
                </a:tc>
                <a:tc>
                  <a:txBody>
                    <a:bodyPr/>
                    <a:lstStyle/>
                    <a:p>
                      <a:r>
                        <a:rPr lang="en-US" dirty="0"/>
                        <a:t>1</a:t>
                      </a:r>
                    </a:p>
                  </a:txBody>
                  <a:tcPr/>
                </a:tc>
                <a:tc>
                  <a:txBody>
                    <a:bodyPr/>
                    <a:lstStyle/>
                    <a:p>
                      <a:r>
                        <a:rPr lang="en-US" dirty="0"/>
                        <a:t>12+(2*1)=14</a:t>
                      </a:r>
                    </a:p>
                  </a:txBody>
                  <a:tcPr/>
                </a:tc>
                <a:extLst>
                  <a:ext uri="{0D108BD9-81ED-4DB2-BD59-A6C34878D82A}">
                    <a16:rowId xmlns:a16="http://schemas.microsoft.com/office/drawing/2014/main" val="868078744"/>
                  </a:ext>
                </a:extLst>
              </a:tr>
              <a:tr h="483728">
                <a:tc>
                  <a:txBody>
                    <a:bodyPr/>
                    <a:lstStyle/>
                    <a:p>
                      <a:r>
                        <a:rPr lang="en-US" dirty="0"/>
                        <a:t>      4</a:t>
                      </a:r>
                    </a:p>
                  </a:txBody>
                  <a:tcPr/>
                </a:tc>
                <a:tc>
                  <a:txBody>
                    <a:bodyPr/>
                    <a:lstStyle/>
                    <a:p>
                      <a:r>
                        <a:rPr lang="en-US" dirty="0"/>
                        <a:t>1</a:t>
                      </a:r>
                    </a:p>
                  </a:txBody>
                  <a:tcPr/>
                </a:tc>
                <a:tc>
                  <a:txBody>
                    <a:bodyPr/>
                    <a:lstStyle/>
                    <a:p>
                      <a:r>
                        <a:rPr lang="en-US" dirty="0"/>
                        <a:t>1</a:t>
                      </a:r>
                    </a:p>
                  </a:txBody>
                  <a:tcPr/>
                </a:tc>
                <a:tc>
                  <a:txBody>
                    <a:bodyPr/>
                    <a:lstStyle/>
                    <a:p>
                      <a:r>
                        <a:rPr lang="en-US" dirty="0"/>
                        <a:t>8-1=7kg</a:t>
                      </a:r>
                    </a:p>
                  </a:txBody>
                  <a:tcPr/>
                </a:tc>
                <a:tc>
                  <a:txBody>
                    <a:bodyPr/>
                    <a:lstStyle/>
                    <a:p>
                      <a:r>
                        <a:rPr lang="en-US" dirty="0"/>
                        <a:t>1</a:t>
                      </a:r>
                    </a:p>
                  </a:txBody>
                  <a:tcPr/>
                </a:tc>
                <a:tc>
                  <a:txBody>
                    <a:bodyPr/>
                    <a:lstStyle/>
                    <a:p>
                      <a:r>
                        <a:rPr lang="en-US" dirty="0"/>
                        <a:t>14+(1*1)=15</a:t>
                      </a:r>
                    </a:p>
                  </a:txBody>
                  <a:tcPr/>
                </a:tc>
                <a:extLst>
                  <a:ext uri="{0D108BD9-81ED-4DB2-BD59-A6C34878D82A}">
                    <a16:rowId xmlns:a16="http://schemas.microsoft.com/office/drawing/2014/main" val="3055628652"/>
                  </a:ext>
                </a:extLst>
              </a:tr>
              <a:tr h="483728">
                <a:tc>
                  <a:txBody>
                    <a:bodyPr/>
                    <a:lstStyle/>
                    <a:p>
                      <a:r>
                        <a:rPr lang="en-US" dirty="0"/>
                        <a:t>      5</a:t>
                      </a:r>
                    </a:p>
                  </a:txBody>
                  <a:tcPr/>
                </a:tc>
                <a:tc>
                  <a:txBody>
                    <a:bodyPr/>
                    <a:lstStyle/>
                    <a:p>
                      <a:r>
                        <a:rPr lang="en-US" dirty="0"/>
                        <a:t>4</a:t>
                      </a:r>
                    </a:p>
                  </a:txBody>
                  <a:tcPr/>
                </a:tc>
                <a:tc>
                  <a:txBody>
                    <a:bodyPr/>
                    <a:lstStyle/>
                    <a:p>
                      <a:r>
                        <a:rPr lang="en-US" dirty="0"/>
                        <a:t>12</a:t>
                      </a:r>
                    </a:p>
                  </a:txBody>
                  <a:tcPr/>
                </a:tc>
                <a:tc>
                  <a:txBody>
                    <a:bodyPr/>
                    <a:lstStyle/>
                    <a:p>
                      <a:r>
                        <a:rPr lang="en-US" dirty="0"/>
                        <a:t>7-7=0kg</a:t>
                      </a:r>
                    </a:p>
                  </a:txBody>
                  <a:tcPr/>
                </a:tc>
                <a:tc>
                  <a:txBody>
                    <a:bodyPr/>
                    <a:lstStyle/>
                    <a:p>
                      <a:r>
                        <a:rPr lang="en-US" dirty="0"/>
                        <a:t>7/12</a:t>
                      </a:r>
                    </a:p>
                  </a:txBody>
                  <a:tcPr/>
                </a:tc>
                <a:tc>
                  <a:txBody>
                    <a:bodyPr/>
                    <a:lstStyle/>
                    <a:p>
                      <a:r>
                        <a:rPr lang="en-US" dirty="0"/>
                        <a:t>15+(4*7/12)=17.33 </a:t>
                      </a:r>
                    </a:p>
                  </a:txBody>
                  <a:tcPr/>
                </a:tc>
                <a:extLst>
                  <a:ext uri="{0D108BD9-81ED-4DB2-BD59-A6C34878D82A}">
                    <a16:rowId xmlns:a16="http://schemas.microsoft.com/office/drawing/2014/main" val="3724570594"/>
                  </a:ext>
                </a:extLst>
              </a:tr>
              <a:tr h="462517">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b="0" u="sng" dirty="0"/>
                        <a:t>Profit=17.33</a:t>
                      </a:r>
                    </a:p>
                  </a:txBody>
                  <a:tcPr/>
                </a:tc>
                <a:extLst>
                  <a:ext uri="{0D108BD9-81ED-4DB2-BD59-A6C34878D82A}">
                    <a16:rowId xmlns:a16="http://schemas.microsoft.com/office/drawing/2014/main" val="630188039"/>
                  </a:ext>
                </a:extLst>
              </a:tr>
            </a:tbl>
          </a:graphicData>
        </a:graphic>
      </p:graphicFrame>
    </p:spTree>
    <p:extLst>
      <p:ext uri="{BB962C8B-B14F-4D97-AF65-F5344CB8AC3E}">
        <p14:creationId xmlns:p14="http://schemas.microsoft.com/office/powerpoint/2010/main" val="1446421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40D2-70D4-460A-BCA4-46AD9F3B8C8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AF4B1F4-1CA2-4881-A6C6-4C728E5568A8}"/>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To find Profit   </a:t>
            </a:r>
            <a:r>
              <a:rPr lang="el-GR" dirty="0">
                <a:latin typeface="Arial" panose="020B0604020202020204" pitchFamily="34" charset="0"/>
                <a:cs typeface="Arial" panose="020B0604020202020204" pitchFamily="34" charset="0"/>
              </a:rPr>
              <a:t>Σ</a:t>
            </a:r>
            <a:r>
              <a:rPr lang="en-US" dirty="0" err="1">
                <a:latin typeface="Arial" panose="020B0604020202020204" pitchFamily="34" charset="0"/>
                <a:cs typeface="Arial" panose="020B0604020202020204" pitchFamily="34" charset="0"/>
              </a:rPr>
              <a:t>PiXi</a:t>
            </a:r>
            <a:r>
              <a:rPr lang="en-US" dirty="0">
                <a:latin typeface="Arial" panose="020B0604020202020204" pitchFamily="34" charset="0"/>
                <a:cs typeface="Arial" panose="020B0604020202020204" pitchFamily="34" charset="0"/>
              </a:rPr>
              <a:t> = (P1)(X1) + (P2)(X2) + (P3)(X3) + (P4)(X4) + (P5)(X5)</a:t>
            </a:r>
          </a:p>
          <a:p>
            <a:r>
              <a:rPr lang="en-US" dirty="0">
                <a:latin typeface="Arial" panose="020B0604020202020204" pitchFamily="34" charset="0"/>
                <a:cs typeface="Arial" panose="020B0604020202020204" pitchFamily="34" charset="0"/>
              </a:rPr>
              <a:t>                                = (10)(1) + (2)(1) + (2)(1) + (1)(1) + (4)(7/12)</a:t>
            </a:r>
          </a:p>
          <a:p>
            <a:r>
              <a:rPr lang="en-US" dirty="0">
                <a:latin typeface="Arial" panose="020B0604020202020204" pitchFamily="34" charset="0"/>
                <a:cs typeface="Arial" panose="020B0604020202020204" pitchFamily="34" charset="0"/>
              </a:rPr>
              <a:t>                                =10  + 2  + 2 + 1 + 2.33</a:t>
            </a:r>
          </a:p>
          <a:p>
            <a:r>
              <a:rPr lang="en-US" b="1" dirty="0">
                <a:latin typeface="Arial" panose="020B0604020202020204" pitchFamily="34" charset="0"/>
                <a:cs typeface="Arial" panose="020B0604020202020204" pitchFamily="34" charset="0"/>
              </a:rPr>
              <a:t>                     </a:t>
            </a:r>
            <a:r>
              <a:rPr lang="el-GR" b="1" u="sng" dirty="0">
                <a:latin typeface="Arial" panose="020B0604020202020204" pitchFamily="34" charset="0"/>
                <a:cs typeface="Arial" panose="020B0604020202020204" pitchFamily="34" charset="0"/>
              </a:rPr>
              <a:t>Σ</a:t>
            </a:r>
            <a:r>
              <a:rPr lang="en-US" b="1" u="sng" dirty="0" err="1">
                <a:latin typeface="Arial" panose="020B0604020202020204" pitchFamily="34" charset="0"/>
                <a:cs typeface="Arial" panose="020B0604020202020204" pitchFamily="34" charset="0"/>
              </a:rPr>
              <a:t>PiXi</a:t>
            </a:r>
            <a:r>
              <a:rPr lang="en-US" b="1" u="sng" dirty="0">
                <a:latin typeface="Arial" panose="020B0604020202020204" pitchFamily="34" charset="0"/>
                <a:cs typeface="Arial" panose="020B0604020202020204" pitchFamily="34" charset="0"/>
              </a:rPr>
              <a:t>  = 17.33</a:t>
            </a:r>
          </a:p>
          <a:p>
            <a:r>
              <a:rPr lang="en-US" b="1" u="sng" dirty="0">
                <a:latin typeface="Arial" panose="020B0604020202020204" pitchFamily="34" charset="0"/>
                <a:cs typeface="Arial" panose="020B0604020202020204" pitchFamily="34" charset="0"/>
              </a:rPr>
              <a:t>Maximum Profit = 17.33</a:t>
            </a:r>
          </a:p>
          <a:p>
            <a:r>
              <a:rPr lang="en-US" b="1" u="sng" dirty="0">
                <a:latin typeface="Arial" panose="020B0604020202020204" pitchFamily="34" charset="0"/>
                <a:cs typeface="Arial" panose="020B0604020202020204" pitchFamily="34" charset="0"/>
              </a:rPr>
              <a:t>Solution Vector ={ 7/12 , 1 , 1 , 1 , 1 }</a:t>
            </a:r>
          </a:p>
        </p:txBody>
      </p:sp>
    </p:spTree>
    <p:extLst>
      <p:ext uri="{BB962C8B-B14F-4D97-AF65-F5344CB8AC3E}">
        <p14:creationId xmlns:p14="http://schemas.microsoft.com/office/powerpoint/2010/main" val="1334769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0BBDB-58E1-449E-92C2-80C4EE1897A6}"/>
              </a:ext>
            </a:extLst>
          </p:cNvPr>
          <p:cNvSpPr>
            <a:spLocks noGrp="1"/>
          </p:cNvSpPr>
          <p:nvPr>
            <p:ph type="title"/>
          </p:nvPr>
        </p:nvSpPr>
        <p:spPr>
          <a:xfrm>
            <a:off x="677334" y="2166151"/>
            <a:ext cx="8596668" cy="3293615"/>
          </a:xfrm>
        </p:spPr>
        <p:txBody>
          <a:bodyPr>
            <a:normAutofit/>
          </a:bodyPr>
          <a:lstStyle/>
          <a:p>
            <a:pPr algn="ctr"/>
            <a:br>
              <a:rPr lang="en-US" dirty="0"/>
            </a:br>
            <a:r>
              <a:rPr lang="en-US" sz="6000" b="1" u="sng" dirty="0"/>
              <a:t>THANK YOU</a:t>
            </a:r>
            <a:br>
              <a:rPr lang="en-US" dirty="0"/>
            </a:br>
            <a:r>
              <a:rPr lang="en-US" dirty="0"/>
              <a:t>             </a:t>
            </a:r>
            <a:br>
              <a:rPr lang="en-US" dirty="0"/>
            </a:br>
            <a:r>
              <a:rPr lang="en-US" dirty="0"/>
              <a:t>  							</a:t>
            </a:r>
            <a:br>
              <a:rPr lang="en-US" dirty="0"/>
            </a:br>
            <a:r>
              <a:rPr lang="en-US" dirty="0"/>
              <a:t>							</a:t>
            </a:r>
            <a:endParaRPr lang="en-US" sz="6700" u="sng" dirty="0"/>
          </a:p>
        </p:txBody>
      </p:sp>
    </p:spTree>
    <p:extLst>
      <p:ext uri="{BB962C8B-B14F-4D97-AF65-F5344CB8AC3E}">
        <p14:creationId xmlns:p14="http://schemas.microsoft.com/office/powerpoint/2010/main" val="4155924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27AD0-7ECF-482E-88C2-4DA84DEF9114}"/>
              </a:ext>
            </a:extLst>
          </p:cNvPr>
          <p:cNvSpPr>
            <a:spLocks noGrp="1"/>
          </p:cNvSpPr>
          <p:nvPr>
            <p:ph type="ctrTitle"/>
          </p:nvPr>
        </p:nvSpPr>
        <p:spPr>
          <a:xfrm>
            <a:off x="1203812" y="372862"/>
            <a:ext cx="10058400" cy="1302327"/>
          </a:xfrm>
        </p:spPr>
        <p:txBody>
          <a:bodyPr>
            <a:normAutofit fontScale="90000"/>
          </a:bodyPr>
          <a:lstStyle/>
          <a:p>
            <a:r>
              <a:rPr lang="en-US" sz="5500" u="sng" dirty="0"/>
              <a:t>“Design and Analysis of Algorithm”</a:t>
            </a:r>
          </a:p>
        </p:txBody>
      </p:sp>
      <p:sp>
        <p:nvSpPr>
          <p:cNvPr id="3" name="Subtitle 2">
            <a:extLst>
              <a:ext uri="{FF2B5EF4-FFF2-40B4-BE49-F238E27FC236}">
                <a16:creationId xmlns:a16="http://schemas.microsoft.com/office/drawing/2014/main" id="{7C06FB65-E11A-451C-9226-2D205AA912B1}"/>
              </a:ext>
            </a:extLst>
          </p:cNvPr>
          <p:cNvSpPr>
            <a:spLocks noGrp="1"/>
          </p:cNvSpPr>
          <p:nvPr>
            <p:ph type="subTitle" idx="1"/>
          </p:nvPr>
        </p:nvSpPr>
        <p:spPr>
          <a:xfrm>
            <a:off x="1203812" y="2729345"/>
            <a:ext cx="10058400" cy="3061855"/>
          </a:xfrm>
        </p:spPr>
        <p:txBody>
          <a:bodyPr>
            <a:normAutofit/>
          </a:bodyPr>
          <a:lstStyle/>
          <a:p>
            <a:pPr algn="ctr"/>
            <a:r>
              <a:rPr lang="en-US" sz="4000" b="1" u="sng" dirty="0">
                <a:solidFill>
                  <a:srgbClr val="C00000"/>
                </a:solidFill>
              </a:rPr>
              <a:t>“Knapsack problem”</a:t>
            </a:r>
          </a:p>
        </p:txBody>
      </p:sp>
    </p:spTree>
    <p:extLst>
      <p:ext uri="{BB962C8B-B14F-4D97-AF65-F5344CB8AC3E}">
        <p14:creationId xmlns:p14="http://schemas.microsoft.com/office/powerpoint/2010/main" val="4139686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E232-0D0F-4164-8374-D8D09B5EA88F}"/>
              </a:ext>
            </a:extLst>
          </p:cNvPr>
          <p:cNvSpPr>
            <a:spLocks noGrp="1"/>
          </p:cNvSpPr>
          <p:nvPr>
            <p:ph type="title"/>
          </p:nvPr>
        </p:nvSpPr>
        <p:spPr/>
        <p:txBody>
          <a:bodyPr/>
          <a:lstStyle/>
          <a:p>
            <a:r>
              <a:rPr lang="en-US" dirty="0"/>
              <a:t>Introduction to DAA</a:t>
            </a:r>
          </a:p>
        </p:txBody>
      </p:sp>
      <p:sp>
        <p:nvSpPr>
          <p:cNvPr id="3" name="Content Placeholder 2">
            <a:extLst>
              <a:ext uri="{FF2B5EF4-FFF2-40B4-BE49-F238E27FC236}">
                <a16:creationId xmlns:a16="http://schemas.microsoft.com/office/drawing/2014/main" id="{AA2C7585-B8D6-46A8-BDF0-6F03FD2D87C2}"/>
              </a:ext>
            </a:extLst>
          </p:cNvPr>
          <p:cNvSpPr>
            <a:spLocks noGrp="1"/>
          </p:cNvSpPr>
          <p:nvPr>
            <p:ph idx="1"/>
          </p:nvPr>
        </p:nvSpPr>
        <p:spPr/>
        <p:txBody>
          <a:bodyPr/>
          <a:lstStyle/>
          <a:p>
            <a:r>
              <a:rPr lang="en-US" b="0" i="0" dirty="0">
                <a:solidFill>
                  <a:schemeClr val="tx1"/>
                </a:solidFill>
                <a:effectLst/>
                <a:latin typeface="arial" panose="020B0604020202020204" pitchFamily="34" charset="0"/>
              </a:rPr>
              <a:t>Design and Analysis of Algorithm is very important for </a:t>
            </a:r>
            <a:r>
              <a:rPr lang="en-US" i="0" dirty="0">
                <a:solidFill>
                  <a:schemeClr val="tx1"/>
                </a:solidFill>
                <a:effectLst/>
                <a:latin typeface="arial" panose="020B0604020202020204" pitchFamily="34" charset="0"/>
              </a:rPr>
              <a:t>designing algorithm to solve different types of problems </a:t>
            </a:r>
            <a:r>
              <a:rPr lang="en-US" b="0" i="0" dirty="0">
                <a:solidFill>
                  <a:schemeClr val="tx1"/>
                </a:solidFill>
                <a:effectLst/>
                <a:latin typeface="arial" panose="020B0604020202020204" pitchFamily="34" charset="0"/>
              </a:rPr>
              <a:t>in the branch of computer science and information technology.</a:t>
            </a:r>
          </a:p>
          <a:p>
            <a:r>
              <a:rPr lang="en-US" b="0" i="0" dirty="0">
                <a:solidFill>
                  <a:schemeClr val="tx1"/>
                </a:solidFill>
                <a:effectLst/>
                <a:latin typeface="arial" panose="020B0604020202020204" pitchFamily="34" charset="0"/>
              </a:rPr>
              <a:t>It also helps to design and analyze the logic on how the program will work before developing the actual code for a program.</a:t>
            </a:r>
          </a:p>
          <a:p>
            <a:r>
              <a:rPr lang="en-US" i="0" dirty="0">
                <a:solidFill>
                  <a:schemeClr val="tx1"/>
                </a:solidFill>
                <a:effectLst/>
                <a:latin typeface="arial" panose="020B0604020202020204" pitchFamily="34" charset="0"/>
              </a:rPr>
              <a:t>An Algorithm is a sequence of steps to solve a problem.</a:t>
            </a:r>
          </a:p>
          <a:p>
            <a:r>
              <a:rPr lang="en-US" b="0" i="0" dirty="0">
                <a:solidFill>
                  <a:schemeClr val="tx1"/>
                </a:solidFill>
                <a:effectLst/>
                <a:latin typeface="arial" panose="020B0604020202020204" pitchFamily="34" charset="0"/>
              </a:rPr>
              <a:t>Following are some of the main algorithm design techniques: </a:t>
            </a:r>
            <a:r>
              <a:rPr lang="en-US" dirty="0">
                <a:solidFill>
                  <a:schemeClr val="tx1"/>
                </a:solidFill>
                <a:latin typeface="arial" panose="020B0604020202020204" pitchFamily="34" charset="0"/>
              </a:rPr>
              <a:t>1.Divide and Conquer,2.Greedy Algorithms,3.Dynamic Programming,4.Decrease and Conquer,5.Backtracking,6.Branch and Bound etc.</a:t>
            </a:r>
          </a:p>
          <a:p>
            <a:endParaRPr lang="en-US" i="0" dirty="0">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2060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C5702-525C-43D0-AB7C-ADC4FBB16412}"/>
              </a:ext>
            </a:extLst>
          </p:cNvPr>
          <p:cNvSpPr>
            <a:spLocks noGrp="1"/>
          </p:cNvSpPr>
          <p:nvPr>
            <p:ph type="title"/>
          </p:nvPr>
        </p:nvSpPr>
        <p:spPr/>
        <p:txBody>
          <a:bodyPr/>
          <a:lstStyle/>
          <a:p>
            <a:r>
              <a:rPr lang="en-US" dirty="0"/>
              <a:t>GREEDY METHOD</a:t>
            </a:r>
          </a:p>
        </p:txBody>
      </p:sp>
      <p:sp>
        <p:nvSpPr>
          <p:cNvPr id="3" name="Content Placeholder 2">
            <a:extLst>
              <a:ext uri="{FF2B5EF4-FFF2-40B4-BE49-F238E27FC236}">
                <a16:creationId xmlns:a16="http://schemas.microsoft.com/office/drawing/2014/main" id="{B08BFAF1-2BD7-48DC-8A07-10E17EDDE20A}"/>
              </a:ext>
            </a:extLst>
          </p:cNvPr>
          <p:cNvSpPr>
            <a:spLocks noGrp="1"/>
          </p:cNvSpPr>
          <p:nvPr>
            <p:ph idx="1"/>
          </p:nvPr>
        </p:nvSpPr>
        <p:spPr/>
        <p:txBody>
          <a:bodyPr/>
          <a:lstStyle/>
          <a:p>
            <a:r>
              <a:rPr lang="en-US" dirty="0">
                <a:solidFill>
                  <a:schemeClr val="tx1"/>
                </a:solidFill>
                <a:latin typeface="Arial" panose="020B0604020202020204" pitchFamily="34" charset="0"/>
                <a:cs typeface="Arial" panose="020B0604020202020204" pitchFamily="34" charset="0"/>
              </a:rPr>
              <a:t>A Greedy algorithm obtains an Optimal Solution to a Problem by making a sequence of choices.</a:t>
            </a:r>
          </a:p>
          <a:p>
            <a:r>
              <a:rPr lang="en-US" dirty="0">
                <a:solidFill>
                  <a:schemeClr val="tx1"/>
                </a:solidFill>
                <a:latin typeface="Arial" panose="020B0604020202020204" pitchFamily="34" charset="0"/>
                <a:cs typeface="Arial" panose="020B0604020202020204" pitchFamily="34" charset="0"/>
              </a:rPr>
              <a:t>A </a:t>
            </a:r>
            <a:r>
              <a:rPr lang="en-US" dirty="0" err="1">
                <a:solidFill>
                  <a:schemeClr val="tx1"/>
                </a:solidFill>
                <a:latin typeface="Arial" panose="020B0604020202020204" pitchFamily="34" charset="0"/>
                <a:cs typeface="Arial" panose="020B0604020202020204" pitchFamily="34" charset="0"/>
              </a:rPr>
              <a:t>flesible</a:t>
            </a:r>
            <a:r>
              <a:rPr lang="en-US" dirty="0">
                <a:solidFill>
                  <a:schemeClr val="tx1"/>
                </a:solidFill>
                <a:latin typeface="Arial" panose="020B0604020202020204" pitchFamily="34" charset="0"/>
                <a:cs typeface="Arial" panose="020B0604020202020204" pitchFamily="34" charset="0"/>
              </a:rPr>
              <a:t> solution that minimizes or maximizes objective function is called </a:t>
            </a:r>
            <a:r>
              <a:rPr lang="en-US" b="1" dirty="0">
                <a:solidFill>
                  <a:schemeClr val="tx1"/>
                </a:solidFill>
                <a:latin typeface="Arial" panose="020B0604020202020204" pitchFamily="34" charset="0"/>
                <a:cs typeface="Arial" panose="020B0604020202020204" pitchFamily="34" charset="0"/>
              </a:rPr>
              <a:t>Optimal Solution.</a:t>
            </a:r>
          </a:p>
          <a:p>
            <a:r>
              <a:rPr lang="en-US" dirty="0">
                <a:solidFill>
                  <a:schemeClr val="tx1"/>
                </a:solidFill>
                <a:latin typeface="Arial" panose="020B0604020202020204" pitchFamily="34" charset="0"/>
                <a:cs typeface="Arial" panose="020B0604020202020204" pitchFamily="34" charset="0"/>
              </a:rPr>
              <a:t>Algorithm for most of the Optimization problems can be obtained using Greedy Method.</a:t>
            </a:r>
          </a:p>
          <a:p>
            <a:r>
              <a:rPr lang="en-US" dirty="0">
                <a:solidFill>
                  <a:schemeClr val="tx1"/>
                </a:solidFill>
                <a:latin typeface="Arial" panose="020B0604020202020204" pitchFamily="34" charset="0"/>
                <a:cs typeface="Arial" panose="020B0604020202020204" pitchFamily="34" charset="0"/>
              </a:rPr>
              <a:t>It goes through a sequence of steps , considering one input at a time.</a:t>
            </a:r>
          </a:p>
          <a:p>
            <a:r>
              <a:rPr lang="en-US" dirty="0">
                <a:solidFill>
                  <a:schemeClr val="tx1"/>
                </a:solidFill>
                <a:latin typeface="Arial" panose="020B0604020202020204" pitchFamily="34" charset="0"/>
                <a:cs typeface="Arial" panose="020B0604020202020204" pitchFamily="34" charset="0"/>
              </a:rPr>
              <a:t>At each stage, considering one input at a time.</a:t>
            </a:r>
          </a:p>
          <a:p>
            <a:r>
              <a:rPr lang="en-US" dirty="0">
                <a:solidFill>
                  <a:schemeClr val="tx1"/>
                </a:solidFill>
                <a:latin typeface="Arial" panose="020B0604020202020204" pitchFamily="34" charset="0"/>
                <a:cs typeface="Arial" panose="020B0604020202020204" pitchFamily="34" charset="0"/>
              </a:rPr>
              <a:t>At each stage, a decision is made regarding whether a particular inputs is in optimal solution.</a:t>
            </a:r>
          </a:p>
          <a:p>
            <a:endParaRPr lang="en-US" dirty="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a:p>
            <a:endParaRPr lang="en-US"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2267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69B2-5BA4-4E36-9FFE-237F8DB61B8B}"/>
              </a:ext>
            </a:extLst>
          </p:cNvPr>
          <p:cNvSpPr>
            <a:spLocks noGrp="1"/>
          </p:cNvSpPr>
          <p:nvPr>
            <p:ph type="title"/>
          </p:nvPr>
        </p:nvSpPr>
        <p:spPr/>
        <p:txBody>
          <a:bodyPr/>
          <a:lstStyle/>
          <a:p>
            <a:r>
              <a:rPr lang="en-US" dirty="0"/>
              <a:t> Introduction to KNAPSACK PROBLEM</a:t>
            </a:r>
          </a:p>
        </p:txBody>
      </p:sp>
      <p:sp>
        <p:nvSpPr>
          <p:cNvPr id="3" name="Content Placeholder 2">
            <a:extLst>
              <a:ext uri="{FF2B5EF4-FFF2-40B4-BE49-F238E27FC236}">
                <a16:creationId xmlns:a16="http://schemas.microsoft.com/office/drawing/2014/main" id="{FCF267C0-E896-4679-9BAE-545D09AB2458}"/>
              </a:ext>
            </a:extLst>
          </p:cNvPr>
          <p:cNvSpPr>
            <a:spLocks noGrp="1"/>
          </p:cNvSpPr>
          <p:nvPr>
            <p:ph idx="1"/>
          </p:nvPr>
        </p:nvSpPr>
        <p:spPr/>
        <p:txBody>
          <a:bodyPr/>
          <a:lstStyle/>
          <a:p>
            <a:r>
              <a:rPr lang="en-US" b="0" i="0" dirty="0">
                <a:solidFill>
                  <a:schemeClr val="tx1"/>
                </a:solidFill>
                <a:effectLst/>
                <a:latin typeface="Arial" panose="020B0604020202020204" pitchFamily="34" charset="0"/>
                <a:cs typeface="Arial" panose="020B0604020202020204" pitchFamily="34" charset="0"/>
              </a:rPr>
              <a:t>The knapsack problem is an optimization problem used to illustrate both problem and solution. </a:t>
            </a:r>
          </a:p>
          <a:p>
            <a:r>
              <a:rPr lang="en-US" b="0" i="0" dirty="0">
                <a:solidFill>
                  <a:schemeClr val="tx1"/>
                </a:solidFill>
                <a:effectLst/>
                <a:latin typeface="Arial" panose="020B0604020202020204" pitchFamily="34" charset="0"/>
                <a:cs typeface="Arial" panose="020B0604020202020204" pitchFamily="34" charset="0"/>
              </a:rPr>
              <a:t>It derives its name from a scenario where one is constrained in the number of items that can be placed inside a fixed-size knapsack.</a:t>
            </a:r>
          </a:p>
          <a:p>
            <a:r>
              <a:rPr lang="en-US" b="0" i="0" dirty="0">
                <a:solidFill>
                  <a:schemeClr val="tx1"/>
                </a:solidFill>
                <a:effectLst/>
                <a:latin typeface="Arial" panose="020B0604020202020204" pitchFamily="34" charset="0"/>
                <a:cs typeface="Arial" panose="020B0604020202020204" pitchFamily="34" charset="0"/>
              </a:rPr>
              <a:t>Given a set of items with specific weights and values, the aim is to get as much value into the knapsack as possible given the weight constraint of the knapsack</a:t>
            </a:r>
            <a:r>
              <a:rPr lang="en-US" dirty="0">
                <a:solidFill>
                  <a:schemeClr val="tx1"/>
                </a:solidFill>
                <a:latin typeface="Arial" panose="020B0604020202020204" pitchFamily="34" charset="0"/>
                <a:cs typeface="Arial" panose="020B0604020202020204" pitchFamily="34" charset="0"/>
              </a:rPr>
              <a:t>.</a:t>
            </a:r>
          </a:p>
          <a:p>
            <a:r>
              <a:rPr lang="en-US" dirty="0">
                <a:solidFill>
                  <a:schemeClr val="tx1"/>
                </a:solidFill>
                <a:latin typeface="Arial" panose="020B0604020202020204" pitchFamily="34" charset="0"/>
                <a:cs typeface="Arial" panose="020B0604020202020204" pitchFamily="34" charset="0"/>
              </a:rPr>
              <a:t>In addition , he is allowed to break items into fractions arbitrarily . Each item has some utility value. He wants into fill his knapsack with items most useful to him with total weight at most m.</a:t>
            </a:r>
            <a:endParaRPr lang="en-US" sz="2000" dirty="0">
              <a:solidFill>
                <a:schemeClr val="tx1"/>
              </a:solidFill>
              <a:latin typeface="Arial" panose="020B0604020202020204" pitchFamily="34" charset="0"/>
              <a:ea typeface="Verdana" panose="020B060403050404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a:p>
            <a:endParaRPr lang="en-US" b="0" i="0" dirty="0">
              <a:solidFill>
                <a:schemeClr val="tx1"/>
              </a:solidFill>
              <a:effectLst/>
              <a:latin typeface="Arial" panose="020B0604020202020204" pitchFamily="34" charset="0"/>
              <a:cs typeface="Arial" panose="020B0604020202020204" pitchFamily="34" charset="0"/>
            </a:endParaRPr>
          </a:p>
          <a:p>
            <a:endParaRPr lang="en-US" b="0" i="0" dirty="0">
              <a:solidFill>
                <a:schemeClr val="tx1"/>
              </a:solidFill>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561731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1C663-1A2E-42EB-9DA8-9BB42979AB70}"/>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36CE3C3B-E4B9-410A-BBC0-14F6C47B7880}"/>
              </a:ext>
            </a:extLst>
          </p:cNvPr>
          <p:cNvSpPr>
            <a:spLocks noGrp="1"/>
          </p:cNvSpPr>
          <p:nvPr>
            <p:ph idx="1"/>
          </p:nvPr>
        </p:nvSpPr>
        <p:spPr/>
        <p:txBody>
          <a:bodyPr/>
          <a:lstStyle/>
          <a:p>
            <a:r>
              <a:rPr lang="en-US" dirty="0">
                <a:solidFill>
                  <a:schemeClr val="tx1"/>
                </a:solidFill>
                <a:latin typeface="Arial" panose="020B0604020202020204" pitchFamily="34" charset="0"/>
                <a:cs typeface="Arial" panose="020B0604020202020204" pitchFamily="34" charset="0"/>
              </a:rPr>
              <a:t>Suppose a student is going on a trip . He has a single knapsack that can carry items of weights at most ‘m’. In addition , he is allowed to break items into fractions arbitrarily(like 0.25kg-chips etc.). Each item I has some utility value say Pi. He wants to fill knapsack with items most useful to him with total weight at most m.</a:t>
            </a:r>
          </a:p>
          <a:p>
            <a:r>
              <a:rPr lang="en-US" dirty="0">
                <a:solidFill>
                  <a:schemeClr val="tx1"/>
                </a:solidFill>
                <a:latin typeface="Arial" panose="020B0604020202020204" pitchFamily="34" charset="0"/>
                <a:cs typeface="Arial" panose="020B0604020202020204" pitchFamily="34" charset="0"/>
              </a:rPr>
              <a:t>Problem</a:t>
            </a:r>
          </a:p>
          <a:p>
            <a:pPr marL="0" indent="0">
              <a:buNone/>
            </a:pPr>
            <a:r>
              <a:rPr lang="en-US" dirty="0">
                <a:solidFill>
                  <a:schemeClr val="tx1"/>
                </a:solidFill>
                <a:latin typeface="Arial" panose="020B0604020202020204" pitchFamily="34" charset="0"/>
                <a:cs typeface="Arial" panose="020B0604020202020204" pitchFamily="34" charset="0"/>
              </a:rPr>
              <a:t>     </a:t>
            </a:r>
            <a:r>
              <a:rPr lang="en-US" b="1" dirty="0">
                <a:solidFill>
                  <a:schemeClr val="tx1"/>
                </a:solidFill>
                <a:latin typeface="Arial" panose="020B0604020202020204" pitchFamily="34" charset="0"/>
                <a:cs typeface="Arial" panose="020B0604020202020204" pitchFamily="34" charset="0"/>
              </a:rPr>
              <a:t>Given : </a:t>
            </a:r>
            <a:r>
              <a:rPr lang="en-US" dirty="0">
                <a:solidFill>
                  <a:schemeClr val="tx1"/>
                </a:solidFill>
                <a:latin typeface="Arial" panose="020B0604020202020204" pitchFamily="34" charset="0"/>
                <a:cs typeface="Arial" panose="020B0604020202020204" pitchFamily="34" charset="0"/>
              </a:rPr>
              <a:t>A knapsack of capacity m and n </a:t>
            </a:r>
            <a:r>
              <a:rPr lang="en-US" dirty="0" err="1">
                <a:solidFill>
                  <a:schemeClr val="tx1"/>
                </a:solidFill>
                <a:latin typeface="Arial" panose="020B0604020202020204" pitchFamily="34" charset="0"/>
                <a:cs typeface="Arial" panose="020B0604020202020204" pitchFamily="34" charset="0"/>
              </a:rPr>
              <a:t>objects.Each</a:t>
            </a:r>
            <a:r>
              <a:rPr lang="en-US" dirty="0">
                <a:solidFill>
                  <a:schemeClr val="tx1"/>
                </a:solidFill>
                <a:latin typeface="Arial" panose="020B0604020202020204" pitchFamily="34" charset="0"/>
                <a:cs typeface="Arial" panose="020B0604020202020204" pitchFamily="34" charset="0"/>
              </a:rPr>
              <a:t> object I has weight </a:t>
            </a:r>
            <a:r>
              <a:rPr lang="en-US" dirty="0" err="1">
                <a:solidFill>
                  <a:schemeClr val="tx1"/>
                </a:solidFill>
                <a:latin typeface="Arial" panose="020B0604020202020204" pitchFamily="34" charset="0"/>
                <a:cs typeface="Arial" panose="020B0604020202020204" pitchFamily="34" charset="0"/>
              </a:rPr>
              <a:t>wi,i</a:t>
            </a:r>
            <a:r>
              <a:rPr lang="en-US" dirty="0">
                <a:solidFill>
                  <a:schemeClr val="tx1"/>
                </a:solidFill>
                <a:latin typeface="Arial" panose="020B0604020202020204" pitchFamily="34" charset="0"/>
                <a:cs typeface="Arial" panose="020B0604020202020204" pitchFamily="34" charset="0"/>
              </a:rPr>
              <a:t>     =1,2,,..,n. If fraction xi of object I is included , profit Pi * xi is earned.</a:t>
            </a:r>
          </a:p>
          <a:p>
            <a:pPr marL="0" indent="0">
              <a:buNone/>
            </a:pPr>
            <a:r>
              <a:rPr lang="en-US" dirty="0">
                <a:solidFill>
                  <a:schemeClr val="tx1"/>
                </a:solidFill>
                <a:latin typeface="Arial" panose="020B0604020202020204" pitchFamily="34" charset="0"/>
                <a:cs typeface="Arial" panose="020B0604020202020204" pitchFamily="34" charset="0"/>
              </a:rPr>
              <a:t>   </a:t>
            </a:r>
            <a:r>
              <a:rPr lang="en-US" b="1" dirty="0">
                <a:solidFill>
                  <a:schemeClr val="tx1"/>
                </a:solidFill>
                <a:latin typeface="Arial" panose="020B0604020202020204" pitchFamily="34" charset="0"/>
                <a:cs typeface="Arial" panose="020B0604020202020204" pitchFamily="34" charset="0"/>
              </a:rPr>
              <a:t>Objective: </a:t>
            </a:r>
            <a:r>
              <a:rPr lang="en-US" dirty="0">
                <a:solidFill>
                  <a:schemeClr val="tx1"/>
                </a:solidFill>
                <a:latin typeface="Arial" panose="020B0604020202020204" pitchFamily="34" charset="0"/>
                <a:cs typeface="Arial" panose="020B0604020202020204" pitchFamily="34" charset="0"/>
              </a:rPr>
              <a:t>To find solution vector(x1,x2,..,xn) such that the total profit earned        </a:t>
            </a:r>
            <a:r>
              <a:rPr lang="el-GR" dirty="0">
                <a:solidFill>
                  <a:schemeClr val="tx1"/>
                </a:solidFill>
                <a:latin typeface="Arial" panose="020B0604020202020204" pitchFamily="34" charset="0"/>
                <a:cs typeface="Arial" panose="020B0604020202020204" pitchFamily="34" charset="0"/>
              </a:rPr>
              <a:t>Σ</a:t>
            </a:r>
            <a:r>
              <a:rPr lang="en-US" dirty="0" err="1">
                <a:solidFill>
                  <a:schemeClr val="tx1"/>
                </a:solidFill>
                <a:latin typeface="Arial" panose="020B0604020202020204" pitchFamily="34" charset="0"/>
                <a:cs typeface="Arial" panose="020B0604020202020204" pitchFamily="34" charset="0"/>
              </a:rPr>
              <a:t>PiXi</a:t>
            </a:r>
            <a:r>
              <a:rPr lang="en-US" dirty="0">
                <a:solidFill>
                  <a:schemeClr val="tx1"/>
                </a:solidFill>
                <a:latin typeface="Arial" panose="020B0604020202020204" pitchFamily="34" charset="0"/>
                <a:cs typeface="Arial" panose="020B0604020202020204" pitchFamily="34" charset="0"/>
              </a:rPr>
              <a:t> where </a:t>
            </a:r>
            <a:r>
              <a:rPr lang="en-US" dirty="0" err="1">
                <a:solidFill>
                  <a:schemeClr val="tx1"/>
                </a:solidFill>
                <a:latin typeface="Arial" panose="020B0604020202020204" pitchFamily="34" charset="0"/>
                <a:cs typeface="Arial" panose="020B0604020202020204" pitchFamily="34" charset="0"/>
              </a:rPr>
              <a:t>i</a:t>
            </a:r>
            <a:r>
              <a:rPr lang="en-US" dirty="0">
                <a:solidFill>
                  <a:schemeClr val="tx1"/>
                </a:solidFill>
                <a:latin typeface="Arial" panose="020B0604020202020204" pitchFamily="34" charset="0"/>
                <a:cs typeface="Arial" panose="020B0604020202020204" pitchFamily="34" charset="0"/>
              </a:rPr>
              <a:t>=1,2..,n. is maximized and </a:t>
            </a:r>
            <a:r>
              <a:rPr lang="el-GR" dirty="0">
                <a:solidFill>
                  <a:schemeClr val="tx1"/>
                </a:solidFill>
                <a:latin typeface="Arial" panose="020B0604020202020204" pitchFamily="34" charset="0"/>
                <a:cs typeface="Arial" panose="020B0604020202020204" pitchFamily="34" charset="0"/>
              </a:rPr>
              <a:t>Σ</a:t>
            </a:r>
            <a:r>
              <a:rPr lang="en-US" dirty="0" err="1">
                <a:solidFill>
                  <a:schemeClr val="tx1"/>
                </a:solidFill>
                <a:latin typeface="Arial" panose="020B0604020202020204" pitchFamily="34" charset="0"/>
                <a:cs typeface="Arial" panose="020B0604020202020204" pitchFamily="34" charset="0"/>
              </a:rPr>
              <a:t>WiXi</a:t>
            </a:r>
            <a:r>
              <a:rPr lang="en-US" dirty="0">
                <a:solidFill>
                  <a:schemeClr val="tx1"/>
                </a:solidFill>
                <a:latin typeface="Arial" panose="020B0604020202020204" pitchFamily="34" charset="0"/>
                <a:cs typeface="Arial" panose="020B0604020202020204" pitchFamily="34" charset="0"/>
              </a:rPr>
              <a:t>(</a:t>
            </a:r>
            <a:r>
              <a:rPr lang="en-US" dirty="0" err="1">
                <a:solidFill>
                  <a:schemeClr val="tx1"/>
                </a:solidFill>
                <a:latin typeface="Arial" panose="020B0604020202020204" pitchFamily="34" charset="0"/>
                <a:cs typeface="Arial" panose="020B0604020202020204" pitchFamily="34" charset="0"/>
              </a:rPr>
              <a:t>i</a:t>
            </a:r>
            <a:r>
              <a:rPr lang="en-US" dirty="0">
                <a:solidFill>
                  <a:schemeClr val="tx1"/>
                </a:solidFill>
                <a:latin typeface="Arial" panose="020B0604020202020204" pitchFamily="34" charset="0"/>
                <a:cs typeface="Arial" panose="020B0604020202020204" pitchFamily="34" charset="0"/>
              </a:rPr>
              <a:t>=1,2,..n) &lt;= m </a:t>
            </a:r>
            <a:r>
              <a:rPr lang="en-US" dirty="0" err="1">
                <a:solidFill>
                  <a:schemeClr val="tx1"/>
                </a:solidFill>
                <a:latin typeface="Arial" panose="020B0604020202020204" pitchFamily="34" charset="0"/>
                <a:cs typeface="Arial" panose="020B0604020202020204" pitchFamily="34" charset="0"/>
              </a:rPr>
              <a:t>i.e</a:t>
            </a:r>
            <a:r>
              <a:rPr lang="en-US" dirty="0">
                <a:solidFill>
                  <a:schemeClr val="tx1"/>
                </a:solidFill>
                <a:latin typeface="Arial" panose="020B0604020202020204" pitchFamily="34" charset="0"/>
                <a:cs typeface="Arial" panose="020B0604020202020204" pitchFamily="34" charset="0"/>
              </a:rPr>
              <a:t> maximize </a:t>
            </a:r>
            <a:r>
              <a:rPr lang="el-GR" dirty="0">
                <a:solidFill>
                  <a:schemeClr val="tx1"/>
                </a:solidFill>
                <a:latin typeface="Arial" panose="020B0604020202020204" pitchFamily="34" charset="0"/>
                <a:cs typeface="Arial" panose="020B0604020202020204" pitchFamily="34" charset="0"/>
              </a:rPr>
              <a:t>Σ</a:t>
            </a:r>
            <a:r>
              <a:rPr lang="en-US" dirty="0" err="1">
                <a:solidFill>
                  <a:schemeClr val="tx1"/>
                </a:solidFill>
                <a:latin typeface="Arial" panose="020B0604020202020204" pitchFamily="34" charset="0"/>
                <a:cs typeface="Arial" panose="020B0604020202020204" pitchFamily="34" charset="0"/>
              </a:rPr>
              <a:t>PiXi</a:t>
            </a:r>
            <a:r>
              <a:rPr lang="en-US" dirty="0">
                <a:solidFill>
                  <a:schemeClr val="tx1"/>
                </a:solidFill>
                <a:latin typeface="Arial" panose="020B0604020202020204" pitchFamily="34" charset="0"/>
                <a:cs typeface="Arial" panose="020B0604020202020204" pitchFamily="34" charset="0"/>
              </a:rPr>
              <a:t>(</a:t>
            </a:r>
            <a:r>
              <a:rPr lang="en-US" dirty="0" err="1">
                <a:solidFill>
                  <a:schemeClr val="tx1"/>
                </a:solidFill>
                <a:latin typeface="Arial" panose="020B0604020202020204" pitchFamily="34" charset="0"/>
                <a:cs typeface="Arial" panose="020B0604020202020204" pitchFamily="34" charset="0"/>
              </a:rPr>
              <a:t>i</a:t>
            </a:r>
            <a:r>
              <a:rPr lang="en-US" dirty="0">
                <a:solidFill>
                  <a:schemeClr val="tx1"/>
                </a:solidFill>
                <a:latin typeface="Arial" panose="020B0604020202020204" pitchFamily="34" charset="0"/>
                <a:cs typeface="Arial" panose="020B0604020202020204" pitchFamily="34" charset="0"/>
              </a:rPr>
              <a:t>=1,2,..,n) subject to </a:t>
            </a:r>
            <a:r>
              <a:rPr lang="el-GR" dirty="0">
                <a:solidFill>
                  <a:schemeClr val="tx1"/>
                </a:solidFill>
                <a:latin typeface="Arial" panose="020B0604020202020204" pitchFamily="34" charset="0"/>
                <a:cs typeface="Arial" panose="020B0604020202020204" pitchFamily="34" charset="0"/>
              </a:rPr>
              <a:t>Σ</a:t>
            </a:r>
            <a:r>
              <a:rPr lang="en-US" dirty="0" err="1">
                <a:solidFill>
                  <a:schemeClr val="tx1"/>
                </a:solidFill>
                <a:latin typeface="Arial" panose="020B0604020202020204" pitchFamily="34" charset="0"/>
                <a:cs typeface="Arial" panose="020B0604020202020204" pitchFamily="34" charset="0"/>
              </a:rPr>
              <a:t>WiXi</a:t>
            </a:r>
            <a:r>
              <a:rPr lang="en-US" dirty="0">
                <a:solidFill>
                  <a:schemeClr val="tx1"/>
                </a:solidFill>
                <a:latin typeface="Arial" panose="020B0604020202020204" pitchFamily="34" charset="0"/>
                <a:cs typeface="Arial" panose="020B0604020202020204" pitchFamily="34" charset="0"/>
              </a:rPr>
              <a:t> &lt;= m(1&gt;= xi &gt;=0) and (</a:t>
            </a:r>
            <a:r>
              <a:rPr lang="en-US" dirty="0" err="1">
                <a:solidFill>
                  <a:schemeClr val="tx1"/>
                </a:solidFill>
                <a:latin typeface="Arial" panose="020B0604020202020204" pitchFamily="34" charset="0"/>
                <a:cs typeface="Arial" panose="020B0604020202020204" pitchFamily="34" charset="0"/>
              </a:rPr>
              <a:t>i</a:t>
            </a:r>
            <a:r>
              <a:rPr lang="en-US" dirty="0">
                <a:solidFill>
                  <a:schemeClr val="tx1"/>
                </a:solidFill>
                <a:latin typeface="Arial" panose="020B0604020202020204" pitchFamily="34" charset="0"/>
                <a:cs typeface="Arial" panose="020B0604020202020204" pitchFamily="34" charset="0"/>
              </a:rPr>
              <a:t> = 1 to n)</a:t>
            </a:r>
          </a:p>
          <a:p>
            <a:pPr marL="0" indent="0">
              <a:buNone/>
            </a:pPr>
            <a:endParaRPr lang="en-US" dirty="0"/>
          </a:p>
        </p:txBody>
      </p:sp>
    </p:spTree>
    <p:extLst>
      <p:ext uri="{BB962C8B-B14F-4D97-AF65-F5344CB8AC3E}">
        <p14:creationId xmlns:p14="http://schemas.microsoft.com/office/powerpoint/2010/main" val="3182593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5B61-6CF2-435F-BA87-A29959B8EE41}"/>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29E8D82A-E001-4857-A3D4-5A142E0E6A4C}"/>
              </a:ext>
            </a:extLst>
          </p:cNvPr>
          <p:cNvSpPr>
            <a:spLocks noGrp="1"/>
          </p:cNvSpPr>
          <p:nvPr>
            <p:ph idx="1"/>
          </p:nvPr>
        </p:nvSpPr>
        <p:spPr/>
        <p:txBody>
          <a:bodyPr/>
          <a:lstStyle/>
          <a:p>
            <a:r>
              <a:rPr lang="en-US" dirty="0">
                <a:solidFill>
                  <a:schemeClr val="tx1"/>
                </a:solidFill>
                <a:latin typeface="Arial" panose="020B0604020202020204" pitchFamily="34" charset="0"/>
                <a:cs typeface="Arial" panose="020B0604020202020204" pitchFamily="34" charset="0"/>
              </a:rPr>
              <a:t>It is easy to observe that: 1)</a:t>
            </a:r>
            <a:r>
              <a:rPr lang="el-GR" dirty="0">
                <a:solidFill>
                  <a:schemeClr val="tx1"/>
                </a:solidFill>
                <a:latin typeface="Arial" panose="020B0604020202020204" pitchFamily="34" charset="0"/>
                <a:cs typeface="Arial" panose="020B0604020202020204" pitchFamily="34" charset="0"/>
              </a:rPr>
              <a:t>Σ</a:t>
            </a:r>
            <a:r>
              <a:rPr lang="en-US" dirty="0" err="1">
                <a:solidFill>
                  <a:schemeClr val="tx1"/>
                </a:solidFill>
                <a:latin typeface="Arial" panose="020B0604020202020204" pitchFamily="34" charset="0"/>
                <a:cs typeface="Arial" panose="020B0604020202020204" pitchFamily="34" charset="0"/>
              </a:rPr>
              <a:t>wi</a:t>
            </a:r>
            <a:r>
              <a:rPr lang="en-US" dirty="0">
                <a:solidFill>
                  <a:schemeClr val="tx1"/>
                </a:solidFill>
                <a:latin typeface="Arial" panose="020B0604020202020204" pitchFamily="34" charset="0"/>
                <a:cs typeface="Arial" panose="020B0604020202020204" pitchFamily="34" charset="0"/>
              </a:rPr>
              <a:t>(</a:t>
            </a:r>
            <a:r>
              <a:rPr lang="en-US" dirty="0" err="1">
                <a:solidFill>
                  <a:schemeClr val="tx1"/>
                </a:solidFill>
                <a:latin typeface="Arial" panose="020B0604020202020204" pitchFamily="34" charset="0"/>
                <a:cs typeface="Arial" panose="020B0604020202020204" pitchFamily="34" charset="0"/>
              </a:rPr>
              <a:t>i</a:t>
            </a:r>
            <a:r>
              <a:rPr lang="en-US" dirty="0">
                <a:solidFill>
                  <a:schemeClr val="tx1"/>
                </a:solidFill>
                <a:latin typeface="Arial" panose="020B0604020202020204" pitchFamily="34" charset="0"/>
                <a:cs typeface="Arial" panose="020B0604020202020204" pitchFamily="34" charset="0"/>
              </a:rPr>
              <a:t>=1,2,.,n) &lt;=m then xi = 1 Ɐ </a:t>
            </a:r>
            <a:r>
              <a:rPr lang="en-US" dirty="0" err="1">
                <a:solidFill>
                  <a:schemeClr val="tx1"/>
                </a:solidFill>
                <a:latin typeface="Arial" panose="020B0604020202020204" pitchFamily="34" charset="0"/>
                <a:cs typeface="Arial" panose="020B0604020202020204" pitchFamily="34" charset="0"/>
              </a:rPr>
              <a:t>i</a:t>
            </a:r>
            <a:r>
              <a:rPr lang="en-US" dirty="0">
                <a:solidFill>
                  <a:schemeClr val="tx1"/>
                </a:solidFill>
                <a:latin typeface="Arial" panose="020B0604020202020204" pitchFamily="34" charset="0"/>
                <a:cs typeface="Arial" panose="020B0604020202020204" pitchFamily="34" charset="0"/>
              </a:rPr>
              <a:t> is optimal solution. And 2)All optimal solution fill Knapsack exactly. </a:t>
            </a:r>
          </a:p>
          <a:p>
            <a:r>
              <a:rPr lang="en-US" dirty="0">
                <a:solidFill>
                  <a:schemeClr val="tx1"/>
                </a:solidFill>
                <a:latin typeface="Arial" panose="020B0604020202020204" pitchFamily="34" charset="0"/>
                <a:cs typeface="Arial" panose="020B0604020202020204" pitchFamily="34" charset="0"/>
              </a:rPr>
              <a:t>An optimal solution is a feasible solution for which </a:t>
            </a:r>
            <a:r>
              <a:rPr lang="en-US" dirty="0" err="1">
                <a:solidFill>
                  <a:schemeClr val="tx1"/>
                </a:solidFill>
                <a:latin typeface="Arial" panose="020B0604020202020204" pitchFamily="34" charset="0"/>
                <a:cs typeface="Arial" panose="020B0604020202020204" pitchFamily="34" charset="0"/>
              </a:rPr>
              <a:t>pixi</a:t>
            </a:r>
            <a:r>
              <a:rPr lang="en-US" dirty="0">
                <a:solidFill>
                  <a:schemeClr val="tx1"/>
                </a:solidFill>
                <a:latin typeface="Arial" panose="020B0604020202020204" pitchFamily="34" charset="0"/>
                <a:cs typeface="Arial" panose="020B0604020202020204" pitchFamily="34" charset="0"/>
              </a:rPr>
              <a:t> is maximized.</a:t>
            </a:r>
          </a:p>
          <a:p>
            <a:r>
              <a:rPr lang="en-US" dirty="0">
                <a:solidFill>
                  <a:schemeClr val="tx1"/>
                </a:solidFill>
                <a:latin typeface="Arial" panose="020B0604020202020204" pitchFamily="34" charset="0"/>
                <a:cs typeface="Arial" panose="020B0604020202020204" pitchFamily="34" charset="0"/>
              </a:rPr>
              <a:t>There are following three approaches to generate feasible solutions:-</a:t>
            </a:r>
          </a:p>
          <a:p>
            <a:r>
              <a:rPr lang="en-US" dirty="0">
                <a:solidFill>
                  <a:schemeClr val="tx1"/>
                </a:solidFill>
                <a:latin typeface="Arial" panose="020B0604020202020204" pitchFamily="34" charset="0"/>
                <a:cs typeface="Arial" panose="020B0604020202020204" pitchFamily="34" charset="0"/>
              </a:rPr>
              <a:t>1. Greedy by profit</a:t>
            </a:r>
          </a:p>
          <a:p>
            <a:r>
              <a:rPr lang="en-US" dirty="0">
                <a:solidFill>
                  <a:schemeClr val="tx1"/>
                </a:solidFill>
                <a:latin typeface="Arial" panose="020B0604020202020204" pitchFamily="34" charset="0"/>
                <a:cs typeface="Arial" panose="020B0604020202020204" pitchFamily="34" charset="0"/>
              </a:rPr>
              <a:t>2. Greedy by weight</a:t>
            </a:r>
          </a:p>
          <a:p>
            <a:r>
              <a:rPr lang="en-US" dirty="0">
                <a:solidFill>
                  <a:schemeClr val="tx1"/>
                </a:solidFill>
                <a:latin typeface="Arial" panose="020B0604020202020204" pitchFamily="34" charset="0"/>
                <a:cs typeface="Arial" panose="020B0604020202020204" pitchFamily="34" charset="0"/>
              </a:rPr>
              <a:t>3. Greedy by density</a:t>
            </a:r>
          </a:p>
          <a:p>
            <a:endParaRPr lang="en-US" dirty="0"/>
          </a:p>
        </p:txBody>
      </p:sp>
    </p:spTree>
    <p:extLst>
      <p:ext uri="{BB962C8B-B14F-4D97-AF65-F5344CB8AC3E}">
        <p14:creationId xmlns:p14="http://schemas.microsoft.com/office/powerpoint/2010/main" val="2909916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BF095-6F75-49A8-B057-272BB876F785}"/>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A7410578-B193-41D3-93D3-81DE13B76D59}"/>
              </a:ext>
            </a:extLst>
          </p:cNvPr>
          <p:cNvSpPr>
            <a:spLocks noGrp="1"/>
          </p:cNvSpPr>
          <p:nvPr>
            <p:ph idx="1"/>
          </p:nvPr>
        </p:nvSpPr>
        <p:spPr/>
        <p:txBody>
          <a:bodyPr>
            <a:normAutofit/>
          </a:bodyPr>
          <a:lstStyle/>
          <a:p>
            <a:r>
              <a:rPr lang="en-US" b="1" dirty="0"/>
              <a:t>1.Greedy by Profit</a:t>
            </a:r>
            <a:r>
              <a:rPr lang="en-US" dirty="0"/>
              <a:t> : At each step select from the remaining items the one with the highest profit.(provided the capacity of the knapsack is not exceeded). This approach tries to maximize the profit by choosing the most profitable items first.</a:t>
            </a:r>
          </a:p>
          <a:p>
            <a:r>
              <a:rPr lang="en-US" b="1" dirty="0"/>
              <a:t>2.Greedy by Weight </a:t>
            </a:r>
            <a:r>
              <a:rPr lang="en-US" dirty="0"/>
              <a:t>: At each step select from the remaining items the one with the least weight(the capacity of knapsack not exceeded).This approach tries to maximize the profit by putting as many items into the knapsack as possible.</a:t>
            </a:r>
          </a:p>
          <a:p>
            <a:r>
              <a:rPr lang="en-US" b="1" dirty="0"/>
              <a:t>3.Greedy by Density </a:t>
            </a:r>
            <a:r>
              <a:rPr lang="en-US" dirty="0"/>
              <a:t>: At each step select from the remaining items the one with the highest or largest profit density, pi/</a:t>
            </a:r>
            <a:r>
              <a:rPr lang="en-US" dirty="0" err="1"/>
              <a:t>wi</a:t>
            </a:r>
            <a:r>
              <a:rPr lang="en-US" dirty="0"/>
              <a:t> the capacity of knapsack is not exceeded .This approach tries to maximize the profit by choosing items with the largest profit per unit of weight.</a:t>
            </a:r>
          </a:p>
          <a:p>
            <a:endParaRPr lang="en-US" dirty="0"/>
          </a:p>
        </p:txBody>
      </p:sp>
    </p:spTree>
    <p:extLst>
      <p:ext uri="{BB962C8B-B14F-4D97-AF65-F5344CB8AC3E}">
        <p14:creationId xmlns:p14="http://schemas.microsoft.com/office/powerpoint/2010/main" val="154910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5E460-1FE0-4F27-B3A7-F443F20A591E}"/>
              </a:ext>
            </a:extLst>
          </p:cNvPr>
          <p:cNvSpPr>
            <a:spLocks noGrp="1"/>
          </p:cNvSpPr>
          <p:nvPr>
            <p:ph type="title"/>
          </p:nvPr>
        </p:nvSpPr>
        <p:spPr/>
        <p:txBody>
          <a:bodyPr/>
          <a:lstStyle/>
          <a:p>
            <a:r>
              <a:rPr lang="en-US" dirty="0"/>
              <a:t>Algorithm </a:t>
            </a:r>
            <a:r>
              <a:rPr lang="en-US" dirty="0" err="1"/>
              <a:t>Greedyknapsack</a:t>
            </a:r>
            <a:r>
              <a:rPr lang="en-US" dirty="0"/>
              <a:t>(m , n)</a:t>
            </a:r>
          </a:p>
        </p:txBody>
      </p:sp>
      <p:sp>
        <p:nvSpPr>
          <p:cNvPr id="3" name="Content Placeholder 2">
            <a:extLst>
              <a:ext uri="{FF2B5EF4-FFF2-40B4-BE49-F238E27FC236}">
                <a16:creationId xmlns:a16="http://schemas.microsoft.com/office/drawing/2014/main" id="{84B0AB54-7E74-44C0-8892-CDE82706C271}"/>
              </a:ext>
            </a:extLst>
          </p:cNvPr>
          <p:cNvSpPr>
            <a:spLocks noGrp="1"/>
          </p:cNvSpPr>
          <p:nvPr>
            <p:ph idx="1"/>
          </p:nvPr>
        </p:nvSpPr>
        <p:spPr>
          <a:xfrm>
            <a:off x="677334" y="1930400"/>
            <a:ext cx="8596668" cy="4647953"/>
          </a:xfrm>
        </p:spPr>
        <p:txBody>
          <a:bodyPr/>
          <a:lstStyle/>
          <a:p>
            <a:r>
              <a:rPr lang="en-US" dirty="0"/>
              <a:t>//p(1:n) and w(1:n) contain the profits and weights respectively of n objects ordered such that p[</a:t>
            </a:r>
            <a:r>
              <a:rPr lang="en-US" dirty="0" err="1"/>
              <a:t>i</a:t>
            </a:r>
            <a:r>
              <a:rPr lang="en-US" dirty="0"/>
              <a:t>]/w[</a:t>
            </a:r>
            <a:r>
              <a:rPr lang="en-US" dirty="0" err="1"/>
              <a:t>i</a:t>
            </a:r>
            <a:r>
              <a:rPr lang="en-US" dirty="0"/>
              <a:t>] &gt;= p[i+1]/w[i+1].m is the knapsack size and x[1:n] is the solution vector.</a:t>
            </a:r>
          </a:p>
          <a:p>
            <a:r>
              <a:rPr lang="en-US" dirty="0"/>
              <a:t>Disregarding the time needed for sorting arrays p and </a:t>
            </a:r>
            <a:r>
              <a:rPr lang="en-US" dirty="0" err="1"/>
              <a:t>w,the</a:t>
            </a:r>
            <a:r>
              <a:rPr lang="en-US" dirty="0"/>
              <a:t> below algorithm runs in O(n) time.</a:t>
            </a:r>
          </a:p>
          <a:p>
            <a:r>
              <a:rPr lang="en-US" sz="1000" b="1" dirty="0"/>
              <a:t>{ </a:t>
            </a:r>
          </a:p>
          <a:p>
            <a:pPr marL="0" indent="0">
              <a:buNone/>
            </a:pPr>
            <a:r>
              <a:rPr lang="en-US" sz="1000" b="1" dirty="0"/>
              <a:t>       for(</a:t>
            </a:r>
            <a:r>
              <a:rPr lang="en-US" sz="1000" b="1" dirty="0" err="1"/>
              <a:t>i</a:t>
            </a:r>
            <a:r>
              <a:rPr lang="en-US" sz="1000" b="1" dirty="0"/>
              <a:t> := 1 to n) do x[</a:t>
            </a:r>
            <a:r>
              <a:rPr lang="en-US" sz="1000" b="1" dirty="0" err="1"/>
              <a:t>i</a:t>
            </a:r>
            <a:r>
              <a:rPr lang="en-US" sz="1000" b="1" dirty="0"/>
              <a:t>] :=0;  //Initialize x</a:t>
            </a:r>
          </a:p>
          <a:p>
            <a:pPr marL="0" indent="0">
              <a:buNone/>
            </a:pPr>
            <a:r>
              <a:rPr lang="en-US" sz="1000" b="1" dirty="0"/>
              <a:t>       U := m;</a:t>
            </a:r>
          </a:p>
          <a:p>
            <a:pPr marL="0" indent="0">
              <a:buNone/>
            </a:pPr>
            <a:r>
              <a:rPr lang="en-US" sz="1000" b="1" dirty="0"/>
              <a:t>       for(</a:t>
            </a:r>
            <a:r>
              <a:rPr lang="en-US" sz="1000" b="1" dirty="0" err="1"/>
              <a:t>i</a:t>
            </a:r>
            <a:r>
              <a:rPr lang="en-US" sz="1000" b="1" dirty="0"/>
              <a:t>:=1 to n) do {      //Acts as Select</a:t>
            </a:r>
          </a:p>
          <a:p>
            <a:pPr marL="0" indent="0">
              <a:buNone/>
            </a:pPr>
            <a:r>
              <a:rPr lang="en-US" sz="1000" b="1" dirty="0"/>
              <a:t>       if (w[</a:t>
            </a:r>
            <a:r>
              <a:rPr lang="en-US" sz="1000" b="1" dirty="0" err="1"/>
              <a:t>i</a:t>
            </a:r>
            <a:r>
              <a:rPr lang="en-US" sz="1000" b="1" dirty="0"/>
              <a:t>] &gt; U ) then break;	//Acts as feasible</a:t>
            </a:r>
          </a:p>
          <a:p>
            <a:pPr marL="0" indent="0">
              <a:buNone/>
            </a:pPr>
            <a:r>
              <a:rPr lang="en-US" sz="1000" b="1" dirty="0"/>
              <a:t>	x[</a:t>
            </a:r>
            <a:r>
              <a:rPr lang="en-US" sz="1000" b="1" dirty="0" err="1"/>
              <a:t>i</a:t>
            </a:r>
            <a:r>
              <a:rPr lang="en-US" sz="1000" b="1" dirty="0"/>
              <a:t>] := 1.0;</a:t>
            </a:r>
          </a:p>
          <a:p>
            <a:pPr marL="0" indent="0">
              <a:buNone/>
            </a:pPr>
            <a:r>
              <a:rPr lang="en-US" sz="1000" b="1" dirty="0"/>
              <a:t>	U := U – w[</a:t>
            </a:r>
            <a:r>
              <a:rPr lang="en-US" sz="1000" b="1" dirty="0" err="1"/>
              <a:t>i</a:t>
            </a:r>
            <a:r>
              <a:rPr lang="en-US" sz="1000" b="1" dirty="0"/>
              <a:t>]; //Acts as Union</a:t>
            </a:r>
          </a:p>
          <a:p>
            <a:pPr marL="0" indent="0">
              <a:buNone/>
            </a:pPr>
            <a:r>
              <a:rPr lang="en-US" sz="1000" b="1" dirty="0"/>
              <a:t>	}//end of for </a:t>
            </a:r>
          </a:p>
          <a:p>
            <a:pPr marL="0" indent="0">
              <a:buNone/>
            </a:pPr>
            <a:r>
              <a:rPr lang="en-US" sz="1000" b="1" dirty="0"/>
              <a:t>	if(</a:t>
            </a:r>
            <a:r>
              <a:rPr lang="en-US" sz="1000" b="1" dirty="0" err="1"/>
              <a:t>i</a:t>
            </a:r>
            <a:r>
              <a:rPr lang="en-US" sz="1000" b="1" dirty="0"/>
              <a:t>&lt;= n) then x[</a:t>
            </a:r>
            <a:r>
              <a:rPr lang="en-US" sz="1000" b="1" dirty="0" err="1"/>
              <a:t>i</a:t>
            </a:r>
            <a:r>
              <a:rPr lang="en-US" sz="1000" b="1" dirty="0"/>
              <a:t>] := U/w[</a:t>
            </a:r>
            <a:r>
              <a:rPr lang="en-US" sz="1000" b="1" dirty="0" err="1"/>
              <a:t>i</a:t>
            </a:r>
            <a:r>
              <a:rPr lang="en-US" sz="1000" b="1" dirty="0"/>
              <a:t>]; </a:t>
            </a:r>
          </a:p>
          <a:p>
            <a:pPr marL="0" indent="0">
              <a:buNone/>
            </a:pPr>
            <a:r>
              <a:rPr lang="en-US" sz="1000" b="1" dirty="0"/>
              <a:t>          }//end of main for</a:t>
            </a:r>
          </a:p>
          <a:p>
            <a:pPr marL="0" indent="0">
              <a:buNone/>
            </a:pPr>
            <a:endParaRPr lang="en-US" sz="1000" b="1" dirty="0"/>
          </a:p>
        </p:txBody>
      </p:sp>
    </p:spTree>
    <p:extLst>
      <p:ext uri="{BB962C8B-B14F-4D97-AF65-F5344CB8AC3E}">
        <p14:creationId xmlns:p14="http://schemas.microsoft.com/office/powerpoint/2010/main" val="824879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1263</TotalTime>
  <Words>1459</Words>
  <Application>Microsoft Office PowerPoint</Application>
  <PresentationFormat>Widescreen</PresentationFormat>
  <Paragraphs>124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vt:lpstr>
      <vt:lpstr>Trebuchet MS</vt:lpstr>
      <vt:lpstr>Wingdings 3</vt:lpstr>
      <vt:lpstr>Facet</vt:lpstr>
      <vt:lpstr>   DAA Activity Sem-1  Name:Chaitra G. Natekar Std:Fy.Msc(CS) Roll no:41(pimpri) Topic: Knapsack Problem Subject Teacher: Dr.Sujata Patil  </vt:lpstr>
      <vt:lpstr>“Design and Analysis of Algorithm”</vt:lpstr>
      <vt:lpstr>Introduction to DAA</vt:lpstr>
      <vt:lpstr>GREEDY METHOD</vt:lpstr>
      <vt:lpstr> Introduction to KNAPSACK PROBLEM</vt:lpstr>
      <vt:lpstr>DESCRIPTION</vt:lpstr>
      <vt:lpstr>DESCRIPTION</vt:lpstr>
      <vt:lpstr>DESCRIPTION</vt:lpstr>
      <vt:lpstr>Algorithm Greedyknapsack(m , n)</vt:lpstr>
      <vt:lpstr>NEED OF KNAPSACK PROBLEM</vt:lpstr>
      <vt:lpstr>APPLICATION AREAS</vt:lpstr>
      <vt:lpstr>Example of Knapsack Problem</vt:lpstr>
      <vt:lpstr>EXAMPLE</vt:lpstr>
      <vt:lpstr>Example</vt:lpstr>
      <vt:lpstr>Example</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dc:title>
  <dc:creator>Chaitra Natekar</dc:creator>
  <cp:lastModifiedBy>Chaitra Natekar</cp:lastModifiedBy>
  <cp:revision>96</cp:revision>
  <dcterms:created xsi:type="dcterms:W3CDTF">2021-12-20T12:27:38Z</dcterms:created>
  <dcterms:modified xsi:type="dcterms:W3CDTF">2022-01-10T08:53:11Z</dcterms:modified>
</cp:coreProperties>
</file>