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2" r:id="rId3"/>
    <p:sldId id="273" r:id="rId4"/>
    <p:sldId id="274" r:id="rId5"/>
    <p:sldId id="275" r:id="rId6"/>
    <p:sldId id="276" r:id="rId7"/>
    <p:sldId id="257" r:id="rId8"/>
    <p:sldId id="271" r:id="rId9"/>
    <p:sldId id="278" r:id="rId10"/>
    <p:sldId id="279" r:id="rId11"/>
    <p:sldId id="277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6C7E5-0FC2-4A1F-95F0-D359F96219F1}" v="1" dt="2024-09-30T20:46:42.13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378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bg1"/>
            </a:gs>
            <a:gs pos="8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8774" y="994583"/>
            <a:ext cx="7459445" cy="1694987"/>
          </a:xfrm>
        </p:spPr>
        <p:txBody>
          <a:bodyPr>
            <a:normAutofit/>
          </a:bodyPr>
          <a:lstStyle/>
          <a:p>
            <a:r>
              <a:rPr lang="en-US" dirty="0"/>
              <a:t>Wine Wizardry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112" y="4718148"/>
            <a:ext cx="9604310" cy="71649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Wine Quality Prediction Using Random Forest Model</a:t>
            </a:r>
            <a:r>
              <a:rPr lang="en-US" dirty="0"/>
              <a:t>. </a:t>
            </a:r>
          </a:p>
          <a:p>
            <a:r>
              <a:rPr lang="en-US" dirty="0"/>
              <a:t>By: Brianna, Derek, Eric and Totally not Josh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DA6D9D-AE67-AA8C-3061-CF93F28A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" y="531365"/>
            <a:ext cx="2643323" cy="360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5718-4BD1-EB5B-1C75-D836304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24" y="189059"/>
            <a:ext cx="11962151" cy="1142385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Red/White Wines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BB27E-AF0A-5BDF-5177-88F9694F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42" y="1331444"/>
            <a:ext cx="6822398" cy="4844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9CF209-F676-DADC-31D4-96F45445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141" y="1544845"/>
            <a:ext cx="4786860" cy="4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0138-CCF3-3C0B-266E-5657F7F4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95" y="149901"/>
            <a:ext cx="11872209" cy="115424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Results and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FED5-DA7B-C040-D7B3-7FD19E71F3E8}"/>
              </a:ext>
            </a:extLst>
          </p:cNvPr>
          <p:cNvSpPr txBox="1"/>
          <p:nvPr/>
        </p:nvSpPr>
        <p:spPr>
          <a:xfrm>
            <a:off x="371797" y="1413063"/>
            <a:ext cx="393038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RFM Model (Combined Dataset with Quality Class):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Achieved an accuracy of </a:t>
            </a:r>
            <a:r>
              <a:rPr lang="en-US" sz="2400" b="1" dirty="0"/>
              <a:t>82%</a:t>
            </a:r>
            <a:r>
              <a:rPr lang="en-US" sz="2400" dirty="0"/>
              <a:t> in classifying wines into P</a:t>
            </a:r>
            <a:r>
              <a:rPr lang="en-US" sz="2400" b="1" dirty="0"/>
              <a:t>oor, Acceptable, and High</a:t>
            </a:r>
            <a:r>
              <a:rPr lang="en-US" sz="2400" dirty="0"/>
              <a:t> quality classes</a:t>
            </a:r>
          </a:p>
          <a:p>
            <a:r>
              <a:rPr lang="en-US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confusion matrix showed the majority of predictions fell within the correct quality class.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EE376BB-5764-EC74-C9CE-A948FA34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77" y="1139253"/>
            <a:ext cx="7230715" cy="50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3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0B06-AFA7-C52B-5C83-C213DBD4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Questions???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82229-35DC-127E-6E08-8BF01864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3075" y="1646238"/>
            <a:ext cx="6325849" cy="4488617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dkEdge"/>
        </p:spPr>
      </p:pic>
    </p:spTree>
    <p:extLst>
      <p:ext uri="{BB962C8B-B14F-4D97-AF65-F5344CB8AC3E}">
        <p14:creationId xmlns:p14="http://schemas.microsoft.com/office/powerpoint/2010/main" val="2474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2148-2517-91B2-A80E-C55E87B1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7727"/>
            <a:ext cx="9601200" cy="1142385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SMOTE 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E229A-AD58-A561-2428-83031BA31F59}"/>
              </a:ext>
            </a:extLst>
          </p:cNvPr>
          <p:cNvSpPr txBox="1"/>
          <p:nvPr/>
        </p:nvSpPr>
        <p:spPr>
          <a:xfrm>
            <a:off x="669984" y="1245275"/>
            <a:ext cx="10906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 thought we didn’t balance the classes…</a:t>
            </a:r>
            <a:endParaRPr lang="en-US" dirty="0"/>
          </a:p>
          <a:p>
            <a:pPr algn="ctr"/>
            <a:r>
              <a:rPr lang="en-US" b="1" dirty="0"/>
              <a:t>But BOOM! 💥 We hit you with SMOTE!</a:t>
            </a:r>
          </a:p>
          <a:p>
            <a:pPr algn="ctr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SMOTE (Synthetic Minority Over-sampling Technique) swooped in like a hero to save our model!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generated synthetic samples to balance the </a:t>
            </a:r>
            <a:r>
              <a:rPr lang="en-US" b="1" dirty="0"/>
              <a:t>low, medium, and high</a:t>
            </a:r>
            <a:r>
              <a:rPr lang="en-US" dirty="0"/>
              <a:t> wine quality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Now, our </a:t>
            </a:r>
            <a:r>
              <a:rPr lang="en-US" b="1" dirty="0"/>
              <a:t>RFM model</a:t>
            </a:r>
            <a:r>
              <a:rPr lang="en-US" dirty="0"/>
              <a:t> has seen the light – balanced, stronger, and ready for battle!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Original class distribution was heavily imbalanced. SMOTE brought justice by balancing it 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0AC12-1A55-E47A-F752-DC3799E7F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4163413"/>
            <a:ext cx="27432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5BBF-E1DA-8DA5-BE39-6C3EF215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438" y="4174555"/>
            <a:ext cx="2886075" cy="1914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CA4D4-FCD2-0347-9EC1-F76789761108}"/>
              </a:ext>
            </a:extLst>
          </p:cNvPr>
          <p:cNvSpPr txBox="1"/>
          <p:nvPr/>
        </p:nvSpPr>
        <p:spPr>
          <a:xfrm>
            <a:off x="669984" y="3724100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 SMOTE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1EB21-7930-7AD2-EE0F-89D638AE9641}"/>
              </a:ext>
            </a:extLst>
          </p:cNvPr>
          <p:cNvSpPr txBox="1"/>
          <p:nvPr/>
        </p:nvSpPr>
        <p:spPr>
          <a:xfrm>
            <a:off x="8624437" y="372410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SMOTE</a:t>
            </a:r>
          </a:p>
        </p:txBody>
      </p:sp>
      <p:sp>
        <p:nvSpPr>
          <p:cNvPr id="10" name="AutoShape 2" descr="A funny stick figure drawing of a drunken figure in jail. The stick figure looks wobbly, with a bottle in one hand and leaning against the bars of a jail cell. The scene should be playful and lighthearted, with simple lines and an expressive face on the figure, indicating a slightly comical, tipsy state. The jail bars should be clearly visible, and the background should be minimal, emphasizing the humorous situation.">
            <a:extLst>
              <a:ext uri="{FF2B5EF4-FFF2-40B4-BE49-F238E27FC236}">
                <a16:creationId xmlns:a16="http://schemas.microsoft.com/office/drawing/2014/main" id="{06548954-751E-373D-D36E-BA9A07813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15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tick Figure Criminal Royalty-Free Images, Stock Photos ...">
            <a:extLst>
              <a:ext uri="{FF2B5EF4-FFF2-40B4-BE49-F238E27FC236}">
                <a16:creationId xmlns:a16="http://schemas.microsoft.com/office/drawing/2014/main" id="{01F358F0-6CF6-8071-CD80-FC6979593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410" y="3458742"/>
            <a:ext cx="2916380" cy="260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1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  <a:alpha val="97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763B-00DA-D6E3-4A40-45D1586E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4069"/>
            <a:ext cx="9601200" cy="1142385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Project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3BD67-59FA-D4DD-65C0-57C6F4AC9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4" y="1690062"/>
            <a:ext cx="705245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machine learning to predict wine quality and type based on chemical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 and white wine datasets with features like acidity, sugar, alcohol content,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Random Forest, achieving over 82% accuracy for predicting wine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Successfully predicted wine type (Red/White) with near 100% accuracy. More on this later…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CF84A8-FE10-2FD4-7BE4-C0441D03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141" y="1690062"/>
            <a:ext cx="3987898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26EF-6387-9AC1-42A8-536FEB70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Project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1D94F-43F4-5AA3-6AC0-80F8B23913B3}"/>
              </a:ext>
            </a:extLst>
          </p:cNvPr>
          <p:cNvSpPr txBox="1"/>
          <p:nvPr/>
        </p:nvSpPr>
        <p:spPr>
          <a:xfrm>
            <a:off x="644577" y="1948722"/>
            <a:ext cx="59211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Predict Wine Quality</a:t>
            </a:r>
            <a:r>
              <a:rPr lang="en-US" sz="2000" dirty="0"/>
              <a:t>: Classify wine as Poor, Acceptable, or High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Classify Wine Type</a:t>
            </a:r>
            <a:r>
              <a:rPr lang="en-US" sz="2000" dirty="0"/>
              <a:t>: Identify whether a wine is red or white.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Feature Importance</a:t>
            </a:r>
            <a:r>
              <a:rPr lang="en-US" sz="2000" dirty="0"/>
              <a:t>: Determine the chemical properties most influential in wine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Model Optimization</a:t>
            </a:r>
            <a:r>
              <a:rPr lang="en-US" sz="2000" dirty="0"/>
              <a:t>: Improve accuracy with hyperparameter tuning.</a:t>
            </a:r>
          </a:p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68367F1-CD1E-E5B6-821C-87149254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51" y="1948721"/>
            <a:ext cx="3867462" cy="375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9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A25D-74C2-0472-6382-42AF4E2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Approach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4EF58A-78D2-172C-065C-9CA80F1A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5" y="2065962"/>
            <a:ext cx="661066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Exploration and Preprocessing: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and cleaned the dataset by standardizing features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lang="en-US" altLang="en-US" sz="2000" dirty="0">
                <a:latin typeface="Arial" panose="020B0604020202020204" pitchFamily="34" charset="0"/>
              </a:rPr>
              <a:t> and ?????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Initially tried Logistic Regression (62-68% accuracy).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Shifted focus to Random Forest Model due to its better handling of feature importance and non-linear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D2CCBA0-11D9-DCFF-0FE8-280D7C67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44" y="1646238"/>
            <a:ext cx="5086662" cy="42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1592-DC35-84A1-433C-C98225DD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Approach cont.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25FBD380-B0EB-4648-342D-836FD9E9AB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2399" y="2041160"/>
            <a:ext cx="3605134" cy="36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B6F3C0B-D707-0D3D-FDD2-3CBB7F793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00921"/>
            <a:ext cx="3080479" cy="30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A366D-0156-2567-9BC2-CC96C48D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72" y="2371724"/>
            <a:ext cx="4337155" cy="3605133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C4889B2-F18C-7B56-FFE5-324648DD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65" y="2066706"/>
            <a:ext cx="679304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Predictions: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"quality class" column (low, medium, high) for classification.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to Random Forest Model, achieving 82% accuracy in classifying wines into their quality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Tuning and Final Model: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hyperparameter tuning of Random Forest Model.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final model performance with significant accuracy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2AAD-D711-8390-2BCE-4B98B014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9" y="0"/>
            <a:ext cx="11977141" cy="1316453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Additional ?, R &amp; 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E408D-5675-2C80-92CC-ECE19EE6EDAD}"/>
              </a:ext>
            </a:extLst>
          </p:cNvPr>
          <p:cNvSpPr txBox="1"/>
          <p:nvPr/>
        </p:nvSpPr>
        <p:spPr>
          <a:xfrm>
            <a:off x="505918" y="2028617"/>
            <a:ext cx="634458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Additional Question(s):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Could additional features (e.g., weather, soil quality) improve accuracy?</a:t>
            </a:r>
          </a:p>
          <a:p>
            <a:endParaRPr lang="en-US" sz="2000" b="1" dirty="0"/>
          </a:p>
          <a:p>
            <a:r>
              <a:rPr lang="en-US" sz="2000" b="1" dirty="0"/>
              <a:t>Future Research: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Expand dataset to include more wine types.</a:t>
            </a:r>
          </a:p>
          <a:p>
            <a:endParaRPr lang="en-US" sz="2000" b="1" dirty="0"/>
          </a:p>
          <a:p>
            <a:r>
              <a:rPr lang="en-US" sz="2000" b="1" dirty="0"/>
              <a:t>Development Plan: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real-time applications for winemakers or retailers.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BB71775-FCC5-C8B5-B1DE-4614D743DBFC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599" y="3581399"/>
            <a:ext cx="4429593" cy="44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49C9DF3-3604-7E99-44C9-0530EAC9C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05725" cy="2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EDD07-D5F6-F0FA-4AA0-CEAC0723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61" y="1737375"/>
            <a:ext cx="4003037" cy="37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Red Or White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2"/>
            <a:ext cx="4800600" cy="3475036"/>
          </a:xfrm>
        </p:spPr>
        <p:txBody>
          <a:bodyPr>
            <a:normAutofit/>
          </a:bodyPr>
          <a:lstStyle/>
          <a:p>
            <a:r>
              <a:rPr lang="en-US" sz="2800" dirty="0"/>
              <a:t>We asked the algorithm: Is it a Cabernet or a Chardonnay? It said, "Let me check the acidity!“</a:t>
            </a:r>
          </a:p>
          <a:p>
            <a:r>
              <a:rPr lang="en-US" sz="2800" dirty="0"/>
              <a:t>Nailed the prediction with a near 100% score – turns out wine doesn’t lie!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4951DC-0CDE-673A-4498-AC0CDC7E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02" y="1962464"/>
            <a:ext cx="4994818" cy="391380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912-2A6C-94A8-45EA-D14EAE9E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Red Or White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60A1-E5FA-1905-F063-B6658601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34" y="2176074"/>
            <a:ext cx="3126698" cy="3055494"/>
          </a:xfrm>
        </p:spPr>
        <p:txBody>
          <a:bodyPr>
            <a:normAutofit/>
          </a:bodyPr>
          <a:lstStyle/>
          <a:p>
            <a:r>
              <a:rPr lang="en-US" sz="2800" dirty="0"/>
              <a:t>Spoiler Alert: The algorithm didn’t even need to taste the wine – just had to check the 'volatile acidity!'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49661D-1AB8-8025-E79B-40955F70A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98" y="1646238"/>
            <a:ext cx="7060368" cy="44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2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A1A6-6B11-F23C-97CA-30C9E3E2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82" y="179883"/>
            <a:ext cx="11872210" cy="1079292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Red/White Wines Separately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A9026-1F64-2025-CC1E-95C9B4DE195A}"/>
              </a:ext>
            </a:extLst>
          </p:cNvPr>
          <p:cNvSpPr txBox="1"/>
          <p:nvPr/>
        </p:nvSpPr>
        <p:spPr>
          <a:xfrm>
            <a:off x="179882" y="1637191"/>
            <a:ext cx="48568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RFM Model (Red and White Wines without Classification):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Red and white wines were analyzed separately using actual quality numbers (3-8) without classification.</a:t>
            </a:r>
          </a:p>
          <a:p>
            <a:pPr lvl="1"/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Both models achieved accuracy between </a:t>
            </a:r>
            <a:r>
              <a:rPr lang="en-US" sz="2000" b="1" dirty="0"/>
              <a:t>62-67%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Confusion matrix showed difficulty in predicting exact quality numbers, with predictions often close to the true value but not exact.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F95C3-AE5F-29A8-F89E-B33900BF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97" y="1240437"/>
            <a:ext cx="6621035" cy="49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327</TotalTime>
  <Words>585</Words>
  <Application>Microsoft Office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Wine Wizardry</vt:lpstr>
      <vt:lpstr>Project Overview</vt:lpstr>
      <vt:lpstr>Project Goals</vt:lpstr>
      <vt:lpstr>Approach</vt:lpstr>
      <vt:lpstr>Approach cont.</vt:lpstr>
      <vt:lpstr>Additional ?, R &amp; D.</vt:lpstr>
      <vt:lpstr>Red Or White</vt:lpstr>
      <vt:lpstr>Red Or White</vt:lpstr>
      <vt:lpstr>Red/White Wines Separately</vt:lpstr>
      <vt:lpstr>Red/White Wines Separately</vt:lpstr>
      <vt:lpstr>Results and Conclusions</vt:lpstr>
      <vt:lpstr>Questions???</vt:lpstr>
      <vt:lpstr>SMOTE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Wizardry</dc:title>
  <dc:creator>Eric Clayton</dc:creator>
  <cp:lastModifiedBy>Eric Clayton</cp:lastModifiedBy>
  <cp:revision>6</cp:revision>
  <dcterms:created xsi:type="dcterms:W3CDTF">2024-09-30T17:40:10Z</dcterms:created>
  <dcterms:modified xsi:type="dcterms:W3CDTF">2024-10-02T00:34:36Z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