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4f57526637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4f57526637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4f06d28a79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4f06d28a79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4f57526637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4f57526637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4cb8888ad8_3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4cb8888ad8_3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4f06d28a79_4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4f06d28a79_4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4f5752663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4f5752663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4f104e3d1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4f104e3d1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4f104e3d1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4f104e3d1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4cb8888ad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4cb8888ad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4f57526637_7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4f57526637_7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4ef66dbe3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4ef66dbe3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4f06d28a79_4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4f06d28a79_4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4f0cb1e5b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4f0cb1e5b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Mock Stock</a:t>
            </a:r>
            <a:endParaRPr/>
          </a:p>
        </p:txBody>
      </p:sp>
      <p:sp>
        <p:nvSpPr>
          <p:cNvPr id="55" name="Google Shape;55;p13"/>
          <p:cNvSpPr txBox="1"/>
          <p:nvPr>
            <p:ph idx="1" type="subTitle"/>
          </p:nvPr>
        </p:nvSpPr>
        <p:spPr>
          <a:xfrm>
            <a:off x="311700" y="2834125"/>
            <a:ext cx="8520600" cy="1554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Week 5</a:t>
            </a:r>
            <a:endParaRPr/>
          </a:p>
          <a:p>
            <a:pPr indent="0" lvl="0" marL="0" rtl="0" algn="ctr">
              <a:spcBef>
                <a:spcPts val="0"/>
              </a:spcBef>
              <a:spcAft>
                <a:spcPts val="0"/>
              </a:spcAft>
              <a:buClr>
                <a:schemeClr val="dk1"/>
              </a:buClr>
              <a:buSzPts val="1100"/>
              <a:buFont typeface="Arial"/>
              <a:buNone/>
            </a:pPr>
            <a:r>
              <a:rPr lang="en"/>
              <a:t>Theodore Hecht III, Luke Orr, </a:t>
            </a:r>
            <a:endParaRPr/>
          </a:p>
          <a:p>
            <a:pPr indent="0" lvl="0" marL="0" rtl="0" algn="ctr">
              <a:spcBef>
                <a:spcPts val="0"/>
              </a:spcBef>
              <a:spcAft>
                <a:spcPts val="0"/>
              </a:spcAft>
              <a:buClr>
                <a:schemeClr val="dk1"/>
              </a:buClr>
              <a:buSzPts val="1100"/>
              <a:buFont typeface="Arial"/>
              <a:buNone/>
            </a:pPr>
            <a:r>
              <a:rPr lang="en"/>
              <a:t>Jonathan Langston, Sebastian Schwagerl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pic>
        <p:nvPicPr>
          <p:cNvPr id="114" name="Google Shape;114;p22"/>
          <p:cNvPicPr preferRelativeResize="0"/>
          <p:nvPr/>
        </p:nvPicPr>
        <p:blipFill>
          <a:blip r:embed="rId3">
            <a:alphaModFix/>
          </a:blip>
          <a:stretch>
            <a:fillRect/>
          </a:stretch>
        </p:blipFill>
        <p:spPr>
          <a:xfrm>
            <a:off x="3960225" y="0"/>
            <a:ext cx="5391250" cy="5391250"/>
          </a:xfrm>
          <a:prstGeom prst="rect">
            <a:avLst/>
          </a:prstGeom>
          <a:noFill/>
          <a:ln>
            <a:noFill/>
          </a:ln>
        </p:spPr>
      </p:pic>
      <p:sp>
        <p:nvSpPr>
          <p:cNvPr id="115" name="Google Shape;115;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Portfolio Screen</a:t>
            </a:r>
            <a:endParaRPr/>
          </a:p>
        </p:txBody>
      </p:sp>
      <p:sp>
        <p:nvSpPr>
          <p:cNvPr id="116" name="Google Shape;116;p22"/>
          <p:cNvSpPr txBox="1"/>
          <p:nvPr/>
        </p:nvSpPr>
        <p:spPr>
          <a:xfrm>
            <a:off x="412000" y="1249325"/>
            <a:ext cx="4465800" cy="3522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solidFill>
                  <a:schemeClr val="dk1"/>
                </a:solidFill>
              </a:rPr>
              <a:t>This screen shows the user’s portfolio. It contains a list of stocks the user owns, along with their current prices and the entire portfolio worth. It gets the current details for the portfolio from the backend API. The user can click a specific stock to see its expanded details (price history, etc.)</a:t>
            </a:r>
            <a:endParaRPr sz="1800">
              <a:solidFill>
                <a:schemeClr val="dk1"/>
              </a:solidFill>
            </a:endParaRPr>
          </a:p>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Leagues Screen</a:t>
            </a:r>
            <a:endParaRPr/>
          </a:p>
        </p:txBody>
      </p:sp>
      <p:sp>
        <p:nvSpPr>
          <p:cNvPr id="122" name="Google Shape;122;p23"/>
          <p:cNvSpPr txBox="1"/>
          <p:nvPr>
            <p:ph idx="1" type="body"/>
          </p:nvPr>
        </p:nvSpPr>
        <p:spPr>
          <a:xfrm>
            <a:off x="311700" y="1152475"/>
            <a:ext cx="42321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This screen shows all the leagues a user is a member of. A league is a competitive leaderboard with one or more users. Users can click on a league to see the current league details (a list of league members and their portfolio values.) Users can create, join, or leave leagues from this screen.</a:t>
            </a:r>
            <a:endParaRPr/>
          </a:p>
        </p:txBody>
      </p:sp>
      <p:pic>
        <p:nvPicPr>
          <p:cNvPr id="123" name="Google Shape;123;p23"/>
          <p:cNvPicPr preferRelativeResize="0"/>
          <p:nvPr/>
        </p:nvPicPr>
        <p:blipFill>
          <a:blip r:embed="rId3">
            <a:alphaModFix/>
          </a:blip>
          <a:stretch>
            <a:fillRect/>
          </a:stretch>
        </p:blipFill>
        <p:spPr>
          <a:xfrm>
            <a:off x="4543701" y="315763"/>
            <a:ext cx="4288601" cy="451197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Marketplace screen</a:t>
            </a:r>
            <a:endParaRPr sz="1800"/>
          </a:p>
        </p:txBody>
      </p:sp>
      <p:sp>
        <p:nvSpPr>
          <p:cNvPr id="129" name="Google Shape;129;p24"/>
          <p:cNvSpPr txBox="1"/>
          <p:nvPr/>
        </p:nvSpPr>
        <p:spPr>
          <a:xfrm>
            <a:off x="412000" y="1249325"/>
            <a:ext cx="4465800" cy="3522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solidFill>
                  <a:schemeClr val="dk1"/>
                </a:solidFill>
              </a:rPr>
              <a:t>This screen shows the stock marketplace. It contains a list of sorted stocks based on the users sort selection. The user will also be able to search for stocks based off company name or ticker symbol. Current stock information will be obtained via the IEX api. The user can click a specific stock to see its expanded details (price history, etc.).</a:t>
            </a:r>
            <a:endParaRPr sz="1800"/>
          </a:p>
        </p:txBody>
      </p:sp>
      <p:pic>
        <p:nvPicPr>
          <p:cNvPr id="130" name="Google Shape;130;p24"/>
          <p:cNvPicPr preferRelativeResize="0"/>
          <p:nvPr/>
        </p:nvPicPr>
        <p:blipFill>
          <a:blip r:embed="rId3">
            <a:alphaModFix/>
          </a:blip>
          <a:stretch>
            <a:fillRect/>
          </a:stretch>
        </p:blipFill>
        <p:spPr>
          <a:xfrm>
            <a:off x="4778355" y="897625"/>
            <a:ext cx="4213244" cy="3873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5"/>
          <p:cNvSpPr txBox="1"/>
          <p:nvPr>
            <p:ph type="title"/>
          </p:nvPr>
        </p:nvSpPr>
        <p:spPr>
          <a:xfrm>
            <a:off x="318675" y="448300"/>
            <a:ext cx="8137200" cy="39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t>Detailed View Screen</a:t>
            </a:r>
            <a:endParaRPr sz="1800"/>
          </a:p>
          <a:p>
            <a:pPr indent="0" lvl="0" marL="0" rtl="0" algn="l">
              <a:spcBef>
                <a:spcPts val="0"/>
              </a:spcBef>
              <a:spcAft>
                <a:spcPts val="0"/>
              </a:spcAft>
              <a:buNone/>
            </a:pPr>
            <a:r>
              <a:t/>
            </a:r>
            <a:endParaRPr/>
          </a:p>
        </p:txBody>
      </p:sp>
      <p:sp>
        <p:nvSpPr>
          <p:cNvPr id="136" name="Google Shape;136;p25"/>
          <p:cNvSpPr txBox="1"/>
          <p:nvPr/>
        </p:nvSpPr>
        <p:spPr>
          <a:xfrm>
            <a:off x="412000" y="1249325"/>
            <a:ext cx="4465800" cy="3522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chemeClr val="dk1"/>
                </a:solidFill>
              </a:rPr>
              <a:t>This screen shows the detailed view of a specific stock. The screen will display stock details such as price, today's change, change in the past year, as well as a graphical representation of the stocks price fluctuation. From this screen users will also be able to buy and sell stocks.</a:t>
            </a:r>
            <a:endParaRPr sz="1800"/>
          </a:p>
        </p:txBody>
      </p:sp>
      <p:pic>
        <p:nvPicPr>
          <p:cNvPr id="137" name="Google Shape;137;p25"/>
          <p:cNvPicPr preferRelativeResize="0"/>
          <p:nvPr/>
        </p:nvPicPr>
        <p:blipFill>
          <a:blip r:embed="rId3">
            <a:alphaModFix/>
          </a:blip>
          <a:stretch>
            <a:fillRect/>
          </a:stretch>
        </p:blipFill>
        <p:spPr>
          <a:xfrm>
            <a:off x="4659775" y="1018725"/>
            <a:ext cx="4465800" cy="339101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Front End Analysis</a:t>
            </a:r>
            <a:endParaRPr/>
          </a:p>
        </p:txBody>
      </p:sp>
      <p:sp>
        <p:nvSpPr>
          <p:cNvPr id="143" name="Google Shape;143;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Language: Swift 4 chosen due to developer familiarity, as well as less development complexity compared to Android. We looked at using flutter which is </a:t>
            </a:r>
            <a:r>
              <a:rPr lang="en"/>
              <a:t>google's</a:t>
            </a:r>
            <a:r>
              <a:rPr lang="en"/>
              <a:t> mobile app SDK that can be used to make apps for both android and IOS. We decided against using flutter since it is newer and none of us have any experience in using it.</a:t>
            </a:r>
            <a:endParaRPr/>
          </a:p>
          <a:p>
            <a:pPr indent="0" lvl="0" marL="0" rtl="0" algn="l">
              <a:spcBef>
                <a:spcPts val="1600"/>
              </a:spcBef>
              <a:spcAft>
                <a:spcPts val="1600"/>
              </a:spcAft>
              <a:buNone/>
            </a:pPr>
            <a:r>
              <a:rPr lang="en"/>
              <a:t>Framework: UIKit chosen due to it providing the view architectures needed for our various frontend screens, such as the UICollectionView and UIStackView.</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Subsystem Identification</a:t>
            </a:r>
            <a:endParaRPr/>
          </a:p>
        </p:txBody>
      </p:sp>
      <p:sp>
        <p:nvSpPr>
          <p:cNvPr id="61" name="Google Shape;61;p14"/>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Front End:</a:t>
            </a:r>
            <a:endParaRPr sz="2000"/>
          </a:p>
          <a:p>
            <a:pPr indent="-355600" lvl="0" marL="457200" rtl="0" algn="l">
              <a:spcBef>
                <a:spcPts val="1600"/>
              </a:spcBef>
              <a:spcAft>
                <a:spcPts val="0"/>
              </a:spcAft>
              <a:buSzPts val="2000"/>
              <a:buAutoNum type="arabicPeriod"/>
            </a:pPr>
            <a:r>
              <a:rPr lang="en" sz="2000"/>
              <a:t>Portfolio Screen (Trey)</a:t>
            </a:r>
            <a:endParaRPr sz="2000"/>
          </a:p>
          <a:p>
            <a:pPr indent="-355600" lvl="0" marL="457200" rtl="0" algn="l">
              <a:spcBef>
                <a:spcPts val="0"/>
              </a:spcBef>
              <a:spcAft>
                <a:spcPts val="0"/>
              </a:spcAft>
              <a:buSzPts val="2000"/>
              <a:buAutoNum type="arabicPeriod"/>
            </a:pPr>
            <a:r>
              <a:rPr lang="en" sz="2000"/>
              <a:t>Leagues Screen (Trey)</a:t>
            </a:r>
            <a:endParaRPr sz="2000"/>
          </a:p>
          <a:p>
            <a:pPr indent="-355600" lvl="0" marL="457200" rtl="0" algn="l">
              <a:spcBef>
                <a:spcPts val="0"/>
              </a:spcBef>
              <a:spcAft>
                <a:spcPts val="0"/>
              </a:spcAft>
              <a:buSzPts val="2000"/>
              <a:buAutoNum type="arabicPeriod"/>
            </a:pPr>
            <a:r>
              <a:rPr lang="en" sz="2000"/>
              <a:t>Marketplace Screen (Luke)</a:t>
            </a:r>
            <a:endParaRPr sz="2000"/>
          </a:p>
          <a:p>
            <a:pPr indent="-355600" lvl="0" marL="457200" rtl="0" algn="l">
              <a:spcBef>
                <a:spcPts val="0"/>
              </a:spcBef>
              <a:spcAft>
                <a:spcPts val="0"/>
              </a:spcAft>
              <a:buSzPts val="2000"/>
              <a:buAutoNum type="arabicPeriod"/>
            </a:pPr>
            <a:r>
              <a:rPr lang="en" sz="2000"/>
              <a:t>Detailed Stock Screen (Luke)</a:t>
            </a:r>
            <a:endParaRPr sz="2000"/>
          </a:p>
          <a:p>
            <a:pPr indent="0" lvl="0" marL="0" rtl="0" algn="l">
              <a:spcBef>
                <a:spcPts val="1600"/>
              </a:spcBef>
              <a:spcAft>
                <a:spcPts val="1600"/>
              </a:spcAft>
              <a:buNone/>
            </a:pPr>
            <a:r>
              <a:t/>
            </a:r>
            <a:endParaRPr/>
          </a:p>
        </p:txBody>
      </p:sp>
      <p:sp>
        <p:nvSpPr>
          <p:cNvPr id="62" name="Google Shape;62;p14"/>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Back End:</a:t>
            </a:r>
            <a:endParaRPr sz="2000"/>
          </a:p>
          <a:p>
            <a:pPr indent="-355600" lvl="0" marL="457200" rtl="0" algn="l">
              <a:spcBef>
                <a:spcPts val="1600"/>
              </a:spcBef>
              <a:spcAft>
                <a:spcPts val="0"/>
              </a:spcAft>
              <a:buSzPts val="2000"/>
              <a:buAutoNum type="arabicPeriod"/>
            </a:pPr>
            <a:r>
              <a:rPr lang="en" sz="2000"/>
              <a:t>Authentication Middleware (Sebastian)</a:t>
            </a:r>
            <a:endParaRPr sz="2000"/>
          </a:p>
          <a:p>
            <a:pPr indent="-355600" lvl="0" marL="457200" rtl="0" algn="l">
              <a:spcBef>
                <a:spcPts val="0"/>
              </a:spcBef>
              <a:spcAft>
                <a:spcPts val="0"/>
              </a:spcAft>
              <a:buSzPts val="2000"/>
              <a:buAutoNum type="arabicPeriod"/>
            </a:pPr>
            <a:r>
              <a:rPr lang="en" sz="2000"/>
              <a:t>Database Layer (Sebastian)</a:t>
            </a:r>
            <a:endParaRPr sz="2000"/>
          </a:p>
          <a:p>
            <a:pPr indent="-355600" lvl="0" marL="457200" rtl="0" algn="l">
              <a:spcBef>
                <a:spcPts val="0"/>
              </a:spcBef>
              <a:spcAft>
                <a:spcPts val="0"/>
              </a:spcAft>
              <a:buSzPts val="2000"/>
              <a:buAutoNum type="arabicPeriod"/>
            </a:pPr>
            <a:r>
              <a:rPr lang="en" sz="2000"/>
              <a:t>API Routes (Tyler)</a:t>
            </a:r>
            <a:endParaRPr sz="2000"/>
          </a:p>
          <a:p>
            <a:pPr indent="-355600" lvl="0" marL="457200" rtl="0" algn="l">
              <a:spcBef>
                <a:spcPts val="0"/>
              </a:spcBef>
              <a:spcAft>
                <a:spcPts val="0"/>
              </a:spcAft>
              <a:buSzPts val="2000"/>
              <a:buAutoNum type="arabicPeriod"/>
            </a:pPr>
            <a:r>
              <a:rPr lang="en" sz="2000"/>
              <a:t>3rd party API Layer (Tyler)</a:t>
            </a:r>
            <a:endParaRPr sz="2000"/>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Overall System Operation</a:t>
            </a:r>
            <a:endParaRPr/>
          </a:p>
        </p:txBody>
      </p:sp>
      <p:pic>
        <p:nvPicPr>
          <p:cNvPr id="68" name="Google Shape;68;p15"/>
          <p:cNvPicPr preferRelativeResize="0"/>
          <p:nvPr/>
        </p:nvPicPr>
        <p:blipFill>
          <a:blip r:embed="rId3">
            <a:alphaModFix/>
          </a:blip>
          <a:stretch>
            <a:fillRect/>
          </a:stretch>
        </p:blipFill>
        <p:spPr>
          <a:xfrm>
            <a:off x="152400" y="1170125"/>
            <a:ext cx="8826749" cy="38209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Sub-System Communication</a:t>
            </a:r>
            <a:endParaRPr/>
          </a:p>
        </p:txBody>
      </p:sp>
      <p:pic>
        <p:nvPicPr>
          <p:cNvPr id="74" name="Google Shape;74;p16"/>
          <p:cNvPicPr preferRelativeResize="0"/>
          <p:nvPr/>
        </p:nvPicPr>
        <p:blipFill>
          <a:blip r:embed="rId3">
            <a:alphaModFix/>
          </a:blip>
          <a:stretch>
            <a:fillRect/>
          </a:stretch>
        </p:blipFill>
        <p:spPr>
          <a:xfrm>
            <a:off x="4674650" y="1017725"/>
            <a:ext cx="4157650" cy="3820976"/>
          </a:xfrm>
          <a:prstGeom prst="rect">
            <a:avLst/>
          </a:prstGeom>
          <a:noFill/>
          <a:ln>
            <a:noFill/>
          </a:ln>
        </p:spPr>
      </p:pic>
      <p:sp>
        <p:nvSpPr>
          <p:cNvPr id="75" name="Google Shape;75;p16"/>
          <p:cNvSpPr txBox="1"/>
          <p:nvPr/>
        </p:nvSpPr>
        <p:spPr>
          <a:xfrm>
            <a:off x="327250" y="1465500"/>
            <a:ext cx="4026600" cy="337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The frontend will communicate with our API in the backend to request information that it needs. That API will then either communicate with the Database or any 3rd party tools like the IEX API depending on what information it needs to display to the user.</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Backend - </a:t>
            </a:r>
            <a:r>
              <a:rPr lang="en" sz="1800"/>
              <a:t>3rd Party API Layer</a:t>
            </a:r>
            <a:endParaRPr sz="1800"/>
          </a:p>
        </p:txBody>
      </p:sp>
      <p:pic>
        <p:nvPicPr>
          <p:cNvPr id="81" name="Google Shape;81;p17"/>
          <p:cNvPicPr preferRelativeResize="0"/>
          <p:nvPr/>
        </p:nvPicPr>
        <p:blipFill>
          <a:blip r:embed="rId3">
            <a:alphaModFix/>
          </a:blip>
          <a:stretch>
            <a:fillRect/>
          </a:stretch>
        </p:blipFill>
        <p:spPr>
          <a:xfrm>
            <a:off x="467725" y="1017725"/>
            <a:ext cx="8208557" cy="382097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Database Layer</a:t>
            </a:r>
            <a:endParaRPr sz="2400"/>
          </a:p>
        </p:txBody>
      </p:sp>
      <p:pic>
        <p:nvPicPr>
          <p:cNvPr id="87" name="Google Shape;87;p18"/>
          <p:cNvPicPr preferRelativeResize="0"/>
          <p:nvPr/>
        </p:nvPicPr>
        <p:blipFill>
          <a:blip r:embed="rId3">
            <a:alphaModFix/>
          </a:blip>
          <a:stretch>
            <a:fillRect/>
          </a:stretch>
        </p:blipFill>
        <p:spPr>
          <a:xfrm>
            <a:off x="92125" y="2302300"/>
            <a:ext cx="3884500" cy="2746750"/>
          </a:xfrm>
          <a:prstGeom prst="rect">
            <a:avLst/>
          </a:prstGeom>
          <a:noFill/>
          <a:ln>
            <a:noFill/>
          </a:ln>
        </p:spPr>
      </p:pic>
      <p:pic>
        <p:nvPicPr>
          <p:cNvPr id="88" name="Google Shape;88;p18"/>
          <p:cNvPicPr preferRelativeResize="0"/>
          <p:nvPr/>
        </p:nvPicPr>
        <p:blipFill>
          <a:blip r:embed="rId4">
            <a:alphaModFix/>
          </a:blip>
          <a:stretch>
            <a:fillRect/>
          </a:stretch>
        </p:blipFill>
        <p:spPr>
          <a:xfrm>
            <a:off x="3976625" y="49325"/>
            <a:ext cx="5113175" cy="2578470"/>
          </a:xfrm>
          <a:prstGeom prst="rect">
            <a:avLst/>
          </a:prstGeom>
          <a:noFill/>
          <a:ln>
            <a:noFill/>
          </a:ln>
        </p:spPr>
      </p:pic>
      <p:sp>
        <p:nvSpPr>
          <p:cNvPr id="89" name="Google Shape;89;p18"/>
          <p:cNvSpPr txBox="1"/>
          <p:nvPr/>
        </p:nvSpPr>
        <p:spPr>
          <a:xfrm>
            <a:off x="729300" y="1926900"/>
            <a:ext cx="1965300" cy="29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ER Diagram</a:t>
            </a:r>
            <a:endParaRPr/>
          </a:p>
        </p:txBody>
      </p:sp>
      <p:sp>
        <p:nvSpPr>
          <p:cNvPr id="90" name="Google Shape;90;p18"/>
          <p:cNvSpPr txBox="1"/>
          <p:nvPr/>
        </p:nvSpPr>
        <p:spPr>
          <a:xfrm>
            <a:off x="5957250" y="2594800"/>
            <a:ext cx="2280000" cy="24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UML Diagram</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Authentication Middleware</a:t>
            </a:r>
            <a:endParaRPr/>
          </a:p>
        </p:txBody>
      </p:sp>
      <p:pic>
        <p:nvPicPr>
          <p:cNvPr id="96" name="Google Shape;96;p19"/>
          <p:cNvPicPr preferRelativeResize="0"/>
          <p:nvPr/>
        </p:nvPicPr>
        <p:blipFill>
          <a:blip r:embed="rId3">
            <a:alphaModFix/>
          </a:blip>
          <a:stretch>
            <a:fillRect/>
          </a:stretch>
        </p:blipFill>
        <p:spPr>
          <a:xfrm>
            <a:off x="3223125" y="1192000"/>
            <a:ext cx="5527486" cy="3820975"/>
          </a:xfrm>
          <a:prstGeom prst="rect">
            <a:avLst/>
          </a:prstGeom>
          <a:noFill/>
          <a:ln>
            <a:noFill/>
          </a:ln>
        </p:spPr>
      </p:pic>
      <p:sp>
        <p:nvSpPr>
          <p:cNvPr id="97" name="Google Shape;97;p19"/>
          <p:cNvSpPr txBox="1"/>
          <p:nvPr/>
        </p:nvSpPr>
        <p:spPr>
          <a:xfrm>
            <a:off x="261025" y="1212950"/>
            <a:ext cx="2917200" cy="364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This is the Sequence Diagram for how user authentication will be handled before reaching the Backend controllers.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Backend Analysis</a:t>
            </a:r>
            <a:endParaRPr/>
          </a:p>
        </p:txBody>
      </p:sp>
      <p:sp>
        <p:nvSpPr>
          <p:cNvPr id="103" name="Google Shape;103;p20"/>
          <p:cNvSpPr txBox="1"/>
          <p:nvPr>
            <p:ph idx="1" type="body"/>
          </p:nvPr>
        </p:nvSpPr>
        <p:spPr>
          <a:xfrm>
            <a:off x="311700" y="1389600"/>
            <a:ext cx="8420400" cy="317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Language: C# chosen due to developer familiarity.</a:t>
            </a:r>
            <a:endParaRPr sz="1800"/>
          </a:p>
          <a:p>
            <a:pPr indent="0" lvl="0" marL="0" rtl="0" algn="l">
              <a:spcBef>
                <a:spcPts val="1600"/>
              </a:spcBef>
              <a:spcAft>
                <a:spcPts val="0"/>
              </a:spcAft>
              <a:buNone/>
            </a:pPr>
            <a:r>
              <a:rPr lang="en" sz="1800"/>
              <a:t>Framework: .NET Core chosen because it can run on MacOS and Windows, unlike earlier versions of ASP.NET, which are windows only. This is important for our frontend team, which are developing for iPhone using MacOS.</a:t>
            </a:r>
            <a:endParaRPr sz="1800"/>
          </a:p>
          <a:p>
            <a:pPr indent="0" lvl="0" marL="0" rtl="0" algn="l">
              <a:spcBef>
                <a:spcPts val="1600"/>
              </a:spcBef>
              <a:spcAft>
                <a:spcPts val="0"/>
              </a:spcAft>
              <a:buNone/>
            </a:pPr>
            <a:r>
              <a:rPr lang="en" sz="1800"/>
              <a:t>Hosting: Azure. Integrates well with the C#/.NET stack. App Service offers free hosting for apps with horizontal scalability (increase # of instances of the app.) It also has several free database offerings, including credits for free use of PostgreSQL for a month, or free Azure SQL for a year.</a:t>
            </a:r>
            <a:endParaRPr sz="1800"/>
          </a:p>
          <a:p>
            <a:pPr indent="0" lvl="0" marL="0" rtl="0" algn="l">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Algorithm Analysis</a:t>
            </a:r>
            <a:endParaRPr/>
          </a:p>
        </p:txBody>
      </p:sp>
      <p:sp>
        <p:nvSpPr>
          <p:cNvPr id="109" name="Google Shape;109;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Searching for stocks in a list.</a:t>
            </a:r>
            <a:endParaRPr sz="2400"/>
          </a:p>
          <a:p>
            <a:pPr indent="-342900" lvl="1" marL="914400" rtl="0" algn="l">
              <a:spcBef>
                <a:spcPts val="0"/>
              </a:spcBef>
              <a:spcAft>
                <a:spcPts val="0"/>
              </a:spcAft>
              <a:buSzPts val="1800"/>
              <a:buChar char="○"/>
            </a:pPr>
            <a:r>
              <a:rPr lang="en" sz="1800"/>
              <a:t>Iterate through the whole list in the worst case. O(n).</a:t>
            </a:r>
            <a:endParaRPr sz="1800"/>
          </a:p>
          <a:p>
            <a:pPr indent="-381000" lvl="0" marL="457200" rtl="0" algn="l">
              <a:spcBef>
                <a:spcPts val="0"/>
              </a:spcBef>
              <a:spcAft>
                <a:spcPts val="0"/>
              </a:spcAft>
              <a:buSzPts val="2400"/>
              <a:buChar char="●"/>
            </a:pPr>
            <a:r>
              <a:rPr lang="en" sz="2400"/>
              <a:t>Sorting stocks.</a:t>
            </a:r>
            <a:endParaRPr sz="2400"/>
          </a:p>
          <a:p>
            <a:pPr indent="-342900" lvl="1" marL="914400" rtl="0" algn="l">
              <a:spcBef>
                <a:spcPts val="0"/>
              </a:spcBef>
              <a:spcAft>
                <a:spcPts val="0"/>
              </a:spcAft>
              <a:buSzPts val="1800"/>
              <a:buChar char="○"/>
            </a:pPr>
            <a:r>
              <a:rPr lang="en" sz="1800"/>
              <a:t>Merge Sort has a worst case complexity of O(n*log(n)).</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