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omments/comment3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75" r:id="rId4"/>
    <p:sldId id="270" r:id="rId5"/>
    <p:sldId id="273" r:id="rId6"/>
    <p:sldId id="272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ugene Hwang" initials="EH [7]" lastIdx="1" clrIdx="6">
    <p:extLst>
      <p:ext uri="{19B8F6BF-5375-455C-9EA6-DF929625EA0E}">
        <p15:presenceInfo xmlns:p15="http://schemas.microsoft.com/office/powerpoint/2012/main" userId="" providerId=""/>
      </p:ext>
    </p:extLst>
  </p:cmAuthor>
  <p:cmAuthor id="1" name="Eugene Hwang" initials="EH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Eugene Hwang" initials="EH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Eugene Hwang" initials="EH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Eugene Hwang" initials="EH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Eugene Hwang" initials="EH [5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Eugene Hwang" initials="EH [6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6" autoAdjust="0"/>
    <p:restoredTop sz="94714" autoAdjust="0"/>
  </p:normalViewPr>
  <p:slideViewPr>
    <p:cSldViewPr snapToGrid="0" snapToObjects="1">
      <p:cViewPr>
        <p:scale>
          <a:sx n="158" d="100"/>
          <a:sy n="158" d="100"/>
        </p:scale>
        <p:origin x="744" y="14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/Users/mattkasten/Library/Containers/com.microsoft.Excel/Data/Downloads/800-53%20subcontrol%20relations%20(5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/Users/mattkasten/Library/Containers/com.microsoft.Excel/Data/Downloads/800-53%20subcontrol%20relations%20(5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/Users/mattkasten/Library/Containers/com.microsoft.Excel/Data/Downloads/800-53%20subcontrol%20relations%20(5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/Users/mattkasten/Documents/1%20-%20Projects/1%20-%20FedRAMP/7%20-%20Controls%20Data/800-53%20subcontrol%20relations%20v6.28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/Users/mattkasten/Library/Containers/com.microsoft.Excel/Data/Downloads/800-53%20subcontrol%20relations%20(5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/Users/mattkasten/Library/Containers/com.microsoft.Excel/Data/Downloads/800-53%20subcontrol%20relations%20(5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/Users/mattkasten/Documents/1%20-%20Projects/1%20-%20FedRAMP/7%20-%20Controls%20Data/800-53%20subcontrol%20relations%20v6.28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/Users/mattkasten/Documents/1%20-%20Projects/1%20-%20FedRAMP/7%20-%20Controls%20Data/800-53%20subcontrol%20relations%20v6.2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Control</a:t>
            </a:r>
            <a:r>
              <a:rPr lang="en-US" sz="1200" b="1" baseline="0" dirty="0"/>
              <a:t> Walk from 800-53 to FedRAMP Baselines</a:t>
            </a:r>
            <a:endParaRPr lang="en-US" sz="1200" b="1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Dashboard!$C$157:$C$163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6E-ED4F-A92F-F8F4B9B653E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Dashboard!$D$157:$D$163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56E-ED4F-A92F-F8F4B9B653E0}"/>
            </c:ext>
          </c:extLst>
        </c:ser>
        <c:ser>
          <c:idx val="2"/>
          <c:order val="2"/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Dashboard!$E$157:$E$163</c:f>
              <c:numCache>
                <c:formatCode>General</c:formatCode>
                <c:ptCount val="7"/>
                <c:pt idx="1">
                  <c:v>415.0</c:v>
                </c:pt>
                <c:pt idx="3">
                  <c:v>319.0</c:v>
                </c:pt>
                <c:pt idx="5">
                  <c:v>125.0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56E-ED4F-A92F-F8F4B9B653E0}"/>
            </c:ext>
          </c:extLst>
        </c:ser>
        <c:ser>
          <c:idx val="3"/>
          <c:order val="3"/>
          <c:spPr>
            <a:pattFill prst="dkDnDiag">
              <a:fgClr>
                <a:schemeClr val="bg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mr-IN"/>
                      <a:t>-</a:t>
                    </a:r>
                    <a:fld id="{ADFB4EB8-A00B-A149-8EDE-000D7FDEA0AB}" type="VALUE">
                      <a:rPr lang="mr-IN"/>
                      <a:pPr/>
                      <a:t>[VALUE]</a:t>
                    </a:fld>
                    <a:endParaRPr lang="mr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56E-ED4F-A92F-F8F4B9B653E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mr-IN"/>
                      <a:t>-</a:t>
                    </a:r>
                    <a:fld id="{51CDCFBF-00EC-A245-844B-BEA2F46141E8}" type="VALUE">
                      <a:rPr lang="mr-IN"/>
                      <a:pPr/>
                      <a:t>[VALUE]</a:t>
                    </a:fld>
                    <a:endParaRPr lang="mr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56E-ED4F-A92F-F8F4B9B653E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mr-IN"/>
                      <a:t>-</a:t>
                    </a:r>
                    <a:fld id="{B985DF95-AEDF-0C42-AE02-F1766A893654}" type="VALUE">
                      <a:rPr lang="mr-IN"/>
                      <a:pPr/>
                      <a:t>[VALUE]</a:t>
                    </a:fld>
                    <a:endParaRPr lang="mr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56E-ED4F-A92F-F8F4B9B653E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-</a:t>
                    </a:r>
                    <a:fld id="{9D52204A-B4A7-B448-8EF0-ECC24E47E012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656E-ED4F-A92F-F8F4B9B653E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Dashboard!$F$157:$F$163</c:f>
              <c:numCache>
                <c:formatCode>General</c:formatCode>
                <c:ptCount val="7"/>
                <c:pt idx="1">
                  <c:v>491.0</c:v>
                </c:pt>
                <c:pt idx="3">
                  <c:v>96.0</c:v>
                </c:pt>
                <c:pt idx="5">
                  <c:v>194.0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656E-ED4F-A92F-F8F4B9B653E0}"/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56E-ED4F-A92F-F8F4B9B653E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77E386B8-DFF2-D74A-8F21-51072DA51597}" type="VALUE">
                      <a:rPr lang="is-I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656E-ED4F-A92F-F8F4B9B653E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57FB12D-D0A1-794B-96DE-937CD58A6A15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56E-ED4F-A92F-F8F4B9B653E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06BE445C-C25A-FF4C-BE7E-3E826EF83B1C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56E-ED4F-A92F-F8F4B9B653E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53F53F7F-F706-9840-A1DF-9C50CD2D2FC9}" type="VALUE">
                      <a:rPr lang="is-I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56E-ED4F-A92F-F8F4B9B653E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-</a:t>
                    </a:r>
                    <a:fld id="{3A6D967D-6F89-A645-A35B-57338642421B}" type="VALUE">
                      <a:rPr lang="en-US"/>
                      <a:pPr/>
                      <a:t>[VALUE]</a:t>
                    </a:fld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656E-ED4F-A92F-F8F4B9B653E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Dashboard!$B$157:$B$163</c:f>
              <c:strCache>
                <c:ptCount val="7"/>
                <c:pt idx="0">
                  <c:v>All NIST 800-53 Controls</c:v>
                </c:pt>
                <c:pt idx="2">
                  <c:v>FedRAMP High</c:v>
                </c:pt>
                <c:pt idx="4">
                  <c:v>FedRAMP Moderate</c:v>
                </c:pt>
                <c:pt idx="6">
                  <c:v>FedRAMP Lw</c:v>
                </c:pt>
              </c:strCache>
            </c:strRef>
          </c:cat>
          <c:val>
            <c:numRef>
              <c:f>Dashboard!$G$157:$G$163</c:f>
              <c:numCache>
                <c:formatCode>General</c:formatCode>
                <c:ptCount val="7"/>
                <c:pt idx="0">
                  <c:v>906.0</c:v>
                </c:pt>
                <c:pt idx="2">
                  <c:v>415.0</c:v>
                </c:pt>
                <c:pt idx="4">
                  <c:v>319.0</c:v>
                </c:pt>
                <c:pt idx="6">
                  <c:v>125.0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656E-ED4F-A92F-F8F4B9B653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2136180752"/>
        <c:axId val="-2136178816"/>
      </c:barChart>
      <c:catAx>
        <c:axId val="-213618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178816"/>
        <c:crosses val="autoZero"/>
        <c:auto val="1"/>
        <c:lblAlgn val="ctr"/>
        <c:lblOffset val="100"/>
        <c:noMultiLvlLbl val="0"/>
      </c:catAx>
      <c:valAx>
        <c:axId val="-2136178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618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[800-53 subcontrol relations (5).xlsx]Sheet1!PivotTable1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NIST</a:t>
            </a:r>
            <a:r>
              <a:rPr lang="en-US" sz="1200" b="1" baseline="0" dirty="0">
                <a:solidFill>
                  <a:schemeClr val="tx1"/>
                </a:solidFill>
              </a:rPr>
              <a:t> 800-53 v. FedRAMP High – Control Delta – by Control Family</a:t>
            </a:r>
            <a:endParaRPr lang="en-US" sz="1200" b="1" dirty="0">
              <a:solidFill>
                <a:schemeClr val="tx1"/>
              </a:solidFill>
            </a:endParaRP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7EF-C748-AFB7-98C1B1E1D0B7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7EF-C748-AFB7-98C1B1E1D0B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7EF-C748-AFB7-98C1B1E1D0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Sheet1!$F$3:$F$20</c:f>
              <c:strCache>
                <c:ptCount val="17"/>
                <c:pt idx="0">
                  <c:v>SC</c:v>
                </c:pt>
                <c:pt idx="1">
                  <c:v>SA</c:v>
                </c:pt>
                <c:pt idx="2">
                  <c:v>AC</c:v>
                </c:pt>
                <c:pt idx="3">
                  <c:v>SI</c:v>
                </c:pt>
                <c:pt idx="4">
                  <c:v>AU</c:v>
                </c:pt>
                <c:pt idx="5">
                  <c:v>PE</c:v>
                </c:pt>
                <c:pt idx="6">
                  <c:v>IA</c:v>
                </c:pt>
                <c:pt idx="7">
                  <c:v>CM</c:v>
                </c:pt>
                <c:pt idx="8">
                  <c:v>CP</c:v>
                </c:pt>
                <c:pt idx="9">
                  <c:v>MP</c:v>
                </c:pt>
                <c:pt idx="10">
                  <c:v>IR</c:v>
                </c:pt>
                <c:pt idx="11">
                  <c:v>MA</c:v>
                </c:pt>
                <c:pt idx="12">
                  <c:v>PL</c:v>
                </c:pt>
                <c:pt idx="13">
                  <c:v>CA</c:v>
                </c:pt>
                <c:pt idx="14">
                  <c:v>PS</c:v>
                </c:pt>
                <c:pt idx="15">
                  <c:v>RA</c:v>
                </c:pt>
                <c:pt idx="16">
                  <c:v>AT</c:v>
                </c:pt>
              </c:strCache>
            </c:strRef>
          </c:cat>
          <c:val>
            <c:numRef>
              <c:f>Sheet1!$G$3:$G$20</c:f>
              <c:numCache>
                <c:formatCode>General</c:formatCode>
                <c:ptCount val="17"/>
                <c:pt idx="0">
                  <c:v>98.0</c:v>
                </c:pt>
                <c:pt idx="1">
                  <c:v>72.0</c:v>
                </c:pt>
                <c:pt idx="2">
                  <c:v>72.0</c:v>
                </c:pt>
                <c:pt idx="3">
                  <c:v>52.0</c:v>
                </c:pt>
                <c:pt idx="4">
                  <c:v>32.0</c:v>
                </c:pt>
                <c:pt idx="5">
                  <c:v>26.0</c:v>
                </c:pt>
                <c:pt idx="6">
                  <c:v>26.0</c:v>
                </c:pt>
                <c:pt idx="7">
                  <c:v>19.0</c:v>
                </c:pt>
                <c:pt idx="8">
                  <c:v>19.0</c:v>
                </c:pt>
                <c:pt idx="9">
                  <c:v>18.0</c:v>
                </c:pt>
                <c:pt idx="10">
                  <c:v>13.0</c:v>
                </c:pt>
                <c:pt idx="11">
                  <c:v>13.0</c:v>
                </c:pt>
                <c:pt idx="12">
                  <c:v>9.0</c:v>
                </c:pt>
                <c:pt idx="13">
                  <c:v>8.0</c:v>
                </c:pt>
                <c:pt idx="14">
                  <c:v>6.0</c:v>
                </c:pt>
                <c:pt idx="15">
                  <c:v>4.0</c:v>
                </c:pt>
                <c:pt idx="16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EF-C748-AFB7-98C1B1E1D0B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6072384"/>
        <c:axId val="-2136068992"/>
      </c:barChart>
      <c:catAx>
        <c:axId val="-213607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068992"/>
        <c:crosses val="autoZero"/>
        <c:auto val="1"/>
        <c:lblAlgn val="ctr"/>
        <c:lblOffset val="100"/>
        <c:noMultiLvlLbl val="0"/>
      </c:catAx>
      <c:valAx>
        <c:axId val="-2136068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607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626892792247"/>
          <c:y val="0.0572519621663707"/>
          <c:w val="0.734686497521143"/>
          <c:h val="0.756586558373804"/>
        </c:manualLayout>
      </c:layout>
      <c:lineChart>
        <c:grouping val="standard"/>
        <c:varyColors val="0"/>
        <c:ser>
          <c:idx val="0"/>
          <c:order val="0"/>
          <c:tx>
            <c:strRef>
              <c:f>Dashboard!$B$3</c:f>
              <c:strCache>
                <c:ptCount val="1"/>
                <c:pt idx="0">
                  <c:v>AC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Dashboard!$C$3:$E$3</c:f>
              <c:numCache>
                <c:formatCode>General</c:formatCode>
                <c:ptCount val="3"/>
                <c:pt idx="0">
                  <c:v>11.0</c:v>
                </c:pt>
                <c:pt idx="1">
                  <c:v>43.0</c:v>
                </c:pt>
                <c:pt idx="2">
                  <c:v>54.0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B3A-B143-B14C-2F88515B2879}"/>
            </c:ext>
          </c:extLst>
        </c:ser>
        <c:ser>
          <c:idx val="1"/>
          <c:order val="1"/>
          <c:tx>
            <c:strRef>
              <c:f>Dashboard!$B$4</c:f>
              <c:strCache>
                <c:ptCount val="1"/>
                <c:pt idx="0">
                  <c:v>AT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Dashboard!$C$4:$E$4</c:f>
              <c:numCache>
                <c:formatCode>General</c:formatCode>
                <c:ptCount val="3"/>
                <c:pt idx="0">
                  <c:v>4.0</c:v>
                </c:pt>
                <c:pt idx="1">
                  <c:v>5.0</c:v>
                </c:pt>
                <c:pt idx="2">
                  <c:v>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B3A-B143-B14C-2F88515B2879}"/>
            </c:ext>
          </c:extLst>
        </c:ser>
        <c:ser>
          <c:idx val="2"/>
          <c:order val="2"/>
          <c:tx>
            <c:strRef>
              <c:f>Dashboard!$B$5</c:f>
              <c:strCache>
                <c:ptCount val="1"/>
                <c:pt idx="0">
                  <c:v>AU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Dashboard!$C$5:$E$5</c:f>
              <c:numCache>
                <c:formatCode>General</c:formatCode>
                <c:ptCount val="3"/>
                <c:pt idx="0">
                  <c:v>10.0</c:v>
                </c:pt>
                <c:pt idx="1">
                  <c:v>19.0</c:v>
                </c:pt>
                <c:pt idx="2">
                  <c:v>31.0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B3A-B143-B14C-2F88515B2879}"/>
            </c:ext>
          </c:extLst>
        </c:ser>
        <c:ser>
          <c:idx val="3"/>
          <c:order val="3"/>
          <c:tx>
            <c:strRef>
              <c:f>Dashboard!$B$6</c:f>
              <c:strCache>
                <c:ptCount val="1"/>
                <c:pt idx="0">
                  <c:v>CA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Dashboard!$C$6:$E$6</c:f>
              <c:numCache>
                <c:formatCode>General</c:formatCode>
                <c:ptCount val="3"/>
                <c:pt idx="0">
                  <c:v>7.0</c:v>
                </c:pt>
                <c:pt idx="1">
                  <c:v>15.0</c:v>
                </c:pt>
                <c:pt idx="2">
                  <c:v>16.0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B3A-B143-B14C-2F88515B2879}"/>
            </c:ext>
          </c:extLst>
        </c:ser>
        <c:ser>
          <c:idx val="4"/>
          <c:order val="4"/>
          <c:tx>
            <c:strRef>
              <c:f>Dashboard!$B$7</c:f>
              <c:strCache>
                <c:ptCount val="1"/>
                <c:pt idx="0">
                  <c:v>CM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Dashboard!$C$7:$E$7</c:f>
              <c:numCache>
                <c:formatCode>General</c:formatCode>
                <c:ptCount val="3"/>
                <c:pt idx="0">
                  <c:v>8.0</c:v>
                </c:pt>
                <c:pt idx="1">
                  <c:v>26.0</c:v>
                </c:pt>
                <c:pt idx="2">
                  <c:v>36.0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B3A-B143-B14C-2F88515B2879}"/>
            </c:ext>
          </c:extLst>
        </c:ser>
        <c:ser>
          <c:idx val="5"/>
          <c:order val="5"/>
          <c:tx>
            <c:strRef>
              <c:f>Dashboard!$B$8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Dashboard!$C$8:$E$8</c:f>
              <c:numCache>
                <c:formatCode>General</c:formatCode>
                <c:ptCount val="3"/>
                <c:pt idx="0">
                  <c:v>6.0</c:v>
                </c:pt>
                <c:pt idx="1">
                  <c:v>24.0</c:v>
                </c:pt>
                <c:pt idx="2">
                  <c:v>35.0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B3A-B143-B14C-2F88515B2879}"/>
            </c:ext>
          </c:extLst>
        </c:ser>
        <c:ser>
          <c:idx val="6"/>
          <c:order val="6"/>
          <c:tx>
            <c:strRef>
              <c:f>Dashboard!$B$9</c:f>
              <c:strCache>
                <c:ptCount val="1"/>
                <c:pt idx="0">
                  <c:v>IA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Dashboard!$C$9:$E$9</c:f>
              <c:numCache>
                <c:formatCode>General</c:formatCode>
                <c:ptCount val="3"/>
                <c:pt idx="0">
                  <c:v>15.0</c:v>
                </c:pt>
                <c:pt idx="1">
                  <c:v>27.0</c:v>
                </c:pt>
                <c:pt idx="2">
                  <c:v>31.0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AB3A-B143-B14C-2F88515B2879}"/>
            </c:ext>
          </c:extLst>
        </c:ser>
        <c:ser>
          <c:idx val="7"/>
          <c:order val="7"/>
          <c:tx>
            <c:strRef>
              <c:f>Dashboard!$B$10</c:f>
              <c:strCache>
                <c:ptCount val="1"/>
                <c:pt idx="0">
                  <c:v>IR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Dashboard!$C$10:$E$10</c:f>
              <c:numCache>
                <c:formatCode>General</c:formatCode>
                <c:ptCount val="3"/>
                <c:pt idx="0">
                  <c:v>7.0</c:v>
                </c:pt>
                <c:pt idx="1">
                  <c:v>13.0</c:v>
                </c:pt>
                <c:pt idx="2">
                  <c:v>21.0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AB3A-B143-B14C-2F88515B2879}"/>
            </c:ext>
          </c:extLst>
        </c:ser>
        <c:ser>
          <c:idx val="8"/>
          <c:order val="8"/>
          <c:tx>
            <c:strRef>
              <c:f>Dashboard!$B$11</c:f>
              <c:strCache>
                <c:ptCount val="1"/>
                <c:pt idx="0">
                  <c:v>MA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Dashboard!$C$11:$E$11</c:f>
              <c:numCache>
                <c:formatCode>General</c:formatCode>
                <c:ptCount val="3"/>
                <c:pt idx="0">
                  <c:v>4.0</c:v>
                </c:pt>
                <c:pt idx="1">
                  <c:v>11.0</c:v>
                </c:pt>
                <c:pt idx="2">
                  <c:v>14.0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AB3A-B143-B14C-2F88515B2879}"/>
            </c:ext>
          </c:extLst>
        </c:ser>
        <c:ser>
          <c:idx val="9"/>
          <c:order val="9"/>
          <c:tx>
            <c:strRef>
              <c:f>Dashboard!$B$12</c:f>
              <c:strCache>
                <c:ptCount val="1"/>
                <c:pt idx="0">
                  <c:v>MP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Dashboard!$C$12:$E$12</c:f>
              <c:numCache>
                <c:formatCode>General</c:formatCode>
                <c:ptCount val="3"/>
                <c:pt idx="0">
                  <c:v>4.0</c:v>
                </c:pt>
                <c:pt idx="1">
                  <c:v>10.0</c:v>
                </c:pt>
                <c:pt idx="2">
                  <c:v>12.0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AB3A-B143-B14C-2F88515B2879}"/>
            </c:ext>
          </c:extLst>
        </c:ser>
        <c:ser>
          <c:idx val="10"/>
          <c:order val="10"/>
          <c:tx>
            <c:strRef>
              <c:f>Dashboard!$B$13</c:f>
              <c:strCache>
                <c:ptCount val="1"/>
                <c:pt idx="0">
                  <c:v>PE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Dashboard!$C$13:$E$13</c:f>
              <c:numCache>
                <c:formatCode>General</c:formatCode>
                <c:ptCount val="3"/>
                <c:pt idx="0">
                  <c:v>10.0</c:v>
                </c:pt>
                <c:pt idx="1">
                  <c:v>20.0</c:v>
                </c:pt>
                <c:pt idx="2">
                  <c:v>27.0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AB3A-B143-B14C-2F88515B2879}"/>
            </c:ext>
          </c:extLst>
        </c:ser>
        <c:ser>
          <c:idx val="11"/>
          <c:order val="11"/>
          <c:tx>
            <c:strRef>
              <c:f>Dashboard!$B$14</c:f>
              <c:strCache>
                <c:ptCount val="1"/>
                <c:pt idx="0">
                  <c:v>PL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Dashboard!$C$14:$E$14</c:f>
              <c:numCache>
                <c:formatCode>General</c:formatCode>
                <c:ptCount val="3"/>
                <c:pt idx="0">
                  <c:v>3.0</c:v>
                </c:pt>
                <c:pt idx="1">
                  <c:v>6.0</c:v>
                </c:pt>
                <c:pt idx="2">
                  <c:v>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AB3A-B143-B14C-2F88515B2879}"/>
            </c:ext>
          </c:extLst>
        </c:ser>
        <c:ser>
          <c:idx val="12"/>
          <c:order val="12"/>
          <c:tx>
            <c:strRef>
              <c:f>Dashboard!$B$15</c:f>
              <c:strCache>
                <c:ptCount val="1"/>
                <c:pt idx="0">
                  <c:v>PS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Dashboard!$C$15:$E$15</c:f>
              <c:numCache>
                <c:formatCode>General</c:formatCode>
                <c:ptCount val="3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AB3A-B143-B14C-2F88515B2879}"/>
            </c:ext>
          </c:extLst>
        </c:ser>
        <c:ser>
          <c:idx val="13"/>
          <c:order val="13"/>
          <c:tx>
            <c:strRef>
              <c:f>Dashboard!$B$16</c:f>
              <c:strCache>
                <c:ptCount val="1"/>
                <c:pt idx="0">
                  <c:v>RA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Dashboard!$C$16:$E$16</c:f>
              <c:numCache>
                <c:formatCode>General</c:formatCode>
                <c:ptCount val="3"/>
                <c:pt idx="0">
                  <c:v>4.0</c:v>
                </c:pt>
                <c:pt idx="1">
                  <c:v>10.0</c:v>
                </c:pt>
                <c:pt idx="2">
                  <c:v>12.0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AB3A-B143-B14C-2F88515B2879}"/>
            </c:ext>
          </c:extLst>
        </c:ser>
        <c:ser>
          <c:idx val="14"/>
          <c:order val="14"/>
          <c:tx>
            <c:strRef>
              <c:f>Dashboard!$B$17</c:f>
              <c:strCache>
                <c:ptCount val="1"/>
                <c:pt idx="0">
                  <c:v>SA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Dashboard!$C$17:$E$17</c:f>
              <c:numCache>
                <c:formatCode>General</c:formatCode>
                <c:ptCount val="3"/>
                <c:pt idx="0">
                  <c:v>7.0</c:v>
                </c:pt>
                <c:pt idx="1">
                  <c:v>22.0</c:v>
                </c:pt>
                <c:pt idx="2">
                  <c:v>26.0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AB3A-B143-B14C-2F88515B2879}"/>
            </c:ext>
          </c:extLst>
        </c:ser>
        <c:ser>
          <c:idx val="15"/>
          <c:order val="15"/>
          <c:tx>
            <c:strRef>
              <c:f>Dashboard!$B$18</c:f>
              <c:strCache>
                <c:ptCount val="1"/>
                <c:pt idx="0">
                  <c:v>SC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Dashboard!$C$18:$E$18</c:f>
              <c:numCache>
                <c:formatCode>General</c:formatCode>
                <c:ptCount val="3"/>
                <c:pt idx="0">
                  <c:v>10.0</c:v>
                </c:pt>
                <c:pt idx="1">
                  <c:v>31.0</c:v>
                </c:pt>
                <c:pt idx="2">
                  <c:v>38.0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AB3A-B143-B14C-2F88515B2879}"/>
            </c:ext>
          </c:extLst>
        </c:ser>
        <c:ser>
          <c:idx val="16"/>
          <c:order val="16"/>
          <c:tx>
            <c:strRef>
              <c:f>Dashboard!$B$19</c:f>
              <c:strCache>
                <c:ptCount val="1"/>
                <c:pt idx="0">
                  <c:v>SI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cat>
            <c:strRef>
              <c:f>Dashboard!$C$2:$E$2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Dashboard!$C$19:$E$19</c:f>
              <c:numCache>
                <c:formatCode>General</c:formatCode>
                <c:ptCount val="3"/>
                <c:pt idx="0">
                  <c:v>7.0</c:v>
                </c:pt>
                <c:pt idx="1">
                  <c:v>28.0</c:v>
                </c:pt>
                <c:pt idx="2">
                  <c:v>39.0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0-AB3A-B143-B14C-2F88515B2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6673776"/>
        <c:axId val="-2136676784"/>
      </c:lineChart>
      <c:catAx>
        <c:axId val="-213667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676784"/>
        <c:crosses val="autoZero"/>
        <c:auto val="1"/>
        <c:lblAlgn val="ctr"/>
        <c:lblOffset val="100"/>
        <c:noMultiLvlLbl val="0"/>
      </c:catAx>
      <c:valAx>
        <c:axId val="-2136676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67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100213114386343"/>
          <c:y val="0.886791006858778"/>
          <c:w val="0.988504273504273"/>
          <c:h val="0.09889600259962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8791261975636"/>
          <c:y val="0.221988267294849"/>
          <c:w val="0.622275756351763"/>
          <c:h val="0.6542105836368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Dashboard!$AD$3:$AF$3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Dashboard!$AD$4:$AF$4</c:f>
              <c:numCache>
                <c:formatCode>General</c:formatCode>
                <c:ptCount val="3"/>
                <c:pt idx="0">
                  <c:v>125.0</c:v>
                </c:pt>
                <c:pt idx="1">
                  <c:v>319.0</c:v>
                </c:pt>
                <c:pt idx="2">
                  <c:v>415.0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FE-B149-B363-984B5E34AF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6031056"/>
        <c:axId val="-2136052048"/>
      </c:barChart>
      <c:catAx>
        <c:axId val="-213603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052048"/>
        <c:crosses val="autoZero"/>
        <c:auto val="1"/>
        <c:lblAlgn val="ctr"/>
        <c:lblOffset val="100"/>
        <c:noMultiLvlLbl val="0"/>
      </c:catAx>
      <c:valAx>
        <c:axId val="-213605204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u="sng" strike="noStrike" dirty="0">
                    <a:solidFill>
                      <a:schemeClr val="tx1"/>
                    </a:solidFill>
                  </a:rPr>
                  <a:t>Baseline</a:t>
                </a:r>
                <a:r>
                  <a:rPr lang="en-US" b="1" u="sng" strike="noStrike" baseline="0" dirty="0">
                    <a:solidFill>
                      <a:schemeClr val="tx1"/>
                    </a:solidFill>
                  </a:rPr>
                  <a:t> Control Count</a:t>
                </a:r>
                <a:endParaRPr lang="en-US" b="1" u="sng" strike="noStrike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170925298630432"/>
              <c:y val="0.0593029236639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213603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95000"/>
      </a:schemeClr>
    </a:solidFill>
    <a:ln>
      <a:noFill/>
    </a:ln>
    <a:effectLst>
      <a:outerShdw blurRad="50800" dist="38100" dir="13500000" algn="b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Control Proportion per</a:t>
            </a:r>
            <a:r>
              <a:rPr lang="en-US" sz="1200" baseline="0" dirty="0"/>
              <a:t> FedRAMP Baseline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Dashboard!$B$23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Dashboard!$C$23:$E$23</c:f>
              <c:numCache>
                <c:formatCode>0%</c:formatCode>
                <c:ptCount val="3"/>
                <c:pt idx="0">
                  <c:v>0.088</c:v>
                </c:pt>
                <c:pt idx="1">
                  <c:v>0.134796238244514</c:v>
                </c:pt>
                <c:pt idx="2">
                  <c:v>0.130120481927711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268-7F43-AA0D-7F849C73A302}"/>
            </c:ext>
          </c:extLst>
        </c:ser>
        <c:ser>
          <c:idx val="1"/>
          <c:order val="1"/>
          <c:tx>
            <c:strRef>
              <c:f>Dashboard!$B$24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Dashboard!$C$24:$E$24</c:f>
              <c:numCache>
                <c:formatCode>0%</c:formatCode>
                <c:ptCount val="3"/>
                <c:pt idx="0">
                  <c:v>0.032</c:v>
                </c:pt>
                <c:pt idx="1">
                  <c:v>0.0156739811912226</c:v>
                </c:pt>
                <c:pt idx="2">
                  <c:v>0.0168674698795181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268-7F43-AA0D-7F849C73A302}"/>
            </c:ext>
          </c:extLst>
        </c:ser>
        <c:ser>
          <c:idx val="2"/>
          <c:order val="2"/>
          <c:tx>
            <c:strRef>
              <c:f>Dashboard!$B$25</c:f>
              <c:strCache>
                <c:ptCount val="1"/>
                <c:pt idx="0">
                  <c:v>AU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Dashboard!$C$25:$E$25</c:f>
              <c:numCache>
                <c:formatCode>0%</c:formatCode>
                <c:ptCount val="3"/>
                <c:pt idx="0">
                  <c:v>0.08</c:v>
                </c:pt>
                <c:pt idx="1">
                  <c:v>0.0595611285266458</c:v>
                </c:pt>
                <c:pt idx="2">
                  <c:v>0.0746987951807229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268-7F43-AA0D-7F849C73A302}"/>
            </c:ext>
          </c:extLst>
        </c:ser>
        <c:ser>
          <c:idx val="3"/>
          <c:order val="3"/>
          <c:tx>
            <c:strRef>
              <c:f>Dashboard!$B$26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Dashboard!$C$26:$E$26</c:f>
              <c:numCache>
                <c:formatCode>0%</c:formatCode>
                <c:ptCount val="3"/>
                <c:pt idx="0">
                  <c:v>0.056</c:v>
                </c:pt>
                <c:pt idx="1">
                  <c:v>0.0470219435736677</c:v>
                </c:pt>
                <c:pt idx="2">
                  <c:v>0.0385542168674699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268-7F43-AA0D-7F849C73A302}"/>
            </c:ext>
          </c:extLst>
        </c:ser>
        <c:ser>
          <c:idx val="4"/>
          <c:order val="4"/>
          <c:tx>
            <c:strRef>
              <c:f>Dashboard!$B$27</c:f>
              <c:strCache>
                <c:ptCount val="1"/>
                <c:pt idx="0">
                  <c:v>CM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Dashboard!$C$27:$E$27</c:f>
              <c:numCache>
                <c:formatCode>0%</c:formatCode>
                <c:ptCount val="3"/>
                <c:pt idx="0">
                  <c:v>0.064</c:v>
                </c:pt>
                <c:pt idx="1">
                  <c:v>0.0815047021943574</c:v>
                </c:pt>
                <c:pt idx="2">
                  <c:v>0.0867469879518072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268-7F43-AA0D-7F849C73A302}"/>
            </c:ext>
          </c:extLst>
        </c:ser>
        <c:ser>
          <c:idx val="5"/>
          <c:order val="5"/>
          <c:tx>
            <c:strRef>
              <c:f>Dashboard!$B$28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Dashboard!$C$28:$E$28</c:f>
              <c:numCache>
                <c:formatCode>0%</c:formatCode>
                <c:ptCount val="3"/>
                <c:pt idx="0">
                  <c:v>0.048</c:v>
                </c:pt>
                <c:pt idx="1">
                  <c:v>0.0752351097178683</c:v>
                </c:pt>
                <c:pt idx="2">
                  <c:v>0.0843373493975904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268-7F43-AA0D-7F849C73A302}"/>
            </c:ext>
          </c:extLst>
        </c:ser>
        <c:ser>
          <c:idx val="6"/>
          <c:order val="6"/>
          <c:tx>
            <c:strRef>
              <c:f>Dashboard!$B$29</c:f>
              <c:strCache>
                <c:ptCount val="1"/>
                <c:pt idx="0">
                  <c:v>IA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Dashboard!$C$29:$E$29</c:f>
              <c:numCache>
                <c:formatCode>0%</c:formatCode>
                <c:ptCount val="3"/>
                <c:pt idx="0">
                  <c:v>0.12</c:v>
                </c:pt>
                <c:pt idx="1">
                  <c:v>0.0846394984326019</c:v>
                </c:pt>
                <c:pt idx="2">
                  <c:v>0.0746987951807229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268-7F43-AA0D-7F849C73A302}"/>
            </c:ext>
          </c:extLst>
        </c:ser>
        <c:ser>
          <c:idx val="7"/>
          <c:order val="7"/>
          <c:tx>
            <c:strRef>
              <c:f>Dashboard!$B$30</c:f>
              <c:strCache>
                <c:ptCount val="1"/>
                <c:pt idx="0">
                  <c:v>IR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Dashboard!$C$30:$E$30</c:f>
              <c:numCache>
                <c:formatCode>0%</c:formatCode>
                <c:ptCount val="3"/>
                <c:pt idx="0">
                  <c:v>0.056</c:v>
                </c:pt>
                <c:pt idx="1">
                  <c:v>0.0407523510971787</c:v>
                </c:pt>
                <c:pt idx="2">
                  <c:v>0.0506024096385542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3268-7F43-AA0D-7F849C73A302}"/>
            </c:ext>
          </c:extLst>
        </c:ser>
        <c:ser>
          <c:idx val="8"/>
          <c:order val="8"/>
          <c:tx>
            <c:strRef>
              <c:f>Dashboard!$B$31</c:f>
              <c:strCache>
                <c:ptCount val="1"/>
                <c:pt idx="0">
                  <c:v>MA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Dashboard!$C$31:$E$31</c:f>
              <c:numCache>
                <c:formatCode>0%</c:formatCode>
                <c:ptCount val="3"/>
                <c:pt idx="0">
                  <c:v>0.032</c:v>
                </c:pt>
                <c:pt idx="1">
                  <c:v>0.0344827586206897</c:v>
                </c:pt>
                <c:pt idx="2">
                  <c:v>0.0337349397590361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268-7F43-AA0D-7F849C73A302}"/>
            </c:ext>
          </c:extLst>
        </c:ser>
        <c:ser>
          <c:idx val="9"/>
          <c:order val="9"/>
          <c:tx>
            <c:strRef>
              <c:f>Dashboard!$B$32</c:f>
              <c:strCache>
                <c:ptCount val="1"/>
                <c:pt idx="0">
                  <c:v>MP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Dashboard!$C$32:$E$32</c:f>
              <c:numCache>
                <c:formatCode>0%</c:formatCode>
                <c:ptCount val="3"/>
                <c:pt idx="0">
                  <c:v>0.032</c:v>
                </c:pt>
                <c:pt idx="1">
                  <c:v>0.0313479623824451</c:v>
                </c:pt>
                <c:pt idx="2">
                  <c:v>0.0289156626506024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3268-7F43-AA0D-7F849C73A302}"/>
            </c:ext>
          </c:extLst>
        </c:ser>
        <c:ser>
          <c:idx val="10"/>
          <c:order val="10"/>
          <c:tx>
            <c:strRef>
              <c:f>Dashboard!$B$33</c:f>
              <c:strCache>
                <c:ptCount val="1"/>
                <c:pt idx="0">
                  <c:v>PE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Dashboard!$C$33:$E$33</c:f>
              <c:numCache>
                <c:formatCode>0%</c:formatCode>
                <c:ptCount val="3"/>
                <c:pt idx="0">
                  <c:v>0.08</c:v>
                </c:pt>
                <c:pt idx="1">
                  <c:v>0.0626959247648903</c:v>
                </c:pt>
                <c:pt idx="2">
                  <c:v>0.0650602409638554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3268-7F43-AA0D-7F849C73A302}"/>
            </c:ext>
          </c:extLst>
        </c:ser>
        <c:ser>
          <c:idx val="11"/>
          <c:order val="11"/>
          <c:tx>
            <c:strRef>
              <c:f>Dashboard!$B$34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Dashboard!$C$34:$E$34</c:f>
              <c:numCache>
                <c:formatCode>0%</c:formatCode>
                <c:ptCount val="3"/>
                <c:pt idx="0">
                  <c:v>0.024</c:v>
                </c:pt>
                <c:pt idx="1">
                  <c:v>0.0188087774294671</c:v>
                </c:pt>
                <c:pt idx="2">
                  <c:v>0.0144578313253012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3268-7F43-AA0D-7F849C73A302}"/>
            </c:ext>
          </c:extLst>
        </c:ser>
        <c:ser>
          <c:idx val="12"/>
          <c:order val="12"/>
          <c:tx>
            <c:strRef>
              <c:f>Dashboard!$B$35</c:f>
              <c:strCache>
                <c:ptCount val="1"/>
                <c:pt idx="0">
                  <c:v>PS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Dashboard!$C$35:$E$35</c:f>
              <c:numCache>
                <c:formatCode>0%</c:formatCode>
                <c:ptCount val="3"/>
                <c:pt idx="0">
                  <c:v>0.064</c:v>
                </c:pt>
                <c:pt idx="1">
                  <c:v>0.0282131661442006</c:v>
                </c:pt>
                <c:pt idx="2">
                  <c:v>0.0240963855421687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3268-7F43-AA0D-7F849C73A302}"/>
            </c:ext>
          </c:extLst>
        </c:ser>
        <c:ser>
          <c:idx val="13"/>
          <c:order val="13"/>
          <c:tx>
            <c:strRef>
              <c:f>Dashboard!$B$36</c:f>
              <c:strCache>
                <c:ptCount val="1"/>
                <c:pt idx="0">
                  <c:v>RA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Dashboard!$C$36:$E$36</c:f>
              <c:numCache>
                <c:formatCode>0%</c:formatCode>
                <c:ptCount val="3"/>
                <c:pt idx="0">
                  <c:v>0.032</c:v>
                </c:pt>
                <c:pt idx="1">
                  <c:v>0.0313479623824451</c:v>
                </c:pt>
                <c:pt idx="2">
                  <c:v>0.0289156626506024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3268-7F43-AA0D-7F849C73A302}"/>
            </c:ext>
          </c:extLst>
        </c:ser>
        <c:ser>
          <c:idx val="14"/>
          <c:order val="14"/>
          <c:tx>
            <c:strRef>
              <c:f>Dashboard!$B$37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Dashboard!$C$37:$E$37</c:f>
              <c:numCache>
                <c:formatCode>0%</c:formatCode>
                <c:ptCount val="3"/>
                <c:pt idx="0">
                  <c:v>0.056</c:v>
                </c:pt>
                <c:pt idx="1">
                  <c:v>0.0689655172413793</c:v>
                </c:pt>
                <c:pt idx="2">
                  <c:v>0.0626506024096386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268-7F43-AA0D-7F849C73A302}"/>
            </c:ext>
          </c:extLst>
        </c:ser>
        <c:ser>
          <c:idx val="15"/>
          <c:order val="15"/>
          <c:tx>
            <c:strRef>
              <c:f>Dashboard!$B$38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Dashboard!$C$38:$E$38</c:f>
              <c:numCache>
                <c:formatCode>0%</c:formatCode>
                <c:ptCount val="3"/>
                <c:pt idx="0">
                  <c:v>0.08</c:v>
                </c:pt>
                <c:pt idx="1">
                  <c:v>0.0971786833855799</c:v>
                </c:pt>
                <c:pt idx="2">
                  <c:v>0.091566265060241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3268-7F43-AA0D-7F849C73A302}"/>
            </c:ext>
          </c:extLst>
        </c:ser>
        <c:ser>
          <c:idx val="16"/>
          <c:order val="16"/>
          <c:tx>
            <c:strRef>
              <c:f>Dashboard!$B$39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Dashboard!$C$22:$E$22</c:f>
              <c:strCache>
                <c:ptCount val="3"/>
                <c:pt idx="0">
                  <c:v>Low</c:v>
                </c:pt>
                <c:pt idx="1">
                  <c:v>Moderate</c:v>
                </c:pt>
                <c:pt idx="2">
                  <c:v>High</c:v>
                </c:pt>
              </c:strCache>
            </c:strRef>
          </c:cat>
          <c:val>
            <c:numRef>
              <c:f>Dashboard!$C$39:$E$39</c:f>
              <c:numCache>
                <c:formatCode>0%</c:formatCode>
                <c:ptCount val="3"/>
                <c:pt idx="0">
                  <c:v>0.056</c:v>
                </c:pt>
                <c:pt idx="1">
                  <c:v>0.0877742946708464</c:v>
                </c:pt>
                <c:pt idx="2">
                  <c:v>0.0939759036144578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3268-7F43-AA0D-7F849C73A3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2138885264"/>
        <c:axId val="2138888416"/>
      </c:barChart>
      <c:catAx>
        <c:axId val="213888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888416"/>
        <c:crosses val="autoZero"/>
        <c:auto val="1"/>
        <c:lblAlgn val="ctr"/>
        <c:lblOffset val="100"/>
        <c:noMultiLvlLbl val="0"/>
      </c:catAx>
      <c:valAx>
        <c:axId val="21388884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213888526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Control</a:t>
            </a:r>
            <a:r>
              <a:rPr lang="en-US" sz="1200" b="1" baseline="0" dirty="0">
                <a:solidFill>
                  <a:schemeClr val="tx1"/>
                </a:solidFill>
              </a:rPr>
              <a:t> Delta Among FedRAMP Baselines – by Control Family</a:t>
            </a:r>
            <a:endParaRPr lang="en-US" sz="12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Dashboard!$C$2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Dashboard!$B$3:$B$19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Dashboard!$C$3:$C$19</c:f>
              <c:numCache>
                <c:formatCode>General</c:formatCode>
                <c:ptCount val="17"/>
                <c:pt idx="0">
                  <c:v>11.0</c:v>
                </c:pt>
                <c:pt idx="1">
                  <c:v>4.0</c:v>
                </c:pt>
                <c:pt idx="2">
                  <c:v>10.0</c:v>
                </c:pt>
                <c:pt idx="3">
                  <c:v>7.0</c:v>
                </c:pt>
                <c:pt idx="4">
                  <c:v>8.0</c:v>
                </c:pt>
                <c:pt idx="5">
                  <c:v>6.0</c:v>
                </c:pt>
                <c:pt idx="6">
                  <c:v>15.0</c:v>
                </c:pt>
                <c:pt idx="7">
                  <c:v>7.0</c:v>
                </c:pt>
                <c:pt idx="8">
                  <c:v>4.0</c:v>
                </c:pt>
                <c:pt idx="9">
                  <c:v>4.0</c:v>
                </c:pt>
                <c:pt idx="10">
                  <c:v>10.0</c:v>
                </c:pt>
                <c:pt idx="11">
                  <c:v>3.0</c:v>
                </c:pt>
                <c:pt idx="12">
                  <c:v>8.0</c:v>
                </c:pt>
                <c:pt idx="13">
                  <c:v>4.0</c:v>
                </c:pt>
                <c:pt idx="14">
                  <c:v>7.0</c:v>
                </c:pt>
                <c:pt idx="15">
                  <c:v>10.0</c:v>
                </c:pt>
                <c:pt idx="16">
                  <c:v>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C0-A041-93CA-58CD98FBEA2B}"/>
            </c:ext>
          </c:extLst>
        </c:ser>
        <c:ser>
          <c:idx val="1"/>
          <c:order val="1"/>
          <c:tx>
            <c:strRef>
              <c:f>Dashboard!$D$2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Dashboard!$B$3:$B$19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Dashboard!$D$3:$D$19</c:f>
              <c:numCache>
                <c:formatCode>General</c:formatCode>
                <c:ptCount val="17"/>
                <c:pt idx="0">
                  <c:v>43.0</c:v>
                </c:pt>
                <c:pt idx="1">
                  <c:v>5.0</c:v>
                </c:pt>
                <c:pt idx="2">
                  <c:v>19.0</c:v>
                </c:pt>
                <c:pt idx="3">
                  <c:v>15.0</c:v>
                </c:pt>
                <c:pt idx="4">
                  <c:v>26.0</c:v>
                </c:pt>
                <c:pt idx="5">
                  <c:v>24.0</c:v>
                </c:pt>
                <c:pt idx="6">
                  <c:v>27.0</c:v>
                </c:pt>
                <c:pt idx="7">
                  <c:v>13.0</c:v>
                </c:pt>
                <c:pt idx="8">
                  <c:v>11.0</c:v>
                </c:pt>
                <c:pt idx="9">
                  <c:v>10.0</c:v>
                </c:pt>
                <c:pt idx="10">
                  <c:v>20.0</c:v>
                </c:pt>
                <c:pt idx="11">
                  <c:v>6.0</c:v>
                </c:pt>
                <c:pt idx="12">
                  <c:v>9.0</c:v>
                </c:pt>
                <c:pt idx="13">
                  <c:v>10.0</c:v>
                </c:pt>
                <c:pt idx="14">
                  <c:v>22.0</c:v>
                </c:pt>
                <c:pt idx="15">
                  <c:v>31.0</c:v>
                </c:pt>
                <c:pt idx="16">
                  <c:v>28.0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C0-A041-93CA-58CD98FBEA2B}"/>
            </c:ext>
          </c:extLst>
        </c:ser>
        <c:ser>
          <c:idx val="2"/>
          <c:order val="2"/>
          <c:tx>
            <c:strRef>
              <c:f>Dashboard!$E$2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Dashboard!$B$3:$B$19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Dashboard!$E$3:$E$19</c:f>
              <c:numCache>
                <c:formatCode>General</c:formatCode>
                <c:ptCount val="17"/>
                <c:pt idx="0">
                  <c:v>54.0</c:v>
                </c:pt>
                <c:pt idx="1">
                  <c:v>7.0</c:v>
                </c:pt>
                <c:pt idx="2">
                  <c:v>31.0</c:v>
                </c:pt>
                <c:pt idx="3">
                  <c:v>16.0</c:v>
                </c:pt>
                <c:pt idx="4">
                  <c:v>36.0</c:v>
                </c:pt>
                <c:pt idx="5">
                  <c:v>35.0</c:v>
                </c:pt>
                <c:pt idx="6">
                  <c:v>31.0</c:v>
                </c:pt>
                <c:pt idx="7">
                  <c:v>21.0</c:v>
                </c:pt>
                <c:pt idx="8">
                  <c:v>14.0</c:v>
                </c:pt>
                <c:pt idx="9">
                  <c:v>12.0</c:v>
                </c:pt>
                <c:pt idx="10">
                  <c:v>27.0</c:v>
                </c:pt>
                <c:pt idx="11">
                  <c:v>6.0</c:v>
                </c:pt>
                <c:pt idx="12">
                  <c:v>10.0</c:v>
                </c:pt>
                <c:pt idx="13">
                  <c:v>12.0</c:v>
                </c:pt>
                <c:pt idx="14">
                  <c:v>26.0</c:v>
                </c:pt>
                <c:pt idx="15">
                  <c:v>38.0</c:v>
                </c:pt>
                <c:pt idx="16">
                  <c:v>39.0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BC0-A041-93CA-58CD98FBEA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8675440"/>
        <c:axId val="2138654544"/>
      </c:barChart>
      <c:catAx>
        <c:axId val="213867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654544"/>
        <c:crosses val="autoZero"/>
        <c:auto val="1"/>
        <c:lblAlgn val="ctr"/>
        <c:lblOffset val="100"/>
        <c:noMultiLvlLbl val="0"/>
      </c:catAx>
      <c:valAx>
        <c:axId val="2138654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867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Tailoring</a:t>
            </a:r>
            <a:r>
              <a:rPr lang="en-US" sz="1200" b="1" baseline="0" dirty="0">
                <a:solidFill>
                  <a:schemeClr val="tx1"/>
                </a:solidFill>
              </a:rPr>
              <a:t> Action by Control Family</a:t>
            </a:r>
            <a:endParaRPr lang="en-US" sz="12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45639252291752"/>
          <c:y val="0.0970931643511067"/>
          <c:w val="0.883169702407626"/>
          <c:h val="0.8789888878089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Dashboard!$Z$89</c:f>
              <c:strCache>
                <c:ptCount val="1"/>
                <c:pt idx="0">
                  <c:v>Attest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Dashboard!$Z$90:$Z$106</c:f>
              <c:numCache>
                <c:formatCode>General</c:formatCode>
                <c:ptCount val="17"/>
                <c:pt idx="0">
                  <c:v>2.0</c:v>
                </c:pt>
                <c:pt idx="1">
                  <c:v>4.0</c:v>
                </c:pt>
                <c:pt idx="2">
                  <c:v>5.0</c:v>
                </c:pt>
                <c:pt idx="3">
                  <c:v>3.0</c:v>
                </c:pt>
                <c:pt idx="4">
                  <c:v>3.0</c:v>
                </c:pt>
                <c:pt idx="5">
                  <c:v>1.0</c:v>
                </c:pt>
                <c:pt idx="6">
                  <c:v>8.0</c:v>
                </c:pt>
                <c:pt idx="7">
                  <c:v>6.0</c:v>
                </c:pt>
                <c:pt idx="8">
                  <c:v>2.0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6.0</c:v>
                </c:pt>
                <c:pt idx="13">
                  <c:v>1.0</c:v>
                </c:pt>
                <c:pt idx="14">
                  <c:v>6.0</c:v>
                </c:pt>
                <c:pt idx="15">
                  <c:v>5.0</c:v>
                </c:pt>
                <c:pt idx="16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87-CD45-BBF8-15788D2380F6}"/>
            </c:ext>
          </c:extLst>
        </c:ser>
        <c:ser>
          <c:idx val="1"/>
          <c:order val="1"/>
          <c:tx>
            <c:strRef>
              <c:f>Dashboard!$AA$89</c:f>
              <c:strCache>
                <c:ptCount val="1"/>
                <c:pt idx="0">
                  <c:v>Document and Assess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Dashboard!$AA$90:$AA$106</c:f>
              <c:numCache>
                <c:formatCode>General</c:formatCode>
                <c:ptCount val="17"/>
                <c:pt idx="0">
                  <c:v>4.0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1.0</c:v>
                </c:pt>
                <c:pt idx="6">
                  <c:v>2.0</c:v>
                </c:pt>
                <c:pt idx="7">
                  <c:v>2.0</c:v>
                </c:pt>
                <c:pt idx="11">
                  <c:v>1.0</c:v>
                </c:pt>
                <c:pt idx="12">
                  <c:v>1.0</c:v>
                </c:pt>
                <c:pt idx="13">
                  <c:v>3.0</c:v>
                </c:pt>
                <c:pt idx="14">
                  <c:v>1.0</c:v>
                </c:pt>
                <c:pt idx="15">
                  <c:v>2.0</c:v>
                </c:pt>
                <c:pt idx="16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E87-CD45-BBF8-15788D2380F6}"/>
            </c:ext>
          </c:extLst>
        </c:ser>
        <c:ser>
          <c:idx val="2"/>
          <c:order val="2"/>
          <c:tx>
            <c:strRef>
              <c:f>Dashboard!$AB$89</c:f>
              <c:strCache>
                <c:ptCount val="1"/>
                <c:pt idx="0">
                  <c:v>Document and Assess (Conditional)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Dashboard!$AB$90:$AB$106</c:f>
              <c:numCache>
                <c:formatCode>General</c:formatCode>
                <c:ptCount val="17"/>
                <c:pt idx="3">
                  <c:v>2.0</c:v>
                </c:pt>
                <c:pt idx="6">
                  <c:v>3.0</c:v>
                </c:pt>
                <c:pt idx="8">
                  <c:v>2.0</c:v>
                </c:pt>
                <c:pt idx="9">
                  <c:v>3.0</c:v>
                </c:pt>
                <c:pt idx="10">
                  <c:v>9.0</c:v>
                </c:pt>
                <c:pt idx="15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E87-CD45-BBF8-15788D2380F6}"/>
            </c:ext>
          </c:extLst>
        </c:ser>
        <c:ser>
          <c:idx val="3"/>
          <c:order val="3"/>
          <c:tx>
            <c:strRef>
              <c:f>Dashboard!$AC$89</c:f>
              <c:strCache>
                <c:ptCount val="1"/>
                <c:pt idx="0">
                  <c:v>FED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Dashboard!$AC$90:$AC$106</c:f>
              <c:numCache>
                <c:formatCode>General</c:formatCode>
                <c:ptCount val="17"/>
                <c:pt idx="0">
                  <c:v>2.0</c:v>
                </c:pt>
                <c:pt idx="1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E87-CD45-BBF8-15788D2380F6}"/>
            </c:ext>
          </c:extLst>
        </c:ser>
        <c:ser>
          <c:idx val="4"/>
          <c:order val="4"/>
          <c:tx>
            <c:strRef>
              <c:f>Dashboard!$AD$89</c:f>
              <c:strCache>
                <c:ptCount val="1"/>
                <c:pt idx="0">
                  <c:v>FED, Document and Assess (Conditional)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Dashboard!$AD$90:$AD$106</c:f>
              <c:numCache>
                <c:formatCode>General</c:formatCode>
                <c:ptCount val="17"/>
                <c:pt idx="6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E87-CD45-BBF8-15788D2380F6}"/>
            </c:ext>
          </c:extLst>
        </c:ser>
        <c:ser>
          <c:idx val="5"/>
          <c:order val="5"/>
          <c:tx>
            <c:strRef>
              <c:f>Dashboard!$AE$89</c:f>
              <c:strCache>
                <c:ptCount val="1"/>
                <c:pt idx="0">
                  <c:v>NSO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Dashboard!$AE$90:$AE$106</c:f>
              <c:numCache>
                <c:formatCode>General</c:formatCode>
                <c:ptCount val="17"/>
                <c:pt idx="0">
                  <c:v>2.0</c:v>
                </c:pt>
                <c:pt idx="2">
                  <c:v>2.0</c:v>
                </c:pt>
                <c:pt idx="4">
                  <c:v>2.0</c:v>
                </c:pt>
                <c:pt idx="5">
                  <c:v>4.0</c:v>
                </c:pt>
                <c:pt idx="15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8E87-CD45-BBF8-15788D2380F6}"/>
            </c:ext>
          </c:extLst>
        </c:ser>
        <c:ser>
          <c:idx val="6"/>
          <c:order val="6"/>
          <c:tx>
            <c:strRef>
              <c:f>Dashboard!$AF$89</c:f>
              <c:strCache>
                <c:ptCount val="1"/>
                <c:pt idx="0">
                  <c:v>NSO, Attest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Dashboard!$Y$90:$Y$106</c:f>
              <c:strCache>
                <c:ptCount val="17"/>
                <c:pt idx="0">
                  <c:v>AC</c:v>
                </c:pt>
                <c:pt idx="1">
                  <c:v>AT</c:v>
                </c:pt>
                <c:pt idx="2">
                  <c:v>AU</c:v>
                </c:pt>
                <c:pt idx="3">
                  <c:v>CA</c:v>
                </c:pt>
                <c:pt idx="4">
                  <c:v>CM</c:v>
                </c:pt>
                <c:pt idx="5">
                  <c:v>CP</c:v>
                </c:pt>
                <c:pt idx="6">
                  <c:v>IA</c:v>
                </c:pt>
                <c:pt idx="7">
                  <c:v>IR</c:v>
                </c:pt>
                <c:pt idx="8">
                  <c:v>MA</c:v>
                </c:pt>
                <c:pt idx="9">
                  <c:v>MP</c:v>
                </c:pt>
                <c:pt idx="10">
                  <c:v>PE</c:v>
                </c:pt>
                <c:pt idx="11">
                  <c:v>PL</c:v>
                </c:pt>
                <c:pt idx="12">
                  <c:v>PS</c:v>
                </c:pt>
                <c:pt idx="13">
                  <c:v>RA</c:v>
                </c:pt>
                <c:pt idx="14">
                  <c:v>SA</c:v>
                </c:pt>
                <c:pt idx="15">
                  <c:v>SC</c:v>
                </c:pt>
                <c:pt idx="16">
                  <c:v>SI</c:v>
                </c:pt>
              </c:strCache>
            </c:strRef>
          </c:cat>
          <c:val>
            <c:numRef>
              <c:f>Dashboard!$AF$90:$AF$106</c:f>
              <c:numCache>
                <c:formatCode>General</c:formatCode>
                <c:ptCount val="17"/>
                <c:pt idx="0">
                  <c:v>1.0</c:v>
                </c:pt>
                <c:pt idx="6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E87-CD45-BBF8-15788D2380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2135529472"/>
        <c:axId val="-2135526176"/>
      </c:barChart>
      <c:catAx>
        <c:axId val="-21355294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526176"/>
        <c:crosses val="autoZero"/>
        <c:auto val="1"/>
        <c:lblAlgn val="ctr"/>
        <c:lblOffset val="100"/>
        <c:noMultiLvlLbl val="0"/>
      </c:catAx>
      <c:valAx>
        <c:axId val="-213552617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213552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[800-53 subcontrol relations v6.28.xlsx]Pivot!PivotTable2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FedRAMP Tailored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by</a:t>
            </a:r>
            <a:r>
              <a:rPr lang="en-US" sz="1200" b="1" baseline="0" dirty="0">
                <a:solidFill>
                  <a:schemeClr val="tx1"/>
                </a:solidFill>
              </a:rPr>
              <a:t> Tailoring Action</a:t>
            </a:r>
            <a:endParaRPr lang="en-US" sz="12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Pivot!$J$5:$J$6</c:f>
              <c:strCache>
                <c:ptCount val="1"/>
                <c:pt idx="0">
                  <c:v>Attest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Pivot!$J$7</c:f>
              <c:numCache>
                <c:formatCode>General</c:formatCode>
                <c:ptCount val="1"/>
                <c:pt idx="0">
                  <c:v>59.0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68-984F-9CF6-6C31C3762725}"/>
            </c:ext>
          </c:extLst>
        </c:ser>
        <c:ser>
          <c:idx val="1"/>
          <c:order val="1"/>
          <c:tx>
            <c:strRef>
              <c:f>Pivot!$K$5:$K$6</c:f>
              <c:strCache>
                <c:ptCount val="1"/>
                <c:pt idx="0">
                  <c:v>Document and Assess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Pivot!$K$7</c:f>
              <c:numCache>
                <c:formatCode>General</c:formatCode>
                <c:ptCount val="1"/>
                <c:pt idx="0">
                  <c:v>29.0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668-984F-9CF6-6C31C3762725}"/>
            </c:ext>
          </c:extLst>
        </c:ser>
        <c:ser>
          <c:idx val="2"/>
          <c:order val="2"/>
          <c:tx>
            <c:strRef>
              <c:f>Pivot!$L$5:$L$6</c:f>
              <c:strCache>
                <c:ptCount val="1"/>
                <c:pt idx="0">
                  <c:v>Document and Assess (Conditional)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Pivot!$L$7</c:f>
              <c:numCache>
                <c:formatCode>General</c:formatCode>
                <c:ptCount val="1"/>
                <c:pt idx="0">
                  <c:v>21.0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668-984F-9CF6-6C31C3762725}"/>
            </c:ext>
          </c:extLst>
        </c:ser>
        <c:ser>
          <c:idx val="3"/>
          <c:order val="3"/>
          <c:tx>
            <c:strRef>
              <c:f>Pivot!$M$5:$M$6</c:f>
              <c:strCache>
                <c:ptCount val="1"/>
                <c:pt idx="0">
                  <c:v>NSO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Pivot!$M$7</c:f>
              <c:numCache>
                <c:formatCode>General</c:formatCode>
                <c:ptCount val="1"/>
                <c:pt idx="0">
                  <c:v>11.0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668-984F-9CF6-6C31C3762725}"/>
            </c:ext>
          </c:extLst>
        </c:ser>
        <c:ser>
          <c:idx val="4"/>
          <c:order val="4"/>
          <c:tx>
            <c:strRef>
              <c:f>Pivot!$N$5:$N$6</c:f>
              <c:strCache>
                <c:ptCount val="1"/>
                <c:pt idx="0">
                  <c:v>FED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95810335267764E-17"/>
                  <c:y val="-0.00013956609791004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00206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Pivot!$N$7</c:f>
              <c:numCache>
                <c:formatCode>General</c:formatCode>
                <c:ptCount val="1"/>
                <c:pt idx="0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668-984F-9CF6-6C31C3762725}"/>
            </c:ext>
          </c:extLst>
        </c:ser>
        <c:ser>
          <c:idx val="5"/>
          <c:order val="5"/>
          <c:tx>
            <c:strRef>
              <c:f>Pivot!$O$5:$O$6</c:f>
              <c:strCache>
                <c:ptCount val="1"/>
                <c:pt idx="0">
                  <c:v>NSO, Attest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95810335267764E-17"/>
                  <c:y val="-0.01885627067508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C0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Pivot!$O$7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668-984F-9CF6-6C31C3762725}"/>
            </c:ext>
          </c:extLst>
        </c:ser>
        <c:ser>
          <c:idx val="6"/>
          <c:order val="6"/>
          <c:tx>
            <c:strRef>
              <c:f>Pivot!$P$5:$P$6</c:f>
              <c:strCache>
                <c:ptCount val="1"/>
                <c:pt idx="0">
                  <c:v>FED, Document and Assess (Conditional)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95810335267764E-17"/>
                  <c:y val="-0.04640795467368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Pivot!$I$7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Pivot!$P$7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668-984F-9CF6-6C31C37627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-2135420976"/>
        <c:axId val="-2135418144"/>
      </c:barChart>
      <c:catAx>
        <c:axId val="-2135420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5418144"/>
        <c:crosses val="autoZero"/>
        <c:auto val="1"/>
        <c:lblAlgn val="ctr"/>
        <c:lblOffset val="100"/>
        <c:noMultiLvlLbl val="0"/>
      </c:catAx>
      <c:valAx>
        <c:axId val="-2135418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3542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8-07-06T11:43:31.966" idx="1">
    <p:pos x="4310" y="1694"/>
    <p:text>Isn't the purpose to provide the insight into the differences?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8-07-06T11:14:32.149" idx="1">
    <p:pos x="1327" y="791"/>
    <p:text>Are they withdrawn or they are just no longer considered. Does not even appear in Rev. 3. 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6T10:53:06.265" idx="1">
    <p:pos x="10" y="10"/>
    <p:text>Need to updated FedRAMP Lw to "FedRAMP Low"</p:text>
    <p:extLst>
      <p:ext uri="{C676402C-5697-4E1C-873F-D02D1690AC5C}">
        <p15:threadingInfo xmlns:p15="http://schemas.microsoft.com/office/powerpoint/2012/main" timeZoneBias="240"/>
      </p:ext>
    </p:extLst>
  </p:cm>
  <p:cm authorId="2" dt="2018-07-06T10:59:53.952" idx="1">
    <p:pos x="106" y="106"/>
    <p:text>All NIST 800-53 Controls need to be updated to 922 and -507, respectively, if we consider PM family controls</p:text>
    <p:extLst>
      <p:ext uri="{C676402C-5697-4E1C-873F-D02D1690AC5C}">
        <p15:threadingInfo xmlns:p15="http://schemas.microsoft.com/office/powerpoint/2012/main" timeZoneBias="240"/>
      </p:ext>
    </p:extLst>
  </p:cm>
  <p:cm authorId="7" dt="2018-07-06T12:32:18.902" idx="1">
    <p:pos x="202" y="202"/>
    <p:text>Need to include PM controls in the bottom chart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0.01254</cdr:x>
      <cdr:y>0.574</cdr:y>
    </cdr:from>
    <cdr:to>
      <cdr:x>0.18264</cdr:x>
      <cdr:y>0.63839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xmlns="" id="{09187358-DA39-3942-86AD-F3BF523DF270}"/>
            </a:ext>
          </a:extLst>
        </cdr:cNvPr>
        <cdr:cNvSpPr txBox="1"/>
      </cdr:nvSpPr>
      <cdr:spPr>
        <a:xfrm xmlns:a="http://schemas.openxmlformats.org/drawingml/2006/main">
          <a:off x="105374" y="1508983"/>
          <a:ext cx="1428750" cy="16927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</a:schemeClr>
        </a:solidFill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txBody>
        <a:bodyPr xmlns:a="http://schemas.openxmlformats.org/drawingml/2006/main" vertOverflow="clip" wrap="square" lIns="0" tIns="0" rtlCol="0" anchor="ctr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1" dirty="0"/>
            <a:t>~50% of excluded controls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8565" y="1606965"/>
            <a:ext cx="7992046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4000" b="1" cap="all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75458" y="511510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6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7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2" y="-1466"/>
            <a:ext cx="7174952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95236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– On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5426" y="2266465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1" cap="none">
                <a:solidFill>
                  <a:schemeClr val="tx2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5426" y="2541633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605426" y="2964964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05426" y="2850664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05426" y="2850664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828944" y="3333781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17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828944" y="3569247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18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828944" y="3802078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22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1605426" y="333378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23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1605426" y="3569247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24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1605426" y="3802078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1605426" y="14037"/>
            <a:ext cx="7137170" cy="85337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0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21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7986" y="2406309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527986" y="2681477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527986" y="3104808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rgbClr val="31323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7986" y="2990508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86086" y="2406309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Name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986086" y="2681477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986086" y="3104808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rgbClr val="313231"/>
                </a:solidFill>
                <a:latin typeface="Calibri"/>
                <a:cs typeface="Calibri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/>
              <a:t>Click to edit Email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986086" y="2990508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27986" y="2990508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86086" y="2990508"/>
            <a:ext cx="3017520" cy="1588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751504" y="3473625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58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751504" y="3709091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59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751504" y="3941922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0" name="Text Placeholder 44"/>
          <p:cNvSpPr>
            <a:spLocks noGrp="1"/>
          </p:cNvSpPr>
          <p:nvPr>
            <p:ph type="body" sz="quarter" idx="28" hasCustomPrompt="1"/>
          </p:nvPr>
        </p:nvSpPr>
        <p:spPr>
          <a:xfrm>
            <a:off x="5208952" y="3473625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1" name="Text Placeholder 44"/>
          <p:cNvSpPr>
            <a:spLocks noGrp="1"/>
          </p:cNvSpPr>
          <p:nvPr>
            <p:ph type="body" sz="quarter" idx="29" hasCustomPrompt="1"/>
          </p:nvPr>
        </p:nvSpPr>
        <p:spPr>
          <a:xfrm>
            <a:off x="5208952" y="3709091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62" name="Text Placeholder 44"/>
          <p:cNvSpPr>
            <a:spLocks noGrp="1"/>
          </p:cNvSpPr>
          <p:nvPr>
            <p:ph type="body" sz="quarter" idx="30" hasCustomPrompt="1"/>
          </p:nvPr>
        </p:nvSpPr>
        <p:spPr>
          <a:xfrm>
            <a:off x="5208952" y="3941922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000.000.000</a:t>
            </a:r>
          </a:p>
        </p:txBody>
      </p:sp>
      <p:sp>
        <p:nvSpPr>
          <p:cNvPr id="28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1527986" y="3473625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31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1527986" y="370909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32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1527986" y="3941922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bg2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33" name="Text Placeholder 44"/>
          <p:cNvSpPr>
            <a:spLocks noGrp="1"/>
          </p:cNvSpPr>
          <p:nvPr>
            <p:ph type="body" sz="quarter" idx="34" hasCustomPrompt="1"/>
          </p:nvPr>
        </p:nvSpPr>
        <p:spPr>
          <a:xfrm>
            <a:off x="4986086" y="3473625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34" name="Text Placeholder 44"/>
          <p:cNvSpPr>
            <a:spLocks noGrp="1"/>
          </p:cNvSpPr>
          <p:nvPr>
            <p:ph type="body" sz="quarter" idx="35" hasCustomPrompt="1"/>
          </p:nvPr>
        </p:nvSpPr>
        <p:spPr>
          <a:xfrm>
            <a:off x="4986086" y="3709091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M</a:t>
            </a:r>
          </a:p>
        </p:txBody>
      </p:sp>
      <p:sp>
        <p:nvSpPr>
          <p:cNvPr id="39" name="Text Placeholder 44"/>
          <p:cNvSpPr>
            <a:spLocks noGrp="1"/>
          </p:cNvSpPr>
          <p:nvPr>
            <p:ph type="body" sz="quarter" idx="36" hasCustomPrompt="1"/>
          </p:nvPr>
        </p:nvSpPr>
        <p:spPr>
          <a:xfrm>
            <a:off x="4986086" y="3941922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rgbClr val="C20A2F"/>
                </a:solidFill>
                <a:latin typeface="Calibri"/>
                <a:cs typeface="Calibri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F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1605426" y="0"/>
            <a:ext cx="7137170" cy="8674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2000" b="1" cap="none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7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4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3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24619" y="1483045"/>
            <a:ext cx="6179896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 cap="all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619" y="5858601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524619" y="323641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457200" indent="0" algn="ctr" defTabSz="4556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914400" indent="0" algn="ctr" defTabSz="455613" rtl="0" eaLnBrk="1" fontAlgn="base" hangingPunct="1">
              <a:spcBef>
                <a:spcPts val="800"/>
              </a:spcBef>
              <a:spcAft>
                <a:spcPts val="80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1371600" indent="0" algn="ctr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828800" indent="0" algn="ctr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2860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Gill Sans SemiBold"/>
                <a:cs typeface="Gill Sans SemiBold"/>
              </a:rPr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762007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3" cy="68579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725962" y="1568749"/>
            <a:ext cx="619539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25963" y="5951541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725963" y="3236413"/>
            <a:ext cx="4971794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800" b="1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457200" indent="0" algn="ctr" defTabSz="4556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914400" indent="0" algn="ctr" defTabSz="455613" rtl="0" eaLnBrk="1" fontAlgn="base" hangingPunct="1">
              <a:spcBef>
                <a:spcPts val="800"/>
              </a:spcBef>
              <a:spcAft>
                <a:spcPts val="800"/>
              </a:spcAft>
              <a:buClr>
                <a:srgbClr val="002D46"/>
              </a:buClr>
              <a:buSzPct val="103000"/>
              <a:buFont typeface="Arial Black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1371600" indent="0" algn="ctr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828800" indent="0" algn="ctr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2860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46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1D396B"/>
                </a:solidFill>
                <a:latin typeface="Gill Sans SemiBold"/>
                <a:cs typeface="Gill Sans SemiBold"/>
              </a:rPr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3624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53144" cy="61444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9DE8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3446" y="1771328"/>
            <a:ext cx="800968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4000" b="1" cap="none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16" name="Shape 83"/>
          <p:cNvSpPr txBox="1"/>
          <p:nvPr userDrawn="1"/>
        </p:nvSpPr>
        <p:spPr>
          <a:xfrm>
            <a:off x="8569023" y="6363454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228016" y="6363454"/>
            <a:ext cx="52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PAGE </a:t>
            </a:r>
            <a:r>
              <a:rPr lang="en-US" sz="900" b="1" dirty="0">
                <a:solidFill>
                  <a:srgbClr val="CE0431"/>
                </a:solidFill>
                <a:latin typeface="Calibri"/>
                <a:cs typeface="Calibri"/>
              </a:rPr>
              <a:t>|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5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1" y="-1465"/>
            <a:ext cx="7136720" cy="8396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hape 80"/>
          <p:cNvSpPr txBox="1"/>
          <p:nvPr userDrawn="1"/>
        </p:nvSpPr>
        <p:spPr>
          <a:xfrm>
            <a:off x="8183346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8" name="Shape 81"/>
          <p:cNvCxnSpPr/>
          <p:nvPr userDrawn="1"/>
        </p:nvCxnSpPr>
        <p:spPr>
          <a:xfrm>
            <a:off x="8599296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83"/>
          <p:cNvSpPr txBox="1"/>
          <p:nvPr userDrawn="1"/>
        </p:nvSpPr>
        <p:spPr>
          <a:xfrm>
            <a:off x="8573896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105108" y="1435791"/>
            <a:ext cx="5929588" cy="914400"/>
          </a:xfrm>
          <a:prstGeom prst="rect">
            <a:avLst/>
          </a:prstGeom>
        </p:spPr>
        <p:txBody>
          <a:bodyPr vert="horz"/>
          <a:lstStyle>
            <a:lvl1pPr>
              <a:defRPr cap="none">
                <a:solidFill>
                  <a:schemeClr val="bg2"/>
                </a:solidFill>
                <a:latin typeface="Gill Sans SemiBold"/>
                <a:cs typeface="Gill Sans SemiBold"/>
              </a:defRPr>
            </a:lvl1pPr>
            <a:lvl2pPr>
              <a:defRPr sz="1400">
                <a:solidFill>
                  <a:schemeClr val="tx1"/>
                </a:solidFill>
                <a:latin typeface="Calibri"/>
                <a:cs typeface="Calibri"/>
              </a:defRPr>
            </a:lvl2pPr>
            <a:lvl3pPr marL="287338" indent="-176213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3pPr>
            <a:lvl4pPr marL="574675" indent="-177800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4pPr>
            <a:lvl5pPr marL="862013" indent="-177800">
              <a:buFont typeface="Wingdings" charset="2"/>
              <a:buChar char="§"/>
              <a:defRPr sz="1400">
                <a:solidFill>
                  <a:schemeClr val="tx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ior - 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2" y="-1466"/>
            <a:ext cx="7190441" cy="86888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6261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- 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8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2" y="-1466"/>
            <a:ext cx="7190441" cy="86888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0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1612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7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10793" y="-1466"/>
            <a:ext cx="7190441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5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4" cy="6857999"/>
          </a:xfrm>
          <a:prstGeom prst="rect">
            <a:avLst/>
          </a:prstGeom>
        </p:spPr>
      </p:pic>
      <p:sp>
        <p:nvSpPr>
          <p:cNvPr id="16" name="Shape 80"/>
          <p:cNvSpPr txBox="1"/>
          <p:nvPr userDrawn="1"/>
        </p:nvSpPr>
        <p:spPr>
          <a:xfrm>
            <a:off x="8198834" y="6361546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r>
              <a:rPr lang="en-US" sz="900" b="1" i="0" u="none" strike="noStrike" cap="none" dirty="0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</a:p>
        </p:txBody>
      </p:sp>
      <p:cxnSp>
        <p:nvCxnSpPr>
          <p:cNvPr id="17" name="Shape 81"/>
          <p:cNvCxnSpPr/>
          <p:nvPr userDrawn="1"/>
        </p:nvCxnSpPr>
        <p:spPr>
          <a:xfrm>
            <a:off x="8614784" y="6397467"/>
            <a:ext cx="0" cy="197043"/>
          </a:xfrm>
          <a:prstGeom prst="straightConnector1">
            <a:avLst/>
          </a:prstGeom>
          <a:noFill/>
          <a:ln w="9525" cap="flat" cmpd="sng">
            <a:solidFill>
              <a:srgbClr val="CE04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83"/>
          <p:cNvSpPr txBox="1"/>
          <p:nvPr userDrawn="1"/>
        </p:nvSpPr>
        <p:spPr>
          <a:xfrm>
            <a:off x="8589384" y="6368310"/>
            <a:ext cx="5653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5B5B5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 dirty="0">
              <a:solidFill>
                <a:srgbClr val="5B5B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1626282" y="-1466"/>
            <a:ext cx="7174952" cy="884371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1" cap="all">
                <a:solidFill>
                  <a:schemeClr val="accent5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2" name="Text Placeholder 6"/>
          <p:cNvSpPr txBox="1">
            <a:spLocks/>
          </p:cNvSpPr>
          <p:nvPr userDrawn="1"/>
        </p:nvSpPr>
        <p:spPr>
          <a:xfrm>
            <a:off x="647717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47717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6"/>
          <p:cNvSpPr txBox="1">
            <a:spLocks/>
          </p:cNvSpPr>
          <p:nvPr userDrawn="1"/>
        </p:nvSpPr>
        <p:spPr>
          <a:xfrm>
            <a:off x="647717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Bullets</a:t>
            </a:r>
          </a:p>
        </p:txBody>
      </p:sp>
      <p:sp>
        <p:nvSpPr>
          <p:cNvPr id="45" name="Text Placeholder 9"/>
          <p:cNvSpPr txBox="1">
            <a:spLocks/>
          </p:cNvSpPr>
          <p:nvPr userDrawn="1"/>
        </p:nvSpPr>
        <p:spPr>
          <a:xfrm>
            <a:off x="650515" y="1230015"/>
            <a:ext cx="8150719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defRPr sz="1400" b="0" kern="1200" cap="none">
                <a:solidFill>
                  <a:schemeClr val="tx2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54864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ts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ts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b="0" kern="1200" cap="none">
                <a:solidFill>
                  <a:schemeClr val="tx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Introduction</a:t>
            </a:r>
            <a:endParaRPr lang="en-US" dirty="0"/>
          </a:p>
        </p:txBody>
      </p:sp>
      <p:sp>
        <p:nvSpPr>
          <p:cNvPr id="46" name="Text Placeholder 6"/>
          <p:cNvSpPr txBox="1">
            <a:spLocks/>
          </p:cNvSpPr>
          <p:nvPr userDrawn="1"/>
        </p:nvSpPr>
        <p:spPr>
          <a:xfrm>
            <a:off x="3528566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3528566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/>
          <p:cNvSpPr txBox="1">
            <a:spLocks/>
          </p:cNvSpPr>
          <p:nvPr userDrawn="1"/>
        </p:nvSpPr>
        <p:spPr>
          <a:xfrm>
            <a:off x="3528566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Bullets</a:t>
            </a:r>
            <a:endParaRPr lang="en-US" dirty="0"/>
          </a:p>
        </p:txBody>
      </p:sp>
      <p:sp>
        <p:nvSpPr>
          <p:cNvPr id="49" name="Text Placeholder 6"/>
          <p:cNvSpPr txBox="1">
            <a:spLocks/>
          </p:cNvSpPr>
          <p:nvPr userDrawn="1"/>
        </p:nvSpPr>
        <p:spPr>
          <a:xfrm>
            <a:off x="6382235" y="2256193"/>
            <a:ext cx="2388021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algn="l" defTabSz="455613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Header</a:t>
            </a:r>
            <a:endParaRPr lang="en-US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6382235" y="2970336"/>
            <a:ext cx="2388021" cy="238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/>
          <p:cNvSpPr txBox="1">
            <a:spLocks/>
          </p:cNvSpPr>
          <p:nvPr userDrawn="1"/>
        </p:nvSpPr>
        <p:spPr>
          <a:xfrm>
            <a:off x="6382235" y="3026293"/>
            <a:ext cx="2388021" cy="2999143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charset="2"/>
              <a:buChar char="§"/>
              <a:defRPr sz="1200" b="0" kern="1200" cap="none" baseline="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1pPr>
            <a:lvl2pPr marL="18288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2pPr>
            <a:lvl3pPr marL="365760" indent="-18288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200" b="0" kern="1200" cap="none">
                <a:solidFill>
                  <a:schemeClr val="accent3"/>
                </a:solidFill>
                <a:latin typeface="+mn-lt"/>
                <a:ea typeface="ＭＳ Ｐゴシック" pitchFamily="-65" charset="-128"/>
                <a:cs typeface="ＭＳ Ｐゴシック"/>
              </a:defRPr>
            </a:lvl3pPr>
            <a:lvl4pPr marL="798513" indent="-227013" algn="l" defTabSz="455613" rtl="0" eaLnBrk="1" fontAlgn="base" hangingPunct="1">
              <a:spcBef>
                <a:spcPct val="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6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4pPr>
            <a:lvl5pPr marL="1141413" indent="-227013" algn="l" defTabSz="455613" rtl="0" eaLnBrk="1" fontAlgn="base" hangingPunct="1">
              <a:spcBef>
                <a:spcPct val="20000"/>
              </a:spcBef>
              <a:spcAft>
                <a:spcPts val="300"/>
              </a:spcAft>
              <a:buClr>
                <a:srgbClr val="002D46"/>
              </a:buClr>
              <a:buFont typeface="Arial Black" pitchFamily="34" charset="0"/>
              <a:buChar char="›"/>
              <a:defRPr sz="1400" kern="1200">
                <a:solidFill>
                  <a:schemeClr val="accent2"/>
                </a:solidFill>
                <a:latin typeface="+mn-lt"/>
                <a:ea typeface="ＭＳ Ｐゴシック" pitchFamily="-65" charset="-128"/>
                <a:cs typeface="ＭＳ Ｐゴシック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Bullets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6" r:id="rId4"/>
    <p:sldLayoutId id="2147483667" r:id="rId5"/>
    <p:sldLayoutId id="2147483679" r:id="rId6"/>
    <p:sldLayoutId id="2147483678" r:id="rId7"/>
    <p:sldLayoutId id="2147483674" r:id="rId8"/>
    <p:sldLayoutId id="2147483670" r:id="rId9"/>
    <p:sldLayoutId id="2147483680" r:id="rId10"/>
    <p:sldLayoutId id="2147483675" r:id="rId11"/>
    <p:sldLayoutId id="2147483672" r:id="rId12"/>
  </p:sldLayoutIdLst>
  <p:transition/>
  <p:txStyles>
    <p:titleStyle>
      <a:lvl1pPr algn="r" defTabSz="4556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 Bold"/>
          <a:ea typeface="ＭＳ Ｐゴシック" pitchFamily="-65" charset="-128"/>
          <a:cs typeface="Arial Bold"/>
        </a:defRPr>
      </a:lvl1pPr>
      <a:lvl2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2pPr>
      <a:lvl3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3pPr>
      <a:lvl4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4pPr>
      <a:lvl5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algn="l" defTabSz="455613" rtl="0" eaLnBrk="1" fontAlgn="base" hangingPunct="1">
        <a:spcBef>
          <a:spcPts val="2000"/>
        </a:spcBef>
        <a:spcAft>
          <a:spcPct val="0"/>
        </a:spcAft>
        <a:buFont typeface="Arial" pitchFamily="34" charset="0"/>
        <a:defRPr sz="2200" b="1" kern="1200" cap="all">
          <a:solidFill>
            <a:schemeClr val="accent1"/>
          </a:solidFill>
          <a:latin typeface="Arial Bold"/>
          <a:ea typeface="ＭＳ Ｐゴシック" pitchFamily="-65" charset="-128"/>
          <a:cs typeface="Arial Bold"/>
        </a:defRPr>
      </a:lvl1pPr>
      <a:lvl2pPr marL="284163" indent="-284163" algn="l" defTabSz="455613" rtl="0" eaLnBrk="1" fontAlgn="base" hangingPunct="1">
        <a:spcBef>
          <a:spcPct val="20000"/>
        </a:spcBef>
        <a:spcAft>
          <a:spcPct val="0"/>
        </a:spcAft>
        <a:buClr>
          <a:srgbClr val="002D46"/>
        </a:buClr>
        <a:buSzPct val="103000"/>
        <a:buFont typeface="Arial Black" pitchFamily="34" charset="0"/>
        <a:defRPr sz="20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455613" indent="-227013" algn="l" defTabSz="455613" rtl="0" eaLnBrk="1" fontAlgn="base" hangingPunct="1">
        <a:spcBef>
          <a:spcPts val="800"/>
        </a:spcBef>
        <a:spcAft>
          <a:spcPts val="800"/>
        </a:spcAft>
        <a:buClr>
          <a:srgbClr val="002D46"/>
        </a:buClr>
        <a:buSzPct val="103000"/>
        <a:buFont typeface="Arial Black" pitchFamily="34" charset="0"/>
        <a:buChar char="›"/>
        <a:defRPr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3pPr>
      <a:lvl4pPr marL="798513" indent="-227013" algn="l" defTabSz="455613" rtl="0" eaLnBrk="1" fontAlgn="base" hangingPunct="1">
        <a:spcBef>
          <a:spcPct val="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6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4pPr>
      <a:lvl5pPr marL="1141413" indent="-227013" algn="l" defTabSz="455613" rtl="0" eaLnBrk="1" fontAlgn="base" hangingPunct="1">
        <a:spcBef>
          <a:spcPct val="2000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4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Nist</a:t>
            </a:r>
            <a:r>
              <a:rPr lang="en-US" dirty="0"/>
              <a:t> 800-53 </a:t>
            </a:r>
            <a:r>
              <a:rPr lang="en-US" dirty="0" smtClean="0"/>
              <a:t>REVISION </a:t>
            </a:r>
            <a:r>
              <a:rPr lang="en-US" dirty="0"/>
              <a:t>4 / FEDRAMP BASELINE</a:t>
            </a:r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67388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OUTCOMES</a:t>
            </a:r>
          </a:p>
        </p:txBody>
      </p:sp>
      <p:sp>
        <p:nvSpPr>
          <p:cNvPr id="7" name="Text Placeholder 11"/>
          <p:cNvSpPr txBox="1">
            <a:spLocks/>
          </p:cNvSpPr>
          <p:nvPr/>
        </p:nvSpPr>
        <p:spPr>
          <a:xfrm>
            <a:off x="596795" y="1260334"/>
            <a:ext cx="8166206" cy="3787061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0" indent="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341313" indent="-1714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511175" indent="-169863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681038" indent="-169863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</a:t>
            </a:r>
            <a:r>
              <a:rPr lang="en-US" dirty="0" smtClean="0"/>
              <a:t>provide insights into the differences </a:t>
            </a:r>
            <a:r>
              <a:rPr lang="en-US" dirty="0"/>
              <a:t>between the NIST </a:t>
            </a:r>
            <a:r>
              <a:rPr lang="en-US" dirty="0" smtClean="0"/>
              <a:t>800-53 Revision 4 recommended security </a:t>
            </a: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for </a:t>
            </a:r>
            <a:r>
              <a:rPr lang="en-US" dirty="0" smtClean="0"/>
              <a:t>Federal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 smtClean="0"/>
              <a:t>S</a:t>
            </a:r>
            <a:r>
              <a:rPr lang="en-US" dirty="0" smtClean="0"/>
              <a:t>ystems and </a:t>
            </a:r>
            <a:r>
              <a:rPr lang="en-US" dirty="0"/>
              <a:t>the FedRAMP baselines for cloud </a:t>
            </a:r>
            <a:r>
              <a:rPr lang="en-US" dirty="0" smtClean="0"/>
              <a:t>services.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OUTCOMES</a:t>
            </a:r>
          </a:p>
          <a:p>
            <a:pPr lvl="2"/>
            <a:r>
              <a:rPr lang="en-US" strike="sngStrike" dirty="0"/>
              <a:t>Insight into differences between NIST </a:t>
            </a:r>
            <a:r>
              <a:rPr lang="en-US" strike="sngStrike" dirty="0" smtClean="0"/>
              <a:t>800-53 (Rev. 4) </a:t>
            </a:r>
            <a:r>
              <a:rPr lang="en-US" strike="sngStrike" dirty="0"/>
              <a:t>and the FedRAMP baselines</a:t>
            </a:r>
          </a:p>
          <a:p>
            <a:pPr lvl="2"/>
            <a:r>
              <a:rPr lang="en-US" dirty="0" smtClean="0"/>
              <a:t>Gain confirmation and clarity </a:t>
            </a:r>
            <a:r>
              <a:rPr lang="en-US" dirty="0"/>
              <a:t>surrounding discrepancies between NIST 800-53 </a:t>
            </a:r>
            <a:r>
              <a:rPr lang="en-US" dirty="0" smtClean="0"/>
              <a:t>Revision 4 </a:t>
            </a:r>
            <a:r>
              <a:rPr lang="en-US" dirty="0"/>
              <a:t>and the </a:t>
            </a:r>
            <a:r>
              <a:rPr lang="en-US" dirty="0" err="1"/>
              <a:t>FedRAMP</a:t>
            </a:r>
            <a:r>
              <a:rPr lang="en-US" dirty="0"/>
              <a:t> baselines </a:t>
            </a:r>
            <a:endParaRPr lang="en-US" dirty="0" smtClean="0"/>
          </a:p>
          <a:p>
            <a:pPr lvl="2"/>
            <a:r>
              <a:rPr lang="en-US" dirty="0" smtClean="0"/>
              <a:t>Alignment </a:t>
            </a:r>
            <a:r>
              <a:rPr lang="en-US" dirty="0" smtClean="0"/>
              <a:t>and understanding </a:t>
            </a:r>
            <a:r>
              <a:rPr lang="en-US" dirty="0"/>
              <a:t>of next steps </a:t>
            </a:r>
            <a:r>
              <a:rPr lang="en-US" strike="sngStrike" dirty="0" smtClean="0"/>
              <a:t>of analysis </a:t>
            </a:r>
          </a:p>
          <a:p>
            <a:pPr lvl="3"/>
            <a:r>
              <a:rPr lang="en-US" dirty="0" smtClean="0"/>
              <a:t>NIST </a:t>
            </a:r>
            <a:r>
              <a:rPr lang="en-US" dirty="0"/>
              <a:t>SP </a:t>
            </a:r>
            <a:r>
              <a:rPr lang="en-US" dirty="0" smtClean="0"/>
              <a:t>800-171 Rev. 1</a:t>
            </a:r>
            <a:endParaRPr lang="en-US" dirty="0"/>
          </a:p>
          <a:p>
            <a:pPr lvl="3"/>
            <a:r>
              <a:rPr lang="en-US" dirty="0"/>
              <a:t>ISO/IEC 27001</a:t>
            </a:r>
          </a:p>
          <a:p>
            <a:pPr marL="16986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Questions</a:t>
            </a:r>
            <a:endParaRPr lang="en-US" dirty="0"/>
          </a:p>
        </p:txBody>
      </p:sp>
      <p:sp>
        <p:nvSpPr>
          <p:cNvPr id="7" name="Text Placeholder 11"/>
          <p:cNvSpPr txBox="1">
            <a:spLocks/>
          </p:cNvSpPr>
          <p:nvPr/>
        </p:nvSpPr>
        <p:spPr>
          <a:xfrm>
            <a:off x="596795" y="1260334"/>
            <a:ext cx="8166206" cy="3787061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 sz="1600" b="0" i="0" kern="1200" cap="none">
                <a:solidFill>
                  <a:schemeClr val="bg2"/>
                </a:solidFill>
                <a:latin typeface="Gill Sans SemiBold"/>
                <a:ea typeface="ＭＳ Ｐゴシック" pitchFamily="-65" charset="-128"/>
                <a:cs typeface="Gill Sans SemiBold"/>
              </a:defRPr>
            </a:lvl1pPr>
            <a:lvl2pPr marL="0" indent="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341313" indent="-1714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511175" indent="-169863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681038" indent="-169863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3000"/>
              <a:buFont typeface="Wingdings" charset="2"/>
              <a:buChar char="§"/>
              <a:defRPr sz="1400" b="0" kern="1200" cap="none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ASSUMPTIONS</a:t>
            </a:r>
            <a:endParaRPr lang="en-US" dirty="0"/>
          </a:p>
          <a:p>
            <a:pPr lvl="2"/>
            <a:r>
              <a:rPr lang="en-US" dirty="0" smtClean="0"/>
              <a:t>IR-9 (0-4): Information Spillage and SC-6: Resource Availability </a:t>
            </a:r>
            <a:r>
              <a:rPr lang="en-US" dirty="0"/>
              <a:t>are withdrawn from </a:t>
            </a:r>
            <a:r>
              <a:rPr lang="en-US" dirty="0" smtClean="0"/>
              <a:t>800-53 Revision 4</a:t>
            </a:r>
          </a:p>
          <a:p>
            <a:pPr lvl="3"/>
            <a:r>
              <a:rPr lang="en-US" dirty="0"/>
              <a:t>L</a:t>
            </a:r>
            <a:r>
              <a:rPr lang="en-US" dirty="0" smtClean="0"/>
              <a:t>owering </a:t>
            </a:r>
            <a:r>
              <a:rPr lang="en-US" dirty="0"/>
              <a:t>FR High to </a:t>
            </a:r>
            <a:r>
              <a:rPr lang="en-US" b="1" dirty="0"/>
              <a:t>415</a:t>
            </a:r>
            <a:r>
              <a:rPr lang="en-US" dirty="0"/>
              <a:t> </a:t>
            </a:r>
            <a:r>
              <a:rPr lang="en-US" dirty="0" smtClean="0"/>
              <a:t>controls and FR </a:t>
            </a:r>
            <a:r>
              <a:rPr lang="en-US" dirty="0"/>
              <a:t>Moderate to </a:t>
            </a:r>
            <a:r>
              <a:rPr lang="en-US" b="1" dirty="0"/>
              <a:t>319</a:t>
            </a:r>
            <a:r>
              <a:rPr lang="en-US" dirty="0"/>
              <a:t> controls</a:t>
            </a:r>
            <a:r>
              <a:rPr lang="en-US" dirty="0" smtClean="0"/>
              <a:t>.</a:t>
            </a:r>
          </a:p>
          <a:p>
            <a:pPr lvl="3"/>
            <a:endParaRPr lang="en-US" dirty="0"/>
          </a:p>
          <a:p>
            <a:r>
              <a:rPr lang="en-US" dirty="0" smtClean="0"/>
              <a:t>QUESTIONS</a:t>
            </a:r>
            <a:endParaRPr lang="en-US" dirty="0"/>
          </a:p>
          <a:p>
            <a:pPr lvl="2"/>
            <a:r>
              <a:rPr lang="en-US" dirty="0" smtClean="0"/>
              <a:t>How should Program Management (PM) family controls be treated since PM controls are not associated with any particular security control baseline?</a:t>
            </a:r>
          </a:p>
          <a:p>
            <a:pPr lvl="2"/>
            <a:r>
              <a:rPr lang="en-US" dirty="0" smtClean="0"/>
              <a:t>Should PM controls be considered for relatedness?</a:t>
            </a:r>
          </a:p>
          <a:p>
            <a:pPr lvl="3"/>
            <a:r>
              <a:rPr lang="en-US" dirty="0" smtClean="0"/>
              <a:t>PM controls are related to 37 distinct main controls </a:t>
            </a:r>
          </a:p>
        </p:txBody>
      </p:sp>
    </p:spTree>
    <p:extLst>
      <p:ext uri="{BB962C8B-B14F-4D97-AF65-F5344CB8AC3E}">
        <p14:creationId xmlns:p14="http://schemas.microsoft.com/office/powerpoint/2010/main" val="1738653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E3D34B2B-4447-7D45-AA86-17E4D82C5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19332"/>
              </p:ext>
            </p:extLst>
          </p:nvPr>
        </p:nvGraphicFramePr>
        <p:xfrm>
          <a:off x="363255" y="1000515"/>
          <a:ext cx="8399746" cy="265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B3E3005F-19A1-EF49-8C97-7D314265A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571728"/>
              </p:ext>
            </p:extLst>
          </p:nvPr>
        </p:nvGraphicFramePr>
        <p:xfrm>
          <a:off x="363256" y="3657600"/>
          <a:ext cx="8399745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7221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F3CC1-8B2C-D149-84DE-5C5842CA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FedRAMP Baseline – Slope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4621C58F-0FE1-A642-A825-9A82E3D1A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14630"/>
              </p:ext>
            </p:extLst>
          </p:nvPr>
        </p:nvGraphicFramePr>
        <p:xfrm>
          <a:off x="86557" y="982823"/>
          <a:ext cx="8915400" cy="5323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75332F17-6F7A-C544-A8FE-477AA3B5F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477462"/>
              </p:ext>
            </p:extLst>
          </p:nvPr>
        </p:nvGraphicFramePr>
        <p:xfrm>
          <a:off x="1892543" y="1395886"/>
          <a:ext cx="2210843" cy="1376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9386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62D8-2F96-7E4F-A5C7-E42B527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Fedramp</a:t>
            </a:r>
            <a:r>
              <a:rPr lang="en-US" dirty="0"/>
              <a:t> baseline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D888A8D2-D170-0B4A-9C43-DE732461E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71781"/>
              </p:ext>
            </p:extLst>
          </p:nvPr>
        </p:nvGraphicFramePr>
        <p:xfrm>
          <a:off x="304801" y="3486910"/>
          <a:ext cx="8496432" cy="271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15D576C6-9C0B-164A-8256-3D4CAF751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667266"/>
              </p:ext>
            </p:extLst>
          </p:nvPr>
        </p:nvGraphicFramePr>
        <p:xfrm>
          <a:off x="139700" y="903990"/>
          <a:ext cx="8864600" cy="2582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08A623-ACD1-2540-BF17-99BCAD4ED37D}"/>
              </a:ext>
            </a:extLst>
          </p:cNvPr>
          <p:cNvSpPr/>
          <p:nvPr/>
        </p:nvSpPr>
        <p:spPr>
          <a:xfrm>
            <a:off x="304801" y="1231392"/>
            <a:ext cx="487679" cy="1975104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017370-5CD3-FA45-968A-7F5C763A58AD}"/>
              </a:ext>
            </a:extLst>
          </p:cNvPr>
          <p:cNvSpPr/>
          <p:nvPr/>
        </p:nvSpPr>
        <p:spPr>
          <a:xfrm>
            <a:off x="2304289" y="1231392"/>
            <a:ext cx="1005840" cy="1975104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AF5977-918B-5448-99ED-C602069294B5}"/>
              </a:ext>
            </a:extLst>
          </p:cNvPr>
          <p:cNvSpPr/>
          <p:nvPr/>
        </p:nvSpPr>
        <p:spPr>
          <a:xfrm>
            <a:off x="7370065" y="1231392"/>
            <a:ext cx="1492128" cy="1975104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9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46762-9B72-134B-9124-FBD2B92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FedRamp</a:t>
            </a:r>
            <a:r>
              <a:rPr lang="en-US" dirty="0"/>
              <a:t> tailored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CBB6F2B2-01E5-C54D-8BBA-25BAF5DA1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48409"/>
              </p:ext>
            </p:extLst>
          </p:nvPr>
        </p:nvGraphicFramePr>
        <p:xfrm>
          <a:off x="4108048" y="1121724"/>
          <a:ext cx="4809095" cy="404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1B044B80-66AF-7E40-9529-2738EBC4F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285314"/>
              </p:ext>
            </p:extLst>
          </p:nvPr>
        </p:nvGraphicFramePr>
        <p:xfrm>
          <a:off x="200250" y="1121725"/>
          <a:ext cx="3907798" cy="4041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0E5168-E64B-0042-87F5-9585E2880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238" y="5188579"/>
            <a:ext cx="4742108" cy="9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8144" y="5234592"/>
            <a:ext cx="2902206" cy="87716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tlCol="0">
            <a:spAutoFit/>
          </a:bodyPr>
          <a:lstStyle/>
          <a:p>
            <a:r>
              <a:rPr lang="en-US" sz="1200" dirty="0" smtClean="0"/>
              <a:t>Attest</a:t>
            </a:r>
          </a:p>
          <a:p>
            <a:endParaRPr lang="en-US" sz="200" dirty="0" smtClean="0"/>
          </a:p>
          <a:p>
            <a:r>
              <a:rPr lang="en-US" sz="1200" dirty="0" smtClean="0"/>
              <a:t>Document and Assess (Conditional)</a:t>
            </a:r>
          </a:p>
          <a:p>
            <a:endParaRPr lang="en-US" sz="200" dirty="0" smtClean="0"/>
          </a:p>
          <a:p>
            <a:r>
              <a:rPr lang="en-US" sz="1200" dirty="0" smtClean="0"/>
              <a:t>FED</a:t>
            </a:r>
          </a:p>
          <a:p>
            <a:endParaRPr lang="en-US" sz="200" dirty="0" smtClean="0"/>
          </a:p>
          <a:p>
            <a:r>
              <a:rPr lang="en-US" sz="1200" dirty="0" smtClean="0"/>
              <a:t>FED, Document and Assess (Conditional)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60027" y="5231527"/>
            <a:ext cx="1974253" cy="6617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tlCol="0">
            <a:spAutoFit/>
          </a:bodyPr>
          <a:lstStyle/>
          <a:p>
            <a:r>
              <a:rPr lang="en-US" sz="1200" dirty="0" smtClean="0"/>
              <a:t>Document and Assess</a:t>
            </a:r>
          </a:p>
          <a:p>
            <a:endParaRPr lang="en-US" sz="200" dirty="0" smtClean="0"/>
          </a:p>
          <a:p>
            <a:r>
              <a:rPr lang="en-US" sz="1200" dirty="0" smtClean="0"/>
              <a:t>NSO</a:t>
            </a:r>
          </a:p>
          <a:p>
            <a:endParaRPr lang="en-US" sz="200" dirty="0" smtClean="0"/>
          </a:p>
          <a:p>
            <a:r>
              <a:rPr lang="en-US" sz="1200" dirty="0" smtClean="0"/>
              <a:t>NSO, Attest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4021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systems">
  <a:themeElements>
    <a:clrScheme name="FedRAMP">
      <a:dk1>
        <a:srgbClr val="313231"/>
      </a:dk1>
      <a:lt1>
        <a:sysClr val="window" lastClr="FFFFFF"/>
      </a:lt1>
      <a:dk2>
        <a:srgbClr val="182948"/>
      </a:dk2>
      <a:lt2>
        <a:srgbClr val="C20A2F"/>
      </a:lt2>
      <a:accent1>
        <a:srgbClr val="DCF0F1"/>
      </a:accent1>
      <a:accent2>
        <a:srgbClr val="8BCCE0"/>
      </a:accent2>
      <a:accent3>
        <a:srgbClr val="20AACE"/>
      </a:accent3>
      <a:accent4>
        <a:srgbClr val="184E75"/>
      </a:accent4>
      <a:accent5>
        <a:srgbClr val="1D396B"/>
      </a:accent5>
      <a:accent6>
        <a:srgbClr val="AB11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262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Black</vt:lpstr>
      <vt:lpstr>Arial Bold</vt:lpstr>
      <vt:lpstr>Calibri</vt:lpstr>
      <vt:lpstr>Gill Sans</vt:lpstr>
      <vt:lpstr>Gill Sans SemiBold</vt:lpstr>
      <vt:lpstr>ＭＳ Ｐゴシック</vt:lpstr>
      <vt:lpstr>Wingdings</vt:lpstr>
      <vt:lpstr>Arial</vt:lpstr>
      <vt:lpstr>TEKsystems</vt:lpstr>
      <vt:lpstr>Nist 800-53 REVISION 4 / FEDRAMP BASELINE</vt:lpstr>
      <vt:lpstr>PURPOSE AND OUTCOMES</vt:lpstr>
      <vt:lpstr>Assumptions AND Questions</vt:lpstr>
      <vt:lpstr>Baseline</vt:lpstr>
      <vt:lpstr>FedRAMP Baseline – Slope Chart</vt:lpstr>
      <vt:lpstr>Fedramp baseline</vt:lpstr>
      <vt:lpstr>FedRamp tailored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Daniele Apanaviciute</dc:creator>
  <cp:keywords/>
  <dc:description/>
  <cp:lastModifiedBy>Eugene Hwang</cp:lastModifiedBy>
  <cp:revision>44</cp:revision>
  <dcterms:created xsi:type="dcterms:W3CDTF">2013-07-12T13:49:58Z</dcterms:created>
  <dcterms:modified xsi:type="dcterms:W3CDTF">2018-07-06T16:40:17Z</dcterms:modified>
  <cp:category/>
</cp:coreProperties>
</file>