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74" r:id="rId7"/>
    <p:sldId id="263" r:id="rId8"/>
    <p:sldId id="264" r:id="rId9"/>
    <p:sldId id="265" r:id="rId10"/>
    <p:sldId id="27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60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B60D-4076-2A7C-2C52-110606D8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D8D3B-48E1-CBA2-E524-EEA85FCB0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14BF5-C15E-DB53-190E-98718964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59FC-1027-4642-9AE7-5C228460E40B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38937-2AB9-F5A0-DD07-596B7880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3E85-AF7D-C416-42FA-03369875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25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EE0B-05D8-93E8-6B73-D0ABD2AC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0BE62-EF51-FF0D-2680-D6E4963F2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EDB9B-FA59-8772-8F28-E0143970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59FC-1027-4642-9AE7-5C228460E40B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B75E2-F657-7335-329F-CDDFD3C1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08524-773D-485B-0286-2AB5350B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60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461AF-CCCA-962C-E073-E72D96DE2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21C22-68FA-564F-0A8F-88B317F5C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7ED5-2D4C-A421-497F-26115C1C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59FC-1027-4642-9AE7-5C228460E40B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79B79-3305-FF3A-1833-F06ADF2E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4D0AA-CEEF-30D1-B330-5880D539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96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E95E-4C69-28F3-16C7-5AA29127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5F1C6-E7FC-8A58-0146-CCE10F501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E5907-C083-A765-8FF0-AEA7819B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59FC-1027-4642-9AE7-5C228460E40B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AB78-524D-7DA3-C37C-0AB8BAEB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FC3E5-502B-375E-C32B-82C22EA3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2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C470-B69C-A6CF-EBC8-599DA0BC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811D-9E03-AEAD-D63D-BFB93CA81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E6175-230E-F9E7-79CF-A49ABC60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59FC-1027-4642-9AE7-5C228460E40B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F1B0C-1E41-1084-4D87-D58995A4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E1173-A639-CB92-A3DA-27D18B38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30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C920-A2D9-926F-BF13-425AA194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474F2-F62E-56AF-6C83-11B7CF42C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1074C-292E-9E03-3833-98B327409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09B2A-6F44-6BB8-3D82-3C37DE9A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59FC-1027-4642-9AE7-5C228460E40B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50D66-D8D9-0B74-929F-43F62740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C2C21-A0B7-B57C-178A-1DA58DF8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31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94B7-3188-5F4F-9283-ABB99677C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02651-6A58-AFE9-8A37-271D25E59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34F78-6D7A-2731-BE84-980B066AF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3AAF8-10A7-D6DF-F52C-EAE5A8A1B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52DA6-66F9-6483-D7A7-12FD2610C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03C0D-A13E-6489-5DF1-1F3BE42D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59FC-1027-4642-9AE7-5C228460E40B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E2B5F-1F34-57D0-F063-1B44BBB0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269FF-CE2A-23CD-95F7-9AE6288B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44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B009-4267-9C85-175B-9A72EAF9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3FE37-BF0E-1CEA-88B5-6D16AEEE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59FC-1027-4642-9AE7-5C228460E40B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FBD92-DAE3-F5E7-0063-9E44BF19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BF583-3A39-9686-064D-E50523DB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41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B8F71-EC6D-0AA9-3CDF-01F8EB46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59FC-1027-4642-9AE7-5C228460E40B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117F2-CDAC-C39B-7DA6-FBED50B7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6DDC2-5783-4935-9FA1-AD34B898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4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B36F-007D-9873-0466-861187A6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D07F-70EA-241F-700D-1EFD73341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5B3AB-20EC-84FA-7707-28903BE80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7DB98-2175-B540-B060-2A3F3277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59FC-1027-4642-9AE7-5C228460E40B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4E33F-D254-0D86-6968-87030A2C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42E5A-9201-6226-4E62-4FDAFC47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44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73AA-3482-BE6F-A151-43DF1DB4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927BA-C203-7ECB-FDCF-E88B3C148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9F6CC-51CB-F7F8-00BF-2D43A3D93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21361-E89E-EB45-3726-CC7743F2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59FC-1027-4642-9AE7-5C228460E40B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F70F8-3845-91D2-1BAE-94390C69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D08D7-71E9-28CA-70D2-121AD7C0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17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C521C-F117-2CF0-49D2-28CB991F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6B585-20AD-E30C-69A7-8575CB94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89B4B-798B-3B9E-5486-70F4CEF69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59FC-1027-4642-9AE7-5C228460E40B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4C6EE-411E-5C77-D086-1A759B16C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135DC-F5B2-9953-A3C8-12BDD35BC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779E1-5981-45C8-B874-5622C610E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8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ellard.org/bp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5BB0-4BDA-BCCF-B43B-F9D1987C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9256"/>
            <a:ext cx="9144000" cy="2192595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SEMANTICALLY-GUIDED IMAGE COMPRESSION FOR ENHANCED PERCEPTUAL QUALITY AT EXTREMELY LOW BITRATES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A10A4-A263-4CC5-B2F4-9A793D43C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613" y="4683590"/>
            <a:ext cx="3342968" cy="1451739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ARUN GEORGE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S7 19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PTA21CS020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: 22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C1C2D-BBEC-1829-DF48-BDAF5F7324E5}"/>
              </a:ext>
            </a:extLst>
          </p:cNvPr>
          <p:cNvSpPr txBox="1"/>
          <p:nvPr/>
        </p:nvSpPr>
        <p:spPr>
          <a:xfrm>
            <a:off x="2182761" y="3588774"/>
            <a:ext cx="752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paper by Shoma Iwai, Tomo Miyazaki, and Shinichiro Omachi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98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25FB-27CA-04ED-87C0-1F632ADF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D5B8-D9A4-D7B7-CAFE-C31DFBAA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Entropy Estimator: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E9186-1397-EB73-F403-47B736372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27" y="2597088"/>
            <a:ext cx="3861495" cy="92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3FF803-60E7-7B77-EF50-B123118C0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301" y="2498126"/>
            <a:ext cx="5183080" cy="930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F5EEFD-A5D5-59C3-C569-D33FA8017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127" y="3956476"/>
            <a:ext cx="5506775" cy="9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5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D132-9A44-7E56-4A48-933CC419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315"/>
          </a:xfrm>
        </p:spPr>
        <p:txBody>
          <a:bodyPr>
            <a:noAutofit/>
          </a:bodyPr>
          <a:lstStyle/>
          <a:p>
            <a:pPr algn="ctr"/>
            <a:r>
              <a:rPr lang="en-IN" dirty="0"/>
              <a:t>METHODOLOGY</a:t>
            </a:r>
            <a:endParaRPr lang="en-IN" sz="5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449CE-2F13-C6AC-5D97-EE2EE6872AE4}"/>
              </a:ext>
            </a:extLst>
          </p:cNvPr>
          <p:cNvSpPr txBox="1"/>
          <p:nvPr/>
        </p:nvSpPr>
        <p:spPr>
          <a:xfrm>
            <a:off x="1087120" y="1254760"/>
            <a:ext cx="10266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Label Map Compressor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downscale the semantic label map to H /16 × W/ 16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reduce the number of classes in the label maps.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CBF7B5-5CA4-AD3A-473F-7F5E6CE82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0" y="3897848"/>
            <a:ext cx="7559040" cy="25537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78EB2C-94D0-DDD1-263B-5F1483BAC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33" y="3071762"/>
            <a:ext cx="4073127" cy="8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0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7155-462A-937F-0DEF-03824B3D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7F7A8-8137-62ED-950E-779CF2BF5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205" y="1249680"/>
            <a:ext cx="3591559" cy="549656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C4C2F0-DF34-833F-E337-DE330499C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012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SPADE residual block consists of two convolution layers and two SPADE layers 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SPADE layer: input intermediate feature map h ∈ R H h×Wh×C h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modulated feature map h out ∈ R H h×Wh×C h using the input semantic label maps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6870C0-415B-0A76-1DC2-FD1E92B5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87" y="4209661"/>
            <a:ext cx="4073745" cy="15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4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D4B6-866E-931B-CD8A-25E0DD12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A610-2909-545B-0ACD-C1BFEE2B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Discriminator:</a:t>
            </a:r>
          </a:p>
          <a:p>
            <a:pPr lvl="1"/>
            <a:r>
              <a:rPr lang="en-US" dirty="0"/>
              <a:t>learns to distinguish real images x from reconstructions xˆ</a:t>
            </a:r>
          </a:p>
          <a:p>
            <a:pPr lvl="1"/>
            <a:r>
              <a:rPr lang="en-US" dirty="0"/>
              <a:t>takes a corresponding semantic label map s as well as the real or fake image as inputs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663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A97A-53A5-157A-B424-44DF13E9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2C27E3-63E5-EB3A-8FAA-FF8CBA22C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560" y="1544321"/>
            <a:ext cx="9052560" cy="3261359"/>
          </a:xfrm>
        </p:spPr>
      </p:pic>
    </p:spTree>
    <p:extLst>
      <p:ext uri="{BB962C8B-B14F-4D97-AF65-F5344CB8AC3E}">
        <p14:creationId xmlns:p14="http://schemas.microsoft.com/office/powerpoint/2010/main" val="338961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36F4-408C-541E-8475-AEF0A1A4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EVALUATION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B6A2FD-569F-E6C5-FBBE-8C2918891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520" y="1249680"/>
            <a:ext cx="9570719" cy="5140960"/>
          </a:xfrm>
        </p:spPr>
      </p:pic>
    </p:spTree>
    <p:extLst>
      <p:ext uri="{BB962C8B-B14F-4D97-AF65-F5344CB8AC3E}">
        <p14:creationId xmlns:p14="http://schemas.microsoft.com/office/powerpoint/2010/main" val="167916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6F8F-CD40-AA0B-6F41-DBEC3EFA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 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E2395-0BB2-7DF9-44E2-F09C990B0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149"/>
          <a:stretch/>
        </p:blipFill>
        <p:spPr>
          <a:xfrm>
            <a:off x="678427" y="1229033"/>
            <a:ext cx="6577779" cy="49380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D47125-1D37-A602-BC64-5B64B44FA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83" y="1690688"/>
            <a:ext cx="4133162" cy="447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1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B66F-B8C4-CD04-A15E-E6F3F77B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18DB-889A-C0C5-66FB-7F56DE4E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1261" y="2317240"/>
            <a:ext cx="8866238" cy="2451407"/>
          </a:xfrm>
        </p:spPr>
        <p:txBody>
          <a:bodyPr/>
          <a:lstStyle/>
          <a:p>
            <a:r>
              <a:rPr lang="en-IN" dirty="0"/>
              <a:t>Datasets used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COCO and Cityscapes</a:t>
            </a:r>
          </a:p>
          <a:p>
            <a:r>
              <a:rPr lang="en-IN" dirty="0"/>
              <a:t>Key findings:</a:t>
            </a:r>
          </a:p>
          <a:p>
            <a:pPr lvl="1"/>
            <a:r>
              <a:rPr lang="en-US" dirty="0"/>
              <a:t>Improved quality and realism of reconstructed images. </a:t>
            </a:r>
          </a:p>
          <a:p>
            <a:pPr lvl="1"/>
            <a:r>
              <a:rPr lang="en-US" dirty="0"/>
              <a:t>Efficiency of label map compression strategies.</a:t>
            </a:r>
            <a:endParaRPr lang="en-IN" dirty="0"/>
          </a:p>
          <a:p>
            <a:pPr lvl="1"/>
            <a:r>
              <a:rPr lang="en-US" dirty="0"/>
              <a:t>Reduced data size and improved perceptual quality.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750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470A-73EA-F7AC-8264-90B8FBFD2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26093-3763-0936-050B-F67396C4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Summary of Contributions:</a:t>
            </a:r>
          </a:p>
          <a:p>
            <a:pPr marL="0" indent="0">
              <a:buNone/>
            </a:pPr>
            <a:r>
              <a:rPr lang="en-US" dirty="0"/>
              <a:t>	Innovative use of semantic information in image compression.  	Effective compression strategies for low-bit-rate settings.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AF6B7-D30C-649A-0ABF-EF4EADEBD87B}"/>
              </a:ext>
            </a:extLst>
          </p:cNvPr>
          <p:cNvSpPr txBox="1"/>
          <p:nvPr/>
        </p:nvSpPr>
        <p:spPr>
          <a:xfrm>
            <a:off x="766916" y="4159045"/>
            <a:ext cx="10107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Future Work: </a:t>
            </a:r>
          </a:p>
          <a:p>
            <a:pPr lvl="1"/>
            <a:r>
              <a:rPr lang="en-US" sz="2800" dirty="0"/>
              <a:t>Potential improvements and applications.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08144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671D-8DA6-F25A-77A7-51E67EAC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ptos" panose="020B00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0D71C-C6E5-E073-4756-29DFBF64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[1] F. Bellard. (2014). BPG Image Format. [Online]. Available: </a:t>
            </a:r>
            <a:r>
              <a:rPr lang="en-IN" dirty="0">
                <a:hlinkClick r:id="rId2"/>
              </a:rPr>
              <a:t>https://bellard.org/bpg/</a:t>
            </a:r>
            <a:endParaRPr lang="en-IN" dirty="0"/>
          </a:p>
          <a:p>
            <a:r>
              <a:rPr lang="en-IN" dirty="0"/>
              <a:t> [2] B. Bross, Y.-K. Wang, Y. Ye, S. Liu, J. Chen, G. J. Sullivan, and J.-R. Ohm, ‘‘Overview of the versatile video coding (VVC) standard and its applications,’’ IEEE Trans. Circuits Syst. Video Technol., vol. 31, no. 10, pp. 3736–3764, Oct. 2021. </a:t>
            </a:r>
          </a:p>
          <a:p>
            <a:r>
              <a:rPr lang="en-IN" dirty="0"/>
              <a:t>[3] R. Wang, Z. Sun, and S.-I. Kamata, ‘‘Adaptive image compression using GAN based semantic-perceptual residual compensation,’’ in Proc. 25th Int. Conf. Pattern Recognit. (ICPR), Jan. 2021, pp. 9030–9037. </a:t>
            </a:r>
          </a:p>
          <a:p>
            <a:r>
              <a:rPr lang="en-IN" dirty="0"/>
              <a:t>[4] E. Agustsson, M. Tschannen, F. Mentzer, R. Timofte, and L. Van Gool, ‘‘Generative adversarial networks for extreme learned image compression,’’ in Proc. IEEE/CVF Int. Conf. Comput. Vis. (ICCV), Oct. 2019, pp. 221–231. </a:t>
            </a:r>
          </a:p>
          <a:p>
            <a:r>
              <a:rPr lang="en-IN" dirty="0"/>
              <a:t>[5] S. Duan, H. Chen, and J. Gu, ‘‘JPD-SE: High-level semantics for joint perception-distortion enhancement in image compression,’’ IEEE Trans. Image Process., vol. 31, pp. 4405–4416, 2022. </a:t>
            </a:r>
          </a:p>
          <a:p>
            <a:r>
              <a:rPr lang="en-IN" dirty="0"/>
              <a:t>[6] J. Chang, Z. Zhao, L. Yang, C. Jia, J. Zhang, and S. Ma, ‘‘Thousand to one: Semantic prior modeling for conceptual coding,’’ in Proc. IEEE Int. Conf. Multimedia Expo (ICME), Jul. 2021, pp. 1–6.</a:t>
            </a:r>
          </a:p>
        </p:txBody>
      </p:sp>
    </p:spTree>
    <p:extLst>
      <p:ext uri="{BB962C8B-B14F-4D97-AF65-F5344CB8AC3E}">
        <p14:creationId xmlns:p14="http://schemas.microsoft.com/office/powerpoint/2010/main" val="16202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3608-0AC8-6D5A-3FDC-51F617B5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8058" cy="8049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AE5D-F3C8-27F0-219E-916B3A48A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566" y="1454714"/>
            <a:ext cx="7334867" cy="4778938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8000" b="1" dirty="0"/>
              <a:t>Importance of Lossy Image Compression:</a:t>
            </a:r>
            <a:endParaRPr lang="en-IN" sz="8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7200" dirty="0"/>
              <a:t>Efficient image storage and transmission.</a:t>
            </a:r>
          </a:p>
          <a:p>
            <a:pPr marL="742950" lvl="1" indent="-285750"/>
            <a:r>
              <a:rPr lang="en-IN" sz="7200" dirty="0"/>
              <a:t>Traditional methods rely on handcrafted algorithms.</a:t>
            </a:r>
          </a:p>
          <a:p>
            <a:pPr marL="742950" lvl="1" indent="-285750"/>
            <a:r>
              <a:rPr lang="en-US" sz="7200" dirty="0"/>
              <a:t>Traditional methods: JPEG, BPG, VVC.</a:t>
            </a:r>
            <a:endParaRPr lang="en-IN" sz="7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8000" b="1" dirty="0"/>
              <a:t>Emergence of Neural-Network-Based Methods:</a:t>
            </a:r>
            <a:endParaRPr lang="en-IN" sz="8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7200" dirty="0"/>
              <a:t>Leveraging deep learning for improved rate-distortion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7200" dirty="0"/>
              <a:t>Encoder-decoder architectures optimized using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0" b="1" dirty="0"/>
              <a:t>Challenge in Low-Bitrate Compression:</a:t>
            </a:r>
            <a:endParaRPr lang="en-IN" sz="8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7200" dirty="0"/>
              <a:t>Difficulty in maintaining perceptual quality at bitrates below 0.1 </a:t>
            </a:r>
            <a:r>
              <a:rPr lang="en-IN" sz="7200" dirty="0" err="1"/>
              <a:t>bpp</a:t>
            </a:r>
            <a:r>
              <a:rPr lang="en-IN" sz="72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7200" dirty="0"/>
              <a:t>Existing models struggle with blurring and unnatural textures.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0" b="1" dirty="0"/>
              <a:t>Proposed Solution:</a:t>
            </a:r>
            <a:endParaRPr lang="en-IN" sz="8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7200" dirty="0"/>
              <a:t>A GAN-based model that utilizes semantic label maps for texture synthesis.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7200" dirty="0"/>
              <a:t>Achieves perceptually pleasing images even at extremely low bitrates.</a:t>
            </a:r>
          </a:p>
        </p:txBody>
      </p:sp>
    </p:spTree>
    <p:extLst>
      <p:ext uri="{BB962C8B-B14F-4D97-AF65-F5344CB8AC3E}">
        <p14:creationId xmlns:p14="http://schemas.microsoft.com/office/powerpoint/2010/main" val="3958024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BB47-FDD9-4682-94E1-DD22641B9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2131"/>
            <a:ext cx="10515600" cy="1433015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/>
              <a:t>THANK</a:t>
            </a:r>
            <a:r>
              <a:rPr lang="en-US" b="1" dirty="0"/>
              <a:t> </a:t>
            </a:r>
            <a:r>
              <a:rPr lang="en-US" sz="4000" b="1" dirty="0"/>
              <a:t>YOU</a:t>
            </a:r>
            <a:r>
              <a:rPr lang="en-US" b="1" dirty="0"/>
              <a:t> 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428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58E9-E5EF-0BAF-FAE6-834ABCD3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467"/>
            <a:ext cx="10515600" cy="723468"/>
          </a:xfrm>
        </p:spPr>
        <p:txBody>
          <a:bodyPr/>
          <a:lstStyle/>
          <a:p>
            <a:pPr algn="ctr"/>
            <a:r>
              <a:rPr lang="en-IN" b="1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8E3E-14B9-86B0-2BBD-B99EF0B76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257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dirty="0"/>
              <a:t>J. Ballé, V. Laparra, and E. P. Simoncelli,</a:t>
            </a:r>
            <a:r>
              <a:rPr lang="en-US" b="1" dirty="0"/>
              <a:t> "End-to-end optimized image compression," </a:t>
            </a:r>
            <a:r>
              <a:rPr lang="en-US" dirty="0"/>
              <a:t>ICLR, 2017.</a:t>
            </a:r>
          </a:p>
          <a:p>
            <a:pPr lvl="1"/>
            <a:r>
              <a:rPr lang="en-US" dirty="0"/>
              <a:t>End-to-end approach for image compression.</a:t>
            </a:r>
          </a:p>
          <a:p>
            <a:pPr lvl="1"/>
            <a:r>
              <a:rPr lang="en-US" dirty="0"/>
              <a:t>Learning optimal compression and reconstruction simultaneously.</a:t>
            </a:r>
          </a:p>
          <a:p>
            <a:pPr lvl="1"/>
            <a:r>
              <a:rPr lang="en-US" dirty="0"/>
              <a:t>Improvements in rate-distortion performance over traditional methods.</a:t>
            </a:r>
          </a:p>
          <a:p>
            <a:r>
              <a:rPr lang="en-US" dirty="0"/>
              <a:t>J. Ball, D. Minnen, S. Singh, S. J. Hwang, and N. Johnston, </a:t>
            </a:r>
            <a:r>
              <a:rPr lang="en-US" b="1" dirty="0"/>
              <a:t>"Variational image compression with a scale hyperprior," </a:t>
            </a:r>
            <a:r>
              <a:rPr lang="en-US" dirty="0"/>
              <a:t>ICLR, 2018.</a:t>
            </a:r>
          </a:p>
          <a:p>
            <a:pPr lvl="1"/>
            <a:r>
              <a:rPr lang="en-US" dirty="0"/>
              <a:t>Proposed a variational framework for image compression incorporating a scale hyperprior.</a:t>
            </a:r>
          </a:p>
          <a:p>
            <a:pPr lvl="1"/>
            <a:r>
              <a:rPr lang="en-US" dirty="0"/>
              <a:t>Enabled better modeling of the probability distribution of latent representations.</a:t>
            </a:r>
          </a:p>
          <a:p>
            <a:pPr lvl="1"/>
            <a:r>
              <a:rPr lang="en-US" dirty="0"/>
              <a:t>Achieved enhanced compression performance through the use of hyperprior information.</a:t>
            </a:r>
          </a:p>
          <a:p>
            <a:r>
              <a:rPr lang="en-IN" dirty="0"/>
              <a:t>D. Minnen et al</a:t>
            </a:r>
            <a:r>
              <a:rPr lang="en-IN" b="1" dirty="0"/>
              <a:t>., "Joint autoregressive and hierarchical priors for learned image compression," </a:t>
            </a:r>
            <a:r>
              <a:rPr lang="en-IN" dirty="0"/>
              <a:t>NeurIPS, 2018.</a:t>
            </a:r>
          </a:p>
          <a:p>
            <a:pPr lvl="1"/>
            <a:r>
              <a:rPr lang="en-US" dirty="0"/>
              <a:t>Developed a compression method combining autoregressive and hierarchical priors.</a:t>
            </a:r>
          </a:p>
          <a:p>
            <a:pPr lvl="1"/>
            <a:r>
              <a:rPr lang="en-US" dirty="0"/>
              <a:t>Improved the modeling of dependencies in latent representations, enhancing compression efficiency.</a:t>
            </a:r>
          </a:p>
          <a:p>
            <a:pPr lvl="1"/>
            <a:r>
              <a:rPr lang="en-US" dirty="0"/>
              <a:t>Outperformed previous state-of-the-art models in terms of both compression rate and image quality.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01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DC63-D7F3-E301-F276-879AA4E4C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344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Aptos" panose="020B0004020202020204" pitchFamily="34" charset="0"/>
              </a:rPr>
              <a:t>MOTIVATION AND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1B5A1-53F4-8DE5-D447-2AC58FE7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59" y="1982945"/>
            <a:ext cx="6467166" cy="1920461"/>
          </a:xfrm>
        </p:spPr>
        <p:txBody>
          <a:bodyPr>
            <a:normAutofit/>
          </a:bodyPr>
          <a:lstStyle/>
          <a:p>
            <a:r>
              <a:rPr lang="en-US" dirty="0"/>
              <a:t>Need for Improved Image Quality:</a:t>
            </a:r>
          </a:p>
          <a:p>
            <a:pPr lvl="1"/>
            <a:r>
              <a:rPr lang="en-US" dirty="0"/>
              <a:t>Performance of existing methods.</a:t>
            </a:r>
          </a:p>
          <a:p>
            <a:pPr lvl="1"/>
            <a:r>
              <a:rPr lang="en-US" dirty="0"/>
              <a:t>Limitations in reconstructing natural textures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D21B0-1B53-EE88-87B4-2CC3AE35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219" y="1049212"/>
            <a:ext cx="4331692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5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1BF-8CCC-617C-5613-F54D0184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5AE2-E383-167B-4840-2620291D1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337" y="2228749"/>
            <a:ext cx="7950200" cy="261855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Semantically-Guided Image Compression Method</a:t>
            </a:r>
          </a:p>
          <a:p>
            <a:pPr>
              <a:lnSpc>
                <a:spcPct val="2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semantic information to enhance image quality. </a:t>
            </a:r>
          </a:p>
          <a:p>
            <a:pPr>
              <a:lnSpc>
                <a:spcPct val="2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Incorporates semantic label maps in the decoding process.</a:t>
            </a:r>
          </a:p>
          <a:p>
            <a:pPr>
              <a:lnSpc>
                <a:spcPct val="22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92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660E-F9D8-CD9C-3B80-E3D4867B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691" y="591266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43F8-A510-CC68-86D6-F1A965266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308" y="2740027"/>
            <a:ext cx="8767916" cy="1782812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LEARNED IMAGE COMPRESSION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 GAN-BASED IMAGE COMPRESSION</a:t>
            </a:r>
          </a:p>
          <a:p>
            <a:pPr algn="ctr">
              <a:lnSpc>
                <a:spcPct val="150000"/>
              </a:lnSpc>
            </a:pPr>
            <a:r>
              <a:rPr lang="en-US" sz="2400" dirty="0"/>
              <a:t> SEMANTIC GUIDED IMAGE COMPRESSION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570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2F87-7EE9-CA64-9941-E5A098C0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KEY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1DDF3-DBBC-FFC0-91C8-6FCCEF5E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6" y="1825625"/>
            <a:ext cx="10107561" cy="2969895"/>
          </a:xfrm>
        </p:spPr>
        <p:txBody>
          <a:bodyPr/>
          <a:lstStyle/>
          <a:p>
            <a:r>
              <a:rPr lang="en-IN" dirty="0"/>
              <a:t>Noval approach</a:t>
            </a:r>
          </a:p>
          <a:p>
            <a:pPr lvl="1"/>
            <a:r>
              <a:rPr lang="en-IN" dirty="0"/>
              <a:t>Semantic label map for texture reconstruction.</a:t>
            </a:r>
          </a:p>
          <a:p>
            <a:pPr lvl="1"/>
            <a:r>
              <a:rPr lang="en-US" dirty="0"/>
              <a:t>New compression strategies for label maps:</a:t>
            </a:r>
          </a:p>
          <a:p>
            <a:pPr lvl="2"/>
            <a:r>
              <a:rPr lang="en-IN" dirty="0"/>
              <a:t>Downscaling</a:t>
            </a:r>
          </a:p>
          <a:p>
            <a:pPr lvl="2"/>
            <a:r>
              <a:rPr lang="en-IN" dirty="0"/>
              <a:t>Reducing number of classes</a:t>
            </a:r>
          </a:p>
          <a:p>
            <a:pPr lvl="2"/>
            <a:r>
              <a:rPr lang="en-IN" dirty="0"/>
              <a:t>Autoregressive compression</a:t>
            </a:r>
          </a:p>
        </p:txBody>
      </p:sp>
    </p:spTree>
    <p:extLst>
      <p:ext uri="{BB962C8B-B14F-4D97-AF65-F5344CB8AC3E}">
        <p14:creationId xmlns:p14="http://schemas.microsoft.com/office/powerpoint/2010/main" val="415706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7B22-F34E-4CB6-84E1-B9CDFE0E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024BF-4461-E9E8-D72D-C3CF660F1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280" y="1595120"/>
            <a:ext cx="9850120" cy="2733040"/>
          </a:xfrm>
        </p:spPr>
        <p:txBody>
          <a:bodyPr/>
          <a:lstStyle/>
          <a:p>
            <a:r>
              <a:rPr lang="en-US" dirty="0"/>
              <a:t>Architecture of the Proposed Mode</a:t>
            </a:r>
            <a:endParaRPr lang="en-IN" dirty="0"/>
          </a:p>
          <a:p>
            <a:pPr lvl="1"/>
            <a:r>
              <a:rPr lang="en-IN" dirty="0"/>
              <a:t>Encoder: Extracts latent code from the image. </a:t>
            </a:r>
          </a:p>
          <a:p>
            <a:pPr lvl="1"/>
            <a:r>
              <a:rPr lang="en-IN" dirty="0"/>
              <a:t>Label Map Compression: Compresses semantic label maps effectively. </a:t>
            </a:r>
          </a:p>
          <a:p>
            <a:pPr lvl="1"/>
            <a:r>
              <a:rPr lang="en-IN" dirty="0"/>
              <a:t>Decoder: Reconstructs the image using latent code and label maps. </a:t>
            </a:r>
          </a:p>
          <a:p>
            <a:pPr lvl="1"/>
            <a:r>
              <a:rPr lang="en-IN" dirty="0"/>
              <a:t>Discriminator: Enhances perceptual quality using GAN-based training.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D2EBE-0546-D2BB-FE04-E9A3B2E06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424" y="3563771"/>
            <a:ext cx="9208918" cy="273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2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4C4E-0A79-097A-DC81-4BE3A7D2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79FF-0626-BC8A-6F6D-29AD039ED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533"/>
            <a:ext cx="10185400" cy="4351338"/>
          </a:xfrm>
        </p:spPr>
        <p:txBody>
          <a:bodyPr/>
          <a:lstStyle/>
          <a:p>
            <a:r>
              <a:rPr lang="en-IN" dirty="0"/>
              <a:t>Encoder:</a:t>
            </a:r>
          </a:p>
          <a:p>
            <a:pPr lvl="1"/>
            <a:r>
              <a:rPr lang="en-IN" dirty="0"/>
              <a:t>original image x ∈ R H×W×3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latent code y ∈ R H/16×W/16×Cy</a:t>
            </a:r>
          </a:p>
          <a:p>
            <a:pPr lvl="1"/>
            <a:endParaRPr lang="en-IN" dirty="0"/>
          </a:p>
          <a:p>
            <a:pPr lvl="1"/>
            <a:r>
              <a:rPr lang="en-US" dirty="0"/>
              <a:t>additive uniform noise during training and use the actual quantization during inference</a:t>
            </a:r>
            <a:endParaRPr lang="en-IN" dirty="0"/>
          </a:p>
          <a:p>
            <a:pPr marL="457200" lvl="1" indent="0">
              <a:buNone/>
            </a:pPr>
            <a:endParaRPr lang="en-IN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10089-6794-AECF-6F6B-773833433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563" y="3925202"/>
            <a:ext cx="3512674" cy="102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7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996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Times New Roman</vt:lpstr>
      <vt:lpstr>Wingdings</vt:lpstr>
      <vt:lpstr>Office Theme</vt:lpstr>
      <vt:lpstr>SEMANTICALLY-GUIDED IMAGE COMPRESSION FOR ENHANCED PERCEPTUAL QUALITY AT EXTREMELY LOW BITRATES</vt:lpstr>
      <vt:lpstr>INTRODUCTION</vt:lpstr>
      <vt:lpstr>LITERATURE SURVEY</vt:lpstr>
      <vt:lpstr>MOTIVATION AND BACKGROUND</vt:lpstr>
      <vt:lpstr>Proposed Method</vt:lpstr>
      <vt:lpstr>RELATED WORKS</vt:lpstr>
      <vt:lpstr>KEY CONTRIBUTIONS</vt:lpstr>
      <vt:lpstr>METHODLOGY</vt:lpstr>
      <vt:lpstr>METHODOLOGY</vt:lpstr>
      <vt:lpstr>METHODOLOGY</vt:lpstr>
      <vt:lpstr>METHODOLOGY</vt:lpstr>
      <vt:lpstr>METHODOLOGY</vt:lpstr>
      <vt:lpstr>METHODOLOGY </vt:lpstr>
      <vt:lpstr>RESULT AND EVALUATION</vt:lpstr>
      <vt:lpstr>RESULT AND EVALUATION </vt:lpstr>
      <vt:lpstr>RESULT AND EVALUATION</vt:lpstr>
      <vt:lpstr>EXPERIMENTAL RESULTS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Arun George</dc:creator>
  <cp:lastModifiedBy>Arun George</cp:lastModifiedBy>
  <cp:revision>10</cp:revision>
  <dcterms:created xsi:type="dcterms:W3CDTF">2024-08-13T18:13:01Z</dcterms:created>
  <dcterms:modified xsi:type="dcterms:W3CDTF">2024-08-18T08:10:57Z</dcterms:modified>
</cp:coreProperties>
</file>