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433" r:id="rId5"/>
    <p:sldId id="438" r:id="rId6"/>
    <p:sldId id="434" r:id="rId7"/>
    <p:sldId id="281" r:id="rId8"/>
    <p:sldId id="282" r:id="rId9"/>
    <p:sldId id="283" r:id="rId10"/>
    <p:sldId id="284" r:id="rId11"/>
    <p:sldId id="435" r:id="rId12"/>
    <p:sldId id="276" r:id="rId13"/>
    <p:sldId id="277" r:id="rId14"/>
    <p:sldId id="278" r:id="rId15"/>
    <p:sldId id="436" r:id="rId16"/>
    <p:sldId id="437" r:id="rId17"/>
    <p:sldId id="279" r:id="rId18"/>
    <p:sldId id="439" r:id="rId19"/>
    <p:sldId id="288" r:id="rId20"/>
    <p:sldId id="289" r:id="rId21"/>
    <p:sldId id="290" r:id="rId22"/>
    <p:sldId id="274" r:id="rId23"/>
  </p:sldIdLst>
  <p:sldSz cx="16256000" cy="9144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swald" panose="00000500000000000000" pitchFamily="2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s31OkDPA30L+M34Q1Y0ziA==" hashData="ILnrmlSxZ1gXER8xbF7IWgABwTPq9FUrfKog39/XeI1nM/3i8BWlGOi/W5m1pa7JT261RIixNtuH529A1Z3QHA=="/>
  <p:extLst>
    <p:ext uri="{EFAFB233-063F-42B5-8137-9DF3F51BA10A}">
      <p15:sldGuideLst xmlns:p15="http://schemas.microsoft.com/office/powerpoint/2012/main">
        <p15:guide id="1" pos="5120">
          <p15:clr>
            <a:srgbClr val="A4A3A4"/>
          </p15:clr>
        </p15:guide>
        <p15:guide id="2" orient="horz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gaNUry0oyUnccAsFuPtM6xzJ8J0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65"/>
    <a:srgbClr val="FFA028"/>
    <a:srgbClr val="F1995D"/>
    <a:srgbClr val="F36B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17" autoAdjust="0"/>
  </p:normalViewPr>
  <p:slideViewPr>
    <p:cSldViewPr snapToGrid="0">
      <p:cViewPr varScale="1">
        <p:scale>
          <a:sx n="43" d="100"/>
          <a:sy n="43" d="100"/>
        </p:scale>
        <p:origin x="1206" y="42"/>
      </p:cViewPr>
      <p:guideLst>
        <p:guide pos="512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40" Type="http://customschemas.google.com/relationships/presentationmetadata" Target="metadata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d1af7581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gd3d1af758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3d1af7581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d3d1af7581_0_4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gd3d1af7581_0_4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766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b6c14001a_1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6b6c14001a_1_9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Blockchain is a digital ledger that is decentralized, distributed, and sometimes public. It consists a chain of encrypted blocks of data that stores digital records of transactions. It forms a chronological single-source-of-truth for the data.</a:t>
            </a:r>
            <a:endParaRPr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6b6c14001a_1_9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40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b6c14001a_1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6b6c14001a_1_9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Blockchain helps in the verification and traceability of multi step transactions needing verification and traceability. It can provide secure transactions, reduce compliance costs and speed up data transfer processing.</a:t>
            </a:r>
            <a:endParaRPr lang="en-US" sz="1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en-US" sz="1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aids in the verification and traceability of multistep transactions that require verification and traceability. </a:t>
            </a:r>
          </a:p>
          <a:p>
            <a:endParaRPr lang="en-US" sz="1200" b="0" i="0" dirty="0">
              <a:solidFill>
                <a:srgbClr val="3F3F3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the ability to deliver secure transactions, lower compliance costs, and accelerate data transfer processing. </a:t>
            </a:r>
            <a:endParaRPr lang="en-IN" sz="1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en-US" sz="1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aid contract administration and product auditing.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also be used to manage titles and deeds, as well as voting platforms.</a:t>
            </a:r>
            <a:r>
              <a:rPr lang="en-IN" sz="1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IN" sz="1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9" name="Google Shape;379;g6b6c14001a_1_9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62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6b6c14001a_1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6b6c14001a_1_9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200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</a:t>
            </a:r>
            <a:r>
              <a:rPr lang="en-US" sz="1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responsible for developing and maintaining decentralized applications, optimizing blockchain protocols, developing web apps </a:t>
            </a:r>
            <a:endParaRPr lang="en-US" sz="1200" b="0" i="0" u="none" strike="noStrike" cap="none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have the responsibility of designing, assigning, and connecting components.</a:t>
            </a:r>
            <a:endParaRPr lang="en-US" sz="1200" b="0" i="0" u="none" strike="noStrike" cap="none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sz="12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They are the head of 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</a:rPr>
              <a:t>the </a:t>
            </a:r>
            <a:r>
              <a:rPr lang="en-US" sz="12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project who 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</a:rPr>
              <a:t>act</a:t>
            </a:r>
            <a:r>
              <a:rPr lang="en-US" sz="12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 as a link between developers 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</a:rPr>
              <a:t>and are</a:t>
            </a:r>
            <a:r>
              <a:rPr lang="en-US" sz="12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 on point about each project’s scope and ensure </a:t>
            </a:r>
            <a:r>
              <a:rPr lang="en-US" sz="1200" dirty="0">
                <a:solidFill>
                  <a:srgbClr val="3F3F3F"/>
                </a:solidFill>
                <a:latin typeface="Open Sans"/>
                <a:ea typeface="Open Sans"/>
                <a:cs typeface="Open Sans"/>
              </a:rPr>
              <a:t>that all the</a:t>
            </a:r>
            <a:r>
              <a:rPr lang="en-US" sz="12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 client expectations are met.</a:t>
            </a:r>
            <a:endParaRPr lang="en-US" sz="1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6b6c14001a_1_9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627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900">
                <a:highlight>
                  <a:srgbClr val="FFFFFF"/>
                </a:highlight>
              </a:rPr>
              <a:t>Some of the main features of Blockchain are: Mining, Anonymity, Decentralized systems, Immutability, High Capacity, and High Security.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575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6c5417f2b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g6c5417f2be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highlight>
                  <a:srgbClr val="FFFFFF"/>
                </a:highlight>
              </a:rPr>
              <a:t>Blockchain is currently used in various </a:t>
            </a:r>
            <a:r>
              <a:rPr lang="en-US" sz="900" b="1">
                <a:highlight>
                  <a:srgbClr val="FFFFFF"/>
                </a:highlight>
              </a:rPr>
              <a:t>industries</a:t>
            </a:r>
            <a:r>
              <a:rPr lang="en-US" sz="900">
                <a:highlight>
                  <a:srgbClr val="FFFFFF"/>
                </a:highlight>
              </a:rPr>
              <a:t>. We will look at a few important ones, such as:</a:t>
            </a:r>
            <a:endParaRPr sz="900">
              <a:highlight>
                <a:srgbClr val="FFFFFF"/>
              </a:highlight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highlight>
                  <a:srgbClr val="FFFFFF"/>
                </a:highlight>
              </a:rPr>
              <a:t>Transportation and Logistics, Media and Entertainment, Banking and Finance, Healthcare and Life sciences, Manufacturing, IT and Telecommunications, and Government</a:t>
            </a:r>
            <a:endParaRPr sz="1600" b="1"/>
          </a:p>
        </p:txBody>
      </p:sp>
      <p:sp>
        <p:nvSpPr>
          <p:cNvPr id="423" name="Google Shape;423;g6c5417f2be_0_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953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9402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Crypto Exchanges come in many forms from centralized custodial options like Coinbase to decentralized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exchanges like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Uniswap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9838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eb18b75b5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eb18b75b5_1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deb18b75b5_1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3d1af7581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gd3d1af758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73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3d1af7581_0_2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d3d1af758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3d1af7581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d3d1af7581_0_4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6" name="Google Shape;466;gd3d1af7581_0_4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ecff7df3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6ecff7df38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highlight>
                  <a:srgbClr val="FFFFFF"/>
                </a:highlight>
              </a:rPr>
              <a:t>The six domains covered in this course are:</a:t>
            </a:r>
            <a:endParaRPr sz="900" dirty="0">
              <a:highlight>
                <a:srgbClr val="FFFFFF"/>
              </a:highlight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>
                <a:highlight>
                  <a:srgbClr val="FFFFFF"/>
                </a:highlight>
              </a:rPr>
              <a:t>Course introduction</a:t>
            </a:r>
            <a:endParaRPr sz="900" dirty="0">
              <a:highlight>
                <a:srgbClr val="FFFFFF"/>
              </a:highlight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>
                <a:highlight>
                  <a:srgbClr val="FFFFFF"/>
                </a:highlight>
              </a:rPr>
              <a:t>Introduction to Blockchain</a:t>
            </a:r>
            <a:endParaRPr sz="900" dirty="0">
              <a:highlight>
                <a:srgbClr val="FFFFFF"/>
              </a:highlight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>
                <a:highlight>
                  <a:srgbClr val="FFFFFF"/>
                </a:highlight>
              </a:rPr>
              <a:t>Blockchain Pillars</a:t>
            </a:r>
            <a:endParaRPr dirty="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>
                <a:highlight>
                  <a:srgbClr val="FFFFFF"/>
                </a:highlight>
              </a:rPr>
              <a:t>Bitcoin Blockchain</a:t>
            </a:r>
            <a:endParaRPr sz="900" dirty="0">
              <a:highlight>
                <a:srgbClr val="FFFFFF"/>
              </a:highlight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>
                <a:highlight>
                  <a:srgbClr val="FFFFFF"/>
                </a:highlight>
              </a:rPr>
              <a:t>Ethereum Blockchain</a:t>
            </a:r>
            <a:endParaRPr sz="900" dirty="0">
              <a:highlight>
                <a:srgbClr val="FFFFFF"/>
              </a:highlight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>
                <a:highlight>
                  <a:srgbClr val="FFFFFF"/>
                </a:highlight>
              </a:rPr>
              <a:t>Enterprise Blockchain</a:t>
            </a:r>
            <a:endParaRPr sz="9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472" name="Google Shape;472;g6ecff7df38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3d1af758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gd3d1af7581_0_4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gd3d1af7581_0_4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c5417f2b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g6c5417f2be_0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>
                <a:highlight>
                  <a:srgbClr val="FFFFFF"/>
                </a:highlight>
              </a:rPr>
              <a:t>The Fundamentals of Blockchain course includes: </a:t>
            </a:r>
            <a:endParaRPr sz="900">
              <a:highlight>
                <a:srgbClr val="FFFFFF"/>
              </a:highlight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-US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Instructor led training</a:t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-US" sz="900">
                <a:highlight>
                  <a:srgbClr val="FFFFFF"/>
                </a:highlight>
              </a:rPr>
              <a:t>26</a:t>
            </a:r>
            <a:r>
              <a:rPr lang="en-US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Assisted practices</a:t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-US" sz="900">
                <a:highlight>
                  <a:srgbClr val="FFFFFF"/>
                </a:highlight>
              </a:rPr>
              <a:t>5</a:t>
            </a:r>
            <a:r>
              <a:rPr lang="en-US" sz="9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knowledge checks</a:t>
            </a:r>
            <a:endParaRPr sz="9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>
                <a:highlight>
                  <a:srgbClr val="FFFFFF"/>
                </a:highlight>
              </a:rPr>
              <a:t>4 Lesson-end projects</a:t>
            </a:r>
            <a:endParaRPr sz="1600" b="1"/>
          </a:p>
        </p:txBody>
      </p:sp>
      <p:sp>
        <p:nvSpPr>
          <p:cNvPr id="502" name="Google Shape;502;g6c5417f2be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3d1af7581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d3d1af7581_0_3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d3d1af7581_0_3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19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3d1af7581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d3d1af7581_0_3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Here is the prerequisite for this course. Please ensure that the fundamentals of Java are clear before taking this course.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d3d1af7581_0_3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953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 userDrawn="1">
  <p:cSld name="splash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2DB6198-AEA5-40E4-A929-B31DB1A15F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6255999" cy="9144000"/>
          </a:xfrm>
          <a:prstGeom prst="rect">
            <a:avLst/>
          </a:prstGeom>
        </p:spPr>
      </p:pic>
      <p:sp>
        <p:nvSpPr>
          <p:cNvPr id="5" name="Google Shape;21;p7">
            <a:extLst>
              <a:ext uri="{FF2B5EF4-FFF2-40B4-BE49-F238E27FC236}">
                <a16:creationId xmlns:a16="http://schemas.microsoft.com/office/drawing/2014/main" id="{7E1E6193-225C-431D-A093-975D57A3E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86903" y="4262954"/>
            <a:ext cx="6960000" cy="9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 1">
  <p:cSld name="LessonNam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F81DAD-D3CA-4B09-B836-D526E838DE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6255999" cy="9144000"/>
          </a:xfrm>
          <a:prstGeom prst="rect">
            <a:avLst/>
          </a:prstGeom>
        </p:spPr>
      </p:pic>
      <p:sp>
        <p:nvSpPr>
          <p:cNvPr id="25" name="Google Shape;25;g85d11cf31a_2_2"/>
          <p:cNvSpPr txBox="1">
            <a:spLocks noGrp="1"/>
          </p:cNvSpPr>
          <p:nvPr>
            <p:ph type="body" idx="1"/>
          </p:nvPr>
        </p:nvSpPr>
        <p:spPr>
          <a:xfrm>
            <a:off x="9410098" y="3004850"/>
            <a:ext cx="6960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b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A day in the lif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6"/>
          <p:cNvPicPr preferRelativeResize="0"/>
          <p:nvPr/>
        </p:nvPicPr>
        <p:blipFill rotWithShape="1">
          <a:blip r:embed="rId2">
            <a:alphaModFix/>
          </a:blip>
          <a:srcRect t="39" b="49"/>
          <a:stretch/>
        </p:blipFill>
        <p:spPr>
          <a:xfrm>
            <a:off x="0" y="0"/>
            <a:ext cx="16256000" cy="914400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6"/>
          <p:cNvSpPr/>
          <p:nvPr/>
        </p:nvSpPr>
        <p:spPr>
          <a:xfrm>
            <a:off x="2089150" y="340753"/>
            <a:ext cx="12077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A7B17"/>
          </p15:clr>
        </p15:guide>
        <p15:guide id="2" pos="864">
          <p15:clr>
            <a:srgbClr val="FA7B17"/>
          </p15:clr>
        </p15:guide>
        <p15:guide id="3" pos="9792">
          <p15:clr>
            <a:srgbClr val="FA7B17"/>
          </p15:clr>
        </p15:guide>
        <p15:guide id="4" pos="9504">
          <p15:clr>
            <a:srgbClr val="FA7B17"/>
          </p15:clr>
        </p15:guide>
        <p15:guide id="5" orient="horz" pos="576">
          <p15:clr>
            <a:srgbClr val="FA7B17"/>
          </p15:clr>
        </p15:guide>
        <p15:guide id="6" orient="horz" pos="86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 1">
  <p:cSld name="A day in the life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gde4d4e1d21_1_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de4d4e1d21_1_26"/>
          <p:cNvSpPr/>
          <p:nvPr/>
        </p:nvSpPr>
        <p:spPr>
          <a:xfrm>
            <a:off x="2089150" y="340753"/>
            <a:ext cx="12077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de4d4e1d21_1_26"/>
          <p:cNvSpPr/>
          <p:nvPr/>
        </p:nvSpPr>
        <p:spPr>
          <a:xfrm rot="5400000">
            <a:off x="13379725" y="5130400"/>
            <a:ext cx="5195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9CB9C"/>
                </a:solidFill>
                <a:latin typeface="Oswald"/>
                <a:ea typeface="Oswald"/>
                <a:cs typeface="Oswald"/>
                <a:sym typeface="Oswald"/>
              </a:rPr>
              <a:t>COURSE-END PROJECT</a:t>
            </a:r>
            <a:endParaRPr sz="1400" i="0" u="none" strike="noStrike" cap="none">
              <a:solidFill>
                <a:srgbClr val="F9CB9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gde4d4e1d21_1_26"/>
          <p:cNvSpPr txBox="1">
            <a:spLocks noGrp="1"/>
          </p:cNvSpPr>
          <p:nvPr>
            <p:ph type="title"/>
          </p:nvPr>
        </p:nvSpPr>
        <p:spPr>
          <a:xfrm>
            <a:off x="4808500" y="438300"/>
            <a:ext cx="107364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de4d4e1d21_1_26"/>
          <p:cNvSpPr/>
          <p:nvPr/>
        </p:nvSpPr>
        <p:spPr>
          <a:xfrm>
            <a:off x="4737250" y="1242100"/>
            <a:ext cx="10878900" cy="6974700"/>
          </a:xfrm>
          <a:prstGeom prst="roundRect">
            <a:avLst>
              <a:gd name="adj" fmla="val 4058"/>
            </a:avLst>
          </a:prstGeom>
          <a:solidFill>
            <a:srgbClr val="C7C7C7">
              <a:alpha val="41180"/>
            </a:srgbClr>
          </a:solidFill>
          <a:ln w="9525" cap="flat" cmpd="sng">
            <a:solidFill>
              <a:srgbClr val="ED6B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de4d4e1d21_1_26"/>
          <p:cNvSpPr txBox="1">
            <a:spLocks noGrp="1"/>
          </p:cNvSpPr>
          <p:nvPr>
            <p:ph type="body" idx="1"/>
          </p:nvPr>
        </p:nvSpPr>
        <p:spPr>
          <a:xfrm>
            <a:off x="4808500" y="1689752"/>
            <a:ext cx="10563900" cy="58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A7B17"/>
          </p15:clr>
        </p15:guide>
        <p15:guide id="2" pos="864">
          <p15:clr>
            <a:srgbClr val="FA7B17"/>
          </p15:clr>
        </p15:guide>
        <p15:guide id="3" pos="9792">
          <p15:clr>
            <a:srgbClr val="FA7B17"/>
          </p15:clr>
        </p15:guide>
        <p15:guide id="4" pos="9504">
          <p15:clr>
            <a:srgbClr val="FA7B17"/>
          </p15:clr>
        </p15:guide>
        <p15:guide id="5" orient="horz" pos="576">
          <p15:clr>
            <a:srgbClr val="FA7B17"/>
          </p15:clr>
        </p15:guide>
        <p15:guide id="6" orient="horz" pos="86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6ea8db464a_0_275"/>
          <p:cNvPicPr preferRelativeResize="0"/>
          <p:nvPr/>
        </p:nvPicPr>
        <p:blipFill rotWithShape="1">
          <a:blip r:embed="rId2">
            <a:alphaModFix/>
          </a:blip>
          <a:srcRect t="39" b="49"/>
          <a:stretch/>
        </p:blipFill>
        <p:spPr>
          <a:xfrm>
            <a:off x="0" y="0"/>
            <a:ext cx="16256000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6ea8db464a_0_275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6ea8db464a_0_275"/>
          <p:cNvSpPr txBox="1">
            <a:spLocks noGrp="1"/>
          </p:cNvSpPr>
          <p:nvPr>
            <p:ph type="body" idx="1"/>
          </p:nvPr>
        </p:nvSpPr>
        <p:spPr>
          <a:xfrm>
            <a:off x="1902091" y="1808291"/>
            <a:ext cx="12451817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A7B17"/>
          </p15:clr>
        </p15:guide>
        <p15:guide id="2" pos="9792">
          <p15:clr>
            <a:srgbClr val="FA7B17"/>
          </p15:clr>
        </p15:guide>
        <p15:guide id="3" orient="horz" pos="5184">
          <p15:clr>
            <a:srgbClr val="FA7B17"/>
          </p15:clr>
        </p15:guide>
        <p15:guide id="4" orient="horz" pos="578">
          <p15:clr>
            <a:srgbClr val="FA7B17"/>
          </p15:clr>
        </p15:guide>
        <p15:guide id="5" pos="864">
          <p15:clr>
            <a:srgbClr val="FA7B17"/>
          </p15:clr>
        </p15:guide>
        <p15:guide id="6" pos="9504">
          <p15:clr>
            <a:srgbClr val="FA7B17"/>
          </p15:clr>
        </p15:guide>
        <p15:guide id="7" orient="horz" pos="86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Knowledge Check 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deb18b75b5_1_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deb18b75b5_1_21"/>
          <p:cNvSpPr/>
          <p:nvPr/>
        </p:nvSpPr>
        <p:spPr>
          <a:xfrm>
            <a:off x="8128000" y="4310390"/>
            <a:ext cx="4819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Thank you </a:t>
            </a:r>
            <a:endParaRPr sz="14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>
  <p:cSld name="You Already Know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1453243" y="2244767"/>
            <a:ext cx="13209814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/>
          <p:nvPr/>
        </p:nvSpPr>
        <p:spPr>
          <a:xfrm>
            <a:off x="5718038" y="569353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 1">
  <p:cSld name="You Already Knw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85d11cf31a_4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85d11cf31a_4_4"/>
          <p:cNvSpPr txBox="1">
            <a:spLocks noGrp="1"/>
          </p:cNvSpPr>
          <p:nvPr>
            <p:ph type="body" idx="1"/>
          </p:nvPr>
        </p:nvSpPr>
        <p:spPr>
          <a:xfrm>
            <a:off x="1453243" y="2244767"/>
            <a:ext cx="13209899" cy="55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Break 1">
  <p:cSld name="Topic Break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b6c32958ef_0_1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6000" cy="91440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389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1117600" y="487363"/>
            <a:ext cx="14020801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1117600" y="2433638"/>
            <a:ext cx="14020801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11176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5384800" y="8475663"/>
            <a:ext cx="54864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11480800" y="8475663"/>
            <a:ext cx="36576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7" r:id="rId4"/>
    <p:sldLayoutId id="2147483658" r:id="rId5"/>
    <p:sldLayoutId id="2147483661" r:id="rId6"/>
    <p:sldLayoutId id="2147483667" r:id="rId7"/>
    <p:sldLayoutId id="2147483670" r:id="rId8"/>
    <p:sldLayoutId id="214748369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3d1af7581_0_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dirty="0"/>
              <a:t>Professional Certification Program in Blockchain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d3d1af7581_0_419"/>
          <p:cNvSpPr txBox="1">
            <a:spLocks noGrp="1"/>
          </p:cNvSpPr>
          <p:nvPr>
            <p:ph type="body" idx="4294967295"/>
          </p:nvPr>
        </p:nvSpPr>
        <p:spPr>
          <a:xfrm>
            <a:off x="0" y="4222750"/>
            <a:ext cx="16256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Blockchain</a:t>
            </a:r>
            <a:endParaRPr b="1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2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b6c14001a_1_985"/>
          <p:cNvSpPr txBox="1">
            <a:spLocks noGrp="1"/>
          </p:cNvSpPr>
          <p:nvPr>
            <p:ph type="title"/>
          </p:nvPr>
        </p:nvSpPr>
        <p:spPr>
          <a:xfrm>
            <a:off x="-10159" y="229879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What Is Blockchain?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g6b6c14001a_1_985"/>
          <p:cNvSpPr/>
          <p:nvPr/>
        </p:nvSpPr>
        <p:spPr>
          <a:xfrm>
            <a:off x="1989425" y="1430750"/>
            <a:ext cx="12153000" cy="1203600"/>
          </a:xfrm>
          <a:prstGeom prst="roundRect">
            <a:avLst>
              <a:gd name="adj" fmla="val 13462"/>
            </a:avLst>
          </a:prstGeom>
          <a:noFill/>
          <a:ln w="19050" cap="flat" cmpd="sng">
            <a:solidFill>
              <a:srgbClr val="F36B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Blockchain is a digital ledger that is decentralized, distributed, and sometimes public. It consists of a chain of encrypted blocks of data that stores digital records of transactions.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4" name="Google Shape;384;g6b6c14001a_1_985"/>
          <p:cNvPicPr preferRelativeResize="0"/>
          <p:nvPr/>
        </p:nvPicPr>
        <p:blipFill rotWithShape="1">
          <a:blip r:embed="rId3">
            <a:alphaModFix/>
          </a:blip>
          <a:srcRect l="8165" t="11415" r="8165" b="3390"/>
          <a:stretch/>
        </p:blipFill>
        <p:spPr>
          <a:xfrm>
            <a:off x="5744573" y="3503306"/>
            <a:ext cx="4742630" cy="385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66;p8">
            <a:extLst>
              <a:ext uri="{FF2B5EF4-FFF2-40B4-BE49-F238E27FC236}">
                <a16:creationId xmlns:a16="http://schemas.microsoft.com/office/drawing/2014/main" id="{57CA1265-1DA5-403F-AFEF-9D15707BD82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807" b="6798"/>
          <a:stretch/>
        </p:blipFill>
        <p:spPr>
          <a:xfrm>
            <a:off x="5683152" y="861594"/>
            <a:ext cx="5080022" cy="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52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b6c14001a_1_985"/>
          <p:cNvSpPr txBox="1">
            <a:spLocks noGrp="1"/>
          </p:cNvSpPr>
          <p:nvPr>
            <p:ph type="title"/>
          </p:nvPr>
        </p:nvSpPr>
        <p:spPr>
          <a:xfrm>
            <a:off x="-10159" y="229879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Why Blockchain?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366;p8">
            <a:extLst>
              <a:ext uri="{FF2B5EF4-FFF2-40B4-BE49-F238E27FC236}">
                <a16:creationId xmlns:a16="http://schemas.microsoft.com/office/drawing/2014/main" id="{63A05877-E0A9-46F3-BD55-31C57D9286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807" b="6798"/>
          <a:stretch/>
        </p:blipFill>
        <p:spPr>
          <a:xfrm>
            <a:off x="5991350" y="861594"/>
            <a:ext cx="4463626" cy="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74405F-AB5F-494A-9944-A336563EDBB4}"/>
              </a:ext>
            </a:extLst>
          </p:cNvPr>
          <p:cNvSpPr/>
          <p:nvPr/>
        </p:nvSpPr>
        <p:spPr>
          <a:xfrm>
            <a:off x="7270967" y="1584384"/>
            <a:ext cx="7543800" cy="5944424"/>
          </a:xfrm>
          <a:prstGeom prst="roundRect">
            <a:avLst/>
          </a:prstGeom>
          <a:solidFill>
            <a:srgbClr val="FFB9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3F3F3F"/>
                </a:solidFill>
                <a:effectLst/>
                <a:latin typeface="Open Sans" panose="020B0606030504020204" pitchFamily="34" charset="0"/>
              </a:rPr>
              <a:t>Digitized workflow automation and management: </a:t>
            </a:r>
            <a:r>
              <a:rPr lang="en-US" sz="2200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en-US" sz="2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aids in the verification and traceability of multistep transactions that require verification and traceability. </a:t>
            </a:r>
          </a:p>
          <a:p>
            <a:endParaRPr lang="en-US" sz="2200" b="0" i="0" dirty="0">
              <a:solidFill>
                <a:srgbClr val="3F3F3F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3F3F3F"/>
                </a:solidFill>
                <a:effectLst/>
                <a:latin typeface="Open Sans" panose="020B0606030504020204" pitchFamily="34" charset="0"/>
              </a:rPr>
              <a:t>Governance and compliance: </a:t>
            </a:r>
            <a:r>
              <a:rPr lang="en-US" sz="2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has the ability to deliver secure transactions, lower compliance costs, and accelerate data transfer processing. </a:t>
            </a:r>
            <a:endParaRPr lang="en-IN" sz="2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0" i="0" u="none" strike="noStrike" dirty="0">
                <a:solidFill>
                  <a:srgbClr val="3F3F3F"/>
                </a:solidFill>
                <a:effectLst/>
                <a:latin typeface="Open Sans" panose="020B0606030504020204" pitchFamily="34" charset="0"/>
              </a:rPr>
              <a:t>Auditing </a:t>
            </a:r>
            <a:r>
              <a:rPr lang="en-IN" sz="2200" b="0" i="0" u="none" strike="noStrike">
                <a:solidFill>
                  <a:srgbClr val="3F3F3F"/>
                </a:solidFill>
                <a:effectLst/>
                <a:latin typeface="Open Sans" panose="020B0606030504020204" pitchFamily="34" charset="0"/>
              </a:rPr>
              <a:t>and administration</a:t>
            </a:r>
            <a:r>
              <a:rPr lang="en-IN" sz="2200" b="0" i="0" u="none" strike="noStrike" dirty="0">
                <a:solidFill>
                  <a:srgbClr val="3F3F3F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US" sz="2200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</a:t>
            </a:r>
            <a:r>
              <a:rPr lang="en-US" sz="2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aid contract administration and product auditing.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solidFill>
                  <a:srgbClr val="3F3F3F"/>
                </a:solidFill>
                <a:effectLst/>
                <a:latin typeface="Open Sans" panose="020B0606030504020204" pitchFamily="34" charset="0"/>
              </a:rPr>
              <a:t>Digital asset management of packaged data: </a:t>
            </a:r>
            <a:r>
              <a:rPr lang="en-US" sz="2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also be used to manage titles and deeds, as well as voting platforms.</a:t>
            </a:r>
            <a:r>
              <a:rPr lang="en-IN" sz="22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endParaRPr lang="en-IN" sz="2200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61F9888-7B58-4CC6-BCEC-CF453586F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960" y="2247912"/>
            <a:ext cx="4716562" cy="464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6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6b6c14001a_1_985"/>
          <p:cNvSpPr txBox="1">
            <a:spLocks noGrp="1"/>
          </p:cNvSpPr>
          <p:nvPr>
            <p:ph type="title"/>
          </p:nvPr>
        </p:nvSpPr>
        <p:spPr>
          <a:xfrm>
            <a:off x="-10159" y="191779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Career Opportunities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F2AF158-3F22-47BD-A2E6-5C81F8F3C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210" y="1731409"/>
            <a:ext cx="2214081" cy="2214081"/>
          </a:xfrm>
          <a:prstGeom prst="rect">
            <a:avLst/>
          </a:prstGeom>
        </p:spPr>
      </p:pic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0B96FE1-7EF2-4CA8-AB2B-6111F7C23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227" y="1743408"/>
            <a:ext cx="2494882" cy="2494882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77262E-C817-4A79-B148-33A1884D8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6688" y="1520338"/>
            <a:ext cx="2445723" cy="2445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1EFF42-219C-409A-9A21-CF724378BBB9}"/>
              </a:ext>
            </a:extLst>
          </p:cNvPr>
          <p:cNvSpPr txBox="1"/>
          <p:nvPr/>
        </p:nvSpPr>
        <p:spPr>
          <a:xfrm>
            <a:off x="1866915" y="4574976"/>
            <a:ext cx="356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 Developer</a:t>
            </a:r>
            <a:endParaRPr lang="en-IN" sz="2000" b="1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9A487-6C26-40B3-B562-453DF4A6F7E5}"/>
              </a:ext>
            </a:extLst>
          </p:cNvPr>
          <p:cNvSpPr txBox="1"/>
          <p:nvPr/>
        </p:nvSpPr>
        <p:spPr>
          <a:xfrm>
            <a:off x="6443896" y="4594026"/>
            <a:ext cx="36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 Solutions Architect</a:t>
            </a:r>
            <a:endParaRPr lang="en-IN" sz="2000" b="1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59A64-98A2-4D39-AA32-A26BA765827B}"/>
              </a:ext>
            </a:extLst>
          </p:cNvPr>
          <p:cNvSpPr txBox="1"/>
          <p:nvPr/>
        </p:nvSpPr>
        <p:spPr>
          <a:xfrm>
            <a:off x="11099777" y="4574976"/>
            <a:ext cx="3619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Blockchain Project Manager</a:t>
            </a:r>
            <a:endParaRPr lang="en-IN" sz="2000" b="1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Google Shape;383;g6b6c14001a_1_985">
            <a:extLst>
              <a:ext uri="{FF2B5EF4-FFF2-40B4-BE49-F238E27FC236}">
                <a16:creationId xmlns:a16="http://schemas.microsoft.com/office/drawing/2014/main" id="{952B3740-095F-4406-B315-B4E40C55CA15}"/>
              </a:ext>
            </a:extLst>
          </p:cNvPr>
          <p:cNvSpPr/>
          <p:nvPr/>
        </p:nvSpPr>
        <p:spPr>
          <a:xfrm>
            <a:off x="1533525" y="5434248"/>
            <a:ext cx="4235450" cy="2775209"/>
          </a:xfrm>
          <a:prstGeom prst="roundRect">
            <a:avLst>
              <a:gd name="adj" fmla="val 1346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dirty="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responsible for developing and maintaining decentralized applications, optimizing blockchain protocols, developing web apps </a:t>
            </a:r>
            <a:endParaRPr sz="2000" b="0" i="0" u="none" strike="noStrike" cap="none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20" name="Google Shape;383;g6b6c14001a_1_985">
            <a:extLst>
              <a:ext uri="{FF2B5EF4-FFF2-40B4-BE49-F238E27FC236}">
                <a16:creationId xmlns:a16="http://schemas.microsoft.com/office/drawing/2014/main" id="{DEA32D47-9593-4475-9C59-80F7BF5F3424}"/>
              </a:ext>
            </a:extLst>
          </p:cNvPr>
          <p:cNvSpPr/>
          <p:nvPr/>
        </p:nvSpPr>
        <p:spPr>
          <a:xfrm>
            <a:off x="6135943" y="5434247"/>
            <a:ext cx="4235450" cy="2775209"/>
          </a:xfrm>
          <a:prstGeom prst="roundRect">
            <a:avLst>
              <a:gd name="adj" fmla="val 1346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dirty="0">
                <a:solidFill>
                  <a:srgbClr val="3F3F3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have the responsibility of designing, assigning, and connecting components.</a:t>
            </a:r>
            <a:endParaRPr sz="2000" b="0" i="0" u="none" strike="noStrike" cap="none" dirty="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21" name="Google Shape;383;g6b6c14001a_1_985">
            <a:extLst>
              <a:ext uri="{FF2B5EF4-FFF2-40B4-BE49-F238E27FC236}">
                <a16:creationId xmlns:a16="http://schemas.microsoft.com/office/drawing/2014/main" id="{EDCF039E-186F-4C80-8BCA-8C9980899A59}"/>
              </a:ext>
            </a:extLst>
          </p:cNvPr>
          <p:cNvSpPr/>
          <p:nvPr/>
        </p:nvSpPr>
        <p:spPr>
          <a:xfrm>
            <a:off x="10791824" y="5442539"/>
            <a:ext cx="4235450" cy="2720527"/>
          </a:xfrm>
          <a:prstGeom prst="roundRect">
            <a:avLst>
              <a:gd name="adj" fmla="val 1346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5000"/>
              </a:lnSpc>
              <a:buSzPts val="2200"/>
            </a:pPr>
            <a:r>
              <a:rPr lang="en-US" sz="20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They are the head of </a:t>
            </a:r>
            <a:r>
              <a:rPr lang="en-US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</a:rPr>
              <a:t>the 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project who </a:t>
            </a:r>
            <a:r>
              <a:rPr lang="en-US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</a:rPr>
              <a:t>act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 as a link between developers </a:t>
            </a:r>
            <a:r>
              <a:rPr lang="en-US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</a:rPr>
              <a:t>and are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 on point about each project’s scope and ensure </a:t>
            </a:r>
            <a:r>
              <a:rPr lang="en-US" sz="2000" dirty="0">
                <a:solidFill>
                  <a:srgbClr val="3F3F3F"/>
                </a:solidFill>
                <a:latin typeface="Open Sans"/>
                <a:ea typeface="Open Sans"/>
                <a:cs typeface="Open Sans"/>
              </a:rPr>
              <a:t>that all the</a:t>
            </a:r>
            <a:r>
              <a:rPr lang="en-US" sz="2000" b="0" i="0" dirty="0">
                <a:solidFill>
                  <a:srgbClr val="3F3F3F"/>
                </a:solidFill>
                <a:effectLst/>
                <a:latin typeface="Open Sans"/>
                <a:ea typeface="Open Sans"/>
                <a:cs typeface="Open Sans"/>
              </a:rPr>
              <a:t> client expectations are met.</a:t>
            </a:r>
            <a:endParaRPr sz="20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Google Shape;366;p8">
            <a:extLst>
              <a:ext uri="{FF2B5EF4-FFF2-40B4-BE49-F238E27FC236}">
                <a16:creationId xmlns:a16="http://schemas.microsoft.com/office/drawing/2014/main" id="{EE3DD63C-3CCC-4C91-AFA5-5273FDB1743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807" b="6798"/>
          <a:stretch/>
        </p:blipFill>
        <p:spPr>
          <a:xfrm>
            <a:off x="5545940" y="861594"/>
            <a:ext cx="5392546" cy="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964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"/>
          <p:cNvSpPr txBox="1">
            <a:spLocks noGrp="1"/>
          </p:cNvSpPr>
          <p:nvPr>
            <p:ph type="title"/>
          </p:nvPr>
        </p:nvSpPr>
        <p:spPr>
          <a:xfrm>
            <a:off x="-10159" y="153679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Features of Blockchain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3" name="Google Shape;393;p6"/>
          <p:cNvGrpSpPr/>
          <p:nvPr/>
        </p:nvGrpSpPr>
        <p:grpSpPr>
          <a:xfrm>
            <a:off x="9053642" y="2225877"/>
            <a:ext cx="1808703" cy="1421699"/>
            <a:chOff x="9044065" y="3613176"/>
            <a:chExt cx="1172135" cy="729900"/>
          </a:xfrm>
        </p:grpSpPr>
        <p:cxnSp>
          <p:nvCxnSpPr>
            <p:cNvPr id="394" name="Google Shape;394;p6"/>
            <p:cNvCxnSpPr/>
            <p:nvPr/>
          </p:nvCxnSpPr>
          <p:spPr>
            <a:xfrm rot="10800000" flipH="1">
              <a:off x="9044065" y="3613176"/>
              <a:ext cx="365100" cy="72990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5" name="Google Shape;395;p6"/>
            <p:cNvCxnSpPr/>
            <p:nvPr/>
          </p:nvCxnSpPr>
          <p:spPr>
            <a:xfrm>
              <a:off x="9410700" y="3614385"/>
              <a:ext cx="805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lg" len="lg"/>
            </a:ln>
          </p:spPr>
        </p:cxnSp>
      </p:grpSp>
      <p:grpSp>
        <p:nvGrpSpPr>
          <p:cNvPr id="396" name="Google Shape;396;p6"/>
          <p:cNvGrpSpPr/>
          <p:nvPr/>
        </p:nvGrpSpPr>
        <p:grpSpPr>
          <a:xfrm flipH="1">
            <a:off x="5376685" y="2225877"/>
            <a:ext cx="1870508" cy="1366068"/>
            <a:chOff x="9045551" y="3614385"/>
            <a:chExt cx="1170649" cy="729932"/>
          </a:xfrm>
        </p:grpSpPr>
        <p:cxnSp>
          <p:nvCxnSpPr>
            <p:cNvPr id="397" name="Google Shape;397;p6"/>
            <p:cNvCxnSpPr/>
            <p:nvPr/>
          </p:nvCxnSpPr>
          <p:spPr>
            <a:xfrm rot="10800000" flipH="1">
              <a:off x="9045551" y="3614417"/>
              <a:ext cx="365100" cy="72990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8" name="Google Shape;398;p6"/>
            <p:cNvCxnSpPr/>
            <p:nvPr/>
          </p:nvCxnSpPr>
          <p:spPr>
            <a:xfrm>
              <a:off x="9410700" y="3614385"/>
              <a:ext cx="805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lg" len="lg"/>
            </a:ln>
          </p:spPr>
        </p:cxnSp>
      </p:grpSp>
      <p:cxnSp>
        <p:nvCxnSpPr>
          <p:cNvPr id="399" name="Google Shape;399;p6"/>
          <p:cNvCxnSpPr/>
          <p:nvPr/>
        </p:nvCxnSpPr>
        <p:spPr>
          <a:xfrm rot="10800000">
            <a:off x="5673030" y="4530990"/>
            <a:ext cx="1097327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oval" w="lg" len="lg"/>
          </a:ln>
        </p:spPr>
      </p:cxnSp>
      <p:cxnSp>
        <p:nvCxnSpPr>
          <p:cNvPr id="400" name="Google Shape;400;p6"/>
          <p:cNvCxnSpPr/>
          <p:nvPr/>
        </p:nvCxnSpPr>
        <p:spPr>
          <a:xfrm>
            <a:off x="9446798" y="4463815"/>
            <a:ext cx="1097327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oval" w="lg" len="lg"/>
          </a:ln>
        </p:spPr>
      </p:cxnSp>
      <p:grpSp>
        <p:nvGrpSpPr>
          <p:cNvPr id="401" name="Google Shape;401;p6"/>
          <p:cNvGrpSpPr/>
          <p:nvPr/>
        </p:nvGrpSpPr>
        <p:grpSpPr>
          <a:xfrm rot="10800000">
            <a:off x="5670859" y="5465874"/>
            <a:ext cx="1572770" cy="1421616"/>
            <a:chOff x="9045551" y="3614385"/>
            <a:chExt cx="1170649" cy="729932"/>
          </a:xfrm>
        </p:grpSpPr>
        <p:cxnSp>
          <p:nvCxnSpPr>
            <p:cNvPr id="402" name="Google Shape;402;p6"/>
            <p:cNvCxnSpPr/>
            <p:nvPr/>
          </p:nvCxnSpPr>
          <p:spPr>
            <a:xfrm rot="10800000" flipH="1">
              <a:off x="9045551" y="3614417"/>
              <a:ext cx="365100" cy="72990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3" name="Google Shape;403;p6"/>
            <p:cNvCxnSpPr/>
            <p:nvPr/>
          </p:nvCxnSpPr>
          <p:spPr>
            <a:xfrm>
              <a:off x="9410700" y="3614385"/>
              <a:ext cx="805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lg" len="lg"/>
            </a:ln>
          </p:spPr>
        </p:cxnSp>
      </p:grpSp>
      <p:grpSp>
        <p:nvGrpSpPr>
          <p:cNvPr id="404" name="Google Shape;404;p6"/>
          <p:cNvGrpSpPr/>
          <p:nvPr/>
        </p:nvGrpSpPr>
        <p:grpSpPr>
          <a:xfrm rot="10800000" flipH="1">
            <a:off x="9013641" y="5415953"/>
            <a:ext cx="1718184" cy="1539208"/>
            <a:chOff x="9045551" y="3614385"/>
            <a:chExt cx="1170649" cy="729932"/>
          </a:xfrm>
        </p:grpSpPr>
        <p:cxnSp>
          <p:nvCxnSpPr>
            <p:cNvPr id="405" name="Google Shape;405;p6"/>
            <p:cNvCxnSpPr/>
            <p:nvPr/>
          </p:nvCxnSpPr>
          <p:spPr>
            <a:xfrm rot="10800000" flipH="1">
              <a:off x="9045551" y="3614417"/>
              <a:ext cx="365100" cy="72990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6" name="Google Shape;406;p6"/>
            <p:cNvCxnSpPr/>
            <p:nvPr/>
          </p:nvCxnSpPr>
          <p:spPr>
            <a:xfrm>
              <a:off x="9410700" y="3614385"/>
              <a:ext cx="8055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oval" w="lg" len="lg"/>
            </a:ln>
          </p:spPr>
        </p:cxnSp>
      </p:grpSp>
      <p:sp>
        <p:nvSpPr>
          <p:cNvPr id="407" name="Google Shape;407;p6"/>
          <p:cNvSpPr/>
          <p:nvPr/>
        </p:nvSpPr>
        <p:spPr>
          <a:xfrm>
            <a:off x="10952060" y="6664147"/>
            <a:ext cx="1656457" cy="442500"/>
          </a:xfrm>
          <a:prstGeom prst="roundRect">
            <a:avLst>
              <a:gd name="adj" fmla="val 316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6"/>
          <p:cNvSpPr/>
          <p:nvPr/>
        </p:nvSpPr>
        <p:spPr>
          <a:xfrm>
            <a:off x="10729435" y="4242579"/>
            <a:ext cx="1656457" cy="442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Capacity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6"/>
          <p:cNvSpPr/>
          <p:nvPr/>
        </p:nvSpPr>
        <p:spPr>
          <a:xfrm>
            <a:off x="3491257" y="2051483"/>
            <a:ext cx="1901204" cy="493583"/>
          </a:xfrm>
          <a:prstGeom prst="roundRect">
            <a:avLst>
              <a:gd name="adj" fmla="val 81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200" b="0" i="0" u="none" strike="noStrike" dirty="0">
                <a:solidFill>
                  <a:srgbClr val="434343"/>
                </a:solidFill>
                <a:effectLst/>
                <a:latin typeface="Open Sans" panose="020B0606030504020204" pitchFamily="34" charset="0"/>
              </a:rPr>
              <a:t>Group Consensus</a:t>
            </a:r>
            <a:endParaRPr sz="22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6"/>
          <p:cNvSpPr/>
          <p:nvPr/>
        </p:nvSpPr>
        <p:spPr>
          <a:xfrm>
            <a:off x="10952075" y="2015172"/>
            <a:ext cx="1970485" cy="486900"/>
          </a:xfrm>
          <a:prstGeom prst="roundRect">
            <a:avLst>
              <a:gd name="adj" fmla="val 1178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Immutability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6"/>
          <p:cNvSpPr/>
          <p:nvPr/>
        </p:nvSpPr>
        <p:spPr>
          <a:xfrm>
            <a:off x="3273804" y="4287553"/>
            <a:ext cx="2091587" cy="450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Anonymity</a:t>
            </a:r>
            <a:endParaRPr sz="22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6"/>
          <p:cNvSpPr/>
          <p:nvPr/>
        </p:nvSpPr>
        <p:spPr>
          <a:xfrm>
            <a:off x="7001233" y="4083672"/>
            <a:ext cx="2206570" cy="848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Blockchain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3" name="Google Shape;413;p6"/>
          <p:cNvPicPr preferRelativeResize="0"/>
          <p:nvPr/>
        </p:nvPicPr>
        <p:blipFill rotWithShape="1">
          <a:blip r:embed="rId3">
            <a:alphaModFix/>
          </a:blip>
          <a:srcRect l="13530" t="11396" r="13529" b="11387"/>
          <a:stretch/>
        </p:blipFill>
        <p:spPr>
          <a:xfrm>
            <a:off x="1966865" y="1565922"/>
            <a:ext cx="1441937" cy="14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6"/>
          <p:cNvPicPr preferRelativeResize="0"/>
          <p:nvPr/>
        </p:nvPicPr>
        <p:blipFill rotWithShape="1">
          <a:blip r:embed="rId4">
            <a:alphaModFix/>
          </a:blip>
          <a:srcRect l="12847" t="8026" r="12847" b="10566"/>
          <a:stretch/>
        </p:blipFill>
        <p:spPr>
          <a:xfrm>
            <a:off x="1966877" y="3845346"/>
            <a:ext cx="1441925" cy="1471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"/>
          <p:cNvPicPr preferRelativeResize="0"/>
          <p:nvPr/>
        </p:nvPicPr>
        <p:blipFill rotWithShape="1">
          <a:blip r:embed="rId5">
            <a:alphaModFix/>
          </a:blip>
          <a:srcRect l="27887" t="18495" r="27882" b="43314"/>
          <a:stretch/>
        </p:blipFill>
        <p:spPr>
          <a:xfrm>
            <a:off x="1966877" y="6174546"/>
            <a:ext cx="1441925" cy="12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"/>
          <p:cNvPicPr preferRelativeResize="0"/>
          <p:nvPr/>
        </p:nvPicPr>
        <p:blipFill rotWithShape="1">
          <a:blip r:embed="rId6">
            <a:alphaModFix/>
          </a:blip>
          <a:srcRect l="12658" t="14104" r="12656" b="22585"/>
          <a:stretch/>
        </p:blipFill>
        <p:spPr>
          <a:xfrm>
            <a:off x="12780996" y="3850762"/>
            <a:ext cx="1441952" cy="1226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6"/>
          <p:cNvPicPr preferRelativeResize="0"/>
          <p:nvPr/>
        </p:nvPicPr>
        <p:blipFill rotWithShape="1">
          <a:blip r:embed="rId7">
            <a:alphaModFix/>
          </a:blip>
          <a:srcRect l="10095" t="6288" r="10095" b="15492"/>
          <a:stretch/>
        </p:blipFill>
        <p:spPr>
          <a:xfrm>
            <a:off x="12819110" y="6174658"/>
            <a:ext cx="1441925" cy="142147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"/>
          <p:cNvSpPr/>
          <p:nvPr/>
        </p:nvSpPr>
        <p:spPr>
          <a:xfrm>
            <a:off x="3226300" y="6660100"/>
            <a:ext cx="2349600" cy="450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Decentralization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" name="Google Shape;366;p8">
            <a:extLst>
              <a:ext uri="{FF2B5EF4-FFF2-40B4-BE49-F238E27FC236}">
                <a16:creationId xmlns:a16="http://schemas.microsoft.com/office/drawing/2014/main" id="{61C64668-17F4-4230-A582-C1FB0733AD8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807" b="6798"/>
          <a:stretch/>
        </p:blipFill>
        <p:spPr>
          <a:xfrm>
            <a:off x="5041972" y="861594"/>
            <a:ext cx="6514782" cy="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8A3E0E5-48A4-4547-B60E-3CF5EF9599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05001" y="1698702"/>
            <a:ext cx="1288920" cy="12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9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c5417f2be_0_104"/>
          <p:cNvSpPr/>
          <p:nvPr/>
        </p:nvSpPr>
        <p:spPr>
          <a:xfrm>
            <a:off x="3712800" y="6946787"/>
            <a:ext cx="2273580" cy="5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Manufacturing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g6c5417f2be_0_104"/>
          <p:cNvSpPr txBox="1">
            <a:spLocks noGrp="1"/>
          </p:cNvSpPr>
          <p:nvPr>
            <p:ph type="title"/>
          </p:nvPr>
        </p:nvSpPr>
        <p:spPr>
          <a:xfrm>
            <a:off x="-10100" y="172729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Industries Using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Blockchain</a:t>
            </a:r>
            <a:endParaRPr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7" name="Google Shape;457;g6c5417f2be_0_104"/>
          <p:cNvPicPr preferRelativeResize="0"/>
          <p:nvPr/>
        </p:nvPicPr>
        <p:blipFill rotWithShape="1">
          <a:blip r:embed="rId3">
            <a:alphaModFix/>
          </a:blip>
          <a:srcRect l="10217" t="11010" r="10209" b="11010"/>
          <a:stretch/>
        </p:blipFill>
        <p:spPr>
          <a:xfrm>
            <a:off x="5902675" y="1809101"/>
            <a:ext cx="1489800" cy="15009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58" name="Google Shape;458;g6c5417f2be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4850" y="1875022"/>
            <a:ext cx="1117325" cy="1117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6c5417f2be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35090" y="1982763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6c5417f2be_0_104"/>
          <p:cNvPicPr preferRelativeResize="0"/>
          <p:nvPr/>
        </p:nvPicPr>
        <p:blipFill rotWithShape="1">
          <a:blip r:embed="rId6">
            <a:alphaModFix/>
          </a:blip>
          <a:srcRect l="12979" t="20299" r="12979" b="11673"/>
          <a:stretch/>
        </p:blipFill>
        <p:spPr>
          <a:xfrm>
            <a:off x="4240335" y="5258054"/>
            <a:ext cx="1300506" cy="11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6c5417f2be_0_104"/>
          <p:cNvPicPr preferRelativeResize="0"/>
          <p:nvPr/>
        </p:nvPicPr>
        <p:blipFill rotWithShape="1">
          <a:blip r:embed="rId7">
            <a:alphaModFix/>
          </a:blip>
          <a:srcRect l="12785" t="24198" r="12793" b="24193"/>
          <a:stretch/>
        </p:blipFill>
        <p:spPr>
          <a:xfrm>
            <a:off x="7306218" y="5469911"/>
            <a:ext cx="1300499" cy="90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6c5417f2be_0_104"/>
          <p:cNvPicPr preferRelativeResize="0"/>
          <p:nvPr/>
        </p:nvPicPr>
        <p:blipFill rotWithShape="1">
          <a:blip r:embed="rId8">
            <a:alphaModFix/>
          </a:blip>
          <a:srcRect l="4077" t="8698" r="4077" b="8690"/>
          <a:stretch/>
        </p:blipFill>
        <p:spPr>
          <a:xfrm>
            <a:off x="10679196" y="5224203"/>
            <a:ext cx="1300500" cy="1169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366;p8">
            <a:extLst>
              <a:ext uri="{FF2B5EF4-FFF2-40B4-BE49-F238E27FC236}">
                <a16:creationId xmlns:a16="http://schemas.microsoft.com/office/drawing/2014/main" id="{2A271C59-2062-4D08-AC1F-AD30C5383F4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807" b="6798"/>
          <a:stretch/>
        </p:blipFill>
        <p:spPr>
          <a:xfrm>
            <a:off x="4440777" y="842544"/>
            <a:ext cx="7488573" cy="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F9835281-7580-4A9D-BD31-D1958C9A6C7E}"/>
              </a:ext>
            </a:extLst>
          </p:cNvPr>
          <p:cNvSpPr/>
          <p:nvPr/>
        </p:nvSpPr>
        <p:spPr>
          <a:xfrm>
            <a:off x="2414906" y="1549594"/>
            <a:ext cx="2025871" cy="2016042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Google Shape;456;g6c5417f2be_0_104">
            <a:extLst>
              <a:ext uri="{FF2B5EF4-FFF2-40B4-BE49-F238E27FC236}">
                <a16:creationId xmlns:a16="http://schemas.microsoft.com/office/drawing/2014/main" id="{07CC85C6-AEF0-4C2C-A3C3-9A49B3886F7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21131" t="30851" r="21131" b="38070"/>
          <a:stretch/>
        </p:blipFill>
        <p:spPr>
          <a:xfrm>
            <a:off x="2721760" y="2191554"/>
            <a:ext cx="1515525" cy="88022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E73D3739-15DE-40A2-9B29-B84D5D31DB72}"/>
              </a:ext>
            </a:extLst>
          </p:cNvPr>
          <p:cNvSpPr/>
          <p:nvPr/>
        </p:nvSpPr>
        <p:spPr>
          <a:xfrm>
            <a:off x="5636226" y="1549594"/>
            <a:ext cx="2025871" cy="2016042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E736202C-5226-4C74-86F0-257919D7B2F1}"/>
              </a:ext>
            </a:extLst>
          </p:cNvPr>
          <p:cNvSpPr/>
          <p:nvPr/>
        </p:nvSpPr>
        <p:spPr>
          <a:xfrm>
            <a:off x="8666244" y="1549594"/>
            <a:ext cx="2025871" cy="2016042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501FAFC-825C-4DEF-84E7-37EBEFC63639}"/>
              </a:ext>
            </a:extLst>
          </p:cNvPr>
          <p:cNvSpPr/>
          <p:nvPr/>
        </p:nvSpPr>
        <p:spPr>
          <a:xfrm>
            <a:off x="11618290" y="1529844"/>
            <a:ext cx="2025871" cy="2016042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66016525-052E-487E-9240-2D3678787796}"/>
              </a:ext>
            </a:extLst>
          </p:cNvPr>
          <p:cNvSpPr/>
          <p:nvPr/>
        </p:nvSpPr>
        <p:spPr>
          <a:xfrm>
            <a:off x="3855352" y="4847471"/>
            <a:ext cx="2025871" cy="2016042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16E49FF6-EFC0-4C5F-AED8-49D08E88F0AE}"/>
              </a:ext>
            </a:extLst>
          </p:cNvPr>
          <p:cNvSpPr/>
          <p:nvPr/>
        </p:nvSpPr>
        <p:spPr>
          <a:xfrm>
            <a:off x="6952432" y="4912805"/>
            <a:ext cx="2025871" cy="2016042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5DBAB6B2-BA55-470E-AF85-E28EA34584EE}"/>
              </a:ext>
            </a:extLst>
          </p:cNvPr>
          <p:cNvSpPr/>
          <p:nvPr/>
        </p:nvSpPr>
        <p:spPr>
          <a:xfrm>
            <a:off x="10316511" y="4910174"/>
            <a:ext cx="2025871" cy="2016042"/>
          </a:xfrm>
          <a:prstGeom prst="flowChartConnecto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Google Shape;453;g6c5417f2be_0_104">
            <a:extLst>
              <a:ext uri="{FF2B5EF4-FFF2-40B4-BE49-F238E27FC236}">
                <a16:creationId xmlns:a16="http://schemas.microsoft.com/office/drawing/2014/main" id="{2D64ED98-4AF5-4CD2-8183-127F696B3273}"/>
              </a:ext>
            </a:extLst>
          </p:cNvPr>
          <p:cNvSpPr/>
          <p:nvPr/>
        </p:nvSpPr>
        <p:spPr>
          <a:xfrm>
            <a:off x="2379234" y="3688357"/>
            <a:ext cx="2189803" cy="58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Transport and Logistics</a:t>
            </a:r>
            <a:endParaRPr sz="22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35;g6c5417f2be_0_104">
            <a:extLst>
              <a:ext uri="{FF2B5EF4-FFF2-40B4-BE49-F238E27FC236}">
                <a16:creationId xmlns:a16="http://schemas.microsoft.com/office/drawing/2014/main" id="{239C1B06-480D-4021-B38A-91D0D738BAFD}"/>
              </a:ext>
            </a:extLst>
          </p:cNvPr>
          <p:cNvSpPr/>
          <p:nvPr/>
        </p:nvSpPr>
        <p:spPr>
          <a:xfrm>
            <a:off x="5457025" y="3688362"/>
            <a:ext cx="2264151" cy="58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Media and Entertainment</a:t>
            </a:r>
            <a:endParaRPr sz="22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431;g6c5417f2be_0_104">
            <a:extLst>
              <a:ext uri="{FF2B5EF4-FFF2-40B4-BE49-F238E27FC236}">
                <a16:creationId xmlns:a16="http://schemas.microsoft.com/office/drawing/2014/main" id="{E213A6EB-654B-400B-B404-FCB8DDD600C1}"/>
              </a:ext>
            </a:extLst>
          </p:cNvPr>
          <p:cNvSpPr/>
          <p:nvPr/>
        </p:nvSpPr>
        <p:spPr>
          <a:xfrm>
            <a:off x="8534826" y="3688357"/>
            <a:ext cx="2273580" cy="5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Banking and Finance</a:t>
            </a:r>
            <a:endParaRPr sz="2200" b="0" i="0" u="none" strike="noStrike" cap="none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447;g6c5417f2be_0_104">
            <a:extLst>
              <a:ext uri="{FF2B5EF4-FFF2-40B4-BE49-F238E27FC236}">
                <a16:creationId xmlns:a16="http://schemas.microsoft.com/office/drawing/2014/main" id="{DD94984F-B3FF-4A8E-8201-AD0EB514423D}"/>
              </a:ext>
            </a:extLst>
          </p:cNvPr>
          <p:cNvSpPr/>
          <p:nvPr/>
        </p:nvSpPr>
        <p:spPr>
          <a:xfrm>
            <a:off x="11536425" y="3688362"/>
            <a:ext cx="2273580" cy="5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Healthcare and Life Sciences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439;g6c5417f2be_0_104">
            <a:extLst>
              <a:ext uri="{FF2B5EF4-FFF2-40B4-BE49-F238E27FC236}">
                <a16:creationId xmlns:a16="http://schemas.microsoft.com/office/drawing/2014/main" id="{FD3E2B6C-3BB0-4357-8B5B-A1B3160225AA}"/>
              </a:ext>
            </a:extLst>
          </p:cNvPr>
          <p:cNvSpPr/>
          <p:nvPr/>
        </p:nvSpPr>
        <p:spPr>
          <a:xfrm>
            <a:off x="6839363" y="6946788"/>
            <a:ext cx="2273580" cy="5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IT and Telecom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443;g6c5417f2be_0_104">
            <a:extLst>
              <a:ext uri="{FF2B5EF4-FFF2-40B4-BE49-F238E27FC236}">
                <a16:creationId xmlns:a16="http://schemas.microsoft.com/office/drawing/2014/main" id="{CB9DDEE1-7C94-4BDC-A5B1-18831A071E3B}"/>
              </a:ext>
            </a:extLst>
          </p:cNvPr>
          <p:cNvSpPr/>
          <p:nvPr/>
        </p:nvSpPr>
        <p:spPr>
          <a:xfrm>
            <a:off x="10269620" y="6993726"/>
            <a:ext cx="2273580" cy="58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Government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716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BC56A-10FA-4A2D-A3ED-8C6B399CCDB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114800"/>
            <a:ext cx="16256000" cy="914400"/>
          </a:xfrm>
        </p:spPr>
        <p:txBody>
          <a:bodyPr/>
          <a:lstStyle/>
          <a:p>
            <a:pPr marL="50800" indent="0" algn="ctr">
              <a:buNone/>
            </a:pPr>
            <a:r>
              <a:rPr lang="en-US" b="1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Recent Trends in Blockchain</a:t>
            </a:r>
            <a:endParaRPr lang="en-IN" b="1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76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582D4D-317F-43D1-BCE9-CA908BCF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Development of IOTA and Hyperledger</a:t>
            </a:r>
            <a:endParaRPr lang="en-I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Google Shape;383;g6b6c14001a_1_985">
            <a:extLst>
              <a:ext uri="{FF2B5EF4-FFF2-40B4-BE49-F238E27FC236}">
                <a16:creationId xmlns:a16="http://schemas.microsoft.com/office/drawing/2014/main" id="{28BF2F47-B7E4-4B56-9E60-E0B2D1EFF212}"/>
              </a:ext>
            </a:extLst>
          </p:cNvPr>
          <p:cNvSpPr/>
          <p:nvPr/>
        </p:nvSpPr>
        <p:spPr>
          <a:xfrm>
            <a:off x="1560989" y="1474300"/>
            <a:ext cx="13134023" cy="848591"/>
          </a:xfrm>
          <a:prstGeom prst="roundRect">
            <a:avLst>
              <a:gd name="adj" fmla="val 1346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IOTA, together with Hyperledger, is a promising option for standardized applications in the industry. 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2E458B93-6843-46AA-A8E2-7B73D927B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679" y="2758613"/>
            <a:ext cx="2641602" cy="2641602"/>
          </a:xfrm>
          <a:prstGeom prst="rect">
            <a:avLst/>
          </a:prstGeom>
        </p:spPr>
      </p:pic>
      <p:pic>
        <p:nvPicPr>
          <p:cNvPr id="13" name="Picture 12" descr="A picture containing shape&#10;&#10;Description automatically generated">
            <a:extLst>
              <a:ext uri="{FF2B5EF4-FFF2-40B4-BE49-F238E27FC236}">
                <a16:creationId xmlns:a16="http://schemas.microsoft.com/office/drawing/2014/main" id="{E3965B02-C41C-4B2B-8B2B-A12B9269B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656" y="2816783"/>
            <a:ext cx="3098800" cy="2573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0CF920-8445-4BEC-95C3-A9CE97B676E3}"/>
              </a:ext>
            </a:extLst>
          </p:cNvPr>
          <p:cNvSpPr txBox="1"/>
          <p:nvPr/>
        </p:nvSpPr>
        <p:spPr>
          <a:xfrm>
            <a:off x="3736425" y="5908634"/>
            <a:ext cx="2692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IOTA</a:t>
            </a:r>
            <a:endParaRPr lang="en-IN" sz="200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065F96-72C2-470F-8191-934B1EB4A97B}"/>
              </a:ext>
            </a:extLst>
          </p:cNvPr>
          <p:cNvSpPr txBox="1"/>
          <p:nvPr/>
        </p:nvSpPr>
        <p:spPr>
          <a:xfrm>
            <a:off x="9404334" y="5905234"/>
            <a:ext cx="2692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Hyperledger</a:t>
            </a:r>
            <a:endParaRPr lang="en-IN" sz="2000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Google Shape;383;g6b6c14001a_1_985">
            <a:extLst>
              <a:ext uri="{FF2B5EF4-FFF2-40B4-BE49-F238E27FC236}">
                <a16:creationId xmlns:a16="http://schemas.microsoft.com/office/drawing/2014/main" id="{264CF2BE-173C-406A-9A2A-09FD26980517}"/>
              </a:ext>
            </a:extLst>
          </p:cNvPr>
          <p:cNvSpPr/>
          <p:nvPr/>
        </p:nvSpPr>
        <p:spPr>
          <a:xfrm>
            <a:off x="1533419" y="6938051"/>
            <a:ext cx="13265363" cy="1021581"/>
          </a:xfrm>
          <a:prstGeom prst="roundRect">
            <a:avLst>
              <a:gd name="adj" fmla="val 1346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Global production chains are characterized by transparent supply chains, and companies are increasingly focusing on value generation.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366;p8">
            <a:extLst>
              <a:ext uri="{FF2B5EF4-FFF2-40B4-BE49-F238E27FC236}">
                <a16:creationId xmlns:a16="http://schemas.microsoft.com/office/drawing/2014/main" id="{99A9C302-B6C4-4AC4-ACC2-C854C2BB807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807" b="6798"/>
          <a:stretch/>
        </p:blipFill>
        <p:spPr>
          <a:xfrm>
            <a:off x="2961205" y="861594"/>
            <a:ext cx="10714417" cy="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42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582D4D-317F-43D1-BCE9-CA908BCF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Crypto Exchanges</a:t>
            </a:r>
            <a:endParaRPr lang="en-I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Google Shape;383;g6b6c14001a_1_985">
            <a:extLst>
              <a:ext uri="{FF2B5EF4-FFF2-40B4-BE49-F238E27FC236}">
                <a16:creationId xmlns:a16="http://schemas.microsoft.com/office/drawing/2014/main" id="{28BF2F47-B7E4-4B56-9E60-E0B2D1EFF212}"/>
              </a:ext>
            </a:extLst>
          </p:cNvPr>
          <p:cNvSpPr/>
          <p:nvPr/>
        </p:nvSpPr>
        <p:spPr>
          <a:xfrm>
            <a:off x="1495319" y="1465671"/>
            <a:ext cx="13265363" cy="1211429"/>
          </a:xfrm>
          <a:prstGeom prst="roundRect">
            <a:avLst>
              <a:gd name="adj" fmla="val 1346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Decentralized exchanges are the absolute opposite of conventional financial marketplaces. They function confidentially because a user's personal data is only shared with the person they sell to or buy from.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366;p8">
            <a:extLst>
              <a:ext uri="{FF2B5EF4-FFF2-40B4-BE49-F238E27FC236}">
                <a16:creationId xmlns:a16="http://schemas.microsoft.com/office/drawing/2014/main" id="{D4D2652C-6268-475D-BE86-5F894F0C3B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807" b="6798"/>
          <a:stretch/>
        </p:blipFill>
        <p:spPr>
          <a:xfrm>
            <a:off x="5969032" y="861594"/>
            <a:ext cx="4508262" cy="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684BF86-CD10-4573-996B-55C8FA40B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539" y="3543300"/>
            <a:ext cx="4876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8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3d1af7581_0_1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dirty="0"/>
              <a:t>CB BC- Fundamentals of Blockchain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1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3d1af7581_0_2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b="1"/>
              <a:t>Course Introduction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3d1af7581_0_424"/>
          <p:cNvSpPr txBox="1">
            <a:spLocks noGrp="1"/>
          </p:cNvSpPr>
          <p:nvPr>
            <p:ph type="body" idx="4294967295"/>
          </p:nvPr>
        </p:nvSpPr>
        <p:spPr>
          <a:xfrm>
            <a:off x="0" y="4222750"/>
            <a:ext cx="16256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Path</a:t>
            </a:r>
            <a:endParaRPr b="1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ecff7df38_0_2"/>
          <p:cNvSpPr txBox="1">
            <a:spLocks noGrp="1"/>
          </p:cNvSpPr>
          <p:nvPr>
            <p:ph type="title"/>
          </p:nvPr>
        </p:nvSpPr>
        <p:spPr>
          <a:xfrm>
            <a:off x="-10159" y="267979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Course Outline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g6ecff7df38_0_2"/>
          <p:cNvSpPr/>
          <p:nvPr/>
        </p:nvSpPr>
        <p:spPr>
          <a:xfrm>
            <a:off x="7790333" y="1881753"/>
            <a:ext cx="699600" cy="687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FF76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2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6ecff7df38_0_2"/>
          <p:cNvSpPr/>
          <p:nvPr/>
        </p:nvSpPr>
        <p:spPr>
          <a:xfrm>
            <a:off x="1736038" y="1757368"/>
            <a:ext cx="5938800" cy="883200"/>
          </a:xfrm>
          <a:prstGeom prst="homePlate">
            <a:avLst>
              <a:gd name="adj" fmla="val 50000"/>
            </a:avLst>
          </a:prstGeom>
          <a:solidFill>
            <a:srgbClr val="FFC3B9"/>
          </a:solidFill>
          <a:ln w="19050" cap="flat" cmpd="sng">
            <a:solidFill>
              <a:srgbClr val="FF5E4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Course Introduction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g6ecff7df38_0_2"/>
          <p:cNvSpPr/>
          <p:nvPr/>
        </p:nvSpPr>
        <p:spPr>
          <a:xfrm rot="-8152799">
            <a:off x="8016925" y="2466146"/>
            <a:ext cx="262438" cy="235498"/>
          </a:xfrm>
          <a:prstGeom prst="halfFrame">
            <a:avLst>
              <a:gd name="adj1" fmla="val 18191"/>
              <a:gd name="adj2" fmla="val 18400"/>
            </a:avLst>
          </a:prstGeom>
          <a:solidFill>
            <a:srgbClr val="FF7660"/>
          </a:solidFill>
          <a:ln w="38100" cap="flat" cmpd="sng">
            <a:solidFill>
              <a:srgbClr val="FF76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6ecff7df38_0_2"/>
          <p:cNvSpPr/>
          <p:nvPr/>
        </p:nvSpPr>
        <p:spPr>
          <a:xfrm flipH="1">
            <a:off x="8630870" y="2693321"/>
            <a:ext cx="5889000" cy="883200"/>
          </a:xfrm>
          <a:prstGeom prst="homePlate">
            <a:avLst>
              <a:gd name="adj" fmla="val 50000"/>
            </a:avLst>
          </a:prstGeom>
          <a:solidFill>
            <a:srgbClr val="00B0F0">
              <a:alpha val="10588"/>
            </a:srgbClr>
          </a:solidFill>
          <a:ln w="1905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Introduction to Blockchain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g6ecff7df38_0_2"/>
          <p:cNvSpPr/>
          <p:nvPr/>
        </p:nvSpPr>
        <p:spPr>
          <a:xfrm rot="-8152799">
            <a:off x="8016923" y="3413113"/>
            <a:ext cx="262438" cy="235498"/>
          </a:xfrm>
          <a:prstGeom prst="halfFrame">
            <a:avLst>
              <a:gd name="adj1" fmla="val 18191"/>
              <a:gd name="adj2" fmla="val 18400"/>
            </a:avLst>
          </a:prstGeom>
          <a:solidFill>
            <a:srgbClr val="00B0F0"/>
          </a:solidFill>
          <a:ln w="381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6ecff7df38_0_2"/>
          <p:cNvSpPr/>
          <p:nvPr/>
        </p:nvSpPr>
        <p:spPr>
          <a:xfrm>
            <a:off x="1736038" y="3653832"/>
            <a:ext cx="5938800" cy="883200"/>
          </a:xfrm>
          <a:prstGeom prst="homePlate">
            <a:avLst>
              <a:gd name="adj" fmla="val 50000"/>
            </a:avLst>
          </a:prstGeom>
          <a:solidFill>
            <a:srgbClr val="FFBE53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Blockchain Pillars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g6ecff7df38_0_2"/>
          <p:cNvSpPr/>
          <p:nvPr/>
        </p:nvSpPr>
        <p:spPr>
          <a:xfrm rot="-8152799">
            <a:off x="8016921" y="4360079"/>
            <a:ext cx="262438" cy="235498"/>
          </a:xfrm>
          <a:prstGeom prst="halfFrame">
            <a:avLst>
              <a:gd name="adj1" fmla="val 18191"/>
              <a:gd name="adj2" fmla="val 18400"/>
            </a:avLst>
          </a:prstGeom>
          <a:solidFill>
            <a:srgbClr val="FFBE53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6ecff7df38_0_2"/>
          <p:cNvSpPr/>
          <p:nvPr/>
        </p:nvSpPr>
        <p:spPr>
          <a:xfrm flipH="1">
            <a:off x="8630869" y="4567984"/>
            <a:ext cx="5889000" cy="883200"/>
          </a:xfrm>
          <a:prstGeom prst="homePlate">
            <a:avLst>
              <a:gd name="adj" fmla="val 50000"/>
            </a:avLst>
          </a:prstGeom>
          <a:solidFill>
            <a:srgbClr val="FFE6CD"/>
          </a:solidFill>
          <a:ln w="19050" cap="flat" cmpd="sng">
            <a:solidFill>
              <a:srgbClr val="E9AFA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182873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Bitcoin Blockchain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g6ecff7df38_0_2"/>
          <p:cNvSpPr/>
          <p:nvPr/>
        </p:nvSpPr>
        <p:spPr>
          <a:xfrm rot="-8152799">
            <a:off x="8016918" y="5307047"/>
            <a:ext cx="262438" cy="235498"/>
          </a:xfrm>
          <a:prstGeom prst="halfFrame">
            <a:avLst>
              <a:gd name="adj1" fmla="val 18191"/>
              <a:gd name="adj2" fmla="val 18400"/>
            </a:avLst>
          </a:prstGeom>
          <a:solidFill>
            <a:srgbClr val="FBAF51"/>
          </a:solidFill>
          <a:ln w="38100" cap="flat" cmpd="sng">
            <a:solidFill>
              <a:srgbClr val="E9AFA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6ecff7df38_0_2"/>
          <p:cNvSpPr/>
          <p:nvPr/>
        </p:nvSpPr>
        <p:spPr>
          <a:xfrm>
            <a:off x="1736038" y="5553557"/>
            <a:ext cx="5938800" cy="883200"/>
          </a:xfrm>
          <a:prstGeom prst="homePlate">
            <a:avLst>
              <a:gd name="adj" fmla="val 50000"/>
            </a:avLst>
          </a:prstGeom>
          <a:solidFill>
            <a:srgbClr val="F8CF8B"/>
          </a:solidFill>
          <a:ln w="19050" cap="flat" cmpd="sng">
            <a:solidFill>
              <a:srgbClr val="FFBE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Ethereum Blockchain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g6ecff7df38_0_2"/>
          <p:cNvSpPr/>
          <p:nvPr/>
        </p:nvSpPr>
        <p:spPr>
          <a:xfrm rot="-8152799">
            <a:off x="8016918" y="6271387"/>
            <a:ext cx="262438" cy="235498"/>
          </a:xfrm>
          <a:prstGeom prst="halfFrame">
            <a:avLst>
              <a:gd name="adj1" fmla="val 18191"/>
              <a:gd name="adj2" fmla="val 18400"/>
            </a:avLst>
          </a:prstGeom>
          <a:solidFill>
            <a:srgbClr val="F8CF8B"/>
          </a:solidFill>
          <a:ln w="38100" cap="flat" cmpd="sng">
            <a:solidFill>
              <a:srgbClr val="FFBE5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6ecff7df38_0_2"/>
          <p:cNvSpPr/>
          <p:nvPr/>
        </p:nvSpPr>
        <p:spPr>
          <a:xfrm flipH="1">
            <a:off x="8630869" y="6503418"/>
            <a:ext cx="5889000" cy="8832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182873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Enterprise Blockchain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" name="Google Shape;366;p8">
            <a:extLst>
              <a:ext uri="{FF2B5EF4-FFF2-40B4-BE49-F238E27FC236}">
                <a16:creationId xmlns:a16="http://schemas.microsoft.com/office/drawing/2014/main" id="{AD52353E-C9AA-4857-B62E-4C2389C5AE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807" b="6798"/>
          <a:stretch/>
        </p:blipFill>
        <p:spPr>
          <a:xfrm>
            <a:off x="5991350" y="861594"/>
            <a:ext cx="4463626" cy="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475;g6ecff7df38_0_2">
            <a:extLst>
              <a:ext uri="{FF2B5EF4-FFF2-40B4-BE49-F238E27FC236}">
                <a16:creationId xmlns:a16="http://schemas.microsoft.com/office/drawing/2014/main" id="{9B255CDA-CFD8-43C3-9F66-93034685B8EE}"/>
              </a:ext>
            </a:extLst>
          </p:cNvPr>
          <p:cNvSpPr/>
          <p:nvPr/>
        </p:nvSpPr>
        <p:spPr>
          <a:xfrm>
            <a:off x="7798337" y="2794869"/>
            <a:ext cx="699600" cy="687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434343"/>
                </a:solidFill>
              </a:rPr>
              <a:t>2</a:t>
            </a:r>
            <a:endParaRPr sz="22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475;g6ecff7df38_0_2">
            <a:extLst>
              <a:ext uri="{FF2B5EF4-FFF2-40B4-BE49-F238E27FC236}">
                <a16:creationId xmlns:a16="http://schemas.microsoft.com/office/drawing/2014/main" id="{D856E3A2-6E89-40C5-AC1A-E56B99681BE2}"/>
              </a:ext>
            </a:extLst>
          </p:cNvPr>
          <p:cNvSpPr/>
          <p:nvPr/>
        </p:nvSpPr>
        <p:spPr>
          <a:xfrm>
            <a:off x="7778140" y="3733725"/>
            <a:ext cx="699600" cy="687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434343"/>
                </a:solidFill>
              </a:rPr>
              <a:t>3</a:t>
            </a:r>
            <a:endParaRPr sz="22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475;g6ecff7df38_0_2">
            <a:extLst>
              <a:ext uri="{FF2B5EF4-FFF2-40B4-BE49-F238E27FC236}">
                <a16:creationId xmlns:a16="http://schemas.microsoft.com/office/drawing/2014/main" id="{E8568216-2F21-405E-A5B1-6BE7D0E1D785}"/>
              </a:ext>
            </a:extLst>
          </p:cNvPr>
          <p:cNvSpPr/>
          <p:nvPr/>
        </p:nvSpPr>
        <p:spPr>
          <a:xfrm>
            <a:off x="7798337" y="4688162"/>
            <a:ext cx="699600" cy="687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rgbClr val="FF76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434343"/>
                </a:solidFill>
              </a:rPr>
              <a:t>4</a:t>
            </a:r>
            <a:endParaRPr sz="22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75;g6ecff7df38_0_2">
            <a:extLst>
              <a:ext uri="{FF2B5EF4-FFF2-40B4-BE49-F238E27FC236}">
                <a16:creationId xmlns:a16="http://schemas.microsoft.com/office/drawing/2014/main" id="{FF015B9F-8D66-428D-94AE-73E4649219A8}"/>
              </a:ext>
            </a:extLst>
          </p:cNvPr>
          <p:cNvSpPr/>
          <p:nvPr/>
        </p:nvSpPr>
        <p:spPr>
          <a:xfrm>
            <a:off x="7798337" y="5651507"/>
            <a:ext cx="699600" cy="687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434343"/>
                </a:solidFill>
              </a:rPr>
              <a:t>5</a:t>
            </a:r>
            <a:endParaRPr sz="22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475;g6ecff7df38_0_2">
            <a:extLst>
              <a:ext uri="{FF2B5EF4-FFF2-40B4-BE49-F238E27FC236}">
                <a16:creationId xmlns:a16="http://schemas.microsoft.com/office/drawing/2014/main" id="{49521E3B-FC85-4956-83DE-D1BFDF0AF090}"/>
              </a:ext>
            </a:extLst>
          </p:cNvPr>
          <p:cNvSpPr/>
          <p:nvPr/>
        </p:nvSpPr>
        <p:spPr>
          <a:xfrm>
            <a:off x="7777990" y="6565016"/>
            <a:ext cx="699600" cy="687300"/>
          </a:xfrm>
          <a:prstGeom prst="ellipse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dirty="0">
                <a:solidFill>
                  <a:srgbClr val="434343"/>
                </a:solidFill>
              </a:rPr>
              <a:t>6</a:t>
            </a:r>
            <a:endParaRPr sz="22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3d1af7581_0_495"/>
          <p:cNvSpPr txBox="1">
            <a:spLocks noGrp="1"/>
          </p:cNvSpPr>
          <p:nvPr>
            <p:ph type="body" idx="4294967295"/>
          </p:nvPr>
        </p:nvSpPr>
        <p:spPr>
          <a:xfrm>
            <a:off x="0" y="4222750"/>
            <a:ext cx="16256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Components</a:t>
            </a:r>
            <a:endParaRPr b="1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5417f2be_0_128"/>
          <p:cNvSpPr txBox="1">
            <a:spLocks noGrp="1"/>
          </p:cNvSpPr>
          <p:nvPr>
            <p:ph type="title"/>
          </p:nvPr>
        </p:nvSpPr>
        <p:spPr>
          <a:xfrm>
            <a:off x="-10159" y="153679"/>
            <a:ext cx="16276199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Course Components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g6c5417f2be_0_128"/>
          <p:cNvSpPr/>
          <p:nvPr/>
        </p:nvSpPr>
        <p:spPr>
          <a:xfrm rot="2713399">
            <a:off x="3479822" y="3182167"/>
            <a:ext cx="2231434" cy="21682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36B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6c5417f2be_0_128"/>
          <p:cNvSpPr/>
          <p:nvPr/>
        </p:nvSpPr>
        <p:spPr>
          <a:xfrm rot="2713399">
            <a:off x="5950451" y="3127544"/>
            <a:ext cx="2231434" cy="21682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36B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6c5417f2be_0_128"/>
          <p:cNvSpPr/>
          <p:nvPr/>
        </p:nvSpPr>
        <p:spPr>
          <a:xfrm rot="2713399">
            <a:off x="8258614" y="3050715"/>
            <a:ext cx="2231434" cy="21682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36B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6c5417f2be_0_128"/>
          <p:cNvSpPr/>
          <p:nvPr/>
        </p:nvSpPr>
        <p:spPr>
          <a:xfrm rot="2713399">
            <a:off x="10544876" y="3127419"/>
            <a:ext cx="2231434" cy="216821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F36B2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6c5417f2be_0_128"/>
          <p:cNvSpPr/>
          <p:nvPr/>
        </p:nvSpPr>
        <p:spPr>
          <a:xfrm>
            <a:off x="3464663" y="5704725"/>
            <a:ext cx="21444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Instructor-Led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Training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g6c5417f2be_0_128"/>
          <p:cNvSpPr/>
          <p:nvPr/>
        </p:nvSpPr>
        <p:spPr>
          <a:xfrm>
            <a:off x="6052575" y="5704725"/>
            <a:ext cx="21444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26 Assisted Practices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g6c5417f2be_0_128"/>
          <p:cNvSpPr/>
          <p:nvPr/>
        </p:nvSpPr>
        <p:spPr>
          <a:xfrm>
            <a:off x="8302079" y="5704691"/>
            <a:ext cx="21444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 Knowledge Checks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g6c5417f2be_0_128"/>
          <p:cNvSpPr/>
          <p:nvPr/>
        </p:nvSpPr>
        <p:spPr>
          <a:xfrm>
            <a:off x="10610500" y="5702151"/>
            <a:ext cx="20355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 Lesson-End Projects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4" name="Google Shape;514;g6c5417f2be_0_128"/>
          <p:cNvPicPr preferRelativeResize="0"/>
          <p:nvPr/>
        </p:nvPicPr>
        <p:blipFill rotWithShape="1">
          <a:blip r:embed="rId3">
            <a:alphaModFix/>
          </a:blip>
          <a:srcRect l="27403" t="13832" r="27397" b="12197"/>
          <a:stretch/>
        </p:blipFill>
        <p:spPr>
          <a:xfrm>
            <a:off x="3879649" y="3572497"/>
            <a:ext cx="1431600" cy="1387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15" name="Google Shape;515;g6c5417f2be_0_128"/>
          <p:cNvPicPr preferRelativeResize="0"/>
          <p:nvPr/>
        </p:nvPicPr>
        <p:blipFill rotWithShape="1">
          <a:blip r:embed="rId4">
            <a:alphaModFix/>
          </a:blip>
          <a:srcRect l="10646" r="10653"/>
          <a:stretch/>
        </p:blipFill>
        <p:spPr>
          <a:xfrm>
            <a:off x="6296274" y="3572500"/>
            <a:ext cx="1431600" cy="1387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17" name="Google Shape;517;g6c5417f2be_0_128"/>
          <p:cNvPicPr preferRelativeResize="0"/>
          <p:nvPr/>
        </p:nvPicPr>
        <p:blipFill rotWithShape="1">
          <a:blip r:embed="rId5">
            <a:alphaModFix/>
          </a:blip>
          <a:srcRect l="-8885" b="-4876"/>
          <a:stretch/>
        </p:blipFill>
        <p:spPr>
          <a:xfrm>
            <a:off x="10915275" y="3512765"/>
            <a:ext cx="1431600" cy="1397400"/>
          </a:xfrm>
          <a:prstGeom prst="ellipse">
            <a:avLst/>
          </a:prstGeom>
          <a:noFill/>
          <a:ln w="9525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" name="Google Shape;383;g6b6c14001a_1_985">
            <a:extLst>
              <a:ext uri="{FF2B5EF4-FFF2-40B4-BE49-F238E27FC236}">
                <a16:creationId xmlns:a16="http://schemas.microsoft.com/office/drawing/2014/main" id="{7D0F229C-7650-49F7-BDF1-8C56E2AFB803}"/>
              </a:ext>
            </a:extLst>
          </p:cNvPr>
          <p:cNvSpPr/>
          <p:nvPr/>
        </p:nvSpPr>
        <p:spPr>
          <a:xfrm>
            <a:off x="4920041" y="1421243"/>
            <a:ext cx="6415919" cy="792882"/>
          </a:xfrm>
          <a:prstGeom prst="roundRect">
            <a:avLst>
              <a:gd name="adj" fmla="val 13462"/>
            </a:avLst>
          </a:prstGeom>
          <a:noFill/>
          <a:ln w="19050" cap="flat" cmpd="sng">
            <a:solidFill>
              <a:srgbClr val="F36B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 components of the course are:</a:t>
            </a:r>
            <a:endParaRPr sz="2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" name="Google Shape;366;p8">
            <a:extLst>
              <a:ext uri="{FF2B5EF4-FFF2-40B4-BE49-F238E27FC236}">
                <a16:creationId xmlns:a16="http://schemas.microsoft.com/office/drawing/2014/main" id="{E735ACAD-70E4-48E9-A423-9F027E79EAF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807" b="6798"/>
          <a:stretch/>
        </p:blipFill>
        <p:spPr>
          <a:xfrm>
            <a:off x="5499928" y="785394"/>
            <a:ext cx="5446471" cy="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con&#10;&#10;Description automatically generated with medium confidence">
            <a:extLst>
              <a:ext uri="{FF2B5EF4-FFF2-40B4-BE49-F238E27FC236}">
                <a16:creationId xmlns:a16="http://schemas.microsoft.com/office/drawing/2014/main" id="{D912A51A-C568-460D-9401-285D201891E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90002" y="3614051"/>
            <a:ext cx="1324134" cy="1324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3d1af7581_0_389"/>
          <p:cNvSpPr txBox="1">
            <a:spLocks noGrp="1"/>
          </p:cNvSpPr>
          <p:nvPr>
            <p:ph type="body" idx="4294967295"/>
          </p:nvPr>
        </p:nvSpPr>
        <p:spPr>
          <a:xfrm>
            <a:off x="0" y="4222750"/>
            <a:ext cx="16256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rgbClr val="3F3F3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Prerequisites</a:t>
            </a:r>
            <a:endParaRPr b="1">
              <a:solidFill>
                <a:srgbClr val="3F3F3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48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d3d1af7581_0_394"/>
          <p:cNvSpPr txBox="1"/>
          <p:nvPr/>
        </p:nvSpPr>
        <p:spPr>
          <a:xfrm>
            <a:off x="-10160" y="267978"/>
            <a:ext cx="162579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Prerequisites</a:t>
            </a:r>
            <a:endParaRPr sz="2800" b="1" i="0" u="none" strike="noStrike" cap="non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67" name="Google Shape;367;gd3d1af7581_0_394" descr="Java (programming language)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8975" y="3059150"/>
            <a:ext cx="2278050" cy="41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83;g6b6c14001a_1_985">
            <a:extLst>
              <a:ext uri="{FF2B5EF4-FFF2-40B4-BE49-F238E27FC236}">
                <a16:creationId xmlns:a16="http://schemas.microsoft.com/office/drawing/2014/main" id="{27CE2513-7BC4-47C9-92CF-043EB783205C}"/>
              </a:ext>
            </a:extLst>
          </p:cNvPr>
          <p:cNvSpPr/>
          <p:nvPr/>
        </p:nvSpPr>
        <p:spPr>
          <a:xfrm>
            <a:off x="1989425" y="1430750"/>
            <a:ext cx="12153000" cy="1203600"/>
          </a:xfrm>
          <a:prstGeom prst="roundRect">
            <a:avLst>
              <a:gd name="adj" fmla="val 13462"/>
            </a:avLst>
          </a:prstGeom>
          <a:noFill/>
          <a:ln w="19050" cap="flat" cmpd="sng">
            <a:solidFill>
              <a:srgbClr val="F36B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Please ensure that the fundamentals of Java are clear before taking this course.</a:t>
            </a:r>
          </a:p>
        </p:txBody>
      </p:sp>
      <p:pic>
        <p:nvPicPr>
          <p:cNvPr id="6" name="Google Shape;366;p8">
            <a:extLst>
              <a:ext uri="{FF2B5EF4-FFF2-40B4-BE49-F238E27FC236}">
                <a16:creationId xmlns:a16="http://schemas.microsoft.com/office/drawing/2014/main" id="{A7496F31-FD60-405B-B837-1AEB515B0FD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807" b="6798"/>
          <a:stretch/>
        </p:blipFill>
        <p:spPr>
          <a:xfrm>
            <a:off x="5991350" y="861594"/>
            <a:ext cx="4463626" cy="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079654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Marketin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461d6144-fa1a-4092-829f-c84f3e3efa94" xsi:nil="true"/>
    <RelatedId xmlns="461d6144-fa1a-4092-829f-c84f3e3efa9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ED77BF1302443902AB0076FD5905A" ma:contentTypeVersion="14" ma:contentTypeDescription="Create a new document." ma:contentTypeScope="" ma:versionID="e13a336430ef946232cf8c5005a194a7">
  <xsd:schema xmlns:xsd="http://www.w3.org/2001/XMLSchema" xmlns:xs="http://www.w3.org/2001/XMLSchema" xmlns:p="http://schemas.microsoft.com/office/2006/metadata/properties" xmlns:ns2="461d6144-fa1a-4092-829f-c84f3e3efa94" xmlns:ns3="236ee7c7-7e1f-44c3-af88-3b258280f106" targetNamespace="http://schemas.microsoft.com/office/2006/metadata/properties" ma:root="true" ma:fieldsID="cc7b52652dbb1fc8ccc0450392762966" ns2:_="" ns3:_="">
    <xsd:import namespace="461d6144-fa1a-4092-829f-c84f3e3efa94"/>
    <xsd:import namespace="236ee7c7-7e1f-44c3-af88-3b258280f106"/>
    <xsd:element name="properties">
      <xsd:complexType>
        <xsd:sequence>
          <xsd:element name="documentManagement">
            <xsd:complexType>
              <xsd:all>
                <xsd:element ref="ns2:RelatedId" minOccurs="0"/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_Flow_SignoffStatu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d6144-fa1a-4092-829f-c84f3e3efa94" elementFormDefault="qualified">
    <xsd:import namespace="http://schemas.microsoft.com/office/2006/documentManagement/types"/>
    <xsd:import namespace="http://schemas.microsoft.com/office/infopath/2007/PartnerControls"/>
    <xsd:element name="RelatedId" ma:index="8" nillable="true" ma:displayName="RelatedId" ma:internalName="RelatedId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_Flow_SignoffStatus" ma:index="15" nillable="true" ma:displayName="Sign-off status" ma:internalName="Sign_x002d_off_x0020_status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ee7c7-7e1f-44c3-af88-3b258280f10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E84EE6-6B48-4442-B3CA-1FBF1B55FC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824E49-7FB0-4F83-91F2-F97F35876862}">
  <ds:schemaRefs>
    <ds:schemaRef ds:uri="http://purl.org/dc/dcmitype/"/>
    <ds:schemaRef ds:uri="236ee7c7-7e1f-44c3-af88-3b258280f106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461d6144-fa1a-4092-829f-c84f3e3efa94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65A5D9B-0508-48D5-9005-24346E8412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1d6144-fa1a-4092-829f-c84f3e3efa94"/>
    <ds:schemaRef ds:uri="236ee7c7-7e1f-44c3-af88-3b258280f1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Custom</PresentationFormat>
  <Paragraphs>116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Oswald</vt:lpstr>
      <vt:lpstr>Calibri</vt:lpstr>
      <vt:lpstr>Open Sans</vt:lpstr>
      <vt:lpstr>Digital Marketing</vt:lpstr>
      <vt:lpstr>PowerPoint Presentation</vt:lpstr>
      <vt:lpstr>PowerPoint Presentation</vt:lpstr>
      <vt:lpstr>PowerPoint Presentation</vt:lpstr>
      <vt:lpstr>PowerPoint Presentation</vt:lpstr>
      <vt:lpstr>Course Outline</vt:lpstr>
      <vt:lpstr>PowerPoint Presentation</vt:lpstr>
      <vt:lpstr>Course Components</vt:lpstr>
      <vt:lpstr>PowerPoint Presentation</vt:lpstr>
      <vt:lpstr>PowerPoint Presentation</vt:lpstr>
      <vt:lpstr>PowerPoint Presentation</vt:lpstr>
      <vt:lpstr>What Is Blockchain?</vt:lpstr>
      <vt:lpstr>Why Blockchain?</vt:lpstr>
      <vt:lpstr>Career Opportunities</vt:lpstr>
      <vt:lpstr>Features of Blockchain</vt:lpstr>
      <vt:lpstr>Industries Using Blockchain</vt:lpstr>
      <vt:lpstr>PowerPoint Presentation</vt:lpstr>
      <vt:lpstr>Development of IOTA and Hyperledger</vt:lpstr>
      <vt:lpstr>Crypto Exchanges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Palette for Caltech</dc:title>
  <dc:creator/>
  <cp:lastModifiedBy/>
  <cp:revision>4</cp:revision>
  <dcterms:modified xsi:type="dcterms:W3CDTF">2022-04-26T14:41:17Z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0x010100E37ED77BF1302443902AB0076FD5905A</vt:lpwstr>
  </property>
</Properties>
</file>