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71" r:id="rId6"/>
    <p:sldId id="260" r:id="rId7"/>
    <p:sldId id="264" r:id="rId8"/>
    <p:sldId id="261" r:id="rId9"/>
    <p:sldId id="266" r:id="rId10"/>
    <p:sldId id="262" r:id="rId11"/>
    <p:sldId id="265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6" d="100"/>
          <a:sy n="76" d="100"/>
        </p:scale>
        <p:origin x="777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BEE6-6D10-499C-BD95-3326F94C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63D02-F8D0-40B9-99FA-A4C81ABA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0B3A-DF4D-40FC-A422-08EBA79A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4B59-B7BE-43EC-B868-3D5D82FA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AF006-3C2C-4B06-8C6F-700ED6D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3F3D-EEC0-4145-9A69-09F12B7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E4F16-FFA5-454D-8951-327DFE05F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A91D-E616-42AE-A36A-6E808C90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75D9-351D-482E-B1E0-A088A654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677E7-3CD3-49A1-8681-1AF9F39D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C7608-322F-4B18-BCD7-A46C329F1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6918-CDE0-4636-84D7-E3B9D023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9A08-780A-49A5-98DE-B2C245B6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6AAB-095A-4B43-B05B-86956327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FFD0-253E-4E35-B626-0D90A5F8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944A-5AA2-4AEA-BE7A-719E8F7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58BB-BA06-47B6-937A-003239E9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F1BF1-CC67-4A49-AC73-8AC2F1A6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689-5BC6-460C-A9D5-DA987EB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D696-B48B-478C-B513-B7589F1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0D2D-1117-4170-83A3-91FEBD96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FF827-79C6-409E-9B82-9BD6603D2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8AB9-5385-4B46-9104-B38DE64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ACC6-857A-49BA-8005-9A9E1405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91CA-040C-47EB-BBDB-1B1D8754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58BA-256E-4A6D-8090-0A1FD1DB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6A89-EAB3-439B-AED1-9CA1032DD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09B82-B27C-4299-BE1A-F2855068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B457-6766-4CF9-BFE5-AA2AEEED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49F6F-03CB-4B8E-B697-5CD4F6C8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B5F22-2950-44AE-A1B5-5ED35F0B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19C3-472E-4761-88F6-CE58D23C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B9C4-89BE-46A6-8723-8CC59461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8DD75-F74E-4540-AD7D-9AB948A8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2936-F383-4158-9A57-36C825A7B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B0067-1FF3-4373-A675-F220F8F07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E7DDD-1193-4D89-A84D-990D66C3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994A1-BF9E-4C93-8949-160A5B5E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BEC17-4FDC-4AB1-AE7D-FE94D61B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F3B8-AF6A-43C8-9241-FE9C25E4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AEF97-DA8B-4967-B351-F6D7E644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E8C0B-4F94-4B01-9193-9F33CD8A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64500-5154-4151-A8A9-F5F33252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EEC07-20AD-41B9-A3AE-471857FD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995D0-F8F9-40B8-A8AF-9729ACD2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2C41-0A5A-45E2-95C4-A6C6ACC2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3560-ECE7-46EF-9472-A9D804F6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439E-90FE-4B6F-BC68-BA4CB807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1843A-DED4-4436-A40E-91E79329E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E19C3-2692-4B6A-A249-08E7BBBE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CD9FE-31D3-45D2-9BA3-D7E9400F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24996-B2AD-4483-AA72-A2EEC2A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47AC-060F-46A3-BDC4-8D0D2127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7351D-0388-4342-9377-7D9DF99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494FD-6FBB-4882-88CF-B5BA4CFC3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4C07-7229-46DB-83C1-B25FD41A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1E57D-756D-455B-9DC2-D2859C04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63CED-C99E-4DB2-B74C-E78C1555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E63CB-2F62-4FCB-A815-28F712FB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F27A6-364C-4B5B-8CFF-3A26C116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FA14F-B54D-44FE-AA8E-ECEDD996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4F21C-4D22-4045-8BCA-EB8713182AC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37DC-B4D6-4C70-8CFF-CDBE41777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EC7A-979E-4ED9-B9D1-7C987EDF9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A9FC-30A8-4F7B-97E4-C179DB94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5CB5-F4FB-450A-92EB-5D0F277C3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ICA-Based Motion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63F1D-4C5E-455E-91F0-0177C95E8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Nye</a:t>
            </a:r>
          </a:p>
        </p:txBody>
      </p:sp>
    </p:spTree>
    <p:extLst>
      <p:ext uri="{BB962C8B-B14F-4D97-AF65-F5344CB8AC3E}">
        <p14:creationId xmlns:p14="http://schemas.microsoft.com/office/powerpoint/2010/main" val="16796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3925B6-30D0-4E0D-B032-D8C3587A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59" y="558450"/>
            <a:ext cx="2648371" cy="34961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F80361-29AF-4BBE-8FB3-746DDBAE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" y="1870828"/>
            <a:ext cx="2928713" cy="798074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13EFB27-4733-485B-BA17-C0DF392C5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29" y="246482"/>
            <a:ext cx="2646677" cy="380816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D8F9249-EA19-446E-8D4E-1F5441AB9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45" y="877441"/>
            <a:ext cx="2648372" cy="30884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8F4540-AD77-431D-A6E1-44B317B3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Contrasts – Normal vs. AROMA (Motion)</a:t>
            </a:r>
          </a:p>
        </p:txBody>
      </p:sp>
    </p:spTree>
    <p:extLst>
      <p:ext uri="{BB962C8B-B14F-4D97-AF65-F5344CB8AC3E}">
        <p14:creationId xmlns:p14="http://schemas.microsoft.com/office/powerpoint/2010/main" val="16351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B91595-DF01-4E8B-80BF-B812BA9BFD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C533DD-1CF6-4A33-852D-387744153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720DF-C670-426E-BDD8-6039D7DC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1353198"/>
            <a:ext cx="9680010" cy="26378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270B8-E366-419E-9509-FE2861F66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1248E-2A2A-49C4-BA28-DF782591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40" y="6275067"/>
            <a:ext cx="9095651" cy="347473"/>
          </a:xfrm>
        </p:spPr>
        <p:txBody>
          <a:bodyPr>
            <a:normAutofit/>
          </a:bodyPr>
          <a:lstStyle/>
          <a:p>
            <a:pPr algn="l"/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6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C6EDAFF-64CC-4563-9172-6382DFC72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54" y="643467"/>
            <a:ext cx="38718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2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1820-123E-4C04-8A09-2FCFCD7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ED3A-3454-49D5-9AE1-594A3B2D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SPM, AROMA removed a lot of the obvious motion-related artifacts present in the data</a:t>
            </a:r>
          </a:p>
          <a:p>
            <a:r>
              <a:rPr lang="en-US" dirty="0"/>
              <a:t>The overall amount of activation in the brain across all voxels was less than that in the SPM analysis</a:t>
            </a:r>
          </a:p>
          <a:p>
            <a:r>
              <a:rPr lang="en-US" dirty="0"/>
              <a:t> There were significant changes in activation because of noise removal by AROMA</a:t>
            </a:r>
          </a:p>
          <a:p>
            <a:r>
              <a:rPr lang="en-US" dirty="0"/>
              <a:t>For the paper, going to complete Temporal ICA using R and perform a dual-regression analysis to compare how each subject contributes to the group analysis based on the form of ICA used. </a:t>
            </a:r>
          </a:p>
        </p:txBody>
      </p:sp>
    </p:spTree>
    <p:extLst>
      <p:ext uri="{BB962C8B-B14F-4D97-AF65-F5344CB8AC3E}">
        <p14:creationId xmlns:p14="http://schemas.microsoft.com/office/powerpoint/2010/main" val="214410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mri motion artifacts">
            <a:extLst>
              <a:ext uri="{FF2B5EF4-FFF2-40B4-BE49-F238E27FC236}">
                <a16:creationId xmlns:a16="http://schemas.microsoft.com/office/drawing/2014/main" id="{FBF497A3-1325-4C4E-9A9D-B5E6B7430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9C31E0-6053-4AFF-9C68-16B048B3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F743-0F46-4DC5-A5E1-2C856EE3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Motion-related noise is a huge problem in fMRI studies that causes both activation effects and deactivation effects</a:t>
            </a:r>
          </a:p>
          <a:p>
            <a:r>
              <a:rPr lang="en-US" sz="2000">
                <a:solidFill>
                  <a:srgbClr val="FFFFFF"/>
                </a:solidFill>
              </a:rPr>
              <a:t>While motion parameters can be regressed out using fMRI  registration to reduce some motion artifacts, a lot of noise from motion artifacts are left after these steps. </a:t>
            </a:r>
          </a:p>
          <a:p>
            <a:r>
              <a:rPr lang="en-US" sz="2000">
                <a:solidFill>
                  <a:srgbClr val="FFFFFF"/>
                </a:solidFill>
              </a:rPr>
              <a:t>Independent Component Analysis (ICA) is a data-based method that can be used to extract and remove motion-based noise because motion artifacts are usually either spatially or temporally independent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5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E8D3-456B-47E8-BD50-4D363675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95F-56D6-455C-925C-61BE6AD4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Pipeline: Spatial ICA</a:t>
            </a:r>
          </a:p>
          <a:p>
            <a:pPr lvl="1"/>
            <a:r>
              <a:rPr lang="en-US" dirty="0"/>
              <a:t>Preprocessing: MELODIC</a:t>
            </a:r>
          </a:p>
          <a:p>
            <a:pPr lvl="2"/>
            <a:r>
              <a:rPr lang="en-US" dirty="0"/>
              <a:t>FLIRT Motion Correction</a:t>
            </a:r>
          </a:p>
          <a:p>
            <a:pPr lvl="2"/>
            <a:r>
              <a:rPr lang="en-US" dirty="0"/>
              <a:t> Slice Timing Correction</a:t>
            </a:r>
          </a:p>
          <a:p>
            <a:pPr lvl="2"/>
            <a:r>
              <a:rPr lang="en-US" dirty="0"/>
              <a:t>Co-registration: Functional -&gt; T1 -&gt; MNI_152 2mm</a:t>
            </a:r>
          </a:p>
          <a:p>
            <a:pPr lvl="1"/>
            <a:r>
              <a:rPr lang="en-US" dirty="0"/>
              <a:t>Removal of Motion-based Independent Components (ICs) – AROMA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&amp; 2</a:t>
            </a:r>
            <a:r>
              <a:rPr lang="en-US" baseline="30000" dirty="0"/>
              <a:t>nd</a:t>
            </a:r>
            <a:r>
              <a:rPr lang="en-US" dirty="0"/>
              <a:t> Level Analysis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6CA0-FE19-4312-91B0-BB83A2C8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MELODIC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211C-5D94-4724-A9B7-6ECEE633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9282" cy="4351338"/>
          </a:xfrm>
        </p:spPr>
        <p:txBody>
          <a:bodyPr/>
          <a:lstStyle/>
          <a:p>
            <a:r>
              <a:rPr lang="en-US" dirty="0"/>
              <a:t> A lot of the independent components extracted were motion related</a:t>
            </a:r>
          </a:p>
          <a:p>
            <a:pPr lvl="1"/>
            <a:r>
              <a:rPr lang="en-US" dirty="0"/>
              <a:t> 	As many as 57 of 59 ICs from one patient</a:t>
            </a:r>
          </a:p>
          <a:p>
            <a:endParaRPr lang="en-US" dirty="0"/>
          </a:p>
        </p:txBody>
      </p:sp>
      <p:pic>
        <p:nvPicPr>
          <p:cNvPr id="7" name="Picture 6" descr="A close up of a womans face&#10;&#10;Description generated with high confidence">
            <a:extLst>
              <a:ext uri="{FF2B5EF4-FFF2-40B4-BE49-F238E27FC236}">
                <a16:creationId xmlns:a16="http://schemas.microsoft.com/office/drawing/2014/main" id="{0A6EEB8F-8DAE-4825-AD30-13272FC5D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90" y="227106"/>
            <a:ext cx="2546651" cy="6481201"/>
          </a:xfrm>
          <a:prstGeom prst="rect">
            <a:avLst/>
          </a:prstGeom>
        </p:spPr>
      </p:pic>
      <p:pic>
        <p:nvPicPr>
          <p:cNvPr id="9" name="Picture 8" descr="A close up of a womans face&#10;&#10;Description generated with high confidence">
            <a:extLst>
              <a:ext uri="{FF2B5EF4-FFF2-40B4-BE49-F238E27FC236}">
                <a16:creationId xmlns:a16="http://schemas.microsoft.com/office/drawing/2014/main" id="{539F4637-FF12-4B49-A958-27AD6710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67" y="227017"/>
            <a:ext cx="2506840" cy="6379882"/>
          </a:xfrm>
          <a:prstGeom prst="rect">
            <a:avLst/>
          </a:prstGeom>
        </p:spPr>
      </p:pic>
      <p:pic>
        <p:nvPicPr>
          <p:cNvPr id="11" name="Picture 10" descr="A close up of a womans face&#10;&#10;Description generated with high confidence">
            <a:extLst>
              <a:ext uri="{FF2B5EF4-FFF2-40B4-BE49-F238E27FC236}">
                <a16:creationId xmlns:a16="http://schemas.microsoft.com/office/drawing/2014/main" id="{01B4C76F-BA5B-41F4-A966-767721A31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139" y="251012"/>
            <a:ext cx="2430409" cy="6185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A067A3-656A-4368-AC37-F6A94E1F3005}"/>
              </a:ext>
            </a:extLst>
          </p:cNvPr>
          <p:cNvSpPr txBox="1"/>
          <p:nvPr/>
        </p:nvSpPr>
        <p:spPr>
          <a:xfrm>
            <a:off x="4821701" y="251572"/>
            <a:ext cx="64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EFCE5-5F13-4881-A577-4B202DDF7A60}"/>
              </a:ext>
            </a:extLst>
          </p:cNvPr>
          <p:cNvSpPr txBox="1"/>
          <p:nvPr/>
        </p:nvSpPr>
        <p:spPr>
          <a:xfrm>
            <a:off x="7176567" y="2270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 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81B57F-FEA7-456E-A7C1-9A3B8E5D596D}"/>
              </a:ext>
            </a:extLst>
          </p:cNvPr>
          <p:cNvSpPr txBox="1"/>
          <p:nvPr/>
        </p:nvSpPr>
        <p:spPr>
          <a:xfrm>
            <a:off x="9719139" y="180459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 IC</a:t>
            </a:r>
          </a:p>
        </p:txBody>
      </p:sp>
    </p:spTree>
    <p:extLst>
      <p:ext uri="{BB962C8B-B14F-4D97-AF65-F5344CB8AC3E}">
        <p14:creationId xmlns:p14="http://schemas.microsoft.com/office/powerpoint/2010/main" val="154929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9CFCE6-877F-4858-B8BD-2C52CA8AFB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13F8A0-12AE-4514-8372-0DD766EC28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E3B05-0D94-4E6F-BF2A-54DD50C6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2088844"/>
            <a:ext cx="5129784" cy="268031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FF17D4-9A8C-4CE5-B096-D8CCD44004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074B4-3982-4D4E-897F-A30EE9BC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2370982"/>
            <a:ext cx="5129784" cy="21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72378E2-7521-4EA7-A831-9CD93DE1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9110"/>
            <a:ext cx="3425609" cy="3994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BC4E3-6B02-4934-964E-C0E6A85A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432175"/>
            <a:ext cx="3433324" cy="174874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ABCADD-7E0C-496D-99E2-6780A3ED6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504" y="330045"/>
            <a:ext cx="2778358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EE1236-E895-43CD-953D-1235C270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Contrasts – Normal vs. AROMA (Visual)</a:t>
            </a:r>
          </a:p>
        </p:txBody>
      </p:sp>
    </p:spTree>
    <p:extLst>
      <p:ext uri="{BB962C8B-B14F-4D97-AF65-F5344CB8AC3E}">
        <p14:creationId xmlns:p14="http://schemas.microsoft.com/office/powerpoint/2010/main" val="36819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1E7925-5D16-4315-901D-6DA978268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54" y="643467"/>
            <a:ext cx="38718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34C5727-CF7E-4242-84CE-A93957D10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64" y="587858"/>
            <a:ext cx="2830870" cy="3301307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93AAD6-F61C-4E95-A18C-DF779012B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14" y="587857"/>
            <a:ext cx="2294408" cy="3301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A6F50-C97C-49AF-A412-EB7FE07C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</a:rPr>
              <a:t>Contrasts – Normal vs. AROMA (Audio)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0AE54-535B-4A1E-85A6-519A03E21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375" y="1530293"/>
            <a:ext cx="2928713" cy="79807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BD74DAA-7C6F-4EFE-BCFA-31AF9AC9B778}"/>
              </a:ext>
            </a:extLst>
          </p:cNvPr>
          <p:cNvSpPr/>
          <p:nvPr/>
        </p:nvSpPr>
        <p:spPr>
          <a:xfrm>
            <a:off x="6711616" y="2809375"/>
            <a:ext cx="158416" cy="541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DB936-E9EB-47C7-A9BD-7DC98ED35E7E}"/>
              </a:ext>
            </a:extLst>
          </p:cNvPr>
          <p:cNvCxnSpPr/>
          <p:nvPr/>
        </p:nvCxnSpPr>
        <p:spPr>
          <a:xfrm flipV="1">
            <a:off x="7112668" y="2863517"/>
            <a:ext cx="102269" cy="12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58BCB-B9BE-4B95-9503-7CC5857B3816}"/>
              </a:ext>
            </a:extLst>
          </p:cNvPr>
          <p:cNvCxnSpPr>
            <a:cxnSpLocks/>
          </p:cNvCxnSpPr>
          <p:nvPr/>
        </p:nvCxnSpPr>
        <p:spPr>
          <a:xfrm flipH="1" flipV="1">
            <a:off x="5905500" y="2869531"/>
            <a:ext cx="96252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467509-FDF9-4394-B801-966706268171}"/>
              </a:ext>
            </a:extLst>
          </p:cNvPr>
          <p:cNvCxnSpPr/>
          <p:nvPr/>
        </p:nvCxnSpPr>
        <p:spPr>
          <a:xfrm flipV="1">
            <a:off x="5044324" y="2890585"/>
            <a:ext cx="372275" cy="43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02D3CD-4906-48FC-84F3-D9785042757D}"/>
              </a:ext>
            </a:extLst>
          </p:cNvPr>
          <p:cNvCxnSpPr/>
          <p:nvPr/>
        </p:nvCxnSpPr>
        <p:spPr>
          <a:xfrm flipH="1" flipV="1">
            <a:off x="4981502" y="2863517"/>
            <a:ext cx="72129" cy="17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2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FACDCD5-205C-4D8F-9C32-99551E279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06" y="643467"/>
            <a:ext cx="4777188" cy="5571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8F0AC12-2ACD-4F69-BD66-6F8C7F3EA692}"/>
              </a:ext>
            </a:extLst>
          </p:cNvPr>
          <p:cNvSpPr/>
          <p:nvPr/>
        </p:nvSpPr>
        <p:spPr>
          <a:xfrm>
            <a:off x="3968724" y="4382290"/>
            <a:ext cx="250416" cy="14797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28C941-88D4-4B57-95F2-008BB978ADD6}"/>
              </a:ext>
            </a:extLst>
          </p:cNvPr>
          <p:cNvSpPr/>
          <p:nvPr/>
        </p:nvSpPr>
        <p:spPr>
          <a:xfrm>
            <a:off x="7187207" y="4382290"/>
            <a:ext cx="250416" cy="14797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ICA-Based Motion Correction</vt:lpstr>
      <vt:lpstr>Background</vt:lpstr>
      <vt:lpstr>Method</vt:lpstr>
      <vt:lpstr>MELODIC Results</vt:lpstr>
      <vt:lpstr>PowerPoint Presentation</vt:lpstr>
      <vt:lpstr>Contrasts – Normal vs. AROMA (Visual)</vt:lpstr>
      <vt:lpstr>PowerPoint Presentation</vt:lpstr>
      <vt:lpstr>Contrasts – Normal vs. AROMA (Audio)</vt:lpstr>
      <vt:lpstr>PowerPoint Presentation</vt:lpstr>
      <vt:lpstr>Contrasts – Normal vs. AROMA (Motion)</vt:lpstr>
      <vt:lpstr>PowerPoint Presentation</vt:lpstr>
      <vt:lpstr>PowerPoint Presentation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ICA-Based Motion Correction</dc:title>
  <dc:creator>Jacob Nye</dc:creator>
  <cp:lastModifiedBy>Jacob Nye</cp:lastModifiedBy>
  <cp:revision>22</cp:revision>
  <dcterms:created xsi:type="dcterms:W3CDTF">2018-04-30T20:16:03Z</dcterms:created>
  <dcterms:modified xsi:type="dcterms:W3CDTF">2018-04-30T21:50:37Z</dcterms:modified>
</cp:coreProperties>
</file>