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82" r:id="rId12"/>
    <p:sldId id="291" r:id="rId13"/>
    <p:sldId id="301" r:id="rId14"/>
    <p:sldId id="292" r:id="rId15"/>
    <p:sldId id="296" r:id="rId16"/>
    <p:sldId id="297" r:id="rId17"/>
    <p:sldId id="298" r:id="rId18"/>
    <p:sldId id="293" r:id="rId19"/>
    <p:sldId id="294" r:id="rId20"/>
    <p:sldId id="299" r:id="rId21"/>
    <p:sldId id="295" r:id="rId22"/>
    <p:sldId id="300" r:id="rId23"/>
    <p:sldId id="303" r:id="rId24"/>
    <p:sldId id="302" r:id="rId25"/>
    <p:sldId id="304" r:id="rId26"/>
    <p:sldId id="305" r:id="rId27"/>
    <p:sldId id="306" r:id="rId28"/>
    <p:sldId id="307" r:id="rId29"/>
    <p:sldId id="308" r:id="rId30"/>
    <p:sldId id="309" r:id="rId31"/>
    <p:sldId id="31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07A-E3AE-479F-9182-D8794F56D6D6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35A-F57A-4144-B992-D37FED50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7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07A-E3AE-479F-9182-D8794F56D6D6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35A-F57A-4144-B992-D37FED50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6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07A-E3AE-479F-9182-D8794F56D6D6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35A-F57A-4144-B992-D37FED50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9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07A-E3AE-479F-9182-D8794F56D6D6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35A-F57A-4144-B992-D37FED50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2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07A-E3AE-479F-9182-D8794F56D6D6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35A-F57A-4144-B992-D37FED50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71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07A-E3AE-479F-9182-D8794F56D6D6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35A-F57A-4144-B992-D37FED50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4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07A-E3AE-479F-9182-D8794F56D6D6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35A-F57A-4144-B992-D37FED50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5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07A-E3AE-479F-9182-D8794F56D6D6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35A-F57A-4144-B992-D37FED50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16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07A-E3AE-479F-9182-D8794F56D6D6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35A-F57A-4144-B992-D37FED50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2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07A-E3AE-479F-9182-D8794F56D6D6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35A-F57A-4144-B992-D37FED50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62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07A-E3AE-479F-9182-D8794F56D6D6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35A-F57A-4144-B992-D37FED50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0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4507A-E3AE-479F-9182-D8794F56D6D6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235A-F57A-4144-B992-D37FED50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Hash_fun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/>
              <a:t>15SE205 </a:t>
            </a:r>
            <a:br>
              <a:rPr lang="en-IN" altLang="en-US"/>
            </a:br>
            <a:r>
              <a:rPr lang="en-IN" altLang="en-US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59905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Wild Card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? (question mark) symbol represents wildcard element. </a:t>
            </a:r>
          </a:p>
          <a:p>
            <a:r>
              <a:rPr lang="en-IN" dirty="0"/>
              <a:t>It means any type. If we write &lt;? extends Number&gt;, it means any child class of Number e.g. Integer, Float, double etc. </a:t>
            </a:r>
          </a:p>
          <a:p>
            <a:r>
              <a:rPr lang="en-IN" dirty="0"/>
              <a:t>Now we can call the method of Number class through any child class object.</a:t>
            </a:r>
          </a:p>
        </p:txBody>
      </p:sp>
    </p:spTree>
    <p:extLst>
      <p:ext uri="{BB962C8B-B14F-4D97-AF65-F5344CB8AC3E}">
        <p14:creationId xmlns:p14="http://schemas.microsoft.com/office/powerpoint/2010/main" val="404097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 by Mentor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31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Collection</a:t>
            </a:r>
          </a:p>
          <a:p>
            <a:r>
              <a:rPr lang="en-IN" dirty="0"/>
              <a:t>Set</a:t>
            </a:r>
          </a:p>
          <a:p>
            <a:r>
              <a:rPr lang="en-IN" dirty="0"/>
              <a:t>List </a:t>
            </a:r>
          </a:p>
          <a:p>
            <a:r>
              <a:rPr lang="en-IN" dirty="0"/>
              <a:t>Queue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09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IN" dirty="0"/>
              <a:t>Hierarchy of Collections Framework</a:t>
            </a:r>
          </a:p>
        </p:txBody>
      </p:sp>
      <p:pic>
        <p:nvPicPr>
          <p:cNvPr id="1026" name="Picture 2" descr="hierarchy of collection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27906"/>
            <a:ext cx="920496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4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 </a:t>
            </a:r>
            <a:r>
              <a:rPr lang="en-IN" i="1" dirty="0"/>
              <a:t>collection</a:t>
            </a:r>
            <a:r>
              <a:rPr lang="en-IN" dirty="0"/>
              <a:t> — sometimes called a container — is simply an object that groups multiple elements into a single unit. </a:t>
            </a:r>
          </a:p>
          <a:p>
            <a:r>
              <a:rPr lang="en-IN" dirty="0"/>
              <a:t>Collections are used to store, retrieve, manipulate, and communicate aggregate data.</a:t>
            </a:r>
          </a:p>
          <a:p>
            <a:r>
              <a:rPr lang="en-IN" dirty="0"/>
              <a:t> Typically, they represent data items that form a natural group, such as a poker hand (a collection of cards), a mail folder (a collection of letters), or a telephone directory (a mapping of names to phone numbers).</a:t>
            </a:r>
          </a:p>
          <a:p>
            <a:r>
              <a:rPr lang="en-IN" dirty="0"/>
              <a:t>A </a:t>
            </a:r>
            <a:r>
              <a:rPr lang="en-IN" i="1" dirty="0"/>
              <a:t>collections framework</a:t>
            </a:r>
            <a:r>
              <a:rPr lang="en-IN" dirty="0"/>
              <a:t> is a unified architecture for representing and manipulating collections. They contain Interfaces, Implementations and Algorithms (Reusable functionality)</a:t>
            </a:r>
          </a:p>
        </p:txBody>
      </p:sp>
    </p:spTree>
    <p:extLst>
      <p:ext uri="{BB962C8B-B14F-4D97-AF65-F5344CB8AC3E}">
        <p14:creationId xmlns:p14="http://schemas.microsoft.com/office/powerpoint/2010/main" val="171686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Interfaces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00" t="41630" r="15750" b="14815"/>
          <a:stretch/>
        </p:blipFill>
        <p:spPr>
          <a:xfrm>
            <a:off x="253999" y="2042160"/>
            <a:ext cx="10463349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9040" y="5811520"/>
            <a:ext cx="942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Other Popularly used interfaces in collections are Comparator, </a:t>
            </a:r>
            <a:r>
              <a:rPr lang="en-IN" dirty="0" err="1"/>
              <a:t>RandomAccess</a:t>
            </a:r>
            <a:r>
              <a:rPr lang="en-IN" dirty="0"/>
              <a:t>, Iterator, and </a:t>
            </a:r>
            <a:r>
              <a:rPr lang="en-IN" dirty="0" err="1"/>
              <a:t>ListIterator</a:t>
            </a:r>
            <a:r>
              <a:rPr lang="en-IN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116718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Methods in Collection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31" t="9706" r="28198" b="7005"/>
          <a:stretch/>
        </p:blipFill>
        <p:spPr>
          <a:xfrm>
            <a:off x="1605280" y="1005840"/>
            <a:ext cx="87376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365126"/>
            <a:ext cx="10500360" cy="692840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Methods…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046" t="15483" r="24651" b="18438"/>
          <a:stretch/>
        </p:blipFill>
        <p:spPr>
          <a:xfrm>
            <a:off x="1778000" y="783645"/>
            <a:ext cx="9342120" cy="5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7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extends Collection</a:t>
            </a:r>
          </a:p>
          <a:p>
            <a:r>
              <a:rPr lang="en-IN" dirty="0"/>
              <a:t>Set cannot contain duplicate items</a:t>
            </a:r>
          </a:p>
          <a:p>
            <a:r>
              <a:rPr lang="en-IN" dirty="0"/>
              <a:t>Set is a generic interface </a:t>
            </a:r>
            <a:r>
              <a:rPr lang="en-IN" dirty="0" err="1"/>
              <a:t>interface</a:t>
            </a:r>
            <a:r>
              <a:rPr lang="en-IN" dirty="0"/>
              <a:t> Set&lt;E&gt; E: Type of objects that list will hold.</a:t>
            </a:r>
          </a:p>
          <a:p>
            <a:r>
              <a:rPr lang="en-IN" dirty="0"/>
              <a:t>Set does not have any methods on its own. Only that add() method returns false if tried to add duplicate elements.</a:t>
            </a:r>
          </a:p>
          <a:p>
            <a:r>
              <a:rPr lang="en-IN" dirty="0"/>
              <a:t>Set has its implementation in various classes like </a:t>
            </a:r>
            <a:r>
              <a:rPr lang="en-IN" dirty="0" err="1"/>
              <a:t>HashSet</a:t>
            </a:r>
            <a:r>
              <a:rPr lang="en-IN" dirty="0"/>
              <a:t>, </a:t>
            </a:r>
            <a:r>
              <a:rPr lang="en-IN" dirty="0" err="1"/>
              <a:t>TreeSet</a:t>
            </a:r>
            <a:r>
              <a:rPr lang="en-IN" dirty="0"/>
              <a:t>, </a:t>
            </a:r>
            <a:r>
              <a:rPr lang="en-IN" dirty="0" err="1"/>
              <a:t>LinkedHashSet</a:t>
            </a:r>
            <a:r>
              <a:rPr lang="en-IN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5911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 extends Collection</a:t>
            </a:r>
          </a:p>
          <a:p>
            <a:r>
              <a:rPr lang="en-IN" dirty="0"/>
              <a:t>List can contain duplicate items</a:t>
            </a:r>
          </a:p>
          <a:p>
            <a:r>
              <a:rPr lang="en-IN" dirty="0"/>
              <a:t>List is a generic interface interface List&lt;E&gt; E: Type of objects that list will hold.</a:t>
            </a:r>
          </a:p>
        </p:txBody>
      </p:sp>
    </p:spTree>
    <p:extLst>
      <p:ext uri="{BB962C8B-B14F-4D97-AF65-F5344CB8AC3E}">
        <p14:creationId xmlns:p14="http://schemas.microsoft.com/office/powerpoint/2010/main" val="10804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980049" y="246267"/>
            <a:ext cx="8204541" cy="52420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353" y="770467"/>
            <a:ext cx="11065932" cy="5850466"/>
          </a:xfrm>
        </p:spPr>
        <p:txBody>
          <a:bodyPr>
            <a:normAutofit/>
          </a:bodyPr>
          <a:lstStyle/>
          <a:p>
            <a:pPr marL="996946" lvl="2" indent="-311079">
              <a:defRPr/>
            </a:pPr>
            <a:r>
              <a:rPr lang="en-IN" sz="2400" dirty="0"/>
              <a:t>Generics: Basics, Generics and type safety</a:t>
            </a:r>
          </a:p>
          <a:p>
            <a:pPr marL="996946" lvl="2" indent="-311079">
              <a:defRPr/>
            </a:pPr>
            <a:r>
              <a:rPr lang="en-IN" sz="2400" dirty="0"/>
              <a:t>Collection Interfaces</a:t>
            </a:r>
          </a:p>
          <a:p>
            <a:pPr marL="1454146" lvl="3" indent="-311079">
              <a:defRPr/>
            </a:pPr>
            <a:r>
              <a:rPr lang="en-IN" sz="2200" dirty="0"/>
              <a:t>Collection</a:t>
            </a:r>
          </a:p>
          <a:p>
            <a:pPr marL="1454146" lvl="3" indent="-311079">
              <a:defRPr/>
            </a:pPr>
            <a:r>
              <a:rPr lang="en-IN" sz="2200" dirty="0"/>
              <a:t>Set</a:t>
            </a:r>
          </a:p>
          <a:p>
            <a:pPr marL="1454146" lvl="3" indent="-311079">
              <a:defRPr/>
            </a:pPr>
            <a:r>
              <a:rPr lang="en-IN" sz="2200" dirty="0"/>
              <a:t>List</a:t>
            </a:r>
          </a:p>
          <a:p>
            <a:pPr marL="1454146" lvl="3" indent="-311079">
              <a:defRPr/>
            </a:pPr>
            <a:r>
              <a:rPr lang="en-IN" sz="2200" dirty="0"/>
              <a:t>Queue</a:t>
            </a:r>
          </a:p>
          <a:p>
            <a:pPr marL="996946" lvl="2" indent="-311079">
              <a:defRPr/>
            </a:pPr>
            <a:r>
              <a:rPr lang="en-IN" sz="2400" dirty="0"/>
              <a:t>Collection Classes</a:t>
            </a:r>
          </a:p>
          <a:p>
            <a:pPr marL="1454146" lvl="3" indent="-311079">
              <a:defRPr/>
            </a:pPr>
            <a:r>
              <a:rPr lang="en-IN" sz="2200" dirty="0"/>
              <a:t>Array List</a:t>
            </a:r>
          </a:p>
          <a:p>
            <a:pPr marL="1454146" lvl="3" indent="-311079">
              <a:defRPr/>
            </a:pPr>
            <a:r>
              <a:rPr lang="en-IN" sz="2200" dirty="0"/>
              <a:t>Hash Set</a:t>
            </a:r>
          </a:p>
          <a:p>
            <a:pPr marL="1454146" lvl="3" indent="-311079">
              <a:defRPr/>
            </a:pPr>
            <a:r>
              <a:rPr lang="en-IN" sz="2200" dirty="0"/>
              <a:t>Tree Set</a:t>
            </a:r>
          </a:p>
          <a:p>
            <a:pPr marL="996946" lvl="2" indent="-311079">
              <a:defRPr/>
            </a:pPr>
            <a:r>
              <a:rPr lang="en-IN" sz="2400" dirty="0"/>
              <a:t>Accessing via Iterators</a:t>
            </a:r>
          </a:p>
          <a:p>
            <a:pPr marL="996946" lvl="2" indent="-311079">
              <a:defRPr/>
            </a:pPr>
            <a:r>
              <a:rPr lang="en-IN" sz="2400" dirty="0"/>
              <a:t>Map Interfaces</a:t>
            </a:r>
          </a:p>
          <a:p>
            <a:pPr marL="996946" lvl="2" indent="-311079">
              <a:defRPr/>
            </a:pPr>
            <a:r>
              <a:rPr lang="en-IN" sz="2400" dirty="0"/>
              <a:t>Map Classes: Abstract Map, Hash Map, Tree Map</a:t>
            </a:r>
          </a:p>
          <a:p>
            <a:pPr marL="996946" lvl="2" indent="-311079">
              <a:defRPr/>
            </a:pPr>
            <a:endParaRPr lang="en-IN" sz="2400" dirty="0"/>
          </a:p>
          <a:p>
            <a:pPr marL="996946" lvl="2" indent="-311079">
              <a:defRPr/>
            </a:pPr>
            <a:endParaRPr lang="en-IN" sz="2400" dirty="0"/>
          </a:p>
          <a:p>
            <a:pPr marL="1143067" lvl="3" indent="0">
              <a:buNone/>
              <a:defRPr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357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Methods of 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90" t="10114" r="26490" b="6764"/>
          <a:stretch/>
        </p:blipFill>
        <p:spPr>
          <a:xfrm>
            <a:off x="944880" y="822960"/>
            <a:ext cx="9865360" cy="57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9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Queue extends Collection</a:t>
            </a:r>
          </a:p>
          <a:p>
            <a:r>
              <a:rPr lang="en-IN" dirty="0"/>
              <a:t>Queue uses FCFS model predominantly</a:t>
            </a:r>
          </a:p>
          <a:p>
            <a:r>
              <a:rPr lang="en-IN" dirty="0"/>
              <a:t>Queue is a generic interface interface Queue&lt;E&gt; E: Type of objects that list will hold</a:t>
            </a:r>
          </a:p>
        </p:txBody>
      </p:sp>
    </p:spTree>
    <p:extLst>
      <p:ext uri="{BB962C8B-B14F-4D97-AF65-F5344CB8AC3E}">
        <p14:creationId xmlns:p14="http://schemas.microsoft.com/office/powerpoint/2010/main" val="2812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in Queue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77" t="17818" r="13357" b="22641"/>
          <a:stretch/>
        </p:blipFill>
        <p:spPr>
          <a:xfrm>
            <a:off x="838200" y="1763899"/>
            <a:ext cx="10358120" cy="438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1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in Collections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67" t="16148" r="15667" b="24296"/>
          <a:stretch/>
        </p:blipFill>
        <p:spPr>
          <a:xfrm>
            <a:off x="437032" y="1442720"/>
            <a:ext cx="1131793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7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err="1"/>
              <a:t>ArrayList</a:t>
            </a:r>
            <a:r>
              <a:rPr lang="en-IN" dirty="0"/>
              <a:t> class can contain duplicate elements.</a:t>
            </a:r>
          </a:p>
          <a:p>
            <a:r>
              <a:rPr lang="en-IN" dirty="0"/>
              <a:t>Java </a:t>
            </a:r>
            <a:r>
              <a:rPr lang="en-IN" dirty="0" err="1"/>
              <a:t>ArrayList</a:t>
            </a:r>
            <a:r>
              <a:rPr lang="en-IN" dirty="0"/>
              <a:t> class maintains insertion order.</a:t>
            </a:r>
          </a:p>
          <a:p>
            <a:r>
              <a:rPr lang="en-IN" dirty="0"/>
              <a:t>Java </a:t>
            </a:r>
            <a:r>
              <a:rPr lang="en-IN" dirty="0" err="1"/>
              <a:t>ArrayList</a:t>
            </a:r>
            <a:r>
              <a:rPr lang="en-IN" dirty="0"/>
              <a:t> class is non synchronized.</a:t>
            </a:r>
          </a:p>
          <a:p>
            <a:r>
              <a:rPr lang="en-IN" dirty="0"/>
              <a:t>Java </a:t>
            </a:r>
            <a:r>
              <a:rPr lang="en-IN" dirty="0" err="1"/>
              <a:t>ArrayList</a:t>
            </a:r>
            <a:r>
              <a:rPr lang="en-IN" dirty="0"/>
              <a:t> allows random access because array works at the index basis.</a:t>
            </a:r>
          </a:p>
          <a:p>
            <a:r>
              <a:rPr lang="en-IN" dirty="0"/>
              <a:t>In Java </a:t>
            </a:r>
            <a:r>
              <a:rPr lang="en-IN" dirty="0" err="1"/>
              <a:t>ArrayList</a:t>
            </a:r>
            <a:r>
              <a:rPr lang="en-IN" dirty="0"/>
              <a:t> class, manipulation is slow because a lot of shifting needs to be occurred if any element is removed from the array list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83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err="1"/>
              <a:t>LinkedList</a:t>
            </a:r>
            <a:r>
              <a:rPr lang="en-IN" dirty="0"/>
              <a:t> class can contain duplicate elements.</a:t>
            </a:r>
          </a:p>
          <a:p>
            <a:r>
              <a:rPr lang="en-IN" dirty="0"/>
              <a:t>Java </a:t>
            </a:r>
            <a:r>
              <a:rPr lang="en-IN" dirty="0" err="1"/>
              <a:t>LinkedList</a:t>
            </a:r>
            <a:r>
              <a:rPr lang="en-IN" dirty="0"/>
              <a:t> class maintains insertion order.</a:t>
            </a:r>
          </a:p>
          <a:p>
            <a:r>
              <a:rPr lang="en-IN" dirty="0"/>
              <a:t>Java </a:t>
            </a:r>
            <a:r>
              <a:rPr lang="en-IN" dirty="0" err="1"/>
              <a:t>LinkedList</a:t>
            </a:r>
            <a:r>
              <a:rPr lang="en-IN" dirty="0"/>
              <a:t> class is non synchronized.</a:t>
            </a:r>
          </a:p>
          <a:p>
            <a:r>
              <a:rPr lang="en-IN" dirty="0"/>
              <a:t>In Java </a:t>
            </a:r>
            <a:r>
              <a:rPr lang="en-IN" dirty="0" err="1"/>
              <a:t>LinkedList</a:t>
            </a:r>
            <a:r>
              <a:rPr lang="en-IN" dirty="0"/>
              <a:t> class, manipulation is fast because no shifting needs to be occurred.</a:t>
            </a:r>
          </a:p>
          <a:p>
            <a:r>
              <a:rPr lang="en-IN" dirty="0"/>
              <a:t>Java </a:t>
            </a:r>
            <a:r>
              <a:rPr lang="en-IN" dirty="0" err="1"/>
              <a:t>LinkedList</a:t>
            </a:r>
            <a:r>
              <a:rPr lang="en-IN" dirty="0"/>
              <a:t> class can be used as list, stack or queue.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708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297305"/>
            <a:ext cx="10515600" cy="4351338"/>
          </a:xfrm>
        </p:spPr>
        <p:txBody>
          <a:bodyPr/>
          <a:lstStyle/>
          <a:p>
            <a:r>
              <a:rPr lang="en-IN" dirty="0" err="1"/>
              <a:t>HashSet</a:t>
            </a:r>
            <a:r>
              <a:rPr lang="en-IN" dirty="0"/>
              <a:t> stores the elements by using a mechanism called </a:t>
            </a:r>
            <a:r>
              <a:rPr lang="en-IN" b="1" dirty="0"/>
              <a:t>hashing.</a:t>
            </a:r>
            <a:endParaRPr lang="en-IN" dirty="0"/>
          </a:p>
          <a:p>
            <a:r>
              <a:rPr lang="en-IN" dirty="0" err="1"/>
              <a:t>HashSet</a:t>
            </a:r>
            <a:r>
              <a:rPr lang="en-IN" dirty="0"/>
              <a:t> contains unique elements only. And adds no new methods</a:t>
            </a:r>
          </a:p>
          <a:p>
            <a:r>
              <a:rPr lang="en-IN" dirty="0"/>
              <a:t>A hash table uses a </a:t>
            </a:r>
            <a:r>
              <a:rPr lang="en-IN" dirty="0">
                <a:hlinkClick r:id="rId2" tooltip="Hash function"/>
              </a:rPr>
              <a:t>hash function</a:t>
            </a:r>
            <a:r>
              <a:rPr lang="en-IN" dirty="0"/>
              <a:t> to compute an </a:t>
            </a:r>
            <a:r>
              <a:rPr lang="en-IN" i="1" dirty="0"/>
              <a:t>index</a:t>
            </a:r>
            <a:r>
              <a:rPr lang="en-IN" dirty="0"/>
              <a:t> into an array of </a:t>
            </a:r>
            <a:r>
              <a:rPr lang="en-IN" i="1" dirty="0"/>
              <a:t>buckets</a:t>
            </a:r>
            <a:r>
              <a:rPr lang="en-IN" dirty="0"/>
              <a:t> or </a:t>
            </a:r>
            <a:r>
              <a:rPr lang="en-IN" i="1" dirty="0"/>
              <a:t>slots</a:t>
            </a:r>
            <a:r>
              <a:rPr lang="en-IN" dirty="0"/>
              <a:t>, from which the desired value can be found.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61" y="2875280"/>
            <a:ext cx="5625146" cy="410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05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LinkedHashSet</a:t>
            </a:r>
            <a:r>
              <a:rPr lang="en-IN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Contains unique elements only like </a:t>
            </a:r>
            <a:r>
              <a:rPr lang="en-IN" dirty="0" err="1"/>
              <a:t>HashSet</a:t>
            </a:r>
            <a:r>
              <a:rPr lang="en-IN" dirty="0"/>
              <a:t>.</a:t>
            </a:r>
          </a:p>
          <a:p>
            <a:r>
              <a:rPr lang="en-IN" dirty="0"/>
              <a:t>Provides all optional set operations, and permits null elements.</a:t>
            </a:r>
          </a:p>
          <a:p>
            <a:r>
              <a:rPr lang="en-IN" dirty="0"/>
              <a:t>Maintains insertion order.</a:t>
            </a:r>
          </a:p>
          <a:p>
            <a:r>
              <a:rPr lang="en-IN" dirty="0"/>
              <a:t>Adds no new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935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TreeSet</a:t>
            </a:r>
            <a:r>
              <a:rPr lang="en-IN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Contains unique elements only like </a:t>
            </a:r>
            <a:r>
              <a:rPr lang="en-IN" dirty="0" err="1"/>
              <a:t>HashSet</a:t>
            </a:r>
            <a:r>
              <a:rPr lang="en-IN" dirty="0"/>
              <a:t>.</a:t>
            </a:r>
          </a:p>
          <a:p>
            <a:r>
              <a:rPr lang="en-IN" dirty="0"/>
              <a:t>Access and retrieval times are quiet fast.</a:t>
            </a:r>
          </a:p>
          <a:p>
            <a:r>
              <a:rPr lang="en-IN" dirty="0"/>
              <a:t>Maintains ascending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30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a Collection via an Iterator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082" t="9926" r="19584" b="39704"/>
          <a:stretch/>
        </p:blipFill>
        <p:spPr>
          <a:xfrm>
            <a:off x="732177" y="1798320"/>
            <a:ext cx="10727645" cy="4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980049" y="246267"/>
            <a:ext cx="8204541" cy="52420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353" y="770467"/>
            <a:ext cx="11065932" cy="5850466"/>
          </a:xfrm>
        </p:spPr>
        <p:txBody>
          <a:bodyPr>
            <a:normAutofit fontScale="92500" lnSpcReduction="10000"/>
          </a:bodyPr>
          <a:lstStyle/>
          <a:p>
            <a:pPr marL="996946" lvl="2" indent="-311079">
              <a:defRPr/>
            </a:pPr>
            <a:r>
              <a:rPr lang="en-IN" sz="2400" dirty="0"/>
              <a:t>Introduction to Swing</a:t>
            </a:r>
          </a:p>
          <a:p>
            <a:pPr marL="996946" lvl="2" indent="-311079">
              <a:defRPr/>
            </a:pPr>
            <a:r>
              <a:rPr lang="en-IN" sz="2400" dirty="0"/>
              <a:t>MVC Connection</a:t>
            </a:r>
          </a:p>
          <a:p>
            <a:pPr marL="996946" lvl="2" indent="-311079">
              <a:defRPr/>
            </a:pPr>
            <a:r>
              <a:rPr lang="en-IN" sz="2400" dirty="0"/>
              <a:t>Containers</a:t>
            </a:r>
          </a:p>
          <a:p>
            <a:pPr marL="1454146" lvl="3" indent="-311079">
              <a:defRPr/>
            </a:pPr>
            <a:r>
              <a:rPr lang="en-IN" sz="2200" dirty="0" err="1"/>
              <a:t>Jframe</a:t>
            </a:r>
            <a:endParaRPr lang="en-IN" sz="2200" dirty="0"/>
          </a:p>
          <a:p>
            <a:pPr marL="1454146" lvl="3" indent="-311079">
              <a:defRPr/>
            </a:pPr>
            <a:r>
              <a:rPr lang="en-IN" sz="2200" dirty="0" err="1"/>
              <a:t>Jdialog</a:t>
            </a:r>
            <a:endParaRPr lang="en-IN" sz="2200" dirty="0"/>
          </a:p>
          <a:p>
            <a:pPr marL="1454146" lvl="3" indent="-311079">
              <a:defRPr/>
            </a:pPr>
            <a:r>
              <a:rPr lang="en-IN" sz="2200" dirty="0" err="1"/>
              <a:t>Jpanel</a:t>
            </a:r>
            <a:endParaRPr lang="en-IN" sz="2200" dirty="0"/>
          </a:p>
          <a:p>
            <a:pPr marL="1454146" lvl="3" indent="-311079">
              <a:defRPr/>
            </a:pPr>
            <a:r>
              <a:rPr lang="en-IN" sz="2200" dirty="0" err="1"/>
              <a:t>JRootPane</a:t>
            </a:r>
            <a:endParaRPr lang="en-IN" sz="2200" dirty="0"/>
          </a:p>
          <a:p>
            <a:pPr marL="1454146" lvl="3" indent="-311079">
              <a:defRPr/>
            </a:pPr>
            <a:r>
              <a:rPr lang="en-IN" sz="2200" dirty="0" err="1"/>
              <a:t>JLayeredPane</a:t>
            </a:r>
            <a:endParaRPr lang="en-IN" sz="2200" dirty="0"/>
          </a:p>
          <a:p>
            <a:pPr marL="1143067" lvl="3" indent="0">
              <a:buNone/>
              <a:defRPr/>
            </a:pPr>
            <a:endParaRPr lang="en-IN" sz="2200" dirty="0"/>
          </a:p>
          <a:p>
            <a:pPr marL="996946" lvl="2" indent="-311079">
              <a:defRPr/>
            </a:pPr>
            <a:r>
              <a:rPr lang="en-IN" sz="2400" dirty="0"/>
              <a:t>Placing components in Container</a:t>
            </a:r>
          </a:p>
          <a:p>
            <a:pPr marL="1454146" lvl="3" indent="-311079">
              <a:defRPr/>
            </a:pPr>
            <a:r>
              <a:rPr lang="en-IN" sz="2200" dirty="0"/>
              <a:t>Components:</a:t>
            </a:r>
          </a:p>
          <a:p>
            <a:pPr marL="1911346" lvl="4" indent="-311079">
              <a:defRPr/>
            </a:pPr>
            <a:r>
              <a:rPr lang="en-IN" sz="2200" dirty="0" err="1"/>
              <a:t>JButton</a:t>
            </a:r>
            <a:endParaRPr lang="en-IN" sz="2200" dirty="0"/>
          </a:p>
          <a:p>
            <a:pPr marL="1911346" lvl="4" indent="-311079">
              <a:defRPr/>
            </a:pPr>
            <a:r>
              <a:rPr lang="en-IN" sz="2200" dirty="0" err="1"/>
              <a:t>JLabel</a:t>
            </a:r>
            <a:r>
              <a:rPr lang="en-IN" sz="2200" dirty="0"/>
              <a:t>, </a:t>
            </a:r>
          </a:p>
          <a:p>
            <a:pPr marL="1911346" lvl="4" indent="-311079">
              <a:defRPr/>
            </a:pPr>
            <a:r>
              <a:rPr lang="en-IN" sz="2200" dirty="0" err="1"/>
              <a:t>JTextfield</a:t>
            </a:r>
            <a:r>
              <a:rPr lang="en-IN" sz="2200" dirty="0"/>
              <a:t>, </a:t>
            </a:r>
          </a:p>
          <a:p>
            <a:pPr marL="1911346" lvl="4" indent="-311079">
              <a:defRPr/>
            </a:pPr>
            <a:r>
              <a:rPr lang="en-IN" sz="2200" dirty="0" err="1"/>
              <a:t>JComboBox</a:t>
            </a:r>
            <a:r>
              <a:rPr lang="en-IN" sz="2200" dirty="0"/>
              <a:t>,</a:t>
            </a:r>
          </a:p>
          <a:p>
            <a:pPr marL="1911346" lvl="4" indent="-311079">
              <a:defRPr/>
            </a:pPr>
            <a:r>
              <a:rPr lang="en-IN" sz="2200" dirty="0" err="1"/>
              <a:t>Jlist</a:t>
            </a:r>
            <a:r>
              <a:rPr lang="en-IN" sz="2200" dirty="0"/>
              <a:t>,</a:t>
            </a:r>
          </a:p>
          <a:p>
            <a:pPr marL="1911346" lvl="4" indent="-311079">
              <a:defRPr/>
            </a:pPr>
            <a:r>
              <a:rPr lang="en-IN" sz="2200" dirty="0" err="1"/>
              <a:t>Jtable</a:t>
            </a:r>
            <a:r>
              <a:rPr lang="en-IN" sz="2200" dirty="0"/>
              <a:t>,</a:t>
            </a:r>
          </a:p>
          <a:p>
            <a:pPr marL="1911346" lvl="4" indent="-311079">
              <a:defRPr/>
            </a:pPr>
            <a:r>
              <a:rPr lang="en-IN" sz="2200" dirty="0" err="1"/>
              <a:t>JTabbedPane</a:t>
            </a:r>
            <a:endParaRPr lang="en-IN" sz="2200" dirty="0"/>
          </a:p>
          <a:p>
            <a:pPr marL="1454146" lvl="3" indent="-311079">
              <a:defRPr/>
            </a:pPr>
            <a:endParaRPr lang="en-IN" sz="2200" dirty="0"/>
          </a:p>
          <a:p>
            <a:pPr marL="1454146" lvl="3" indent="-311079">
              <a:defRPr/>
            </a:pPr>
            <a:endParaRPr lang="en-IN" sz="2200" dirty="0"/>
          </a:p>
          <a:p>
            <a:pPr marL="996946" lvl="2" indent="-311079">
              <a:defRPr/>
            </a:pPr>
            <a:endParaRPr lang="en-IN" sz="2400" dirty="0"/>
          </a:p>
          <a:p>
            <a:pPr marL="996946" lvl="2" indent="-311079">
              <a:defRPr/>
            </a:pPr>
            <a:endParaRPr lang="en-IN" sz="2400" dirty="0"/>
          </a:p>
          <a:p>
            <a:pPr marL="1143067" lvl="3" indent="0">
              <a:buNone/>
              <a:defRPr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2819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IN" dirty="0"/>
              <a:t>Methods of Iterator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83" t="8592" r="15833" b="7703"/>
          <a:stretch/>
        </p:blipFill>
        <p:spPr>
          <a:xfrm>
            <a:off x="944880" y="1117600"/>
            <a:ext cx="986536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04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Storing User-Defined Classes in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power of collections is that they can store any type of object, including objects of classes that you create. </a:t>
            </a:r>
          </a:p>
          <a:p>
            <a:r>
              <a:rPr lang="en-IN" dirty="0"/>
              <a:t>Consider the example that uses a </a:t>
            </a:r>
            <a:r>
              <a:rPr lang="en-IN" dirty="0" err="1"/>
              <a:t>LinkedList</a:t>
            </a:r>
            <a:r>
              <a:rPr lang="en-IN" dirty="0"/>
              <a:t> to store mailing addresses (</a:t>
            </a:r>
            <a:r>
              <a:rPr lang="en-IN"/>
              <a:t>Refer Coding)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21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96946" lvl="2" indent="-311079">
              <a:defRPr/>
            </a:pPr>
            <a:r>
              <a:rPr lang="en-IN" sz="2400" dirty="0"/>
              <a:t>Generics</a:t>
            </a:r>
            <a:br>
              <a:rPr lang="en-IN" sz="2400" dirty="0"/>
            </a:br>
            <a:br>
              <a:rPr lang="en-IN" sz="22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108875"/>
            <a:ext cx="10520680" cy="5461258"/>
          </a:xfrm>
        </p:spPr>
        <p:txBody>
          <a:bodyPr/>
          <a:lstStyle/>
          <a:p>
            <a:r>
              <a:rPr lang="en-IN" dirty="0"/>
              <a:t>Basics:</a:t>
            </a:r>
          </a:p>
          <a:p>
            <a:pPr lvl="1"/>
            <a:r>
              <a:rPr lang="en-IN" dirty="0"/>
              <a:t>Introduced from J2SE5 to deal with type safe objects. Before generics, we can store any type of objects in collection i.e. non-generic. </a:t>
            </a:r>
          </a:p>
          <a:p>
            <a:pPr lvl="1"/>
            <a:r>
              <a:rPr lang="en-IN" dirty="0"/>
              <a:t>They were designed to extend </a:t>
            </a:r>
            <a:r>
              <a:rPr lang="en-IN" b="1" dirty="0"/>
              <a:t>Java's</a:t>
            </a:r>
            <a:r>
              <a:rPr lang="en-IN" dirty="0"/>
              <a:t> type system to allow “a type or method to operate on objects of various types while providing compile-time type safety.</a:t>
            </a:r>
          </a:p>
          <a:p>
            <a:pPr lvl="1"/>
            <a:r>
              <a:rPr lang="en-IN" dirty="0"/>
              <a:t>Type Safe Objects</a:t>
            </a:r>
          </a:p>
          <a:p>
            <a:pPr lvl="2"/>
            <a:r>
              <a:rPr lang="en-IN" dirty="0"/>
              <a:t>The programs are prevented from accessing memory in inappropriate ways. More specifically, every piece of memory is part of some Java object. Type safety means that a program cannot perform an operation on an object unless that operation is valid for that object.</a:t>
            </a:r>
          </a:p>
          <a:p>
            <a:pPr marL="914400" lvl="2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026" name="Picture 2" descr="Fig 2.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62" y="4614410"/>
            <a:ext cx="4796472" cy="224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84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Advantages:</a:t>
            </a:r>
          </a:p>
          <a:p>
            <a:pPr lvl="1"/>
            <a:r>
              <a:rPr lang="en-IN" b="1" dirty="0"/>
              <a:t>Type-safety :</a:t>
            </a:r>
            <a:r>
              <a:rPr lang="en-IN" dirty="0"/>
              <a:t> We can hold only a single type of objects in generics. It doesn’t allow to store other objects.</a:t>
            </a:r>
          </a:p>
          <a:p>
            <a:pPr lvl="1"/>
            <a:r>
              <a:rPr lang="en-IN" dirty="0"/>
              <a:t> </a:t>
            </a:r>
            <a:r>
              <a:rPr lang="en-IN" b="1" dirty="0"/>
              <a:t>Type casting is not required:</a:t>
            </a:r>
            <a:r>
              <a:rPr lang="en-IN" dirty="0"/>
              <a:t> There is no need to typecast the object.</a:t>
            </a:r>
          </a:p>
          <a:p>
            <a:pPr lvl="2"/>
            <a:r>
              <a:rPr lang="en-IN" dirty="0"/>
              <a:t>Before Generics, we need to type cast.</a:t>
            </a:r>
          </a:p>
          <a:p>
            <a:pPr marL="457200" lvl="1" indent="0">
              <a:buNone/>
            </a:pPr>
            <a:r>
              <a:rPr lang="en-IN" dirty="0"/>
              <a:t>		List </a:t>
            </a:r>
            <a:r>
              <a:rPr lang="en-IN" dirty="0" err="1"/>
              <a:t>list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ArrayList</a:t>
            </a:r>
            <a:r>
              <a:rPr lang="en-IN" dirty="0"/>
              <a:t>();  </a:t>
            </a:r>
          </a:p>
          <a:p>
            <a:pPr marL="457200" lvl="1" indent="0">
              <a:buNone/>
            </a:pPr>
            <a:r>
              <a:rPr lang="en-IN" dirty="0"/>
              <a:t>		</a:t>
            </a:r>
            <a:r>
              <a:rPr lang="en-IN" dirty="0" err="1"/>
              <a:t>list.add</a:t>
            </a:r>
            <a:r>
              <a:rPr lang="en-IN" dirty="0"/>
              <a:t>("hello");  </a:t>
            </a:r>
          </a:p>
          <a:p>
            <a:pPr marL="457200" lvl="1" indent="0">
              <a:buNone/>
            </a:pPr>
            <a:r>
              <a:rPr lang="en-IN" dirty="0"/>
              <a:t>		String s = (String) </a:t>
            </a:r>
            <a:r>
              <a:rPr lang="en-IN" dirty="0" err="1"/>
              <a:t>list.get</a:t>
            </a:r>
            <a:r>
              <a:rPr lang="en-IN" dirty="0"/>
              <a:t>(0);//typecasting  </a:t>
            </a:r>
          </a:p>
          <a:p>
            <a:pPr lvl="2"/>
            <a:r>
              <a:rPr lang="en-IN" dirty="0"/>
              <a:t>After Generics</a:t>
            </a:r>
          </a:p>
          <a:p>
            <a:pPr marL="914400" lvl="2" indent="0">
              <a:buNone/>
            </a:pPr>
            <a:r>
              <a:rPr lang="en-IN" dirty="0"/>
              <a:t>	List&lt;String&gt; list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ArrayList</a:t>
            </a:r>
            <a:r>
              <a:rPr lang="en-IN" dirty="0"/>
              <a:t>&lt;String&gt;();  </a:t>
            </a:r>
          </a:p>
          <a:p>
            <a:pPr marL="914400" lvl="2" indent="0">
              <a:buNone/>
            </a:pPr>
            <a:r>
              <a:rPr lang="en-IN" dirty="0"/>
              <a:t>	</a:t>
            </a:r>
            <a:r>
              <a:rPr lang="en-IN" dirty="0" err="1"/>
              <a:t>list.add</a:t>
            </a:r>
            <a:r>
              <a:rPr lang="en-IN" dirty="0"/>
              <a:t>("hello");  </a:t>
            </a:r>
          </a:p>
          <a:p>
            <a:pPr marL="914400" lvl="2" indent="0">
              <a:buNone/>
            </a:pPr>
            <a:r>
              <a:rPr lang="en-IN" dirty="0"/>
              <a:t>	String s = </a:t>
            </a:r>
            <a:r>
              <a:rPr lang="en-IN" dirty="0" err="1"/>
              <a:t>list.get</a:t>
            </a:r>
            <a:r>
              <a:rPr lang="en-IN" dirty="0"/>
              <a:t>(0);  </a:t>
            </a:r>
          </a:p>
          <a:p>
            <a:pPr lvl="2"/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61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Compile-Time Checking:</a:t>
            </a:r>
            <a:r>
              <a:rPr lang="en-IN" dirty="0"/>
              <a:t> It is checked at compile time so problem will not occur at runtime. The good programming strategy says it is far better to handle the problem at compile time than runtime.</a:t>
            </a:r>
          </a:p>
          <a:p>
            <a:pPr marL="457200" lvl="1" indent="0">
              <a:buNone/>
            </a:pPr>
            <a:r>
              <a:rPr lang="en-IN" dirty="0"/>
              <a:t>List&lt;String&gt; list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ArrayList</a:t>
            </a:r>
            <a:r>
              <a:rPr lang="en-IN" dirty="0"/>
              <a:t>&lt;String&gt;();  </a:t>
            </a:r>
          </a:p>
          <a:p>
            <a:pPr marL="457200" lvl="1" indent="0">
              <a:buNone/>
            </a:pPr>
            <a:r>
              <a:rPr lang="en-IN" dirty="0" err="1"/>
              <a:t>list.add</a:t>
            </a:r>
            <a:r>
              <a:rPr lang="en-IN" dirty="0"/>
              <a:t>("hello");  </a:t>
            </a:r>
          </a:p>
          <a:p>
            <a:pPr marL="457200" lvl="1" indent="0">
              <a:buNone/>
            </a:pPr>
            <a:r>
              <a:rPr lang="en-IN" dirty="0" err="1"/>
              <a:t>list.add</a:t>
            </a:r>
            <a:r>
              <a:rPr lang="en-IN" dirty="0"/>
              <a:t>(32);//Compile Time Error  </a:t>
            </a:r>
          </a:p>
          <a:p>
            <a:r>
              <a:rPr lang="en-IN" b="1" dirty="0"/>
              <a:t>Syntax: </a:t>
            </a:r>
            <a:r>
              <a:rPr lang="en-IN" dirty="0"/>
              <a:t>ClassOrInterface&lt;Type&gt; </a:t>
            </a:r>
          </a:p>
          <a:p>
            <a:r>
              <a:rPr lang="en-IN" b="1" dirty="0"/>
              <a:t>Example: </a:t>
            </a:r>
            <a:r>
              <a:rPr lang="en-IN" dirty="0" err="1"/>
              <a:t>ArrayList</a:t>
            </a:r>
            <a:r>
              <a:rPr lang="en-IN" dirty="0"/>
              <a:t>&lt;String&gt;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17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Generic class</a:t>
            </a:r>
          </a:p>
          <a:p>
            <a:r>
              <a:rPr lang="en-IN" dirty="0"/>
              <a:t>A class that can refer to any type is known as generic class. Here, we are using </a:t>
            </a:r>
            <a:r>
              <a:rPr lang="en-IN" b="1" dirty="0"/>
              <a:t>T</a:t>
            </a:r>
            <a:r>
              <a:rPr lang="en-IN" dirty="0"/>
              <a:t> type parameter to create the generic class of specific type.</a:t>
            </a:r>
          </a:p>
          <a:p>
            <a:pPr marL="914400" lvl="2" indent="0">
              <a:buNone/>
            </a:pPr>
            <a:r>
              <a:rPr lang="en-IN" dirty="0"/>
              <a:t>Example: 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MyGen</a:t>
            </a:r>
            <a:r>
              <a:rPr lang="en-IN" dirty="0"/>
              <a:t>&lt;T&gt;{  </a:t>
            </a:r>
          </a:p>
          <a:p>
            <a:pPr marL="914400" lvl="2" indent="0">
              <a:buNone/>
            </a:pPr>
            <a:r>
              <a:rPr lang="en-IN" dirty="0"/>
              <a:t>T </a:t>
            </a:r>
            <a:r>
              <a:rPr lang="en-IN" dirty="0" err="1"/>
              <a:t>obj</a:t>
            </a:r>
            <a:r>
              <a:rPr lang="en-IN" dirty="0"/>
              <a:t>;  </a:t>
            </a:r>
          </a:p>
          <a:p>
            <a:pPr marL="914400" lvl="2" indent="0">
              <a:buNone/>
            </a:pPr>
            <a:r>
              <a:rPr lang="en-IN" b="1" dirty="0"/>
              <a:t>void</a:t>
            </a:r>
            <a:r>
              <a:rPr lang="en-IN" dirty="0"/>
              <a:t> add(T </a:t>
            </a:r>
            <a:r>
              <a:rPr lang="en-IN" dirty="0" err="1"/>
              <a:t>obj</a:t>
            </a:r>
            <a:r>
              <a:rPr lang="en-IN" dirty="0"/>
              <a:t>){</a:t>
            </a:r>
            <a:r>
              <a:rPr lang="en-IN" b="1" dirty="0"/>
              <a:t>this</a:t>
            </a:r>
            <a:r>
              <a:rPr lang="en-IN" dirty="0"/>
              <a:t>.obj=</a:t>
            </a:r>
            <a:r>
              <a:rPr lang="en-IN" dirty="0" err="1"/>
              <a:t>obj</a:t>
            </a:r>
            <a:r>
              <a:rPr lang="en-IN" dirty="0"/>
              <a:t>;}  </a:t>
            </a:r>
          </a:p>
          <a:p>
            <a:pPr marL="914400" lvl="2" indent="0">
              <a:buNone/>
            </a:pPr>
            <a:r>
              <a:rPr lang="en-IN" dirty="0"/>
              <a:t>T get(){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obj</a:t>
            </a:r>
            <a:r>
              <a:rPr lang="en-IN" dirty="0"/>
              <a:t>;}  </a:t>
            </a:r>
          </a:p>
          <a:p>
            <a:pPr marL="914400" lvl="2" indent="0">
              <a:buNone/>
            </a:pPr>
            <a:r>
              <a:rPr lang="en-IN" dirty="0"/>
              <a:t>}  </a:t>
            </a:r>
          </a:p>
          <a:p>
            <a:pPr marL="914400" lvl="2" indent="0">
              <a:buNone/>
            </a:pPr>
            <a:r>
              <a:rPr lang="en-IN" dirty="0"/>
              <a:t>T can be like </a:t>
            </a:r>
            <a:r>
              <a:rPr lang="en-IN" i="1" dirty="0"/>
              <a:t>String, Integer, Employee etc.</a:t>
            </a:r>
          </a:p>
          <a:p>
            <a:r>
              <a:rPr lang="en-IN" dirty="0"/>
              <a:t>Usage: </a:t>
            </a:r>
            <a:r>
              <a:rPr lang="sv-SE" dirty="0"/>
              <a:t>MyGen&lt;Integer&gt; m=</a:t>
            </a:r>
            <a:r>
              <a:rPr lang="sv-SE" b="1" dirty="0"/>
              <a:t>new</a:t>
            </a:r>
            <a:r>
              <a:rPr lang="sv-SE" dirty="0"/>
              <a:t> MyGen&lt;Integer&gt;(); </a:t>
            </a:r>
            <a:endParaRPr lang="en-IN" dirty="0"/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0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 - Type</a:t>
            </a:r>
          </a:p>
          <a:p>
            <a:r>
              <a:rPr lang="en-IN" dirty="0"/>
              <a:t>E - Element</a:t>
            </a:r>
          </a:p>
          <a:p>
            <a:r>
              <a:rPr lang="en-IN" dirty="0"/>
              <a:t>K - Key</a:t>
            </a:r>
          </a:p>
          <a:p>
            <a:r>
              <a:rPr lang="en-IN" dirty="0"/>
              <a:t>N - Number</a:t>
            </a:r>
          </a:p>
          <a:p>
            <a:r>
              <a:rPr lang="en-IN" dirty="0"/>
              <a:t>V - Value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87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Like generic class, we can create generic method that can accept any type of argument.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TestGenericsMethod</a:t>
            </a:r>
            <a:r>
              <a:rPr lang="en-IN" dirty="0"/>
              <a:t>{  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&lt; E &gt; </a:t>
            </a:r>
            <a:r>
              <a:rPr lang="en-IN" b="1" dirty="0"/>
              <a:t>void</a:t>
            </a:r>
            <a:r>
              <a:rPr lang="en-IN" dirty="0"/>
              <a:t> method(E[] elements) {  </a:t>
            </a:r>
          </a:p>
          <a:p>
            <a:r>
              <a:rPr lang="en-IN" dirty="0"/>
              <a:t>       ……</a:t>
            </a:r>
          </a:p>
          <a:p>
            <a:r>
              <a:rPr lang="en-IN" dirty="0"/>
              <a:t>    }  }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633</Words>
  <Application>Microsoft Office PowerPoint</Application>
  <PresentationFormat>Widescreen</PresentationFormat>
  <Paragraphs>156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15SE205  Programming in Java</vt:lpstr>
      <vt:lpstr>Agenda</vt:lpstr>
      <vt:lpstr>Agenda</vt:lpstr>
      <vt:lpstr>Generics  </vt:lpstr>
      <vt:lpstr>Advantages of Generics</vt:lpstr>
      <vt:lpstr>Advantages of Generics</vt:lpstr>
      <vt:lpstr>Generic Class</vt:lpstr>
      <vt:lpstr>Type Parameters</vt:lpstr>
      <vt:lpstr>Generic Method</vt:lpstr>
      <vt:lpstr>Wild Card Generics</vt:lpstr>
      <vt:lpstr>Demonstration by Mentor</vt:lpstr>
      <vt:lpstr>Collection Interfaces</vt:lpstr>
      <vt:lpstr>Hierarchy of Collections Framework</vt:lpstr>
      <vt:lpstr>Collection</vt:lpstr>
      <vt:lpstr>Collection Interfaces</vt:lpstr>
      <vt:lpstr>Methods in Collection Interface</vt:lpstr>
      <vt:lpstr>Methods…</vt:lpstr>
      <vt:lpstr>Set</vt:lpstr>
      <vt:lpstr>List</vt:lpstr>
      <vt:lpstr>Methods of List</vt:lpstr>
      <vt:lpstr>Queue</vt:lpstr>
      <vt:lpstr>Methods in Queue</vt:lpstr>
      <vt:lpstr>Classes in Collections Framework</vt:lpstr>
      <vt:lpstr>Array List</vt:lpstr>
      <vt:lpstr>Linked List</vt:lpstr>
      <vt:lpstr>Hash Set</vt:lpstr>
      <vt:lpstr>LinkedHashSet Class</vt:lpstr>
      <vt:lpstr>TreeSet Class</vt:lpstr>
      <vt:lpstr>Accessing a Collection via an Iterator</vt:lpstr>
      <vt:lpstr>Methods of Iterator</vt:lpstr>
      <vt:lpstr>Storing User-Defined Classes in Collections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Kayalvizhi Jayavel</dc:creator>
  <cp:lastModifiedBy>Kayalvizhi Jayavel</cp:lastModifiedBy>
  <cp:revision>50</cp:revision>
  <dcterms:created xsi:type="dcterms:W3CDTF">2017-02-27T03:53:15Z</dcterms:created>
  <dcterms:modified xsi:type="dcterms:W3CDTF">2017-04-11T10:55:32Z</dcterms:modified>
</cp:coreProperties>
</file>