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20" r:id="rId4"/>
    <p:sldId id="321" r:id="rId5"/>
    <p:sldId id="322" r:id="rId6"/>
    <p:sldId id="258" r:id="rId7"/>
    <p:sldId id="259" r:id="rId8"/>
    <p:sldId id="260" r:id="rId9"/>
    <p:sldId id="261" r:id="rId10"/>
    <p:sldId id="262" r:id="rId11"/>
    <p:sldId id="263" r:id="rId12"/>
    <p:sldId id="325" r:id="rId13"/>
    <p:sldId id="326" r:id="rId14"/>
    <p:sldId id="329" r:id="rId15"/>
    <p:sldId id="336" r:id="rId16"/>
    <p:sldId id="327" r:id="rId17"/>
    <p:sldId id="323" r:id="rId18"/>
    <p:sldId id="324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335" r:id="rId27"/>
    <p:sldId id="340" r:id="rId28"/>
    <p:sldId id="273" r:id="rId29"/>
    <p:sldId id="274" r:id="rId30"/>
    <p:sldId id="341" r:id="rId31"/>
    <p:sldId id="275" r:id="rId32"/>
    <p:sldId id="276" r:id="rId33"/>
    <p:sldId id="279" r:id="rId34"/>
    <p:sldId id="280" r:id="rId35"/>
    <p:sldId id="342" r:id="rId36"/>
    <p:sldId id="281" r:id="rId37"/>
    <p:sldId id="282" r:id="rId38"/>
    <p:sldId id="283" r:id="rId39"/>
    <p:sldId id="284" r:id="rId40"/>
    <p:sldId id="271" r:id="rId41"/>
    <p:sldId id="285" r:id="rId42"/>
    <p:sldId id="277" r:id="rId43"/>
    <p:sldId id="278" r:id="rId44"/>
    <p:sldId id="286" r:id="rId45"/>
    <p:sldId id="287" r:id="rId46"/>
    <p:sldId id="288" r:id="rId47"/>
    <p:sldId id="289" r:id="rId48"/>
    <p:sldId id="290" r:id="rId49"/>
    <p:sldId id="292" r:id="rId50"/>
    <p:sldId id="293" r:id="rId51"/>
    <p:sldId id="291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4" r:id="rId62"/>
    <p:sldId id="303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53" r:id="rId74"/>
    <p:sldId id="315" r:id="rId75"/>
    <p:sldId id="316" r:id="rId76"/>
    <p:sldId id="317" r:id="rId77"/>
    <p:sldId id="330" r:id="rId78"/>
    <p:sldId id="331" r:id="rId79"/>
    <p:sldId id="332" r:id="rId80"/>
    <p:sldId id="345" r:id="rId81"/>
    <p:sldId id="346" r:id="rId82"/>
    <p:sldId id="347" r:id="rId83"/>
    <p:sldId id="348" r:id="rId84"/>
    <p:sldId id="349" r:id="rId85"/>
    <p:sldId id="351" r:id="rId86"/>
    <p:sldId id="352" r:id="rId87"/>
    <p:sldId id="344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1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Fundamentals </a:t>
            </a:r>
            <a:r>
              <a:rPr lang="en-US" b="1" dirty="0"/>
              <a:t>of Java Technology and </a:t>
            </a:r>
            <a:r>
              <a:rPr lang="en-US" b="1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Floating-Point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Floating-point numbers, also known as </a:t>
            </a:r>
            <a:r>
              <a:rPr lang="en-US" i="1" dirty="0" smtClean="0"/>
              <a:t>real numbers, are used when evaluating expressions </a:t>
            </a:r>
            <a:r>
              <a:rPr lang="en-US" dirty="0" smtClean="0"/>
              <a:t>that require fractional precision. For example, calculations such as square root, such as sine and cosine, result in a value whose precision requires a floating-point type.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495800"/>
            <a:ext cx="842467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primitive type, called </a:t>
            </a:r>
            <a:r>
              <a:rPr lang="en-US" dirty="0" err="1" smtClean="0"/>
              <a:t>boolean</a:t>
            </a:r>
            <a:r>
              <a:rPr lang="en-US" dirty="0" smtClean="0"/>
              <a:t>, for logical values. It can have only one of two possible values, </a:t>
            </a:r>
            <a:r>
              <a:rPr lang="en-US" b="1" dirty="0" smtClean="0"/>
              <a:t>true or false.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Datatype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   public static void 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        byte </a:t>
            </a:r>
            <a:r>
              <a:rPr lang="en-US" dirty="0" err="1"/>
              <a:t>num</a:t>
            </a:r>
            <a:r>
              <a:rPr lang="en-US" dirty="0"/>
              <a:t>=130;</a:t>
            </a:r>
          </a:p>
          <a:p>
            <a:pPr marL="0" indent="0">
              <a:buNone/>
            </a:pPr>
            <a:r>
              <a:rPr lang="en-US" dirty="0"/>
              <a:t>        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will be the output when you compile and run the above code?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(a)130</a:t>
            </a:r>
          </a:p>
          <a:p>
            <a:pPr marL="0" indent="0">
              <a:buNone/>
            </a:pPr>
            <a:r>
              <a:rPr lang="en-US" dirty="0"/>
              <a:t>(b)3</a:t>
            </a:r>
          </a:p>
          <a:p>
            <a:pPr marL="0" indent="0">
              <a:buNone/>
            </a:pPr>
            <a:r>
              <a:rPr lang="en-US" dirty="0"/>
              <a:t>(c)-126</a:t>
            </a:r>
          </a:p>
          <a:p>
            <a:pPr marL="0" indent="0">
              <a:buNone/>
            </a:pPr>
            <a:r>
              <a:rPr lang="en-US" dirty="0"/>
              <a:t>(d)Compiler </a:t>
            </a:r>
            <a:r>
              <a:rPr lang="en-US" dirty="0" smtClean="0"/>
              <a:t>error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 :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will be the output of following java program?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Datatype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 public static void 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          byte </a:t>
            </a:r>
            <a:r>
              <a:rPr lang="en-US" dirty="0" err="1"/>
              <a:t>num</a:t>
            </a:r>
            <a:r>
              <a:rPr lang="en-US" dirty="0"/>
              <a:t>=(byte)130;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 -126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 </a:t>
            </a:r>
            <a:r>
              <a:rPr lang="en-US" sz="1800" dirty="0" err="1"/>
              <a:t>Datatype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   </a:t>
            </a:r>
          </a:p>
          <a:p>
            <a:pPr marL="0" indent="0">
              <a:buNone/>
            </a:pPr>
            <a:r>
              <a:rPr lang="en-US" sz="1800" dirty="0"/>
              <a:t>    public static void main(String[] </a:t>
            </a:r>
            <a:r>
              <a:rPr lang="en-US" sz="1800" dirty="0" err="1"/>
              <a:t>args</a:t>
            </a:r>
            <a:r>
              <a:rPr lang="en-US" sz="1800" dirty="0"/>
              <a:t>) {  </a:t>
            </a:r>
          </a:p>
          <a:p>
            <a:pPr marL="0" indent="0">
              <a:buNone/>
            </a:pPr>
            <a:r>
              <a:rPr lang="en-US" sz="1800" dirty="0"/>
              <a:t>         byte number=0101;</a:t>
            </a:r>
          </a:p>
          <a:p>
            <a:pPr marL="0" indent="0">
              <a:buNone/>
            </a:pPr>
            <a:r>
              <a:rPr lang="en-US" sz="1800" dirty="0"/>
              <a:t>         </a:t>
            </a:r>
            <a:r>
              <a:rPr lang="en-US" sz="1800" dirty="0" err="1"/>
              <a:t>System.out.print</a:t>
            </a:r>
            <a:r>
              <a:rPr lang="en-US" sz="1800" dirty="0"/>
              <a:t>(number);</a:t>
            </a:r>
          </a:p>
          <a:p>
            <a:pPr marL="0" indent="0">
              <a:buNone/>
            </a:pPr>
            <a:r>
              <a:rPr lang="en-US" sz="1800" dirty="0"/>
              <a:t>   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smtClean="0"/>
              <a:t>What </a:t>
            </a:r>
            <a:r>
              <a:rPr lang="en-US" sz="1800" dirty="0"/>
              <a:t>will be the output when you compile and run the above code?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a)101</a:t>
            </a:r>
          </a:p>
          <a:p>
            <a:pPr marL="0" indent="0">
              <a:buNone/>
            </a:pPr>
            <a:r>
              <a:rPr lang="en-US" sz="1800" dirty="0"/>
              <a:t>(b)65</a:t>
            </a:r>
          </a:p>
          <a:p>
            <a:pPr marL="0" indent="0">
              <a:buNone/>
            </a:pPr>
            <a:r>
              <a:rPr lang="en-US" sz="1800" dirty="0"/>
              <a:t>(c)5</a:t>
            </a:r>
          </a:p>
          <a:p>
            <a:pPr marL="0" indent="0">
              <a:buNone/>
            </a:pPr>
            <a:r>
              <a:rPr lang="en-US" sz="1800" dirty="0"/>
              <a:t>(d)Compiler error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8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 A keyword</a:t>
            </a:r>
            <a:r>
              <a:rPr lang="en-US" dirty="0"/>
              <a:t> is one of </a:t>
            </a:r>
            <a:r>
              <a:rPr lang="en-US" b="1" dirty="0" smtClean="0"/>
              <a:t>50 reserved words</a:t>
            </a:r>
            <a:r>
              <a:rPr lang="en-US" dirty="0"/>
              <a:t> </a:t>
            </a:r>
            <a:r>
              <a:rPr lang="en-US" dirty="0" smtClean="0"/>
              <a:t>that </a:t>
            </a:r>
            <a:r>
              <a:rPr lang="en-US" dirty="0"/>
              <a:t>have a predefined meaning in the language; because of this, programmers cannot use keywords as </a:t>
            </a:r>
            <a:r>
              <a:rPr lang="en-US" dirty="0" smtClean="0"/>
              <a:t>names for variables, methods, classes  </a:t>
            </a:r>
            <a:r>
              <a:rPr lang="en-US" dirty="0"/>
              <a:t>or as any </a:t>
            </a:r>
            <a:r>
              <a:rPr lang="en-US" dirty="0" smtClean="0"/>
              <a:t>other identifier.</a:t>
            </a:r>
          </a:p>
          <a:p>
            <a:r>
              <a:rPr lang="en-US" dirty="0" smtClean="0"/>
              <a:t>Due </a:t>
            </a:r>
            <a:r>
              <a:rPr lang="en-US" dirty="0"/>
              <a:t>to their special functions in the language, most integrated development </a:t>
            </a:r>
            <a:r>
              <a:rPr lang="en-US" dirty="0" smtClean="0"/>
              <a:t>environments</a:t>
            </a:r>
            <a:r>
              <a:rPr lang="en-US" dirty="0"/>
              <a:t> for Java use syntax highlighting to display keywords in a different color for easy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8067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" t="30357" r="13770" b="26389"/>
          <a:stretch/>
        </p:blipFill>
        <p:spPr bwMode="auto">
          <a:xfrm>
            <a:off x="159657" y="914400"/>
            <a:ext cx="898434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Scope and Lifetime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defines a </a:t>
            </a:r>
            <a:r>
              <a:rPr lang="en-US" i="1" dirty="0" smtClean="0"/>
              <a:t>scope. Thus, each time you start a new block, you are creating a new scope.</a:t>
            </a:r>
          </a:p>
          <a:p>
            <a:r>
              <a:rPr lang="en-US" i="1" dirty="0" smtClean="0"/>
              <a:t> A scope determines </a:t>
            </a:r>
            <a:r>
              <a:rPr lang="en-US" dirty="0" smtClean="0"/>
              <a:t>what objects are visible to other parts of your program.</a:t>
            </a:r>
          </a:p>
          <a:p>
            <a:r>
              <a:rPr lang="en-US" dirty="0" smtClean="0"/>
              <a:t> It also determines the lifetime of those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platform </a:t>
            </a:r>
            <a:r>
              <a:rPr lang="en-US" dirty="0" smtClean="0"/>
              <a:t>features- Java </a:t>
            </a:r>
            <a:r>
              <a:rPr lang="en-US" dirty="0"/>
              <a:t>technologies-JSR, JCP. Data types –Key words -Scoping  rules- Automatic Type Conversion- Type Casting and Arrays- Operators :Operators Precedence  &amp; Associativity – Expression. Flow control-new features from Java5 to Java 7 enhanced for loop, switch statements, handling Strings - Entry point for Java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class Scope {</a:t>
            </a:r>
          </a:p>
          <a:p>
            <a:pPr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>
              <a:buNone/>
            </a:pPr>
            <a:r>
              <a:rPr lang="en-US" sz="2400" dirty="0" smtClean="0"/>
              <a:t> {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x; // known to all code within main</a:t>
            </a:r>
          </a:p>
          <a:p>
            <a:pPr>
              <a:buNone/>
            </a:pPr>
            <a:r>
              <a:rPr lang="en-US" sz="2400" dirty="0" smtClean="0"/>
              <a:t>       x = 10;</a:t>
            </a:r>
          </a:p>
          <a:p>
            <a:pPr>
              <a:buNone/>
            </a:pPr>
            <a:r>
              <a:rPr lang="en-US" sz="2400" dirty="0" smtClean="0"/>
              <a:t>      If(x == 10) {                 // start new scope</a:t>
            </a:r>
          </a:p>
          <a:p>
            <a:pPr>
              <a:buNone/>
            </a:pPr>
            <a:r>
              <a:rPr lang="en-US" sz="2400" dirty="0" smtClean="0"/>
              <a:t>      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y = 20; // known only to this block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// x and y both known here.</a:t>
            </a:r>
          </a:p>
          <a:p>
            <a:pPr>
              <a:buNone/>
            </a:pPr>
            <a:r>
              <a:rPr lang="en-US" sz="2400" dirty="0" smtClean="0"/>
              <a:t>            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("x and y: " + x + " " + y);</a:t>
            </a:r>
          </a:p>
          <a:p>
            <a:pPr>
              <a:buNone/>
            </a:pPr>
            <a:r>
              <a:rPr lang="en-US" sz="2400" dirty="0" smtClean="0"/>
              <a:t>                         x = y * 2;</a:t>
            </a:r>
          </a:p>
          <a:p>
            <a:pPr>
              <a:buNone/>
            </a:pPr>
            <a:r>
              <a:rPr lang="en-US" sz="2400" dirty="0" smtClean="0"/>
              <a:t>                     }</a:t>
            </a:r>
          </a:p>
          <a:p>
            <a:pPr>
              <a:buNone/>
            </a:pPr>
            <a:r>
              <a:rPr lang="en-US" sz="2400" dirty="0" smtClean="0"/>
              <a:t>// y = 100; // Error! y not known here</a:t>
            </a:r>
          </a:p>
          <a:p>
            <a:pPr>
              <a:buNone/>
            </a:pPr>
            <a:r>
              <a:rPr lang="en-US" sz="2400" dirty="0" smtClean="0"/>
              <a:t>// x is still known here.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("x is " + x);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Conversion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If the two types are compatible, then Java will perform the conversion automatically.</a:t>
            </a:r>
          </a:p>
          <a:p>
            <a:r>
              <a:rPr lang="en-US" dirty="0" smtClean="0"/>
              <a:t> For example, it is always possible to assign an </a:t>
            </a:r>
            <a:r>
              <a:rPr lang="en-US" b="1" dirty="0" err="1" smtClean="0"/>
              <a:t>int</a:t>
            </a:r>
            <a:r>
              <a:rPr lang="en-US" b="1" dirty="0" smtClean="0"/>
              <a:t> value to a long variable.</a:t>
            </a:r>
          </a:p>
          <a:p>
            <a:r>
              <a:rPr lang="en-US" dirty="0" smtClean="0"/>
              <a:t>However, not all types are compatible, and thus, not all type conversions are implicitly allowed.</a:t>
            </a:r>
          </a:p>
          <a:p>
            <a:r>
              <a:rPr lang="en-US" dirty="0" smtClean="0"/>
              <a:t>For instance, there is no automatic conversion defined from </a:t>
            </a:r>
            <a:r>
              <a:rPr lang="en-US" b="1" dirty="0" smtClean="0"/>
              <a:t>double to byte. </a:t>
            </a:r>
          </a:p>
          <a:p>
            <a:r>
              <a:rPr lang="en-US" dirty="0" smtClean="0"/>
              <a:t>Fortunately, it is still possible to obtain a conversion between incompatible types. To do so, you must use a </a:t>
            </a:r>
            <a:r>
              <a:rPr lang="en-US" i="1" dirty="0" smtClean="0"/>
              <a:t>cast, which performs an explicit conversion </a:t>
            </a:r>
            <a:r>
              <a:rPr lang="en-US" dirty="0" smtClean="0"/>
              <a:t>between incompatible types.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Java’s Automatic Conversions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i="1" dirty="0" smtClean="0"/>
              <a:t>widening conversion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automatic type conversion </a:t>
            </a:r>
            <a:r>
              <a:rPr lang="en-US" dirty="0" smtClean="0"/>
              <a:t>will take place if</a:t>
            </a:r>
          </a:p>
          <a:p>
            <a:r>
              <a:rPr lang="en-US" dirty="0" smtClean="0"/>
              <a:t>The two types are compatible.</a:t>
            </a:r>
          </a:p>
          <a:p>
            <a:pPr>
              <a:buNone/>
            </a:pPr>
            <a:r>
              <a:rPr lang="en-US" dirty="0" smtClean="0"/>
              <a:t>• The destination type is larger than the source type.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Casting Incompatible Types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i="1" dirty="0" smtClean="0"/>
              <a:t>narrowing conversion,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create a conversion between two incompatible types, you must use a cast. A </a:t>
            </a:r>
            <a:r>
              <a:rPr lang="en-US" i="1" dirty="0" smtClean="0"/>
              <a:t>cast is </a:t>
            </a:r>
            <a:r>
              <a:rPr lang="en-US" dirty="0" smtClean="0"/>
              <a:t>simply an explicit type conversion. It has this general form</a:t>
            </a:r>
          </a:p>
          <a:p>
            <a:pPr>
              <a:buNone/>
            </a:pPr>
            <a:r>
              <a:rPr lang="en-US" dirty="0" smtClean="0"/>
              <a:t>                            (</a:t>
            </a:r>
            <a:r>
              <a:rPr lang="en-US" i="1" dirty="0" smtClean="0"/>
              <a:t>target-type) value</a:t>
            </a:r>
          </a:p>
          <a:p>
            <a:pPr>
              <a:buNone/>
            </a:pPr>
            <a:r>
              <a:rPr lang="en-US" i="1" dirty="0" err="1" smtClean="0"/>
              <a:t>Eg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byte b;</a:t>
            </a:r>
          </a:p>
          <a:p>
            <a:pPr>
              <a:buNone/>
            </a:pPr>
            <a:r>
              <a:rPr lang="en-US" dirty="0" smtClean="0"/>
              <a:t>b = (byte) a;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array is a group of like-typed variables that are referred to by a common name. </a:t>
            </a:r>
          </a:p>
          <a:p>
            <a:r>
              <a:rPr lang="en-US" i="1" dirty="0" smtClean="0"/>
              <a:t>Arrays of </a:t>
            </a:r>
            <a:r>
              <a:rPr lang="en-US" dirty="0" smtClean="0"/>
              <a:t>any type can be created and may have one or more dimensions.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One-Dimensional Arrays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      </a:t>
            </a:r>
            <a:r>
              <a:rPr lang="en-US" i="1" dirty="0" err="1" smtClean="0"/>
              <a:t>datatype</a:t>
            </a:r>
            <a:r>
              <a:rPr lang="en-US" i="1" dirty="0" smtClean="0"/>
              <a:t>  array-</a:t>
            </a:r>
            <a:r>
              <a:rPr lang="en-US" i="1" dirty="0" err="1" smtClean="0"/>
              <a:t>var</a:t>
            </a:r>
            <a:r>
              <a:rPr lang="en-US" i="1" dirty="0" smtClean="0"/>
              <a:t>[] = new type[size];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Multidimensional Arrays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[][] = new </a:t>
            </a:r>
            <a:r>
              <a:rPr lang="en-US" dirty="0" err="1" smtClean="0"/>
              <a:t>int</a:t>
            </a:r>
            <a:r>
              <a:rPr lang="en-US" dirty="0" smtClean="0"/>
              <a:t>[4][5];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Try???????????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What is the output of this program?</a:t>
            </a:r>
          </a:p>
          <a:p>
            <a:pPr fontAlgn="t"/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array_output</a:t>
            </a:r>
            <a:r>
              <a:rPr lang="en-US" dirty="0"/>
              <a:t> {</a:t>
            </a:r>
          </a:p>
          <a:p>
            <a:pPr fontAlgn="t"/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</a:p>
          <a:p>
            <a:pPr fontAlgn="t"/>
            <a:r>
              <a:rPr lang="en-US" dirty="0"/>
              <a:t>{</a:t>
            </a:r>
          </a:p>
          <a:p>
            <a:pPr fontAlgn="t"/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array_variable</a:t>
            </a:r>
            <a:r>
              <a:rPr lang="en-US" dirty="0"/>
              <a:t> 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[10];</a:t>
            </a:r>
          </a:p>
          <a:p>
            <a:pPr fontAlgn="t"/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i = 0; i &lt; 10; ++i) {</a:t>
            </a:r>
          </a:p>
          <a:p>
            <a:pPr fontAlgn="t"/>
            <a:r>
              <a:rPr lang="en-US" dirty="0" err="1"/>
              <a:t>array_variable</a:t>
            </a:r>
            <a:r>
              <a:rPr lang="en-US" dirty="0"/>
              <a:t>[i] = i;</a:t>
            </a:r>
          </a:p>
          <a:p>
            <a:pPr fontAlgn="t"/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array_variable</a:t>
            </a:r>
            <a:r>
              <a:rPr lang="en-US" dirty="0"/>
              <a:t>[i] + " ");</a:t>
            </a:r>
          </a:p>
          <a:p>
            <a:pPr fontAlgn="t"/>
            <a:r>
              <a:rPr lang="en-US" dirty="0"/>
              <a:t>i++;</a:t>
            </a:r>
          </a:p>
          <a:p>
            <a:pPr fontAlgn="t"/>
            <a:r>
              <a:rPr lang="en-US" dirty="0"/>
              <a:t>}</a:t>
            </a:r>
          </a:p>
          <a:p>
            <a:pPr fontAlgn="t"/>
            <a:r>
              <a:rPr lang="en-US" dirty="0"/>
              <a:t>} </a:t>
            </a:r>
          </a:p>
          <a:p>
            <a:pPr fontAlgn="t"/>
            <a:r>
              <a:rPr lang="en-US" dirty="0"/>
              <a:t>}</a:t>
            </a:r>
          </a:p>
          <a:p>
            <a:pPr fontAlgn="base"/>
            <a:r>
              <a:rPr lang="en-US" dirty="0"/>
              <a:t>a) 0 2 4 6 8</a:t>
            </a:r>
            <a:br>
              <a:rPr lang="en-US" dirty="0"/>
            </a:br>
            <a:r>
              <a:rPr lang="en-US" dirty="0"/>
              <a:t>b) 1 3 5 7 9</a:t>
            </a:r>
            <a:br>
              <a:rPr lang="en-US" dirty="0"/>
            </a:br>
            <a:r>
              <a:rPr lang="en-US" dirty="0"/>
              <a:t>c) 0 1 2 3 4 5 6 7 8 9</a:t>
            </a:r>
            <a:br>
              <a:rPr lang="en-US" dirty="0"/>
            </a:br>
            <a:r>
              <a:rPr lang="en-US" dirty="0"/>
              <a:t>d) 1 2 3 4 5 6 7 8 9 10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Answer:a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7791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OpEquals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 = 2;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 = 3;</a:t>
            </a:r>
          </a:p>
          <a:p>
            <a:pPr>
              <a:buNone/>
            </a:pPr>
            <a:r>
              <a:rPr lang="en-US" dirty="0" smtClean="0"/>
              <a:t>a += 5;</a:t>
            </a:r>
          </a:p>
          <a:p>
            <a:pPr>
              <a:buNone/>
            </a:pPr>
            <a:r>
              <a:rPr lang="en-US" dirty="0" smtClean="0"/>
              <a:t>b *= 4;</a:t>
            </a:r>
          </a:p>
          <a:p>
            <a:pPr>
              <a:buNone/>
            </a:pPr>
            <a:r>
              <a:rPr lang="en-US" dirty="0" smtClean="0"/>
              <a:t>c += a * b;</a:t>
            </a:r>
          </a:p>
          <a:p>
            <a:pPr>
              <a:buNone/>
            </a:pPr>
            <a:r>
              <a:rPr lang="en-US" dirty="0" smtClean="0"/>
              <a:t>c %= 6;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 = " + a);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("b = " + b);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 = " + c);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  ???????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technologies-JSR, JCP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community process </a:t>
            </a:r>
            <a:r>
              <a:rPr lang="en-US" dirty="0" smtClean="0"/>
              <a:t>(JCP) gives </a:t>
            </a:r>
            <a:r>
              <a:rPr lang="en-US" dirty="0"/>
              <a:t>us the public an opportunity to participate in the development and maintenance of the Java platform</a:t>
            </a:r>
            <a:r>
              <a:rPr lang="en-US" dirty="0" smtClean="0"/>
              <a:t>.</a:t>
            </a:r>
          </a:p>
          <a:p>
            <a:r>
              <a:rPr lang="en-US" dirty="0"/>
              <a:t>JCP was launched by Sun Microsystems on December, 1998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JCP was created long back just after three years from the creation of java. </a:t>
            </a:r>
          </a:p>
        </p:txBody>
      </p:sp>
    </p:spTree>
    <p:extLst>
      <p:ext uri="{BB962C8B-B14F-4D97-AF65-F5344CB8AC3E}">
        <p14:creationId xmlns:p14="http://schemas.microsoft.com/office/powerpoint/2010/main" val="31352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Ans: a </a:t>
            </a:r>
            <a:r>
              <a:rPr lang="pt-BR" dirty="0"/>
              <a:t>= 6 b = 8 c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x = 42;</a:t>
            </a:r>
          </a:p>
          <a:p>
            <a:pPr>
              <a:buNone/>
            </a:pPr>
            <a:r>
              <a:rPr lang="en-US" dirty="0" smtClean="0"/>
              <a:t>y = ++x;</a:t>
            </a:r>
          </a:p>
          <a:p>
            <a:pPr>
              <a:buNone/>
            </a:pPr>
            <a:r>
              <a:rPr lang="en-US" dirty="0" smtClean="0"/>
              <a:t>Value of y ????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 = 42;</a:t>
            </a:r>
          </a:p>
          <a:p>
            <a:pPr>
              <a:buNone/>
            </a:pPr>
            <a:r>
              <a:rPr lang="en-US" dirty="0" smtClean="0"/>
              <a:t>y = x++;</a:t>
            </a:r>
          </a:p>
          <a:p>
            <a:pPr>
              <a:buNone/>
            </a:pPr>
            <a:r>
              <a:rPr lang="en-US" dirty="0" smtClean="0"/>
              <a:t>Value of y ????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5; </a:t>
            </a:r>
            <a:r>
              <a:rPr lang="en-US" dirty="0" err="1" smtClean="0"/>
              <a:t>int</a:t>
            </a:r>
            <a:r>
              <a:rPr lang="en-US" dirty="0" smtClean="0"/>
              <a:t> y = 10;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z = ++x * y--;</a:t>
            </a:r>
          </a:p>
          <a:p>
            <a:pPr>
              <a:buNone/>
            </a:pPr>
            <a:r>
              <a:rPr lang="en-US" dirty="0" smtClean="0"/>
              <a:t>Value of z ????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7247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 Left Shift</a:t>
            </a:r>
          </a:p>
          <a:p>
            <a:pPr>
              <a:buNone/>
            </a:pPr>
            <a:r>
              <a:rPr lang="en-US" dirty="0" smtClean="0"/>
              <a:t>The left shift operator, </a:t>
            </a:r>
            <a:r>
              <a:rPr lang="en-US" b="1" dirty="0" smtClean="0"/>
              <a:t>&lt;&lt;, shifts all of the bits in a value to the left a specified number of times.</a:t>
            </a:r>
          </a:p>
          <a:p>
            <a:pPr>
              <a:buNone/>
            </a:pPr>
            <a:r>
              <a:rPr lang="en-US" dirty="0" smtClean="0"/>
              <a:t>It has this general form:</a:t>
            </a:r>
          </a:p>
          <a:p>
            <a:pPr>
              <a:buNone/>
            </a:pPr>
            <a:r>
              <a:rPr lang="en-US" i="1" dirty="0" smtClean="0"/>
              <a:t>value &lt;&lt; num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ByteShift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byte a = 64, b;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a &lt;&lt; 2;</a:t>
            </a:r>
          </a:p>
          <a:p>
            <a:pPr>
              <a:buNone/>
            </a:pPr>
            <a:r>
              <a:rPr lang="en-US" dirty="0" smtClean="0"/>
              <a:t>b = (byte) (a &lt;&lt; 2);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("Original value of a: " + a);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 and b: " + </a:t>
            </a:r>
            <a:r>
              <a:rPr lang="en-US" dirty="0" err="1" smtClean="0"/>
              <a:t>i</a:t>
            </a:r>
            <a:r>
              <a:rPr lang="en-US" dirty="0" smtClean="0"/>
              <a:t> + " " + b);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value of a: 64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and b: 256 </a:t>
            </a:r>
            <a:r>
              <a:rPr lang="en-US" dirty="0" smtClean="0"/>
              <a:t>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65;</a:t>
            </a:r>
          </a:p>
          <a:p>
            <a:pPr>
              <a:buNone/>
            </a:pPr>
            <a:r>
              <a:rPr lang="en-US" dirty="0" smtClean="0"/>
              <a:t>a = a &gt;&gt; 2;</a:t>
            </a:r>
          </a:p>
          <a:p>
            <a:pPr>
              <a:buNone/>
            </a:pPr>
            <a:r>
              <a:rPr lang="en-US" dirty="0" smtClean="0"/>
              <a:t>Value of a???                 // 16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=a&gt;&gt;&gt; 2                          //16            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a=-65;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=a&gt;&gt;2; 			//-17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=a&gt;&gt;&gt;2; 		</a:t>
            </a:r>
            <a:r>
              <a:rPr lang="en-US" dirty="0"/>
              <a:t>	//</a:t>
            </a:r>
            <a:r>
              <a:rPr lang="en-US" dirty="0" smtClean="0"/>
              <a:t>1073741807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outcome of these operations is a </a:t>
            </a:r>
            <a:r>
              <a:rPr lang="en-US" b="1" dirty="0" err="1" smtClean="0"/>
              <a:t>boolean</a:t>
            </a:r>
            <a:r>
              <a:rPr lang="en-US" b="1" dirty="0" smtClean="0"/>
              <a:t> value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4;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c = a &lt; b;</a:t>
            </a:r>
          </a:p>
          <a:p>
            <a:pPr>
              <a:buNone/>
            </a:pPr>
            <a:r>
              <a:rPr lang="en-US" dirty="0" smtClean="0"/>
              <a:t>Value of c????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7152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705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Ternary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k;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 smtClean="0"/>
              <a:t>k = </a:t>
            </a:r>
            <a:r>
              <a:rPr lang="en-US" dirty="0" err="1" smtClean="0"/>
              <a:t>i</a:t>
            </a:r>
            <a:r>
              <a:rPr lang="en-US" dirty="0" smtClean="0"/>
              <a:t> &lt; 0 ? -</a:t>
            </a:r>
            <a:r>
              <a:rPr lang="en-US" dirty="0" err="1" smtClean="0"/>
              <a:t>i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; // get absolute value of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("Absolute value of 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" is " + k);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-10;</a:t>
            </a:r>
          </a:p>
          <a:p>
            <a:pPr>
              <a:buNone/>
            </a:pPr>
            <a:r>
              <a:rPr lang="en-US" dirty="0" smtClean="0"/>
              <a:t>k = </a:t>
            </a:r>
            <a:r>
              <a:rPr lang="en-US" dirty="0" err="1" smtClean="0"/>
              <a:t>i</a:t>
            </a:r>
            <a:r>
              <a:rPr lang="en-US" dirty="0" smtClean="0"/>
              <a:t> &lt; 0 ? -</a:t>
            </a:r>
            <a:r>
              <a:rPr lang="en-US" dirty="0" err="1" smtClean="0"/>
              <a:t>i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; // get absolute value of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("Absolute value of 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" is " + k);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specification request (JSR) is the mechanism provided by JCP to participate in it. </a:t>
            </a:r>
            <a:endParaRPr lang="en-US" dirty="0" smtClean="0"/>
          </a:p>
          <a:p>
            <a:r>
              <a:rPr lang="en-US" dirty="0" smtClean="0"/>
              <a:t>JSR </a:t>
            </a:r>
            <a:r>
              <a:rPr lang="en-US" dirty="0"/>
              <a:t>is a formal documentation that describes the technology request in detailed manner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JSR can be initiated by a JCP member.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goes through multiple stages and finally for implementation.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any time there will be multiple JSRs in different stages.</a:t>
            </a:r>
          </a:p>
        </p:txBody>
      </p:sp>
    </p:spTree>
    <p:extLst>
      <p:ext uri="{BB962C8B-B14F-4D97-AF65-F5344CB8AC3E}">
        <p14:creationId xmlns:p14="http://schemas.microsoft.com/office/powerpoint/2010/main" val="33866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1081088"/>
            <a:ext cx="8181975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8415825" cy="7023637"/>
        </p:xfrm>
        <a:graphic>
          <a:graphicData uri="http://schemas.openxmlformats.org/drawingml/2006/table">
            <a:tbl>
              <a:tblPr/>
              <a:tblGrid>
                <a:gridCol w="2805275"/>
                <a:gridCol w="2805275"/>
                <a:gridCol w="2805275"/>
              </a:tblGrid>
              <a:tr h="271218">
                <a:tc>
                  <a:txBody>
                    <a:bodyPr/>
                    <a:lstStyle/>
                    <a:p>
                      <a:r>
                        <a:rPr lang="en-US" sz="1600" dirty="0"/>
                        <a:t>Operator Type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Operators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Associativity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5166">
                <a:tc>
                  <a:txBody>
                    <a:bodyPr/>
                    <a:lstStyle/>
                    <a:p>
                      <a:r>
                        <a:rPr lang="en-US" sz="1600"/>
                        <a:t>Postfix Operators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[] . (parameters) x++ x--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Unary postfix increment and decrement operators associate left to right, other unary operators associate right to left 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646">
                <a:tc>
                  <a:txBody>
                    <a:bodyPr/>
                    <a:lstStyle/>
                    <a:p>
                      <a:r>
                        <a:rPr lang="en-US" sz="1600"/>
                        <a:t>Unary prefix operators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++x --x +x -x ~ !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646">
                <a:tc>
                  <a:txBody>
                    <a:bodyPr/>
                    <a:lstStyle/>
                    <a:p>
                      <a:r>
                        <a:rPr lang="en-US" sz="1600"/>
                        <a:t>Unary prefix creation and cast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new (type)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Multiplicative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Additive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 -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Shift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&lt;&lt; &gt;&gt; &gt;&gt;&gt;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646">
                <a:tc>
                  <a:txBody>
                    <a:bodyPr/>
                    <a:lstStyle/>
                    <a:p>
                      <a:r>
                        <a:rPr lang="en-US" sz="1600"/>
                        <a:t>Relational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 &lt;= &gt; &gt;= instanceof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 Associative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Equality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646">
                <a:tc>
                  <a:txBody>
                    <a:bodyPr/>
                    <a:lstStyle/>
                    <a:p>
                      <a:r>
                        <a:rPr lang="en-US" sz="1600"/>
                        <a:t>Bitwise/Logical AND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Bitwise/Logical XOR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Bitwise/Logical OR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Conditional AND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Conditional OR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218">
                <a:tc>
                  <a:txBody>
                    <a:bodyPr/>
                    <a:lstStyle/>
                    <a:p>
                      <a:r>
                        <a:rPr lang="en-US" sz="1600"/>
                        <a:t>Conditional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067">
                <a:tc>
                  <a:txBody>
                    <a:bodyPr/>
                    <a:lstStyle/>
                    <a:p>
                      <a:r>
                        <a:rPr lang="en-US" sz="1600"/>
                        <a:t>Assignment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 &lt;&lt;= &gt;&gt;= &gt;&gt;&gt;= &amp;= ^= |=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</a:t>
                      </a:r>
                    </a:p>
                  </a:txBody>
                  <a:tcPr marL="43941" marR="43941" marT="21971" marB="21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does the following code fragment print?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(1 + 2 + "</a:t>
            </a:r>
            <a:r>
              <a:rPr lang="en-US" dirty="0" err="1" smtClean="0"/>
              <a:t>abc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abc</a:t>
            </a:r>
            <a:r>
              <a:rPr lang="en-US" dirty="0" smtClean="0"/>
              <a:t>" + 1 + 2);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Answer</a:t>
            </a:r>
            <a:r>
              <a:rPr lang="en-US" dirty="0" smtClean="0"/>
              <a:t>: 3abc and abc12, respectively. The + operator is left associative, whether it is string concatenation or arithmetic plus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057400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public class </a:t>
            </a:r>
            <a:r>
              <a:rPr lang="en-US" dirty="0" err="1" smtClean="0"/>
              <a:t>HelloWorld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     public static void main(String []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a=64, b=2, c=32;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 &gt;&gt; b + 3);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((a &gt;&gt; b) + 3);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(a &gt;&gt; (b + 3));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(a | 4 + c &gt;&gt; b &amp; 7);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 | (((4 + c) &gt;&gt; b) &amp; </a:t>
            </a:r>
            <a:r>
              <a:rPr lang="pt-BR" smtClean="0"/>
              <a:t>7)) // priority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Ans: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19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language uses </a:t>
            </a:r>
            <a:r>
              <a:rPr lang="en-US" i="1" dirty="0" smtClean="0"/>
              <a:t>control statements to cause or control  the </a:t>
            </a:r>
            <a:r>
              <a:rPr lang="en-US" b="1" i="1" dirty="0" smtClean="0"/>
              <a:t>flow of execution</a:t>
            </a:r>
            <a:r>
              <a:rPr lang="en-US" i="1" dirty="0" smtClean="0"/>
              <a:t> of the program.</a:t>
            </a:r>
          </a:p>
          <a:p>
            <a:r>
              <a:rPr lang="en-US" dirty="0" smtClean="0"/>
              <a:t>control statements can be put into the following categories: selection, iteration, and jump. </a:t>
            </a:r>
          </a:p>
          <a:p>
            <a:r>
              <a:rPr lang="en-US" b="1" i="1" dirty="0" smtClean="0"/>
              <a:t>Selection statements </a:t>
            </a:r>
            <a:r>
              <a:rPr lang="en-US" i="1" dirty="0" smtClean="0"/>
              <a:t>allow your program to choose different paths of execution based </a:t>
            </a:r>
            <a:r>
              <a:rPr lang="en-US" dirty="0" smtClean="0"/>
              <a:t>upon the outcome of an expression or the state of a variable. </a:t>
            </a:r>
          </a:p>
          <a:p>
            <a:r>
              <a:rPr lang="en-US" b="1" i="1" dirty="0" smtClean="0"/>
              <a:t>Iteration statements</a:t>
            </a:r>
            <a:r>
              <a:rPr lang="en-US" i="1" dirty="0" smtClean="0"/>
              <a:t> enable </a:t>
            </a:r>
            <a:r>
              <a:rPr lang="en-US" dirty="0" smtClean="0"/>
              <a:t>program execution to repeat one or more statements (that is, iteration statements form loops). </a:t>
            </a:r>
          </a:p>
          <a:p>
            <a:r>
              <a:rPr lang="en-US" b="1" i="1" dirty="0" smtClean="0"/>
              <a:t>Jump statements</a:t>
            </a:r>
            <a:r>
              <a:rPr lang="en-US" i="1" dirty="0" smtClean="0"/>
              <a:t> allow your program to execute in a nonlinear fashion.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Java’s 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supports two selection statements: </a:t>
            </a:r>
            <a:r>
              <a:rPr lang="en-US" b="1" dirty="0" smtClean="0"/>
              <a:t>if and switch. </a:t>
            </a:r>
            <a:r>
              <a:rPr lang="en-US" dirty="0" smtClean="0"/>
              <a:t>These statements allow you to control the flow of your program’s execution based upon conditions known only during run time.</a:t>
            </a:r>
          </a:p>
          <a:p>
            <a:r>
              <a:rPr lang="en-US" dirty="0" smtClean="0"/>
              <a:t>If Statement</a:t>
            </a:r>
          </a:p>
          <a:p>
            <a:pPr lvl="1">
              <a:buNone/>
            </a:pPr>
            <a:r>
              <a:rPr lang="en-US" b="1" dirty="0" smtClean="0"/>
              <a:t>if (</a:t>
            </a:r>
            <a:r>
              <a:rPr lang="en-US" b="1" i="1" dirty="0" smtClean="0"/>
              <a:t>condition) statement1;</a:t>
            </a:r>
          </a:p>
          <a:p>
            <a:pPr lvl="1">
              <a:buNone/>
            </a:pPr>
            <a:r>
              <a:rPr lang="en-US" b="1" dirty="0" smtClean="0"/>
              <a:t>else </a:t>
            </a:r>
            <a:r>
              <a:rPr lang="en-US" b="1" i="1" dirty="0" smtClean="0"/>
              <a:t>statement2;</a:t>
            </a:r>
          </a:p>
          <a:p>
            <a:pPr>
              <a:buNone/>
            </a:pPr>
            <a:r>
              <a:rPr lang="en-US" b="1" i="1" dirty="0" err="1" smtClean="0"/>
              <a:t>Eg</a:t>
            </a:r>
            <a:r>
              <a:rPr lang="en-US" b="1" i="1" dirty="0" smtClean="0"/>
              <a:t>:  </a:t>
            </a:r>
            <a:r>
              <a:rPr lang="en-US" dirty="0" smtClean="0"/>
              <a:t>if(a &lt; b) a = 0;</a:t>
            </a:r>
          </a:p>
          <a:p>
            <a:pPr>
              <a:buNone/>
            </a:pPr>
            <a:r>
              <a:rPr lang="en-US" dirty="0" smtClean="0"/>
              <a:t>        else b = 0;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Nested ifs</a:t>
            </a:r>
          </a:p>
          <a:p>
            <a:pPr>
              <a:buNone/>
            </a:pPr>
            <a:r>
              <a:rPr lang="en-US" dirty="0" smtClean="0"/>
              <a:t>if(a&gt;b) {</a:t>
            </a:r>
          </a:p>
          <a:p>
            <a:pPr>
              <a:buNone/>
            </a:pPr>
            <a:r>
              <a:rPr lang="en-US" dirty="0" smtClean="0"/>
              <a:t>              if(a&gt;c)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(“a is greater”);</a:t>
            </a:r>
          </a:p>
          <a:p>
            <a:pPr>
              <a:buNone/>
            </a:pPr>
            <a:r>
              <a:rPr lang="en-US" dirty="0" smtClean="0"/>
              <a:t>              }</a:t>
            </a:r>
          </a:p>
          <a:p>
            <a:pPr>
              <a:buNone/>
            </a:pPr>
            <a:r>
              <a:rPr lang="en-US" dirty="0" smtClean="0"/>
              <a:t>else if(b&gt;c) </a:t>
            </a:r>
            <a:r>
              <a:rPr lang="en-US" dirty="0" err="1" smtClean="0"/>
              <a:t>System.out.println</a:t>
            </a:r>
            <a:r>
              <a:rPr lang="en-US" dirty="0" smtClean="0"/>
              <a:t>(“b is greater”); </a:t>
            </a:r>
          </a:p>
          <a:p>
            <a:pPr>
              <a:buNone/>
            </a:pPr>
            <a:r>
              <a:rPr lang="en-US" dirty="0" smtClean="0"/>
              <a:t>else </a:t>
            </a:r>
            <a:r>
              <a:rPr lang="en-US" dirty="0" err="1" smtClean="0"/>
              <a:t>System.out.println</a:t>
            </a:r>
            <a:r>
              <a:rPr lang="en-US" dirty="0" smtClean="0"/>
              <a:t>(“c is greater”);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Four stages of a JSR</a:t>
            </a:r>
          </a:p>
          <a:p>
            <a:r>
              <a:rPr lang="en-US" b="1" dirty="0"/>
              <a:t>Initiation </a:t>
            </a:r>
            <a:r>
              <a:rPr lang="en-US" dirty="0"/>
              <a:t>– First stage of a JSR, just a proposal is initiated by JCP member.</a:t>
            </a:r>
          </a:p>
          <a:p>
            <a:r>
              <a:rPr lang="en-US" b="1" dirty="0"/>
              <a:t>Early Draft Review </a:t>
            </a:r>
            <a:r>
              <a:rPr lang="en-US" dirty="0"/>
              <a:t>– Once the initiation is approved, an expert group will work on creating a early draft of that JSR. JCP and executive committee will review the draft and approve it.</a:t>
            </a:r>
          </a:p>
          <a:p>
            <a:r>
              <a:rPr lang="en-US" b="1" dirty="0"/>
              <a:t>Public Draft </a:t>
            </a:r>
            <a:r>
              <a:rPr lang="en-US" dirty="0"/>
              <a:t>– Once the early draft is approved, specification comes to this public draft stage. The specification is given to the public for open review and it is revised, a reference implementation is created then a final draft is taken to Executive Committee for approval.</a:t>
            </a:r>
          </a:p>
          <a:p>
            <a:r>
              <a:rPr lang="en-US" b="1" dirty="0"/>
              <a:t>Maintenance</a:t>
            </a:r>
            <a:r>
              <a:rPr lang="en-US" dirty="0"/>
              <a:t> – Once the final draft is approved, the specification enters the maintenance phase. The specification is revised based on clarifications, requests, issues and for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The if-else-if Ladder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i="1" dirty="0" smtClean="0"/>
              <a:t>condition)</a:t>
            </a:r>
          </a:p>
          <a:p>
            <a:pPr>
              <a:buNone/>
            </a:pPr>
            <a:r>
              <a:rPr lang="en-US" i="1" dirty="0" smtClean="0"/>
              <a:t>statement;</a:t>
            </a:r>
          </a:p>
          <a:p>
            <a:pPr>
              <a:buNone/>
            </a:pPr>
            <a:r>
              <a:rPr lang="en-US" dirty="0" smtClean="0"/>
              <a:t>else if(</a:t>
            </a:r>
            <a:r>
              <a:rPr lang="en-US" i="1" dirty="0" smtClean="0"/>
              <a:t>condition)</a:t>
            </a:r>
          </a:p>
          <a:p>
            <a:pPr>
              <a:buNone/>
            </a:pPr>
            <a:r>
              <a:rPr lang="en-US" i="1" dirty="0" smtClean="0"/>
              <a:t>statement;</a:t>
            </a:r>
          </a:p>
          <a:p>
            <a:pPr>
              <a:buNone/>
            </a:pPr>
            <a:r>
              <a:rPr lang="en-US" dirty="0" smtClean="0"/>
              <a:t>else if(</a:t>
            </a:r>
            <a:r>
              <a:rPr lang="en-US" i="1" dirty="0" smtClean="0"/>
              <a:t>condition)</a:t>
            </a:r>
          </a:p>
          <a:p>
            <a:pPr>
              <a:buNone/>
            </a:pPr>
            <a:r>
              <a:rPr lang="en-US" i="1" dirty="0" smtClean="0"/>
              <a:t>statement;</a:t>
            </a:r>
          </a:p>
          <a:p>
            <a:pPr>
              <a:buNone/>
            </a:pP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i="1" dirty="0" smtClean="0"/>
              <a:t>statement;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// Demonstrate if-else-if statements.</a:t>
            </a:r>
          </a:p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IfElse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month = 4; // April</a:t>
            </a:r>
          </a:p>
          <a:p>
            <a:pPr>
              <a:buNone/>
            </a:pPr>
            <a:r>
              <a:rPr lang="en-US" sz="2000" dirty="0" smtClean="0"/>
              <a:t>String season;</a:t>
            </a:r>
          </a:p>
          <a:p>
            <a:pPr>
              <a:buNone/>
            </a:pPr>
            <a:r>
              <a:rPr lang="en-US" sz="2000" dirty="0" smtClean="0"/>
              <a:t>if(month == 12 || month == 1 || month == 2)</a:t>
            </a:r>
          </a:p>
          <a:p>
            <a:pPr>
              <a:buNone/>
            </a:pPr>
            <a:r>
              <a:rPr lang="en-US" sz="2000" dirty="0" smtClean="0"/>
              <a:t>season = "Winter";</a:t>
            </a:r>
          </a:p>
          <a:p>
            <a:pPr>
              <a:buNone/>
            </a:pPr>
            <a:r>
              <a:rPr lang="en-US" sz="2000" dirty="0" smtClean="0"/>
              <a:t>else if(month == 3 || month == 4 || month == 5)</a:t>
            </a:r>
          </a:p>
          <a:p>
            <a:pPr>
              <a:buNone/>
            </a:pPr>
            <a:r>
              <a:rPr lang="en-US" sz="2000" dirty="0" smtClean="0"/>
              <a:t>season = "Spring";</a:t>
            </a:r>
          </a:p>
          <a:p>
            <a:pPr>
              <a:buNone/>
            </a:pPr>
            <a:r>
              <a:rPr lang="en-US" sz="2000" dirty="0" smtClean="0"/>
              <a:t>else if(month == 6 || month == 7 || month == 8)</a:t>
            </a:r>
          </a:p>
          <a:p>
            <a:pPr>
              <a:buNone/>
            </a:pPr>
            <a:r>
              <a:rPr lang="en-US" sz="2000" dirty="0" smtClean="0"/>
              <a:t>season = "Summer";</a:t>
            </a:r>
          </a:p>
          <a:p>
            <a:pPr>
              <a:buNone/>
            </a:pPr>
            <a:r>
              <a:rPr lang="en-US" sz="2000" dirty="0" smtClean="0"/>
              <a:t>else if(month == 9 || month == 10 || month == 11)</a:t>
            </a:r>
          </a:p>
          <a:p>
            <a:pPr>
              <a:buNone/>
            </a:pPr>
            <a:r>
              <a:rPr lang="en-US" sz="2000" dirty="0" smtClean="0"/>
              <a:t>season = "Autumn";</a:t>
            </a:r>
          </a:p>
          <a:p>
            <a:pPr>
              <a:buNone/>
            </a:pPr>
            <a:r>
              <a:rPr lang="en-US" sz="2000" dirty="0" smtClean="0"/>
              <a:t>Else      season = "Bogus Month";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("April is in the " + season + ".");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143000"/>
          </a:xfrm>
        </p:spPr>
        <p:txBody>
          <a:bodyPr/>
          <a:lstStyle/>
          <a:p>
            <a:r>
              <a:rPr lang="en-US" b="1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switch (</a:t>
            </a:r>
            <a:r>
              <a:rPr lang="en-US" sz="2400" i="1" dirty="0" smtClean="0"/>
              <a:t>expression) {</a:t>
            </a:r>
          </a:p>
          <a:p>
            <a:pPr>
              <a:buNone/>
            </a:pPr>
            <a:r>
              <a:rPr lang="en-US" sz="2400" dirty="0" smtClean="0"/>
              <a:t>case </a:t>
            </a:r>
            <a:r>
              <a:rPr lang="en-US" sz="2400" i="1" dirty="0" smtClean="0"/>
              <a:t>value1:</a:t>
            </a:r>
          </a:p>
          <a:p>
            <a:pPr>
              <a:buNone/>
            </a:pPr>
            <a:r>
              <a:rPr lang="en-US" sz="2400" dirty="0" smtClean="0"/>
              <a:t>// statement sequence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case </a:t>
            </a:r>
            <a:r>
              <a:rPr lang="en-US" sz="2400" i="1" dirty="0" smtClean="0"/>
              <a:t>value2:</a:t>
            </a:r>
          </a:p>
          <a:p>
            <a:pPr>
              <a:buNone/>
            </a:pPr>
            <a:r>
              <a:rPr lang="en-US" sz="2400" dirty="0" smtClean="0"/>
              <a:t>// statement sequence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...</a:t>
            </a:r>
          </a:p>
          <a:p>
            <a:pPr>
              <a:buNone/>
            </a:pPr>
            <a:r>
              <a:rPr lang="en-US" sz="2400" dirty="0" smtClean="0"/>
              <a:t>case </a:t>
            </a:r>
            <a:r>
              <a:rPr lang="en-US" sz="2400" i="1" dirty="0" err="1" smtClean="0"/>
              <a:t>valueN</a:t>
            </a:r>
            <a:r>
              <a:rPr lang="en-US" sz="2400" i="1" dirty="0" smtClean="0"/>
              <a:t>:</a:t>
            </a:r>
            <a:endParaRPr lang="pt-BR" sz="2400" dirty="0" smtClean="0"/>
          </a:p>
          <a:p>
            <a:pPr>
              <a:buNone/>
            </a:pPr>
            <a:r>
              <a:rPr lang="en-US" sz="2400" dirty="0" smtClean="0"/>
              <a:t>// statement sequence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default:</a:t>
            </a:r>
          </a:p>
          <a:p>
            <a:pPr>
              <a:buNone/>
            </a:pPr>
            <a:r>
              <a:rPr lang="en-US" sz="2400" dirty="0" smtClean="0"/>
              <a:t>// default statement sequence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SampleSwitch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=2</a:t>
            </a:r>
          </a:p>
          <a:p>
            <a:pPr>
              <a:buNone/>
            </a:pPr>
            <a:r>
              <a:rPr lang="en-US" sz="2400" dirty="0" smtClean="0"/>
              <a:t>switch(</a:t>
            </a:r>
            <a:r>
              <a:rPr lang="en-US" sz="2400" dirty="0" err="1" smtClean="0"/>
              <a:t>i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case 0: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i</a:t>
            </a:r>
            <a:r>
              <a:rPr lang="en-US" sz="2400" dirty="0" smtClean="0"/>
              <a:t> is zero.");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case 1: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i</a:t>
            </a:r>
            <a:r>
              <a:rPr lang="en-US" sz="2400" dirty="0" smtClean="0"/>
              <a:t> is one.");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case 2: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i</a:t>
            </a:r>
            <a:r>
              <a:rPr lang="en-US" sz="2400" dirty="0" smtClean="0"/>
              <a:t> is two.");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 default: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i</a:t>
            </a:r>
            <a:r>
              <a:rPr lang="en-US" sz="2400" dirty="0" smtClean="0"/>
              <a:t> is greater than 2");   }}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switch(count) {</a:t>
            </a:r>
          </a:p>
          <a:p>
            <a:pPr>
              <a:buNone/>
            </a:pPr>
            <a:r>
              <a:rPr lang="en-US" dirty="0" smtClean="0"/>
              <a:t>case 1:</a:t>
            </a:r>
          </a:p>
          <a:p>
            <a:pPr>
              <a:buNone/>
            </a:pPr>
            <a:r>
              <a:rPr lang="en-US" dirty="0" smtClean="0"/>
              <a:t>		switch(target) { // nested switch</a:t>
            </a:r>
          </a:p>
          <a:p>
            <a:pPr>
              <a:buNone/>
            </a:pPr>
            <a:r>
              <a:rPr lang="en-US" dirty="0" smtClean="0"/>
              <a:t>		case 0: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("target is zero");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>
              <a:buNone/>
            </a:pPr>
            <a:r>
              <a:rPr lang="en-US" dirty="0" smtClean="0"/>
              <a:t>		case 1: // no conflicts with outer switch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("target is one");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case 2: // 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there are three important features of the switch statement to note:</a:t>
            </a:r>
          </a:p>
          <a:p>
            <a:pPr>
              <a:buNone/>
            </a:pPr>
            <a:r>
              <a:rPr lang="en-US" dirty="0" smtClean="0"/>
              <a:t>• The switch differs from the if in that switch can only test for equality, whereas if can evaluate any type of Boolean expression. That is, the switch looks only for a match between the value of the expression and one of its case constants.</a:t>
            </a:r>
          </a:p>
          <a:p>
            <a:pPr>
              <a:buNone/>
            </a:pPr>
            <a:r>
              <a:rPr lang="en-US" dirty="0" smtClean="0"/>
              <a:t>• No two case constants in the same switch can have identical values. Of course, a switch statement and an enclosing outer switch can have case constants in common.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 smtClean="0"/>
              <a:t>Aswitch</a:t>
            </a:r>
            <a:r>
              <a:rPr lang="en-US" dirty="0" smtClean="0"/>
              <a:t> statement is usually more efficient than a set of nested ifs.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Iteration Statements</a:t>
            </a:r>
          </a:p>
          <a:p>
            <a:r>
              <a:rPr lang="en-US" dirty="0" smtClean="0"/>
              <a:t>Java’s iteration statements are </a:t>
            </a:r>
            <a:r>
              <a:rPr lang="en-US" b="1" dirty="0" smtClean="0"/>
              <a:t>for, while, and do-while. </a:t>
            </a:r>
          </a:p>
          <a:p>
            <a:r>
              <a:rPr lang="en-US" dirty="0" smtClean="0"/>
              <a:t>These statements create what we commonly call </a:t>
            </a:r>
            <a:r>
              <a:rPr lang="en-US" i="1" dirty="0" smtClean="0"/>
              <a:t>loops.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While statement: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while(</a:t>
            </a:r>
            <a:r>
              <a:rPr lang="en-US" i="1" dirty="0" smtClean="0"/>
              <a:t>condition) {</a:t>
            </a:r>
          </a:p>
          <a:p>
            <a:pPr>
              <a:buNone/>
            </a:pPr>
            <a:r>
              <a:rPr lang="en-US" dirty="0" smtClean="0"/>
              <a:t>// body of loop</a:t>
            </a:r>
          </a:p>
          <a:p>
            <a:pPr>
              <a:buNone/>
            </a:pPr>
            <a:r>
              <a:rPr lang="en-US" dirty="0" smtClean="0"/>
              <a:t>                    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class While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10;</a:t>
            </a:r>
          </a:p>
          <a:p>
            <a:pPr>
              <a:buNone/>
            </a:pPr>
            <a:r>
              <a:rPr lang="en-US" dirty="0" smtClean="0"/>
              <a:t>while(n &gt; 0)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("tick " + n);</a:t>
            </a:r>
          </a:p>
          <a:p>
            <a:pPr>
              <a:buNone/>
            </a:pPr>
            <a:r>
              <a:rPr lang="en-US" dirty="0" smtClean="0"/>
              <a:t>n--;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o/p:</a:t>
            </a:r>
          </a:p>
          <a:p>
            <a:r>
              <a:rPr lang="en-US" dirty="0" smtClean="0"/>
              <a:t>tick 10</a:t>
            </a:r>
          </a:p>
          <a:p>
            <a:r>
              <a:rPr lang="en-US" dirty="0" smtClean="0"/>
              <a:t>tick 9</a:t>
            </a:r>
          </a:p>
          <a:p>
            <a:r>
              <a:rPr lang="en-US" dirty="0" smtClean="0"/>
              <a:t>tick 8</a:t>
            </a:r>
          </a:p>
          <a:p>
            <a:r>
              <a:rPr lang="en-US" dirty="0" smtClean="0"/>
              <a:t>tick 7</a:t>
            </a:r>
          </a:p>
          <a:p>
            <a:r>
              <a:rPr lang="en-US" dirty="0" smtClean="0"/>
              <a:t>tick 6</a:t>
            </a:r>
          </a:p>
          <a:p>
            <a:r>
              <a:rPr lang="en-US" dirty="0" smtClean="0"/>
              <a:t>tick 5</a:t>
            </a:r>
          </a:p>
          <a:p>
            <a:r>
              <a:rPr lang="en-US" dirty="0" smtClean="0"/>
              <a:t>tick 4</a:t>
            </a:r>
          </a:p>
          <a:p>
            <a:r>
              <a:rPr lang="en-US" dirty="0" smtClean="0"/>
              <a:t>tick 3</a:t>
            </a:r>
          </a:p>
          <a:p>
            <a:r>
              <a:rPr lang="en-US" dirty="0" smtClean="0"/>
              <a:t>tick 2</a:t>
            </a:r>
          </a:p>
          <a:p>
            <a:r>
              <a:rPr lang="en-US" dirty="0" smtClean="0"/>
              <a:t>tick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 Primitive Types</a:t>
            </a:r>
          </a:p>
          <a:p>
            <a:r>
              <a:rPr lang="en-US" b="1" dirty="0" smtClean="0"/>
              <a:t>Integers</a:t>
            </a:r>
            <a:r>
              <a:rPr lang="en-US" dirty="0" smtClean="0"/>
              <a:t> This group includes </a:t>
            </a:r>
            <a:r>
              <a:rPr lang="en-US" b="1" dirty="0" smtClean="0"/>
              <a:t>byte, short, </a:t>
            </a:r>
            <a:r>
              <a:rPr lang="en-US" b="1" dirty="0" err="1" smtClean="0"/>
              <a:t>int</a:t>
            </a:r>
            <a:r>
              <a:rPr lang="en-US" b="1" dirty="0" smtClean="0"/>
              <a:t>, and long, </a:t>
            </a:r>
            <a:r>
              <a:rPr lang="en-US" dirty="0" smtClean="0"/>
              <a:t>which are for whole-valued signed numbers.</a:t>
            </a:r>
          </a:p>
          <a:p>
            <a:r>
              <a:rPr lang="en-US" b="1" dirty="0" smtClean="0"/>
              <a:t>Floating-point numbers </a:t>
            </a:r>
            <a:r>
              <a:rPr lang="en-US" dirty="0" smtClean="0"/>
              <a:t>This group includes </a:t>
            </a:r>
            <a:r>
              <a:rPr lang="en-US" b="1" dirty="0" smtClean="0"/>
              <a:t>float and double, </a:t>
            </a:r>
            <a:r>
              <a:rPr lang="en-US" dirty="0" smtClean="0"/>
              <a:t>which represent numbers with fractional precision.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do-while</a:t>
            </a:r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smtClean="0"/>
              <a:t>// body of loop</a:t>
            </a:r>
          </a:p>
          <a:p>
            <a:pPr>
              <a:buNone/>
            </a:pPr>
            <a:r>
              <a:rPr lang="en-US" dirty="0" smtClean="0"/>
              <a:t>} while (</a:t>
            </a:r>
            <a:r>
              <a:rPr lang="en-US" i="1" dirty="0" smtClean="0"/>
              <a:t>condition);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DoWhile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10;</a:t>
            </a:r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("tick " + n);</a:t>
            </a:r>
          </a:p>
          <a:p>
            <a:pPr>
              <a:buNone/>
            </a:pPr>
            <a:r>
              <a:rPr lang="en-US" dirty="0" smtClean="0"/>
              <a:t>n--;</a:t>
            </a:r>
          </a:p>
          <a:p>
            <a:pPr>
              <a:buNone/>
            </a:pPr>
            <a:r>
              <a:rPr lang="en-US" dirty="0" smtClean="0"/>
              <a:t>} while(n &gt; 0);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tick 10</a:t>
            </a:r>
          </a:p>
          <a:p>
            <a:r>
              <a:rPr lang="en-US" dirty="0" smtClean="0"/>
              <a:t>tick 9</a:t>
            </a:r>
          </a:p>
          <a:p>
            <a:r>
              <a:rPr lang="en-US" dirty="0" smtClean="0"/>
              <a:t>tick 8</a:t>
            </a:r>
          </a:p>
          <a:p>
            <a:r>
              <a:rPr lang="en-US" dirty="0" smtClean="0"/>
              <a:t>tick 7</a:t>
            </a:r>
          </a:p>
          <a:p>
            <a:r>
              <a:rPr lang="en-US" dirty="0" smtClean="0"/>
              <a:t>tick 6</a:t>
            </a:r>
          </a:p>
          <a:p>
            <a:r>
              <a:rPr lang="en-US" dirty="0" smtClean="0"/>
              <a:t>tick 5</a:t>
            </a:r>
          </a:p>
          <a:p>
            <a:r>
              <a:rPr lang="en-US" dirty="0" smtClean="0"/>
              <a:t>tick 4</a:t>
            </a:r>
          </a:p>
          <a:p>
            <a:r>
              <a:rPr lang="en-US" dirty="0" smtClean="0"/>
              <a:t>tick 3</a:t>
            </a:r>
          </a:p>
          <a:p>
            <a:r>
              <a:rPr lang="en-US" dirty="0" smtClean="0"/>
              <a:t>tick 2</a:t>
            </a:r>
          </a:p>
          <a:p>
            <a:r>
              <a:rPr lang="en-US" dirty="0" smtClean="0"/>
              <a:t>tick 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For: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i="1" dirty="0" smtClean="0"/>
              <a:t>initialization; condition; iteration) {</a:t>
            </a:r>
          </a:p>
          <a:p>
            <a:pPr>
              <a:buNone/>
            </a:pPr>
            <a:r>
              <a:rPr lang="en-US" dirty="0" smtClean="0"/>
              <a:t>// body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 nums[] = { 1, 2, 3, 4, 5, 6, 7, 8, 9, 10 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r>
              <a:rPr lang="nn-NO" dirty="0" smtClean="0"/>
              <a:t>for(int i=0; i &lt; 10; i++) </a:t>
            </a:r>
          </a:p>
          <a:p>
            <a:r>
              <a:rPr lang="nn-NO" dirty="0" smtClean="0"/>
              <a:t>sum += nums[i];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“For-Each” Version of the for Loop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i="1" dirty="0" smtClean="0"/>
              <a:t>type </a:t>
            </a:r>
            <a:r>
              <a:rPr lang="en-US" i="1" dirty="0" err="1" smtClean="0"/>
              <a:t>itr-var</a:t>
            </a:r>
            <a:r>
              <a:rPr lang="en-US" i="1" dirty="0" smtClean="0"/>
              <a:t> : collection) statement-block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 nums[] = { 1, 2, 3, 4, 5, 6, 7, 8, 9, 10 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x: </a:t>
            </a:r>
            <a:r>
              <a:rPr lang="en-US" dirty="0" err="1" smtClean="0"/>
              <a:t>nums</a:t>
            </a:r>
            <a:r>
              <a:rPr lang="en-US" dirty="0" smtClean="0"/>
              <a:t>) sum += x;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Nested for loop</a:t>
            </a:r>
          </a:p>
          <a:p>
            <a:pPr>
              <a:buNone/>
            </a:pPr>
            <a:r>
              <a:rPr lang="en-US" dirty="0" smtClean="0"/>
              <a:t>// Loops may be nested.</a:t>
            </a:r>
          </a:p>
          <a:p>
            <a:pPr>
              <a:buNone/>
            </a:pPr>
            <a:r>
              <a:rPr lang="en-US" dirty="0" smtClean="0"/>
              <a:t>class Nested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for(j=</a:t>
            </a:r>
            <a:r>
              <a:rPr lang="en-US" dirty="0" err="1" smtClean="0"/>
              <a:t>i</a:t>
            </a:r>
            <a:r>
              <a:rPr lang="en-US" dirty="0" smtClean="0"/>
              <a:t>; j&lt;10; j++)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(".");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o/p:</a:t>
            </a:r>
          </a:p>
          <a:p>
            <a:pPr>
              <a:buNone/>
            </a:pPr>
            <a:r>
              <a:rPr lang="en-US" dirty="0" smtClean="0"/>
              <a:t>..........</a:t>
            </a:r>
          </a:p>
          <a:p>
            <a:pPr>
              <a:buNone/>
            </a:pPr>
            <a:r>
              <a:rPr lang="en-US" dirty="0" smtClean="0"/>
              <a:t>.........</a:t>
            </a:r>
          </a:p>
          <a:p>
            <a:pPr>
              <a:buNone/>
            </a:pPr>
            <a:r>
              <a:rPr lang="en-US" dirty="0" smtClean="0"/>
              <a:t>........</a:t>
            </a:r>
          </a:p>
          <a:p>
            <a:pPr>
              <a:buNone/>
            </a:pPr>
            <a:r>
              <a:rPr lang="en-US" dirty="0" smtClean="0"/>
              <a:t>.......</a:t>
            </a:r>
          </a:p>
          <a:p>
            <a:pPr>
              <a:buNone/>
            </a:pPr>
            <a:r>
              <a:rPr lang="en-US" dirty="0" smtClean="0"/>
              <a:t>......</a:t>
            </a:r>
          </a:p>
          <a:p>
            <a:pPr>
              <a:buNone/>
            </a:pPr>
            <a:r>
              <a:rPr lang="en-US" dirty="0" smtClean="0"/>
              <a:t>.....</a:t>
            </a:r>
          </a:p>
          <a:p>
            <a:pPr>
              <a:buNone/>
            </a:pPr>
            <a:r>
              <a:rPr lang="en-US" dirty="0" smtClean="0"/>
              <a:t>....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smtClean="0"/>
              <a:t>..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Jump Statements</a:t>
            </a:r>
          </a:p>
          <a:p>
            <a:r>
              <a:rPr lang="en-US" dirty="0" smtClean="0"/>
              <a:t>Java supports three jump statements: </a:t>
            </a:r>
            <a:r>
              <a:rPr lang="en-US" b="1" dirty="0" smtClean="0"/>
              <a:t>break, continue, and return.</a:t>
            </a:r>
          </a:p>
          <a:p>
            <a:pPr>
              <a:buNone/>
            </a:pPr>
            <a:r>
              <a:rPr lang="en-US" b="1" dirty="0" smtClean="0"/>
              <a:t>Using break</a:t>
            </a:r>
          </a:p>
          <a:p>
            <a:r>
              <a:rPr lang="en-US" dirty="0" smtClean="0"/>
              <a:t>In Java, the </a:t>
            </a:r>
            <a:r>
              <a:rPr lang="en-US" b="1" dirty="0" smtClean="0"/>
              <a:t>break statement has three uses. </a:t>
            </a:r>
          </a:p>
          <a:p>
            <a:r>
              <a:rPr lang="en-US" dirty="0" smtClean="0"/>
              <a:t>First, as you have seen, it terminates a statement sequence in a switch statement.</a:t>
            </a:r>
          </a:p>
          <a:p>
            <a:r>
              <a:rPr lang="en-US" dirty="0" smtClean="0"/>
              <a:t> Second, it can be used to exit a loop. </a:t>
            </a:r>
          </a:p>
          <a:p>
            <a:r>
              <a:rPr lang="en-US" dirty="0" smtClean="0"/>
              <a:t>Third, it can be used as a “civilized” form of </a:t>
            </a:r>
            <a:r>
              <a:rPr lang="en-US" dirty="0" err="1" smtClean="0"/>
              <a:t>goto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This group includes </a:t>
            </a:r>
            <a:r>
              <a:rPr lang="en-US" b="1" dirty="0" smtClean="0"/>
              <a:t>char, </a:t>
            </a:r>
            <a:r>
              <a:rPr lang="en-US" dirty="0" smtClean="0"/>
              <a:t>which represents symbols in a character set, like letters and numbers, occupies 2bytes.</a:t>
            </a:r>
          </a:p>
          <a:p>
            <a:r>
              <a:rPr lang="en-US" dirty="0" smtClean="0"/>
              <a:t>Boolean This group includes </a:t>
            </a:r>
            <a:r>
              <a:rPr lang="en-US" b="1" dirty="0" err="1" smtClean="0"/>
              <a:t>boolean</a:t>
            </a:r>
            <a:r>
              <a:rPr lang="en-US" b="1" dirty="0" smtClean="0"/>
              <a:t>, </a:t>
            </a:r>
            <a:r>
              <a:rPr lang="en-US" dirty="0" smtClean="0"/>
              <a:t>which is a special type for representing true/false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Using break to Exit a Loop</a:t>
            </a:r>
          </a:p>
          <a:p>
            <a:pPr>
              <a:buNone/>
            </a:pPr>
            <a:r>
              <a:rPr lang="en-US" dirty="0" smtClean="0"/>
              <a:t>By using break, you can force immediate termination of a loop, bypassing the conditional expression and any remaining code in the body of the loop.</a:t>
            </a:r>
          </a:p>
          <a:p>
            <a:pPr>
              <a:buNone/>
            </a:pPr>
            <a:endParaRPr lang="en-US" sz="5900" dirty="0" smtClean="0"/>
          </a:p>
          <a:p>
            <a:pPr>
              <a:buNone/>
            </a:pPr>
            <a:r>
              <a:rPr lang="en-US" sz="5900" dirty="0" smtClean="0"/>
              <a:t>class </a:t>
            </a:r>
            <a:r>
              <a:rPr lang="en-US" sz="5900" dirty="0" err="1" smtClean="0"/>
              <a:t>BreakLoop</a:t>
            </a:r>
            <a:r>
              <a:rPr lang="en-US" sz="5900" dirty="0" smtClean="0"/>
              <a:t> {</a:t>
            </a:r>
          </a:p>
          <a:p>
            <a:pPr>
              <a:buNone/>
            </a:pPr>
            <a:r>
              <a:rPr lang="en-US" sz="5900" dirty="0" smtClean="0"/>
              <a:t>public static void main(String </a:t>
            </a:r>
            <a:r>
              <a:rPr lang="en-US" sz="5900" dirty="0" err="1" smtClean="0"/>
              <a:t>args</a:t>
            </a:r>
            <a:r>
              <a:rPr lang="en-US" sz="5900" dirty="0" smtClean="0"/>
              <a:t>[]) {</a:t>
            </a:r>
          </a:p>
          <a:p>
            <a:pPr>
              <a:buNone/>
            </a:pPr>
            <a:r>
              <a:rPr lang="en-US" sz="5900" dirty="0" smtClean="0"/>
              <a:t>for(</a:t>
            </a:r>
            <a:r>
              <a:rPr lang="en-US" sz="5900" dirty="0" err="1" smtClean="0"/>
              <a:t>int</a:t>
            </a:r>
            <a:r>
              <a:rPr lang="en-US" sz="5900" dirty="0" smtClean="0"/>
              <a:t> </a:t>
            </a:r>
            <a:r>
              <a:rPr lang="en-US" sz="5900" dirty="0" err="1" smtClean="0"/>
              <a:t>i</a:t>
            </a:r>
            <a:r>
              <a:rPr lang="en-US" sz="5900" dirty="0" smtClean="0"/>
              <a:t>=0; </a:t>
            </a:r>
            <a:r>
              <a:rPr lang="en-US" sz="5900" dirty="0" err="1" smtClean="0"/>
              <a:t>i</a:t>
            </a:r>
            <a:r>
              <a:rPr lang="en-US" sz="5900" dirty="0" smtClean="0"/>
              <a:t>&lt;100; </a:t>
            </a:r>
            <a:r>
              <a:rPr lang="en-US" sz="5900" dirty="0" err="1" smtClean="0"/>
              <a:t>i</a:t>
            </a:r>
            <a:r>
              <a:rPr lang="en-US" sz="5900" dirty="0" smtClean="0"/>
              <a:t>++) {</a:t>
            </a:r>
          </a:p>
          <a:p>
            <a:pPr>
              <a:buNone/>
            </a:pPr>
            <a:r>
              <a:rPr lang="en-US" sz="5900" dirty="0" smtClean="0"/>
              <a:t>if(</a:t>
            </a:r>
            <a:r>
              <a:rPr lang="en-US" sz="5900" dirty="0" err="1" smtClean="0"/>
              <a:t>i</a:t>
            </a:r>
            <a:r>
              <a:rPr lang="en-US" sz="5900" dirty="0" smtClean="0"/>
              <a:t> == 10) break; // terminate loop if </a:t>
            </a:r>
            <a:r>
              <a:rPr lang="en-US" sz="5900" dirty="0" err="1" smtClean="0"/>
              <a:t>i</a:t>
            </a:r>
            <a:r>
              <a:rPr lang="en-US" sz="5900" dirty="0" smtClean="0"/>
              <a:t> is 10</a:t>
            </a:r>
          </a:p>
          <a:p>
            <a:pPr>
              <a:buNone/>
            </a:pPr>
            <a:r>
              <a:rPr lang="en-US" sz="5900" dirty="0" err="1" smtClean="0"/>
              <a:t>System.out.println</a:t>
            </a:r>
            <a:r>
              <a:rPr lang="en-US" sz="5900" dirty="0" smtClean="0"/>
              <a:t>("</a:t>
            </a:r>
            <a:r>
              <a:rPr lang="en-US" sz="5900" dirty="0" err="1" smtClean="0"/>
              <a:t>i</a:t>
            </a:r>
            <a:r>
              <a:rPr lang="en-US" sz="5900" dirty="0" smtClean="0"/>
              <a:t>: " + </a:t>
            </a:r>
            <a:r>
              <a:rPr lang="en-US" sz="5900" dirty="0" err="1" smtClean="0"/>
              <a:t>i</a:t>
            </a:r>
            <a:r>
              <a:rPr lang="en-US" sz="5900" dirty="0" smtClean="0"/>
              <a:t>);</a:t>
            </a:r>
          </a:p>
          <a:p>
            <a:pPr>
              <a:buNone/>
            </a:pPr>
            <a:r>
              <a:rPr lang="en-US" sz="5900" dirty="0" smtClean="0"/>
              <a:t>}</a:t>
            </a:r>
          </a:p>
          <a:p>
            <a:pPr>
              <a:buNone/>
            </a:pPr>
            <a:r>
              <a:rPr lang="en-US" sz="5900" dirty="0" err="1" smtClean="0"/>
              <a:t>System.out.println</a:t>
            </a:r>
            <a:r>
              <a:rPr lang="en-US" sz="5900" dirty="0" smtClean="0"/>
              <a:t>("Loop complete.");</a:t>
            </a:r>
          </a:p>
          <a:p>
            <a:pPr>
              <a:buNone/>
            </a:pPr>
            <a:r>
              <a:rPr lang="en-US" sz="5900" dirty="0" smtClean="0"/>
              <a:t>}</a:t>
            </a:r>
          </a:p>
          <a:p>
            <a:pPr>
              <a:buNone/>
            </a:pPr>
            <a:r>
              <a:rPr lang="en-US" sz="5900" dirty="0" smtClean="0"/>
              <a:t>}</a:t>
            </a:r>
            <a:endParaRPr lang="en-US" sz="5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Using break as a Form of </a:t>
            </a:r>
            <a:r>
              <a:rPr lang="en-US" sz="2400" b="1" dirty="0" err="1" smtClean="0"/>
              <a:t>Goto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class Break {</a:t>
            </a:r>
          </a:p>
          <a:p>
            <a:pPr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pPr>
              <a:buNone/>
            </a:pPr>
            <a:r>
              <a:rPr lang="en-US" sz="2400" dirty="0" err="1" smtClean="0"/>
              <a:t>boolean</a:t>
            </a:r>
            <a:r>
              <a:rPr lang="en-US" sz="2400" dirty="0" smtClean="0"/>
              <a:t> t = true;</a:t>
            </a:r>
          </a:p>
          <a:p>
            <a:pPr>
              <a:buNone/>
            </a:pPr>
            <a:r>
              <a:rPr lang="en-US" sz="2400" dirty="0" smtClean="0"/>
              <a:t>first: {</a:t>
            </a:r>
          </a:p>
          <a:p>
            <a:pPr>
              <a:buNone/>
            </a:pPr>
            <a:r>
              <a:rPr lang="en-US" sz="2400" dirty="0" smtClean="0"/>
              <a:t>second: {</a:t>
            </a:r>
          </a:p>
          <a:p>
            <a:pPr>
              <a:buNone/>
            </a:pPr>
            <a:r>
              <a:rPr lang="en-US" sz="2400" dirty="0" smtClean="0"/>
              <a:t>third: {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("Before the break.");</a:t>
            </a:r>
          </a:p>
          <a:p>
            <a:pPr>
              <a:buNone/>
            </a:pPr>
            <a:r>
              <a:rPr lang="en-US" sz="2400" dirty="0" smtClean="0"/>
              <a:t>if(t) break second; // break out of second block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("This won't execute");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("This won't execute");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("This is after second block.");</a:t>
            </a:r>
          </a:p>
          <a:p>
            <a:pPr>
              <a:buNone/>
            </a:pPr>
            <a:r>
              <a:rPr lang="en-US" sz="2400" dirty="0" smtClean="0"/>
              <a:t>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this program generates the following output:</a:t>
            </a:r>
          </a:p>
          <a:p>
            <a:pPr lvl="2">
              <a:buNone/>
            </a:pPr>
            <a:r>
              <a:rPr lang="en-US" dirty="0" smtClean="0"/>
              <a:t>Before the break.</a:t>
            </a:r>
          </a:p>
          <a:p>
            <a:pPr lvl="2">
              <a:buNone/>
            </a:pPr>
            <a:r>
              <a:rPr lang="en-US" dirty="0" smtClean="0"/>
              <a:t>This is after second block.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18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Using continue</a:t>
            </a:r>
          </a:p>
          <a:p>
            <a:pPr>
              <a:buNone/>
            </a:pPr>
            <a:r>
              <a:rPr lang="en-US" dirty="0" smtClean="0"/>
              <a:t>class Continue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" ");</a:t>
            </a:r>
          </a:p>
          <a:p>
            <a:pPr>
              <a:buNone/>
            </a:pPr>
            <a:r>
              <a:rPr lang="en-US" dirty="0" smtClean="0"/>
              <a:t>if (i%2 == 0) continue;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o/p:</a:t>
            </a:r>
          </a:p>
          <a:p>
            <a:pPr>
              <a:buNone/>
            </a:pPr>
            <a:r>
              <a:rPr lang="en-US" dirty="0" smtClean="0"/>
              <a:t>0 1</a:t>
            </a:r>
          </a:p>
          <a:p>
            <a:pPr>
              <a:buNone/>
            </a:pPr>
            <a:r>
              <a:rPr lang="en-US" dirty="0" smtClean="0"/>
              <a:t>2 3</a:t>
            </a:r>
          </a:p>
          <a:p>
            <a:pPr>
              <a:buNone/>
            </a:pPr>
            <a:r>
              <a:rPr lang="en-US" dirty="0" smtClean="0"/>
              <a:t>4 5</a:t>
            </a:r>
          </a:p>
          <a:p>
            <a:pPr>
              <a:buNone/>
            </a:pPr>
            <a:r>
              <a:rPr lang="en-US" dirty="0" smtClean="0"/>
              <a:t>6 7</a:t>
            </a:r>
          </a:p>
          <a:p>
            <a:pPr>
              <a:buNone/>
            </a:pPr>
            <a:r>
              <a:rPr lang="en-US" dirty="0" smtClean="0"/>
              <a:t>8 9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Return statement</a:t>
            </a:r>
          </a:p>
          <a:p>
            <a:pPr>
              <a:buNone/>
            </a:pPr>
            <a:r>
              <a:rPr lang="en-US" dirty="0" smtClean="0"/>
              <a:t>The last control statement is return. The return statement is used to explicitly return from a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J2SE 5 Features</a:t>
            </a:r>
          </a:p>
          <a:p>
            <a:r>
              <a:rPr lang="en-US" dirty="0" smtClean="0"/>
              <a:t>For-each </a:t>
            </a:r>
            <a:r>
              <a:rPr lang="en-US" dirty="0"/>
              <a:t>loop (Java 5)</a:t>
            </a:r>
          </a:p>
          <a:p>
            <a:r>
              <a:rPr lang="en-US" dirty="0" err="1"/>
              <a:t>Varargs</a:t>
            </a:r>
            <a:r>
              <a:rPr lang="en-US" dirty="0"/>
              <a:t> (Java 5)</a:t>
            </a:r>
          </a:p>
          <a:p>
            <a:r>
              <a:rPr lang="en-US" dirty="0"/>
              <a:t>Static Import (Java 5)</a:t>
            </a:r>
          </a:p>
          <a:p>
            <a:r>
              <a:rPr lang="en-US" dirty="0" err="1"/>
              <a:t>Autoboxing</a:t>
            </a:r>
            <a:r>
              <a:rPr lang="en-US" dirty="0"/>
              <a:t> and Unboxing (Java 5)</a:t>
            </a:r>
          </a:p>
          <a:p>
            <a:r>
              <a:rPr lang="en-US" dirty="0" err="1"/>
              <a:t>Enum</a:t>
            </a:r>
            <a:r>
              <a:rPr lang="en-US" dirty="0"/>
              <a:t> (Java 5)</a:t>
            </a:r>
          </a:p>
          <a:p>
            <a:r>
              <a:rPr lang="en-US" dirty="0"/>
              <a:t>Covariant Return Type (Java 5)</a:t>
            </a:r>
          </a:p>
          <a:p>
            <a:r>
              <a:rPr lang="en-US" dirty="0"/>
              <a:t>Annotation (Java 5)</a:t>
            </a:r>
          </a:p>
          <a:p>
            <a:r>
              <a:rPr lang="en-US" dirty="0"/>
              <a:t>Generics (Java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JavaSE</a:t>
            </a:r>
            <a:r>
              <a:rPr lang="en-US" b="1" dirty="0"/>
              <a:t> 6 Features</a:t>
            </a:r>
          </a:p>
          <a:p>
            <a:r>
              <a:rPr lang="en-US" dirty="0"/>
              <a:t>The important feature of </a:t>
            </a:r>
            <a:r>
              <a:rPr lang="en-US" dirty="0" err="1"/>
              <a:t>JavaSE</a:t>
            </a:r>
            <a:r>
              <a:rPr lang="en-US" dirty="0"/>
              <a:t> 6 is </a:t>
            </a:r>
            <a:r>
              <a:rPr lang="en-US" dirty="0" err="1"/>
              <a:t>premain</a:t>
            </a:r>
            <a:r>
              <a:rPr lang="en-US" dirty="0"/>
              <a:t> method (also known as instrumentation).</a:t>
            </a:r>
          </a:p>
          <a:p>
            <a:r>
              <a:rPr lang="en-US" dirty="0"/>
              <a:t>Instrumentation (</a:t>
            </a:r>
            <a:r>
              <a:rPr lang="en-US" dirty="0" err="1"/>
              <a:t>premain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JavaSE</a:t>
            </a:r>
            <a:r>
              <a:rPr lang="en-US" b="1" dirty="0"/>
              <a:t> 7 Features</a:t>
            </a:r>
          </a:p>
          <a:p>
            <a:pPr marL="0" indent="0">
              <a:buNone/>
            </a:pPr>
            <a:r>
              <a:rPr lang="en-US" dirty="0"/>
              <a:t>The important features of </a:t>
            </a:r>
            <a:r>
              <a:rPr lang="en-US" dirty="0" err="1"/>
              <a:t>JavaSE</a:t>
            </a:r>
            <a:r>
              <a:rPr lang="en-US" dirty="0"/>
              <a:t> 7 are try with resource, catching multiple exceptions etc.</a:t>
            </a:r>
          </a:p>
          <a:p>
            <a:r>
              <a:rPr lang="en-US" dirty="0"/>
              <a:t>String in switch statement (Java 7)</a:t>
            </a:r>
          </a:p>
          <a:p>
            <a:r>
              <a:rPr lang="en-US" dirty="0"/>
              <a:t>Binary Literals (Java 7)</a:t>
            </a:r>
          </a:p>
          <a:p>
            <a:r>
              <a:rPr lang="en-US" dirty="0"/>
              <a:t>The try-with-resources (Java 7)</a:t>
            </a:r>
          </a:p>
          <a:p>
            <a:r>
              <a:rPr lang="en-US" dirty="0"/>
              <a:t>Caching Multiple Exceptions by single catch (Java 7)</a:t>
            </a:r>
          </a:p>
          <a:p>
            <a:r>
              <a:rPr lang="en-US" dirty="0"/>
              <a:t>Underscores in Numeric Literals (Java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defines four integer types: </a:t>
            </a:r>
            <a:r>
              <a:rPr lang="en-US" b="1" dirty="0" smtClean="0"/>
              <a:t>byte, short, </a:t>
            </a:r>
            <a:r>
              <a:rPr lang="en-US" b="1" dirty="0" err="1" smtClean="0"/>
              <a:t>int</a:t>
            </a:r>
            <a:r>
              <a:rPr lang="en-US" b="1" dirty="0" smtClean="0"/>
              <a:t>, and long. </a:t>
            </a:r>
            <a:r>
              <a:rPr lang="en-US" dirty="0" smtClean="0"/>
              <a:t>All of these are signed, positive and negative values.</a:t>
            </a:r>
          </a:p>
          <a:p>
            <a:r>
              <a:rPr lang="en-US" dirty="0" smtClean="0"/>
              <a:t> Java does not support unsigned, positive-only integers.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all know that we can write integral types (byte, short, </a:t>
            </a:r>
            <a:r>
              <a:rPr lang="en-US" dirty="0" err="1"/>
              <a:t>int</a:t>
            </a:r>
            <a:r>
              <a:rPr lang="en-US" dirty="0"/>
              <a:t>, and long) in Binary and Hexadecimal formats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from Java 7 onwards we can write these numbers in binary format also.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should be prefixed with 0b or 0B to be treated as binary literal.</a:t>
            </a:r>
          </a:p>
        </p:txBody>
      </p:sp>
    </p:spTree>
    <p:extLst>
      <p:ext uri="{BB962C8B-B14F-4D97-AF65-F5344CB8AC3E}">
        <p14:creationId xmlns:p14="http://schemas.microsoft.com/office/powerpoint/2010/main" val="9441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40173"/>
              </p:ext>
            </p:extLst>
          </p:nvPr>
        </p:nvGraphicFramePr>
        <p:xfrm>
          <a:off x="457200" y="2217261"/>
          <a:ext cx="8229600" cy="32918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759076">
                <a:tc>
                  <a:txBody>
                    <a:bodyPr/>
                    <a:lstStyle/>
                    <a:p>
                      <a:r>
                        <a:rPr lang="en-US" dirty="0"/>
                        <a:t>public class Java7Literals {</a:t>
                      </a:r>
                    </a:p>
                    <a:p>
                      <a:r>
                        <a:rPr lang="en-US" dirty="0"/>
                        <a:t> </a:t>
                      </a:r>
                    </a:p>
                    <a:p>
                      <a:r>
                        <a:rPr lang="en-US" dirty="0"/>
                        <a:t>    public static void main(String[]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) {</a:t>
                      </a:r>
                    </a:p>
                    <a:p>
                      <a:r>
                        <a:rPr lang="en-US" dirty="0"/>
                        <a:t>        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i=0b0111;</a:t>
                      </a:r>
                    </a:p>
                    <a:p>
                      <a:r>
                        <a:rPr lang="en-US" dirty="0"/>
                        <a:t>        byte </a:t>
                      </a:r>
                      <a:r>
                        <a:rPr lang="en-US" dirty="0" smtClean="0"/>
                        <a:t>b=0b0111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        long </a:t>
                      </a:r>
                      <a:r>
                        <a:rPr lang="en-US" dirty="0" smtClean="0"/>
                        <a:t>l=0B0111L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        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("i="+i);</a:t>
                      </a:r>
                    </a:p>
                    <a:p>
                      <a:r>
                        <a:rPr lang="en-US" dirty="0"/>
                        <a:t>        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("b="+b);</a:t>
                      </a:r>
                    </a:p>
                    <a:p>
                      <a:r>
                        <a:rPr lang="en-US" dirty="0"/>
                        <a:t>        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("l="+l);</a:t>
                      </a:r>
                    </a:p>
                    <a:p>
                      <a:r>
                        <a:rPr lang="en-US" dirty="0"/>
                        <a:t>    }</a:t>
                      </a:r>
                    </a:p>
                    <a:p>
                      <a:r>
                        <a:rPr lang="en-US" dirty="0"/>
                        <a:t> 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5638800"/>
            <a:ext cx="34291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Output of the above program is: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Underscores in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686800" cy="43735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long </a:t>
            </a:r>
            <a:r>
              <a:rPr lang="en-US" sz="2800" dirty="0" err="1"/>
              <a:t>creditCardNumber</a:t>
            </a:r>
            <a:r>
              <a:rPr lang="en-US" sz="2800" dirty="0"/>
              <a:t> = 1234_5678_9012_3456L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long </a:t>
            </a:r>
            <a:r>
              <a:rPr lang="en-US" sz="2800" dirty="0" err="1"/>
              <a:t>socialSecurityNumber</a:t>
            </a:r>
            <a:r>
              <a:rPr lang="en-US" sz="2800" dirty="0"/>
              <a:t> = 999_99_9999L; </a:t>
            </a:r>
            <a:endParaRPr lang="en-US" sz="2800" dirty="0" smtClean="0"/>
          </a:p>
          <a:p>
            <a:r>
              <a:rPr lang="en-US" sz="2800" dirty="0" smtClean="0"/>
              <a:t>float </a:t>
            </a:r>
            <a:r>
              <a:rPr lang="en-US" sz="2800" dirty="0"/>
              <a:t>pi = 3.14_15F; </a:t>
            </a:r>
            <a:endParaRPr lang="en-US" sz="2800" dirty="0" smtClean="0"/>
          </a:p>
          <a:p>
            <a:r>
              <a:rPr lang="en-US" sz="2800" dirty="0" smtClean="0"/>
              <a:t>long </a:t>
            </a:r>
            <a:r>
              <a:rPr lang="en-US" sz="2800" dirty="0" err="1"/>
              <a:t>hexBytes</a:t>
            </a:r>
            <a:r>
              <a:rPr lang="en-US" sz="2800" dirty="0"/>
              <a:t> = 0xFF_EC_DE_5E; </a:t>
            </a:r>
            <a:endParaRPr lang="en-US" sz="2800" dirty="0" smtClean="0"/>
          </a:p>
          <a:p>
            <a:r>
              <a:rPr lang="en-US" sz="2800" dirty="0" smtClean="0"/>
              <a:t>long </a:t>
            </a:r>
            <a:r>
              <a:rPr lang="en-US" sz="2800" dirty="0" err="1"/>
              <a:t>hexWords</a:t>
            </a:r>
            <a:r>
              <a:rPr lang="en-US" sz="2800" dirty="0"/>
              <a:t> = 0xCAFE_BABE; </a:t>
            </a:r>
            <a:endParaRPr lang="en-US" sz="2800" dirty="0" smtClean="0"/>
          </a:p>
          <a:p>
            <a:r>
              <a:rPr lang="en-US" sz="2800" dirty="0" smtClean="0"/>
              <a:t>long </a:t>
            </a:r>
            <a:r>
              <a:rPr lang="en-US" sz="2800" dirty="0" err="1"/>
              <a:t>maxLong</a:t>
            </a:r>
            <a:r>
              <a:rPr lang="en-US" sz="2800" dirty="0"/>
              <a:t> = 0x7fff_ffff_ffff_ffffL; </a:t>
            </a:r>
            <a:endParaRPr lang="en-US" sz="2800" dirty="0" smtClean="0"/>
          </a:p>
          <a:p>
            <a:r>
              <a:rPr lang="en-US" sz="2800" dirty="0" smtClean="0"/>
              <a:t>byte </a:t>
            </a:r>
            <a:r>
              <a:rPr lang="en-US" sz="2800" dirty="0" err="1"/>
              <a:t>nybbles</a:t>
            </a:r>
            <a:r>
              <a:rPr lang="en-US" sz="2800" dirty="0"/>
              <a:t> = 0b0010_0101; </a:t>
            </a:r>
            <a:endParaRPr lang="en-US" sz="2800" dirty="0" smtClean="0"/>
          </a:p>
          <a:p>
            <a:r>
              <a:rPr lang="en-US" sz="2800" dirty="0" smtClean="0"/>
              <a:t>long </a:t>
            </a:r>
            <a:r>
              <a:rPr lang="en-US" sz="2800" dirty="0"/>
              <a:t>bytes = 0b11010010_01101001_10010100_10010010;</a:t>
            </a:r>
          </a:p>
        </p:txBody>
      </p:sp>
    </p:spTree>
    <p:extLst>
      <p:ext uri="{BB962C8B-B14F-4D97-AF65-F5344CB8AC3E}">
        <p14:creationId xmlns:p14="http://schemas.microsoft.com/office/powerpoint/2010/main" val="26209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place underscores only between digits; you CANNOT place underscores in the following places: </a:t>
            </a:r>
          </a:p>
          <a:p>
            <a:r>
              <a:rPr lang="en-US" dirty="0"/>
              <a:t>At the beginning or end of a number </a:t>
            </a:r>
          </a:p>
          <a:p>
            <a:r>
              <a:rPr lang="en-US" dirty="0"/>
              <a:t>Adjacent to a decimal point in a floating point literal </a:t>
            </a:r>
          </a:p>
          <a:p>
            <a:r>
              <a:rPr lang="en-US" dirty="0"/>
              <a:t>Prior to an 'F' or 'L' suffix </a:t>
            </a:r>
          </a:p>
          <a:p>
            <a:r>
              <a:rPr lang="en-US" dirty="0"/>
              <a:t>In positions where a string of digits is expected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52400"/>
            <a:ext cx="822960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Valid: 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x1 = 5_2; // OK (decimal literal) </a:t>
            </a: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x2 = 5_______2; // OK (decimal literal) </a:t>
            </a: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x3 = 0x5_2; // OK (hexadecimal literal) </a:t>
            </a: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x4 = 0B0_0_0; // OK (binary literal) </a:t>
            </a:r>
          </a:p>
          <a:p>
            <a:pPr marL="0" indent="0">
              <a:buNone/>
            </a:pPr>
            <a:r>
              <a:rPr lang="en-US" sz="2400" dirty="0"/>
              <a:t>Invalid: </a:t>
            </a:r>
          </a:p>
          <a:p>
            <a:r>
              <a:rPr lang="en-US" sz="2400" dirty="0"/>
              <a:t>float pi1 = 3_.1415F; // Cannot put underscores adjacent to a decimal point </a:t>
            </a:r>
            <a:endParaRPr lang="en-US" sz="2400" dirty="0" smtClean="0"/>
          </a:p>
          <a:p>
            <a:r>
              <a:rPr lang="en-US" sz="2400" dirty="0" smtClean="0"/>
              <a:t>float </a:t>
            </a:r>
            <a:r>
              <a:rPr lang="en-US" sz="2400" dirty="0"/>
              <a:t>pi2 = 3._1415F; // Cannot put underscores adjacent to a decimal point </a:t>
            </a:r>
            <a:endParaRPr lang="en-US" sz="2400" dirty="0" smtClean="0"/>
          </a:p>
          <a:p>
            <a:r>
              <a:rPr lang="en-US" sz="2400" dirty="0" smtClean="0"/>
              <a:t>long </a:t>
            </a:r>
            <a:r>
              <a:rPr lang="en-US" sz="2400" dirty="0" err="1"/>
              <a:t>ssn</a:t>
            </a:r>
            <a:r>
              <a:rPr lang="en-US" sz="2400" dirty="0"/>
              <a:t> = 999_99_9999_L; // Cannot put underscores prior to an L suffix </a:t>
            </a: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x1 = 52_; // Cannot put underscores at the end of a literal </a:t>
            </a: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x2 = 0_x52; // Cannot put underscores in the 0x radix prefix </a:t>
            </a: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x3 = 0x_52; // Cannot put underscores at the beginning of a </a:t>
            </a:r>
            <a:r>
              <a:rPr lang="en-US" sz="2400" dirty="0" smtClean="0"/>
              <a:t>number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x4 = 0x52_; // Cannot put underscores at the end of a number </a:t>
            </a:r>
          </a:p>
        </p:txBody>
      </p:sp>
    </p:spTree>
    <p:extLst>
      <p:ext uri="{BB962C8B-B14F-4D97-AF65-F5344CB8AC3E}">
        <p14:creationId xmlns:p14="http://schemas.microsoft.com/office/powerpoint/2010/main" val="7886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array.length</a:t>
            </a:r>
            <a:r>
              <a:rPr lang="en-US" dirty="0"/>
              <a:t>; i++) { </a:t>
            </a:r>
            <a:r>
              <a:rPr lang="en-US" dirty="0" err="1"/>
              <a:t>System.out.println</a:t>
            </a:r>
            <a:r>
              <a:rPr lang="en-US" dirty="0"/>
              <a:t>("Element: " + array[i]); }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the newer form</a:t>
            </a:r>
          </a:p>
          <a:p>
            <a:r>
              <a:rPr lang="en-US" dirty="0"/>
              <a:t>for (String element : array) { </a:t>
            </a:r>
            <a:r>
              <a:rPr lang="en-US" dirty="0" err="1"/>
              <a:t>System.out.println</a:t>
            </a:r>
            <a:r>
              <a:rPr lang="en-US" dirty="0"/>
              <a:t>("Element: " + element); }</a:t>
            </a:r>
          </a:p>
        </p:txBody>
      </p:sp>
    </p:spTree>
    <p:extLst>
      <p:ext uri="{BB962C8B-B14F-4D97-AF65-F5344CB8AC3E}">
        <p14:creationId xmlns:p14="http://schemas.microsoft.com/office/powerpoint/2010/main" val="42240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typeOfDay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switch </a:t>
            </a:r>
            <a:r>
              <a:rPr lang="en-US" dirty="0"/>
              <a:t>(</a:t>
            </a:r>
            <a:r>
              <a:rPr lang="en-US" dirty="0" err="1"/>
              <a:t>dayOfWeekArg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case "Monday":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typeOfDay</a:t>
            </a:r>
            <a:r>
              <a:rPr lang="en-US" dirty="0" smtClean="0"/>
              <a:t> </a:t>
            </a:r>
            <a:r>
              <a:rPr lang="en-US" dirty="0"/>
              <a:t>= "Start of work week"; break;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"Tuesday":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"Wednesday":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"Thursday": </a:t>
            </a:r>
            <a:r>
              <a:rPr lang="en-US" dirty="0" err="1"/>
              <a:t>typeOfDay</a:t>
            </a:r>
            <a:r>
              <a:rPr lang="en-US" dirty="0"/>
              <a:t> = "Midweek"; break;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"Friday": </a:t>
            </a:r>
            <a:r>
              <a:rPr lang="en-US" dirty="0" err="1"/>
              <a:t>typeOfDay</a:t>
            </a:r>
            <a:r>
              <a:rPr lang="en-US" dirty="0"/>
              <a:t> = "End of work week"; break;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"Saturday":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/>
              <a:t>"Sunday": </a:t>
            </a:r>
            <a:r>
              <a:rPr lang="en-US" dirty="0" err="1"/>
              <a:t>typeOfDay</a:t>
            </a:r>
            <a:r>
              <a:rPr lang="en-US" dirty="0"/>
              <a:t> = "Weekend"; break;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</a:t>
            </a:r>
            <a:r>
              <a:rPr lang="en-US" dirty="0"/>
              <a:t>: throw new </a:t>
            </a:r>
            <a:r>
              <a:rPr lang="en-US" dirty="0" err="1"/>
              <a:t>IllegalArgumentException</a:t>
            </a:r>
            <a:r>
              <a:rPr lang="en-US" dirty="0"/>
              <a:t>("Invalid day of the week: " + </a:t>
            </a:r>
            <a:r>
              <a:rPr lang="en-US" dirty="0" err="1"/>
              <a:t>dayOfWeekArg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err="1"/>
              <a:t>typeOfDay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5786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Lambda Expression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r>
              <a:rPr lang="en-US" dirty="0" smtClean="0"/>
              <a:t>Parallel Operations</a:t>
            </a:r>
          </a:p>
          <a:p>
            <a:pPr lvl="1"/>
            <a:r>
              <a:rPr lang="en-US" dirty="0" smtClean="0"/>
              <a:t>Extension of </a:t>
            </a:r>
            <a:r>
              <a:rPr lang="en-US" dirty="0" err="1" smtClean="0"/>
              <a:t>iterators</a:t>
            </a:r>
            <a:r>
              <a:rPr lang="en-US" dirty="0" smtClean="0"/>
              <a:t>- operations on long arrays like sorting, searching etc..can be done in parallel</a:t>
            </a:r>
          </a:p>
          <a:p>
            <a:r>
              <a:rPr lang="en-US" dirty="0" smtClean="0"/>
              <a:t>Java + Java Script</a:t>
            </a:r>
          </a:p>
          <a:p>
            <a:pPr lvl="1"/>
            <a:r>
              <a:rPr lang="en-US" dirty="0" smtClean="0"/>
              <a:t>JVM java script engine-</a:t>
            </a:r>
            <a:r>
              <a:rPr lang="en-US" dirty="0" err="1" smtClean="0"/>
              <a:t>Nashorn</a:t>
            </a:r>
            <a:endParaRPr lang="en-US" dirty="0" smtClean="0"/>
          </a:p>
          <a:p>
            <a:r>
              <a:rPr lang="en-US" dirty="0" smtClean="0"/>
              <a:t>New Date/Time API</a:t>
            </a:r>
          </a:p>
          <a:p>
            <a:pPr lvl="1"/>
            <a:r>
              <a:rPr lang="en-US" dirty="0" smtClean="0"/>
              <a:t>Instead of </a:t>
            </a:r>
            <a:r>
              <a:rPr lang="en-US" dirty="0" err="1" smtClean="0"/>
              <a:t>Joda—java.time</a:t>
            </a:r>
            <a:r>
              <a:rPr lang="en-US" dirty="0" smtClean="0"/>
              <a:t> a new API from scratch </a:t>
            </a:r>
          </a:p>
          <a:p>
            <a:r>
              <a:rPr lang="en-US" dirty="0" smtClean="0"/>
              <a:t>Concurrent accumulators</a:t>
            </a:r>
          </a:p>
          <a:p>
            <a:pPr lvl="1"/>
            <a:r>
              <a:rPr lang="en-US" dirty="0" smtClean="0"/>
              <a:t>No need for knowledge of processor CAS instructions- migrated to framework level (accumulator class)-allows to decrease/increase value of a counter in thread safe manner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23" y="1295400"/>
            <a:ext cx="874087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3525</Words>
  <Application>Microsoft Office PowerPoint</Application>
  <PresentationFormat>On-screen Show (4:3)</PresentationFormat>
  <Paragraphs>628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Unit 1 Fundamentals of Java Technology and Programming</vt:lpstr>
      <vt:lpstr>PowerPoint Presentation</vt:lpstr>
      <vt:lpstr>Java technologies-JSR, JCP</vt:lpstr>
      <vt:lpstr>PowerPoint Presentation</vt:lpstr>
      <vt:lpstr>PowerPoint Presentation</vt:lpstr>
      <vt:lpstr>Data Types</vt:lpstr>
      <vt:lpstr>PowerPoint Presentation</vt:lpstr>
      <vt:lpstr>Integers</vt:lpstr>
      <vt:lpstr>PowerPoint Presentation</vt:lpstr>
      <vt:lpstr>Floating-Point Types</vt:lpstr>
      <vt:lpstr>Booleans</vt:lpstr>
      <vt:lpstr>Try ????</vt:lpstr>
      <vt:lpstr>PowerPoint Presentation</vt:lpstr>
      <vt:lpstr>PowerPoint Presentation</vt:lpstr>
      <vt:lpstr>PowerPoint Presentation</vt:lpstr>
      <vt:lpstr>HW</vt:lpstr>
      <vt:lpstr>keywords</vt:lpstr>
      <vt:lpstr>Sample keywords</vt:lpstr>
      <vt:lpstr>The Scope and Lifetime of Variables</vt:lpstr>
      <vt:lpstr>PowerPoint Presentation</vt:lpstr>
      <vt:lpstr>Type Conversion and Casting</vt:lpstr>
      <vt:lpstr>Java’s Automatic Conversions (widening conversion)</vt:lpstr>
      <vt:lpstr>Casting Incompatible Types (narrowing conversion,)</vt:lpstr>
      <vt:lpstr>Arrays</vt:lpstr>
      <vt:lpstr>PowerPoint Presentation</vt:lpstr>
      <vt:lpstr>Try???????????</vt:lpstr>
      <vt:lpstr>PowerPoint Presentation</vt:lpstr>
      <vt:lpstr>Operators</vt:lpstr>
      <vt:lpstr>PowerPoint Presentation</vt:lpstr>
      <vt:lpstr>PowerPoint Presentation</vt:lpstr>
      <vt:lpstr>PowerPoint Presentation</vt:lpstr>
      <vt:lpstr>The Bitwise Operators</vt:lpstr>
      <vt:lpstr>PowerPoint Presentation</vt:lpstr>
      <vt:lpstr>PowerPoint Presentation</vt:lpstr>
      <vt:lpstr>PowerPoint Presentation</vt:lpstr>
      <vt:lpstr>PowerPoint Presentation</vt:lpstr>
      <vt:lpstr>Relational Operators</vt:lpstr>
      <vt:lpstr>Boolean Logical Operators</vt:lpstr>
      <vt:lpstr>PowerPoint Presentation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Statements</vt:lpstr>
      <vt:lpstr>PowerPoint Presentation</vt:lpstr>
      <vt:lpstr>Java’s Selection Statements</vt:lpstr>
      <vt:lpstr>PowerPoint Presentation</vt:lpstr>
      <vt:lpstr>PowerPoint Presentation</vt:lpstr>
      <vt:lpstr>PowerPoint Presentation</vt:lpstr>
      <vt:lpstr>switch</vt:lpstr>
      <vt:lpstr>PowerPoint Presentation</vt:lpstr>
      <vt:lpstr>Nested switch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features</vt:lpstr>
      <vt:lpstr>PowerPoint Presentation</vt:lpstr>
      <vt:lpstr>PowerPoint Presentation</vt:lpstr>
      <vt:lpstr>PowerPoint Presentation</vt:lpstr>
      <vt:lpstr>PowerPoint Presentation</vt:lpstr>
      <vt:lpstr>Underscores in Numeric Literals</vt:lpstr>
      <vt:lpstr>PowerPoint Presentation</vt:lpstr>
      <vt:lpstr>PowerPoint Presentation</vt:lpstr>
      <vt:lpstr>Enhanced for</vt:lpstr>
      <vt:lpstr>Strings in switch</vt:lpstr>
      <vt:lpstr>Java 8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Fundamentals of Java</dc:title>
  <dc:creator>PRAKASH</dc:creator>
  <cp:lastModifiedBy>Kavitha</cp:lastModifiedBy>
  <cp:revision>68</cp:revision>
  <dcterms:created xsi:type="dcterms:W3CDTF">2006-08-16T00:00:00Z</dcterms:created>
  <dcterms:modified xsi:type="dcterms:W3CDTF">2017-01-31T06:43:56Z</dcterms:modified>
</cp:coreProperties>
</file>