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356"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3" r:id="rId48"/>
    <p:sldId id="304" r:id="rId49"/>
    <p:sldId id="302" r:id="rId50"/>
    <p:sldId id="305" r:id="rId51"/>
    <p:sldId id="306" r:id="rId52"/>
    <p:sldId id="307" r:id="rId53"/>
    <p:sldId id="308" r:id="rId54"/>
    <p:sldId id="309" r:id="rId55"/>
    <p:sldId id="310" r:id="rId56"/>
    <p:sldId id="311" r:id="rId57"/>
    <p:sldId id="312" r:id="rId58"/>
    <p:sldId id="313" r:id="rId59"/>
    <p:sldId id="314" r:id="rId60"/>
    <p:sldId id="316" r:id="rId61"/>
    <p:sldId id="317" r:id="rId62"/>
    <p:sldId id="315" r:id="rId63"/>
    <p:sldId id="318" r:id="rId64"/>
    <p:sldId id="319" r:id="rId65"/>
    <p:sldId id="320" r:id="rId66"/>
    <p:sldId id="321" r:id="rId67"/>
    <p:sldId id="322"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8" r:id="rId101"/>
    <p:sldId id="359" r:id="rId102"/>
    <p:sldId id="360" r:id="rId103"/>
    <p:sldId id="361" r:id="rId104"/>
    <p:sldId id="362" r:id="rId105"/>
    <p:sldId id="363" r:id="rId106"/>
    <p:sldId id="364" r:id="rId107"/>
    <p:sldId id="365" r:id="rId108"/>
    <p:sldId id="366" r:id="rId109"/>
    <p:sldId id="367" r:id="rId110"/>
    <p:sldId id="368" r:id="rId111"/>
    <p:sldId id="369" r:id="rId112"/>
    <p:sldId id="370" r:id="rId113"/>
    <p:sldId id="373" r:id="rId114"/>
    <p:sldId id="413" r:id="rId115"/>
    <p:sldId id="374" r:id="rId116"/>
    <p:sldId id="375" r:id="rId117"/>
    <p:sldId id="376" r:id="rId118"/>
    <p:sldId id="377" r:id="rId119"/>
    <p:sldId id="378" r:id="rId120"/>
    <p:sldId id="379" r:id="rId121"/>
    <p:sldId id="380" r:id="rId122"/>
    <p:sldId id="381" r:id="rId123"/>
    <p:sldId id="382" r:id="rId124"/>
    <p:sldId id="383" r:id="rId125"/>
    <p:sldId id="384" r:id="rId126"/>
    <p:sldId id="385" r:id="rId127"/>
    <p:sldId id="386" r:id="rId128"/>
    <p:sldId id="387" r:id="rId129"/>
    <p:sldId id="388" r:id="rId130"/>
    <p:sldId id="389" r:id="rId131"/>
    <p:sldId id="390" r:id="rId132"/>
    <p:sldId id="391" r:id="rId133"/>
    <p:sldId id="414" r:id="rId134"/>
    <p:sldId id="415" r:id="rId135"/>
    <p:sldId id="416" r:id="rId136"/>
    <p:sldId id="417" r:id="rId1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18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15-03-25T03:57:21.74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1538 6127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Unit 2</a:t>
            </a:r>
            <a:br>
              <a:rPr lang="en-US" dirty="0" smtClean="0"/>
            </a:br>
            <a:r>
              <a:rPr lang="en-US" b="1" dirty="0" smtClean="0"/>
              <a:t> CLASSES AND OBJECTS </a:t>
            </a:r>
            <a:br>
              <a:rPr lang="en-US" b="1" dirty="0" smtClean="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Introducing Methods</a:t>
            </a:r>
            <a:endParaRPr lang="en-US" dirty="0"/>
          </a:p>
        </p:txBody>
      </p:sp>
      <p:sp>
        <p:nvSpPr>
          <p:cNvPr id="3" name="Content Placeholder 2"/>
          <p:cNvSpPr>
            <a:spLocks noGrp="1"/>
          </p:cNvSpPr>
          <p:nvPr>
            <p:ph idx="1"/>
          </p:nvPr>
        </p:nvSpPr>
        <p:spPr/>
        <p:txBody>
          <a:bodyPr/>
          <a:lstStyle/>
          <a:p>
            <a:pPr>
              <a:buNone/>
            </a:pPr>
            <a:r>
              <a:rPr lang="en-US" i="1" dirty="0" smtClean="0"/>
              <a:t>type name(parameter-list) {</a:t>
            </a:r>
          </a:p>
          <a:p>
            <a:pPr>
              <a:buNone/>
            </a:pPr>
            <a:r>
              <a:rPr lang="en-US" dirty="0" smtClean="0"/>
              <a:t>// body of method</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lide Number Placeholder 2"/>
          <p:cNvSpPr>
            <a:spLocks noGrp="1"/>
          </p:cNvSpPr>
          <p:nvPr>
            <p:ph type="sldNum" sz="quarter" idx="12"/>
          </p:nvPr>
        </p:nvSpPr>
        <p:spPr/>
        <p:txBody>
          <a:bodyPr/>
          <a:lstStyle/>
          <a:p>
            <a:pPr>
              <a:defRPr/>
            </a:pPr>
            <a:fld id="{4048F64D-49CD-43C0-81F3-F58B9F2BB143}" type="slidenum">
              <a:rPr lang="en-US"/>
              <a:pPr>
                <a:defRPr/>
              </a:pPr>
              <a:t>100</a:t>
            </a:fld>
            <a:endParaRPr lang="en-US"/>
          </a:p>
        </p:txBody>
      </p:sp>
      <p:sp>
        <p:nvSpPr>
          <p:cNvPr id="46083" name="Rectangle 4"/>
          <p:cNvSpPr>
            <a:spLocks noChangeArrowheads="1"/>
          </p:cNvSpPr>
          <p:nvPr/>
        </p:nvSpPr>
        <p:spPr bwMode="auto">
          <a:xfrm>
            <a:off x="3352800" y="2667000"/>
            <a:ext cx="26654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GB" sz="4000" b="1">
                <a:cs typeface="Times New Roman" pitchFamily="18" charset="0"/>
              </a:rPr>
              <a:t>I/O Basics</a:t>
            </a:r>
            <a:endParaRPr lang="en-US" sz="4000" b="1"/>
          </a:p>
        </p:txBody>
      </p:sp>
    </p:spTree>
    <p:extLst>
      <p:ext uri="{BB962C8B-B14F-4D97-AF65-F5344CB8AC3E}">
        <p14:creationId xmlns:p14="http://schemas.microsoft.com/office/powerpoint/2010/main" val="191816742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Slide Number Placeholder 2"/>
          <p:cNvSpPr>
            <a:spLocks noGrp="1"/>
          </p:cNvSpPr>
          <p:nvPr>
            <p:ph type="sldNum" sz="quarter" idx="12"/>
          </p:nvPr>
        </p:nvSpPr>
        <p:spPr/>
        <p:txBody>
          <a:bodyPr/>
          <a:lstStyle/>
          <a:p>
            <a:pPr>
              <a:defRPr/>
            </a:pPr>
            <a:fld id="{A07700F3-2584-4937-AE00-1B9FE0251D0F}" type="slidenum">
              <a:rPr lang="en-US"/>
              <a:pPr>
                <a:defRPr/>
              </a:pPr>
              <a:t>101</a:t>
            </a:fld>
            <a:endParaRPr lang="en-US"/>
          </a:p>
        </p:txBody>
      </p:sp>
      <p:sp>
        <p:nvSpPr>
          <p:cNvPr id="47107" name="Rectangle 4"/>
          <p:cNvSpPr>
            <a:spLocks noChangeArrowheads="1"/>
          </p:cNvSpPr>
          <p:nvPr/>
        </p:nvSpPr>
        <p:spPr bwMode="auto">
          <a:xfrm>
            <a:off x="0" y="0"/>
            <a:ext cx="9144000"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200" b="1"/>
              <a:t>I/O Stream Fundamentals</a:t>
            </a:r>
          </a:p>
          <a:p>
            <a:r>
              <a:rPr lang="en-US" sz="3200"/>
              <a:t>• A stream is a sequence of data.</a:t>
            </a:r>
          </a:p>
          <a:p>
            <a:r>
              <a:rPr lang="en-US" sz="3200">
                <a:latin typeface="Times New Roman" pitchFamily="18" charset="0"/>
                <a:cs typeface="Times New Roman" pitchFamily="18" charset="0"/>
              </a:rPr>
              <a:t>A </a:t>
            </a:r>
            <a:r>
              <a:rPr lang="en-US" sz="3200" i="1">
                <a:latin typeface="Times New Roman" pitchFamily="18" charset="0"/>
                <a:cs typeface="Times New Roman" pitchFamily="18" charset="0"/>
              </a:rPr>
              <a:t>source stream initiates the flow of data, also called an </a:t>
            </a:r>
            <a:r>
              <a:rPr lang="en-US" sz="3200" b="1">
                <a:latin typeface="Times New Roman" pitchFamily="18" charset="0"/>
                <a:cs typeface="Times New Roman" pitchFamily="18" charset="0"/>
              </a:rPr>
              <a:t>input stream</a:t>
            </a:r>
            <a:r>
              <a:rPr lang="en-US" sz="3200">
                <a:latin typeface="Times New Roman" pitchFamily="18" charset="0"/>
                <a:cs typeface="Times New Roman" pitchFamily="18" charset="0"/>
              </a:rPr>
              <a:t>.</a:t>
            </a:r>
          </a:p>
          <a:p>
            <a:r>
              <a:rPr lang="en-US" sz="3200">
                <a:latin typeface="Times New Roman" pitchFamily="18" charset="0"/>
                <a:cs typeface="Times New Roman" pitchFamily="18" charset="0"/>
              </a:rPr>
              <a:t>• A </a:t>
            </a:r>
            <a:r>
              <a:rPr lang="en-US" sz="3200" i="1">
                <a:latin typeface="Times New Roman" pitchFamily="18" charset="0"/>
                <a:cs typeface="Times New Roman" pitchFamily="18" charset="0"/>
              </a:rPr>
              <a:t>destination stream terminates the flow of data, also called an </a:t>
            </a:r>
            <a:r>
              <a:rPr lang="en-US" sz="3200" b="1">
                <a:latin typeface="Times New Roman" pitchFamily="18" charset="0"/>
                <a:cs typeface="Times New Roman" pitchFamily="18" charset="0"/>
              </a:rPr>
              <a:t>output stream</a:t>
            </a:r>
            <a:r>
              <a:rPr lang="en-US" sz="3200">
                <a:latin typeface="Times New Roman" pitchFamily="18" charset="0"/>
                <a:cs typeface="Times New Roman" pitchFamily="18" charset="0"/>
              </a:rPr>
              <a:t>.</a:t>
            </a:r>
          </a:p>
          <a:p>
            <a:pPr>
              <a:buFont typeface="Arial" charset="0"/>
              <a:buChar char="•"/>
            </a:pPr>
            <a:r>
              <a:rPr lang="en-US" sz="3200">
                <a:latin typeface="Times New Roman" pitchFamily="18" charset="0"/>
                <a:cs typeface="Times New Roman" pitchFamily="18" charset="0"/>
              </a:rPr>
              <a:t>input stream can abstract many different kinds of input: from a disk file, a keyboard, or a network socket. </a:t>
            </a:r>
          </a:p>
          <a:p>
            <a:pPr>
              <a:buFont typeface="Arial" charset="0"/>
              <a:buChar char="•"/>
            </a:pPr>
            <a:r>
              <a:rPr lang="en-US" sz="3200">
                <a:latin typeface="Times New Roman" pitchFamily="18" charset="0"/>
                <a:cs typeface="Times New Roman" pitchFamily="18" charset="0"/>
              </a:rPr>
              <a:t>output stream may refer to the console, a disk</a:t>
            </a:r>
          </a:p>
          <a:p>
            <a:r>
              <a:rPr lang="en-US" sz="3200">
                <a:latin typeface="Times New Roman" pitchFamily="18" charset="0"/>
                <a:cs typeface="Times New Roman" pitchFamily="18" charset="0"/>
              </a:rPr>
              <a:t>file, or a network connection.</a:t>
            </a:r>
          </a:p>
          <a:p>
            <a:pPr>
              <a:buFont typeface="Arial" charset="0"/>
              <a:buChar char="•"/>
            </a:pPr>
            <a:r>
              <a:rPr lang="en-US" sz="3200">
                <a:latin typeface="Times New Roman" pitchFamily="18" charset="0"/>
                <a:cs typeface="Times New Roman" pitchFamily="18" charset="0"/>
              </a:rPr>
              <a:t> </a:t>
            </a:r>
            <a:r>
              <a:rPr lang="en-US" sz="3200" b="1"/>
              <a:t>java.io package.</a:t>
            </a:r>
            <a:endParaRPr lang="en-US" sz="3200">
              <a:latin typeface="Times New Roman" pitchFamily="18" charset="0"/>
              <a:cs typeface="Times New Roman" pitchFamily="18" charset="0"/>
            </a:endParaRPr>
          </a:p>
        </p:txBody>
      </p:sp>
    </p:spTree>
    <p:extLst>
      <p:ext uri="{BB962C8B-B14F-4D97-AF65-F5344CB8AC3E}">
        <p14:creationId xmlns:p14="http://schemas.microsoft.com/office/powerpoint/2010/main" val="388748875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2"/>
          <p:cNvSpPr>
            <a:spLocks noGrp="1"/>
          </p:cNvSpPr>
          <p:nvPr>
            <p:ph type="sldNum" sz="quarter" idx="12"/>
          </p:nvPr>
        </p:nvSpPr>
        <p:spPr/>
        <p:txBody>
          <a:bodyPr/>
          <a:lstStyle/>
          <a:p>
            <a:pPr>
              <a:defRPr/>
            </a:pPr>
            <a:fld id="{98520509-D567-4AE4-B049-1A5502FB7A6C}" type="slidenum">
              <a:rPr lang="en-US"/>
              <a:pPr>
                <a:defRPr/>
              </a:pPr>
              <a:t>102</a:t>
            </a:fld>
            <a:endParaRPr lang="en-US"/>
          </a:p>
        </p:txBody>
      </p:sp>
      <p:sp>
        <p:nvSpPr>
          <p:cNvPr id="48131" name="Rectangle 4"/>
          <p:cNvSpPr>
            <a:spLocks noChangeArrowheads="1"/>
          </p:cNvSpPr>
          <p:nvPr/>
        </p:nvSpPr>
        <p:spPr bwMode="auto">
          <a:xfrm>
            <a:off x="0" y="1600200"/>
            <a:ext cx="9144000" cy="2924175"/>
          </a:xfrm>
          <a:prstGeom prst="rect">
            <a:avLst/>
          </a:prstGeom>
          <a:noFill/>
          <a:ln w="3175">
            <a:solidFill>
              <a:schemeClr val="accent1"/>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r>
              <a:rPr lang="en-US" sz="3200" b="1"/>
              <a:t>Fundamental Stream Classes</a:t>
            </a:r>
          </a:p>
          <a:p>
            <a:pPr algn="ctr"/>
            <a:endParaRPr lang="en-US" sz="3200" b="1"/>
          </a:p>
          <a:p>
            <a:r>
              <a:rPr lang="en-US" b="1"/>
              <a:t>Stream 		Byte Streams 	Character Streams</a:t>
            </a:r>
          </a:p>
          <a:p>
            <a:endParaRPr lang="en-US" b="1"/>
          </a:p>
          <a:p>
            <a:r>
              <a:rPr lang="en-US"/>
              <a:t>Source streams 	InputStream 		Reader</a:t>
            </a:r>
          </a:p>
          <a:p>
            <a:endParaRPr lang="en-US"/>
          </a:p>
          <a:p>
            <a:r>
              <a:rPr lang="en-US"/>
              <a:t>Sink streams 	OutputStream 	Writer</a:t>
            </a:r>
          </a:p>
        </p:txBody>
      </p:sp>
      <p:cxnSp>
        <p:nvCxnSpPr>
          <p:cNvPr id="48132" name="Straight Connector 6"/>
          <p:cNvCxnSpPr>
            <a:cxnSpLocks noChangeShapeType="1"/>
          </p:cNvCxnSpPr>
          <p:nvPr/>
        </p:nvCxnSpPr>
        <p:spPr bwMode="auto">
          <a:xfrm flipV="1">
            <a:off x="304800" y="1981200"/>
            <a:ext cx="914400" cy="30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a14:hiddenLine>
            </a:ext>
          </a:extLst>
        </p:spPr>
      </p:cxnSp>
      <p:cxnSp>
        <p:nvCxnSpPr>
          <p:cNvPr id="9" name="Straight Connector 8"/>
          <p:cNvCxnSpPr/>
          <p:nvPr/>
        </p:nvCxnSpPr>
        <p:spPr bwMode="auto">
          <a:xfrm>
            <a:off x="0" y="2362200"/>
            <a:ext cx="9144000" cy="1588"/>
          </a:xfrm>
          <a:prstGeom prst="line">
            <a:avLst/>
          </a:prstGeom>
          <a:noFill/>
          <a:ln w="9525" cap="flat" cmpd="sng" algn="ctr">
            <a:solidFill>
              <a:schemeClr val="tx1">
                <a:lumMod val="95000"/>
                <a:lumOff val="5000"/>
              </a:schemeClr>
            </a:solidFill>
            <a:prstDash val="solid"/>
            <a:round/>
            <a:headEnd type="none" w="med" len="med"/>
            <a:tailEnd type="none" w="med" len="med"/>
          </a:ln>
          <a:effectLst>
            <a:outerShdw blurRad="50800" dist="38100" dir="8100000" algn="tr" rotWithShape="0">
              <a:prstClr val="black">
                <a:alpha val="40000"/>
              </a:prstClr>
            </a:outerShdw>
          </a:effectLst>
        </p:spPr>
      </p:cxnSp>
      <p:cxnSp>
        <p:nvCxnSpPr>
          <p:cNvPr id="14" name="Straight Connector 13"/>
          <p:cNvCxnSpPr/>
          <p:nvPr/>
        </p:nvCxnSpPr>
        <p:spPr bwMode="auto">
          <a:xfrm>
            <a:off x="0" y="3124200"/>
            <a:ext cx="9144000" cy="1588"/>
          </a:xfrm>
          <a:prstGeom prst="line">
            <a:avLst/>
          </a:prstGeom>
          <a:noFill/>
          <a:ln w="9525" cap="flat" cmpd="sng" algn="ctr">
            <a:solidFill>
              <a:schemeClr val="tx1">
                <a:lumMod val="95000"/>
                <a:lumOff val="5000"/>
              </a:schemeClr>
            </a:solidFill>
            <a:prstDash val="solid"/>
            <a:round/>
            <a:headEnd type="none" w="med" len="med"/>
            <a:tailEnd type="none" w="med" len="med"/>
          </a:ln>
          <a:effectLst>
            <a:outerShdw blurRad="50800" dist="38100" dir="8100000" algn="tr" rotWithShape="0">
              <a:prstClr val="black">
                <a:alpha val="40000"/>
              </a:prstClr>
            </a:outerShdw>
          </a:effectLst>
        </p:spPr>
      </p:cxnSp>
      <p:cxnSp>
        <p:nvCxnSpPr>
          <p:cNvPr id="15" name="Straight Connector 14"/>
          <p:cNvCxnSpPr/>
          <p:nvPr/>
        </p:nvCxnSpPr>
        <p:spPr bwMode="auto">
          <a:xfrm>
            <a:off x="0" y="3886200"/>
            <a:ext cx="9144000" cy="1588"/>
          </a:xfrm>
          <a:prstGeom prst="line">
            <a:avLst/>
          </a:prstGeom>
          <a:noFill/>
          <a:ln w="9525" cap="flat" cmpd="sng" algn="ctr">
            <a:solidFill>
              <a:schemeClr val="tx1">
                <a:lumMod val="95000"/>
                <a:lumOff val="5000"/>
              </a:schemeClr>
            </a:solidFill>
            <a:prstDash val="solid"/>
            <a:round/>
            <a:headEnd type="none" w="med" len="med"/>
            <a:tailEnd type="none" w="med" len="med"/>
          </a:ln>
          <a:effectLst>
            <a:outerShdw blurRad="50800" dist="38100" dir="8100000" algn="tr" rotWithShape="0">
              <a:prstClr val="black">
                <a:alpha val="40000"/>
              </a:prstClr>
            </a:outerShdw>
          </a:effectLst>
        </p:spPr>
      </p:cxnSp>
      <p:cxnSp>
        <p:nvCxnSpPr>
          <p:cNvPr id="16" name="Straight Connector 15"/>
          <p:cNvCxnSpPr/>
          <p:nvPr/>
        </p:nvCxnSpPr>
        <p:spPr bwMode="auto">
          <a:xfrm>
            <a:off x="0" y="4648200"/>
            <a:ext cx="9144000" cy="1588"/>
          </a:xfrm>
          <a:prstGeom prst="line">
            <a:avLst/>
          </a:prstGeom>
          <a:noFill/>
          <a:ln w="9525" cap="flat" cmpd="sng" algn="ctr">
            <a:solidFill>
              <a:schemeClr val="tx1">
                <a:lumMod val="95000"/>
                <a:lumOff val="5000"/>
              </a:schemeClr>
            </a:solidFill>
            <a:prstDash val="solid"/>
            <a:round/>
            <a:headEnd type="none" w="med" len="med"/>
            <a:tailEnd type="none" w="med" len="med"/>
          </a:ln>
          <a:effectLst>
            <a:outerShdw blurRad="50800" dist="38100" dir="8100000" algn="tr" rotWithShape="0">
              <a:prstClr val="black">
                <a:alpha val="40000"/>
              </a:prstClr>
            </a:outerShdw>
          </a:effectLst>
        </p:spPr>
      </p:cxnSp>
    </p:spTree>
    <p:extLst>
      <p:ext uri="{BB962C8B-B14F-4D97-AF65-F5344CB8AC3E}">
        <p14:creationId xmlns:p14="http://schemas.microsoft.com/office/powerpoint/2010/main" val="111780586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3"/>
          <p:cNvSpPr>
            <a:spLocks noGrp="1"/>
          </p:cNvSpPr>
          <p:nvPr>
            <p:ph idx="1"/>
          </p:nvPr>
        </p:nvSpPr>
        <p:spPr>
          <a:xfrm>
            <a:off x="457200" y="533400"/>
            <a:ext cx="8229600" cy="4525963"/>
          </a:xfrm>
        </p:spPr>
        <p:txBody>
          <a:bodyPr>
            <a:normAutofit fontScale="85000" lnSpcReduction="10000"/>
          </a:bodyPr>
          <a:lstStyle/>
          <a:p>
            <a:pPr eaLnBrk="1" hangingPunct="1"/>
            <a:r>
              <a:rPr lang="en-US" smtClean="0"/>
              <a:t>Java defines two types of streams: byte and character.</a:t>
            </a:r>
          </a:p>
          <a:p>
            <a:pPr eaLnBrk="1" hangingPunct="1"/>
            <a:r>
              <a:rPr lang="en-US" smtClean="0"/>
              <a:t> </a:t>
            </a:r>
            <a:r>
              <a:rPr lang="en-US" b="1" i="1" smtClean="0"/>
              <a:t>Byte streams </a:t>
            </a:r>
            <a:r>
              <a:rPr lang="en-US" i="1" smtClean="0"/>
              <a:t>provide a convenient </a:t>
            </a:r>
            <a:r>
              <a:rPr lang="en-US" smtClean="0"/>
              <a:t>means for handling input and output of bytes. </a:t>
            </a:r>
          </a:p>
          <a:p>
            <a:pPr eaLnBrk="1" hangingPunct="1"/>
            <a:r>
              <a:rPr lang="en-US" smtClean="0"/>
              <a:t>Byte streams are used, for example, when </a:t>
            </a:r>
            <a:r>
              <a:rPr lang="en-US" b="1" smtClean="0"/>
              <a:t>reading or writing binary data</a:t>
            </a:r>
            <a:r>
              <a:rPr lang="en-US" smtClean="0"/>
              <a:t>.</a:t>
            </a:r>
          </a:p>
          <a:p>
            <a:pPr eaLnBrk="1" hangingPunct="1"/>
            <a:r>
              <a:rPr lang="en-US" b="1" smtClean="0"/>
              <a:t> </a:t>
            </a:r>
            <a:r>
              <a:rPr lang="en-US" b="1" i="1" smtClean="0"/>
              <a:t>Character streams </a:t>
            </a:r>
            <a:r>
              <a:rPr lang="en-US" i="1" smtClean="0"/>
              <a:t>provide a convenient means for handling </a:t>
            </a:r>
            <a:r>
              <a:rPr lang="en-US" smtClean="0"/>
              <a:t>input and output of characters. They use Unicode and, therefore, can be internationalized.</a:t>
            </a:r>
          </a:p>
          <a:p>
            <a:pPr eaLnBrk="1" hangingPunct="1"/>
            <a:r>
              <a:rPr lang="en-US" smtClean="0"/>
              <a:t>Also, in some cases, character streams are more efficient than byte streams.</a:t>
            </a:r>
          </a:p>
        </p:txBody>
      </p:sp>
      <p:sp>
        <p:nvSpPr>
          <p:cNvPr id="2" name="Slide Number Placeholder 1"/>
          <p:cNvSpPr>
            <a:spLocks noGrp="1"/>
          </p:cNvSpPr>
          <p:nvPr>
            <p:ph type="sldNum" sz="quarter" idx="12"/>
          </p:nvPr>
        </p:nvSpPr>
        <p:spPr/>
        <p:txBody>
          <a:bodyPr/>
          <a:lstStyle/>
          <a:p>
            <a:pPr>
              <a:defRPr/>
            </a:pPr>
            <a:fld id="{15B70B18-AEFB-4E8A-B320-D54CA1EA9582}" type="slidenum">
              <a:rPr lang="en-US" smtClean="0"/>
              <a:pPr>
                <a:defRPr/>
              </a:pPr>
              <a:t>103</a:t>
            </a:fld>
            <a:endParaRPr lang="en-US" dirty="0"/>
          </a:p>
        </p:txBody>
      </p:sp>
    </p:spTree>
    <p:extLst>
      <p:ext uri="{BB962C8B-B14F-4D97-AF65-F5344CB8AC3E}">
        <p14:creationId xmlns:p14="http://schemas.microsoft.com/office/powerpoint/2010/main" val="145186918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n-US" b="1" smtClean="0"/>
              <a:t>The Byte Stream Classes</a:t>
            </a:r>
            <a:endParaRPr lang="en-US" smtClean="0"/>
          </a:p>
        </p:txBody>
      </p:sp>
      <p:sp>
        <p:nvSpPr>
          <p:cNvPr id="50179" name="Content Placeholder 2"/>
          <p:cNvSpPr>
            <a:spLocks noGrp="1"/>
          </p:cNvSpPr>
          <p:nvPr>
            <p:ph idx="1"/>
          </p:nvPr>
        </p:nvSpPr>
        <p:spPr/>
        <p:txBody>
          <a:bodyPr/>
          <a:lstStyle/>
          <a:p>
            <a:pPr eaLnBrk="1" hangingPunct="1"/>
            <a:r>
              <a:rPr lang="en-US" smtClean="0"/>
              <a:t>Byte streams are defined by using two class hierarchies. At the top are two abstract classes:</a:t>
            </a:r>
          </a:p>
          <a:p>
            <a:pPr eaLnBrk="1" hangingPunct="1"/>
            <a:r>
              <a:rPr lang="en-US" b="1" smtClean="0"/>
              <a:t>InputStream and OutputStream.</a:t>
            </a:r>
            <a:endParaRPr lang="en-US" smtClean="0"/>
          </a:p>
        </p:txBody>
      </p:sp>
      <p:sp>
        <p:nvSpPr>
          <p:cNvPr id="4" name="Slide Number Placeholder 3"/>
          <p:cNvSpPr>
            <a:spLocks noGrp="1"/>
          </p:cNvSpPr>
          <p:nvPr>
            <p:ph type="sldNum" sz="quarter" idx="12"/>
          </p:nvPr>
        </p:nvSpPr>
        <p:spPr/>
        <p:txBody>
          <a:bodyPr/>
          <a:lstStyle/>
          <a:p>
            <a:pPr>
              <a:defRPr/>
            </a:pPr>
            <a:fld id="{2C46671D-3558-4FF4-B57D-4630CC8940A0}" type="slidenum">
              <a:rPr lang="en-US" smtClean="0"/>
              <a:pPr>
                <a:defRPr/>
              </a:pPr>
              <a:t>104</a:t>
            </a:fld>
            <a:endParaRPr lang="en-US"/>
          </a:p>
        </p:txBody>
      </p:sp>
    </p:spTree>
    <p:extLst>
      <p:ext uri="{BB962C8B-B14F-4D97-AF65-F5344CB8AC3E}">
        <p14:creationId xmlns:p14="http://schemas.microsoft.com/office/powerpoint/2010/main" val="356785103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lide Number Placeholder 2"/>
          <p:cNvSpPr>
            <a:spLocks noGrp="1"/>
          </p:cNvSpPr>
          <p:nvPr>
            <p:ph type="sldNum" sz="quarter" idx="12"/>
          </p:nvPr>
        </p:nvSpPr>
        <p:spPr/>
        <p:txBody>
          <a:bodyPr/>
          <a:lstStyle/>
          <a:p>
            <a:pPr>
              <a:defRPr/>
            </a:pPr>
            <a:fld id="{7C680F58-5094-4582-8246-B01F44026C52}" type="slidenum">
              <a:rPr lang="en-US"/>
              <a:pPr>
                <a:defRPr/>
              </a:pPr>
              <a:t>105</a:t>
            </a:fld>
            <a:endParaRPr lang="en-US"/>
          </a:p>
        </p:txBody>
      </p:sp>
      <p:sp>
        <p:nvSpPr>
          <p:cNvPr id="51203" name="Rectangle 4"/>
          <p:cNvSpPr>
            <a:spLocks noChangeArrowheads="1"/>
          </p:cNvSpPr>
          <p:nvPr/>
        </p:nvSpPr>
        <p:spPr bwMode="auto">
          <a:xfrm>
            <a:off x="0" y="990600"/>
            <a:ext cx="9144000" cy="458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t>The InputStream Methods</a:t>
            </a:r>
          </a:p>
          <a:p>
            <a:r>
              <a:rPr lang="en-US"/>
              <a:t>• The three basic read methods are:</a:t>
            </a:r>
          </a:p>
          <a:p>
            <a:pPr marL="2286000" lvl="4" indent="-457200">
              <a:buFont typeface="Arial" charset="0"/>
              <a:buAutoNum type="arabicPeriod"/>
            </a:pPr>
            <a:r>
              <a:rPr lang="en-US"/>
              <a:t>int read()</a:t>
            </a:r>
          </a:p>
          <a:p>
            <a:pPr marL="2286000" lvl="4" indent="-457200">
              <a:buFont typeface="Arial" charset="0"/>
              <a:buAutoNum type="arabicPeriod"/>
            </a:pPr>
            <a:r>
              <a:rPr lang="en-US"/>
              <a:t>int read(byte[] buffer)</a:t>
            </a:r>
          </a:p>
          <a:p>
            <a:pPr marL="2286000" lvl="4" indent="-457200">
              <a:buFont typeface="Arial" charset="0"/>
              <a:buAutoNum type="arabicPeriod"/>
            </a:pPr>
            <a:r>
              <a:rPr lang="en-US"/>
              <a:t>int read(byte[] buffer, int offset, int length)</a:t>
            </a:r>
          </a:p>
          <a:p>
            <a:r>
              <a:rPr lang="en-US"/>
              <a:t>• Other methods include:</a:t>
            </a:r>
          </a:p>
          <a:p>
            <a:pPr marL="2286000" lvl="4" indent="-457200">
              <a:buFont typeface="Arial" charset="0"/>
              <a:buAutoNum type="arabicPeriod"/>
            </a:pPr>
            <a:r>
              <a:rPr lang="en-US"/>
              <a:t>void close()</a:t>
            </a:r>
          </a:p>
          <a:p>
            <a:pPr marL="2286000" lvl="4" indent="-457200">
              <a:buFont typeface="Arial" charset="0"/>
              <a:buAutoNum type="arabicPeriod"/>
            </a:pPr>
            <a:r>
              <a:rPr lang="en-US"/>
              <a:t>int available()</a:t>
            </a:r>
          </a:p>
          <a:p>
            <a:pPr marL="2286000" lvl="4" indent="-457200">
              <a:buFont typeface="Arial" charset="0"/>
              <a:buAutoNum type="arabicPeriod"/>
            </a:pPr>
            <a:r>
              <a:rPr lang="en-US"/>
              <a:t>long skip(long n)</a:t>
            </a:r>
          </a:p>
          <a:p>
            <a:pPr marL="2286000" lvl="4" indent="-457200">
              <a:buFont typeface="Arial" charset="0"/>
              <a:buAutoNum type="arabicPeriod"/>
            </a:pPr>
            <a:r>
              <a:rPr lang="en-US"/>
              <a:t>boolean markSupported()</a:t>
            </a:r>
          </a:p>
          <a:p>
            <a:pPr marL="2286000" lvl="4" indent="-457200">
              <a:buFont typeface="Arial" charset="0"/>
              <a:buAutoNum type="arabicPeriod"/>
            </a:pPr>
            <a:r>
              <a:rPr lang="en-US"/>
              <a:t>void mark(int readlimit)</a:t>
            </a:r>
          </a:p>
          <a:p>
            <a:pPr marL="2286000" lvl="4" indent="-457200">
              <a:buFont typeface="Arial" charset="0"/>
              <a:buAutoNum type="arabicPeriod"/>
            </a:pPr>
            <a:r>
              <a:rPr lang="en-US"/>
              <a:t>void reset()</a:t>
            </a:r>
          </a:p>
        </p:txBody>
      </p:sp>
    </p:spTree>
    <p:extLst>
      <p:ext uri="{BB962C8B-B14F-4D97-AF65-F5344CB8AC3E}">
        <p14:creationId xmlns:p14="http://schemas.microsoft.com/office/powerpoint/2010/main" val="296433656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lide Number Placeholder 2"/>
          <p:cNvSpPr>
            <a:spLocks noGrp="1"/>
          </p:cNvSpPr>
          <p:nvPr>
            <p:ph type="sldNum" sz="quarter" idx="12"/>
          </p:nvPr>
        </p:nvSpPr>
        <p:spPr/>
        <p:txBody>
          <a:bodyPr/>
          <a:lstStyle/>
          <a:p>
            <a:pPr>
              <a:defRPr/>
            </a:pPr>
            <a:fld id="{9466BE6E-446C-4BB3-B7B1-524EAB3D1798}" type="slidenum">
              <a:rPr lang="en-US"/>
              <a:pPr>
                <a:defRPr/>
              </a:pPr>
              <a:t>106</a:t>
            </a:fld>
            <a:endParaRPr lang="en-US"/>
          </a:p>
        </p:txBody>
      </p:sp>
      <p:sp>
        <p:nvSpPr>
          <p:cNvPr id="52227" name="Rectangle 4"/>
          <p:cNvSpPr>
            <a:spLocks noChangeArrowheads="1"/>
          </p:cNvSpPr>
          <p:nvPr/>
        </p:nvSpPr>
        <p:spPr bwMode="auto">
          <a:xfrm>
            <a:off x="0" y="990600"/>
            <a:ext cx="9144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4000" b="1"/>
              <a:t>The OutputStream Methods</a:t>
            </a:r>
          </a:p>
          <a:p>
            <a:r>
              <a:rPr lang="en-US" sz="3200"/>
              <a:t>• The three basic write methods are:</a:t>
            </a:r>
          </a:p>
          <a:p>
            <a:pPr marL="1828800" lvl="3" indent="-457200">
              <a:buFont typeface="Arial" charset="0"/>
              <a:buAutoNum type="arabicPeriod"/>
            </a:pPr>
            <a:r>
              <a:rPr lang="en-US" sz="3200"/>
              <a:t>void write(int c)</a:t>
            </a:r>
          </a:p>
          <a:p>
            <a:pPr marL="1828800" lvl="3" indent="-457200">
              <a:buFont typeface="Arial" charset="0"/>
              <a:buAutoNum type="arabicPeriod"/>
            </a:pPr>
            <a:r>
              <a:rPr lang="en-US" sz="3200"/>
              <a:t>void write(byte[] buffer)</a:t>
            </a:r>
          </a:p>
          <a:p>
            <a:pPr marL="1828800" lvl="3" indent="-457200">
              <a:buFont typeface="Arial" charset="0"/>
              <a:buAutoNum type="arabicPeriod"/>
            </a:pPr>
            <a:r>
              <a:rPr lang="en-US" sz="3200"/>
              <a:t>void write(byte[] buffer, int offset, int length)</a:t>
            </a:r>
          </a:p>
          <a:p>
            <a:r>
              <a:rPr lang="en-US" sz="3200"/>
              <a:t>• Other methods include:</a:t>
            </a:r>
          </a:p>
          <a:p>
            <a:pPr marL="1828800" lvl="3" indent="-457200">
              <a:buFont typeface="Arial" charset="0"/>
              <a:buAutoNum type="arabicPeriod"/>
            </a:pPr>
            <a:r>
              <a:rPr lang="en-US" sz="3200"/>
              <a:t>void close()</a:t>
            </a:r>
          </a:p>
          <a:p>
            <a:pPr marL="1828800" lvl="3" indent="-457200">
              <a:buFont typeface="Arial" charset="0"/>
              <a:buAutoNum type="arabicPeriod"/>
            </a:pPr>
            <a:r>
              <a:rPr lang="en-US" sz="3200"/>
              <a:t>void flush()</a:t>
            </a:r>
          </a:p>
        </p:txBody>
      </p:sp>
    </p:spTree>
    <p:extLst>
      <p:ext uri="{BB962C8B-B14F-4D97-AF65-F5344CB8AC3E}">
        <p14:creationId xmlns:p14="http://schemas.microsoft.com/office/powerpoint/2010/main" val="162799698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2"/>
          <p:cNvSpPr>
            <a:spLocks noGrp="1"/>
          </p:cNvSpPr>
          <p:nvPr>
            <p:ph type="title"/>
          </p:nvPr>
        </p:nvSpPr>
        <p:spPr/>
        <p:txBody>
          <a:bodyPr/>
          <a:lstStyle/>
          <a:p>
            <a:pPr eaLnBrk="1" hangingPunct="1"/>
            <a:r>
              <a:rPr lang="en-US" b="1" smtClean="0"/>
              <a:t>The Character Stream Classes</a:t>
            </a:r>
            <a:endParaRPr lang="en-US" smtClean="0"/>
          </a:p>
        </p:txBody>
      </p:sp>
      <p:sp>
        <p:nvSpPr>
          <p:cNvPr id="53251" name="Content Placeholder 3"/>
          <p:cNvSpPr>
            <a:spLocks noGrp="1"/>
          </p:cNvSpPr>
          <p:nvPr>
            <p:ph idx="1"/>
          </p:nvPr>
        </p:nvSpPr>
        <p:spPr/>
        <p:txBody>
          <a:bodyPr/>
          <a:lstStyle/>
          <a:p>
            <a:pPr eaLnBrk="1" hangingPunct="1"/>
            <a:r>
              <a:rPr lang="en-US" smtClean="0"/>
              <a:t>At the top are two abstract classes, </a:t>
            </a:r>
            <a:r>
              <a:rPr lang="en-US" b="1" smtClean="0"/>
              <a:t>Reader and Writer.</a:t>
            </a:r>
            <a:endParaRPr lang="en-US" smtClean="0"/>
          </a:p>
        </p:txBody>
      </p:sp>
      <p:sp>
        <p:nvSpPr>
          <p:cNvPr id="2" name="Slide Number Placeholder 1"/>
          <p:cNvSpPr>
            <a:spLocks noGrp="1"/>
          </p:cNvSpPr>
          <p:nvPr>
            <p:ph type="sldNum" sz="quarter" idx="12"/>
          </p:nvPr>
        </p:nvSpPr>
        <p:spPr/>
        <p:txBody>
          <a:bodyPr/>
          <a:lstStyle/>
          <a:p>
            <a:pPr>
              <a:defRPr/>
            </a:pPr>
            <a:fld id="{773452C9-3AD8-4217-B2A0-CAE25B687D30}" type="slidenum">
              <a:rPr lang="en-US" smtClean="0"/>
              <a:pPr>
                <a:defRPr/>
              </a:pPr>
              <a:t>107</a:t>
            </a:fld>
            <a:endParaRPr lang="en-US"/>
          </a:p>
        </p:txBody>
      </p:sp>
    </p:spTree>
    <p:extLst>
      <p:ext uri="{BB962C8B-B14F-4D97-AF65-F5344CB8AC3E}">
        <p14:creationId xmlns:p14="http://schemas.microsoft.com/office/powerpoint/2010/main" val="93047065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2"/>
          <p:cNvSpPr>
            <a:spLocks noGrp="1"/>
          </p:cNvSpPr>
          <p:nvPr>
            <p:ph type="sldNum" sz="quarter" idx="12"/>
          </p:nvPr>
        </p:nvSpPr>
        <p:spPr/>
        <p:txBody>
          <a:bodyPr/>
          <a:lstStyle/>
          <a:p>
            <a:pPr>
              <a:defRPr/>
            </a:pPr>
            <a:fld id="{9425C495-6DF4-410D-B5C1-A7EAAAF5B519}" type="slidenum">
              <a:rPr lang="en-US"/>
              <a:pPr>
                <a:defRPr/>
              </a:pPr>
              <a:t>108</a:t>
            </a:fld>
            <a:endParaRPr lang="en-US"/>
          </a:p>
        </p:txBody>
      </p:sp>
      <p:sp>
        <p:nvSpPr>
          <p:cNvPr id="54275" name="Rectangle 4"/>
          <p:cNvSpPr>
            <a:spLocks noChangeArrowheads="1"/>
          </p:cNvSpPr>
          <p:nvPr/>
        </p:nvSpPr>
        <p:spPr bwMode="auto">
          <a:xfrm>
            <a:off x="0" y="796925"/>
            <a:ext cx="9144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200" b="1"/>
              <a:t>The Reader Methods</a:t>
            </a:r>
          </a:p>
          <a:p>
            <a:r>
              <a:rPr lang="en-US"/>
              <a:t>• The three basic read methods are:</a:t>
            </a:r>
          </a:p>
          <a:p>
            <a:pPr marL="1828800" lvl="3" indent="-457200">
              <a:buFont typeface="Arial" charset="0"/>
              <a:buAutoNum type="arabicPeriod"/>
            </a:pPr>
            <a:r>
              <a:rPr lang="en-US"/>
              <a:t>int read()</a:t>
            </a:r>
          </a:p>
          <a:p>
            <a:pPr marL="1828800" lvl="3" indent="-457200">
              <a:buFont typeface="Arial" charset="0"/>
              <a:buAutoNum type="arabicPeriod"/>
            </a:pPr>
            <a:r>
              <a:rPr lang="en-US"/>
              <a:t>int read(char[] cbuf)</a:t>
            </a:r>
          </a:p>
          <a:p>
            <a:pPr marL="1828800" lvl="3" indent="-457200">
              <a:buFont typeface="Arial" charset="0"/>
              <a:buAutoNum type="arabicPeriod"/>
            </a:pPr>
            <a:r>
              <a:rPr lang="en-US"/>
              <a:t>int read(char[] cbuf, int offset, int length)</a:t>
            </a:r>
          </a:p>
          <a:p>
            <a:r>
              <a:rPr lang="en-US"/>
              <a:t>• Other methods include:</a:t>
            </a:r>
          </a:p>
          <a:p>
            <a:pPr marL="1828800" lvl="3" indent="-457200">
              <a:buFont typeface="Arial" charset="0"/>
              <a:buAutoNum type="arabicPeriod"/>
            </a:pPr>
            <a:r>
              <a:rPr lang="en-US"/>
              <a:t>void close()</a:t>
            </a:r>
          </a:p>
          <a:p>
            <a:pPr marL="1828800" lvl="3" indent="-457200">
              <a:buFont typeface="Arial" charset="0"/>
              <a:buAutoNum type="arabicPeriod"/>
            </a:pPr>
            <a:r>
              <a:rPr lang="en-US"/>
              <a:t>boolean ready()</a:t>
            </a:r>
          </a:p>
          <a:p>
            <a:pPr marL="1828800" lvl="3" indent="-457200">
              <a:buFont typeface="Arial" charset="0"/>
              <a:buAutoNum type="arabicPeriod"/>
            </a:pPr>
            <a:r>
              <a:rPr lang="en-US"/>
              <a:t>long skip(long n)</a:t>
            </a:r>
          </a:p>
          <a:p>
            <a:pPr marL="1828800" lvl="3" indent="-457200">
              <a:buFont typeface="Arial" charset="0"/>
              <a:buAutoNum type="arabicPeriod"/>
            </a:pPr>
            <a:r>
              <a:rPr lang="en-US"/>
              <a:t>boolean markSupported()</a:t>
            </a:r>
          </a:p>
          <a:p>
            <a:pPr marL="1828800" lvl="3" indent="-457200">
              <a:buFont typeface="Arial" charset="0"/>
              <a:buAutoNum type="arabicPeriod"/>
            </a:pPr>
            <a:r>
              <a:rPr lang="en-US"/>
              <a:t>void mark(int readAheadLimit)</a:t>
            </a:r>
          </a:p>
          <a:p>
            <a:pPr marL="1828800" lvl="3" indent="-457200">
              <a:buFont typeface="Arial" charset="0"/>
              <a:buAutoNum type="arabicPeriod"/>
            </a:pPr>
            <a:r>
              <a:rPr lang="en-US"/>
              <a:t>void reset()</a:t>
            </a:r>
          </a:p>
        </p:txBody>
      </p:sp>
    </p:spTree>
    <p:extLst>
      <p:ext uri="{BB962C8B-B14F-4D97-AF65-F5344CB8AC3E}">
        <p14:creationId xmlns:p14="http://schemas.microsoft.com/office/powerpoint/2010/main" val="201076376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lide Number Placeholder 2"/>
          <p:cNvSpPr>
            <a:spLocks noGrp="1"/>
          </p:cNvSpPr>
          <p:nvPr>
            <p:ph type="sldNum" sz="quarter" idx="12"/>
          </p:nvPr>
        </p:nvSpPr>
        <p:spPr/>
        <p:txBody>
          <a:bodyPr/>
          <a:lstStyle/>
          <a:p>
            <a:pPr>
              <a:defRPr/>
            </a:pPr>
            <a:fld id="{55B3F736-A95E-4AD6-ACA8-CA26D06809FD}" type="slidenum">
              <a:rPr lang="en-US"/>
              <a:pPr>
                <a:defRPr/>
              </a:pPr>
              <a:t>109</a:t>
            </a:fld>
            <a:endParaRPr lang="en-US"/>
          </a:p>
        </p:txBody>
      </p:sp>
      <p:sp>
        <p:nvSpPr>
          <p:cNvPr id="55299" name="Rectangle 4"/>
          <p:cNvSpPr>
            <a:spLocks noChangeArrowheads="1"/>
          </p:cNvSpPr>
          <p:nvPr/>
        </p:nvSpPr>
        <p:spPr bwMode="auto">
          <a:xfrm>
            <a:off x="0" y="990600"/>
            <a:ext cx="9144000" cy="495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t>The Writer Methods</a:t>
            </a:r>
          </a:p>
          <a:p>
            <a:r>
              <a:rPr lang="en-US" sz="2800"/>
              <a:t>• The basic write methods are:</a:t>
            </a:r>
          </a:p>
          <a:p>
            <a:pPr marL="2286000" lvl="4" indent="-457200">
              <a:buFont typeface="Arial" charset="0"/>
              <a:buAutoNum type="arabicPeriod"/>
            </a:pPr>
            <a:r>
              <a:rPr lang="en-US" sz="2800"/>
              <a:t>void write(int c)</a:t>
            </a:r>
          </a:p>
          <a:p>
            <a:pPr marL="2286000" lvl="4" indent="-457200">
              <a:buFont typeface="Arial" charset="0"/>
              <a:buAutoNum type="arabicPeriod"/>
            </a:pPr>
            <a:r>
              <a:rPr lang="en-US" sz="2800"/>
              <a:t>void write(char[] cbuf)</a:t>
            </a:r>
          </a:p>
          <a:p>
            <a:pPr marL="2286000" lvl="4" indent="-457200">
              <a:buFont typeface="Arial" charset="0"/>
              <a:buAutoNum type="arabicPeriod"/>
            </a:pPr>
            <a:r>
              <a:rPr lang="en-US" sz="2800"/>
              <a:t>void write(char[] cbuf, int offset, int length)</a:t>
            </a:r>
          </a:p>
          <a:p>
            <a:pPr marL="2286000" lvl="4" indent="-457200">
              <a:buFont typeface="Arial" charset="0"/>
              <a:buAutoNum type="arabicPeriod"/>
            </a:pPr>
            <a:r>
              <a:rPr lang="en-US" sz="2800"/>
              <a:t>void write(String string)</a:t>
            </a:r>
          </a:p>
          <a:p>
            <a:pPr marL="2286000" lvl="4" indent="-457200">
              <a:buFont typeface="Arial" charset="0"/>
              <a:buAutoNum type="arabicPeriod"/>
            </a:pPr>
            <a:r>
              <a:rPr lang="en-US" sz="2800"/>
              <a:t>void write(String string, int offset, int length)</a:t>
            </a:r>
          </a:p>
          <a:p>
            <a:r>
              <a:rPr lang="en-US" sz="2800"/>
              <a:t>• Other methods include:</a:t>
            </a:r>
          </a:p>
          <a:p>
            <a:pPr marL="2286000" lvl="4" indent="-457200">
              <a:buFont typeface="Arial" charset="0"/>
              <a:buAutoNum type="arabicPeriod"/>
            </a:pPr>
            <a:r>
              <a:rPr lang="en-US" sz="2800"/>
              <a:t>void close()</a:t>
            </a:r>
          </a:p>
          <a:p>
            <a:pPr marL="2286000" lvl="4" indent="-457200">
              <a:buFont typeface="Arial" charset="0"/>
              <a:buAutoNum type="arabicPeriod"/>
            </a:pPr>
            <a:r>
              <a:rPr lang="en-US" sz="2800"/>
              <a:t>void flush()</a:t>
            </a:r>
          </a:p>
        </p:txBody>
      </p:sp>
    </p:spTree>
    <p:extLst>
      <p:ext uri="{BB962C8B-B14F-4D97-AF65-F5344CB8AC3E}">
        <p14:creationId xmlns:p14="http://schemas.microsoft.com/office/powerpoint/2010/main" val="40376499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buNone/>
            </a:pPr>
            <a:r>
              <a:rPr lang="en-US" sz="2800" dirty="0" smtClean="0"/>
              <a:t>class Box {</a:t>
            </a:r>
          </a:p>
          <a:p>
            <a:pPr>
              <a:buNone/>
            </a:pPr>
            <a:r>
              <a:rPr lang="en-US" sz="2800" dirty="0" smtClean="0"/>
              <a:t>double width;</a:t>
            </a:r>
          </a:p>
          <a:p>
            <a:pPr>
              <a:buNone/>
            </a:pPr>
            <a:r>
              <a:rPr lang="en-US" sz="2800" dirty="0" smtClean="0"/>
              <a:t>double height;</a:t>
            </a:r>
          </a:p>
          <a:p>
            <a:pPr>
              <a:buNone/>
            </a:pPr>
            <a:r>
              <a:rPr lang="en-US" sz="2800" dirty="0" smtClean="0"/>
              <a:t>double depth;</a:t>
            </a:r>
          </a:p>
          <a:p>
            <a:pPr>
              <a:buNone/>
            </a:pPr>
            <a:endParaRPr lang="en-US" sz="2800" dirty="0" smtClean="0"/>
          </a:p>
          <a:p>
            <a:pPr>
              <a:buNone/>
            </a:pPr>
            <a:r>
              <a:rPr lang="en-US" sz="2800" dirty="0" smtClean="0"/>
              <a:t>void volume() {</a:t>
            </a:r>
          </a:p>
          <a:p>
            <a:pPr>
              <a:buNone/>
            </a:pPr>
            <a:r>
              <a:rPr lang="en-US" sz="2800" dirty="0" err="1" smtClean="0"/>
              <a:t>System.out.print</a:t>
            </a:r>
            <a:r>
              <a:rPr lang="en-US" sz="2800" dirty="0" smtClean="0"/>
              <a:t>("Volume is ");</a:t>
            </a:r>
          </a:p>
          <a:p>
            <a:pPr>
              <a:buNone/>
            </a:pPr>
            <a:r>
              <a:rPr lang="en-US" sz="2800" dirty="0" err="1" smtClean="0"/>
              <a:t>System.out.println</a:t>
            </a:r>
            <a:r>
              <a:rPr lang="en-US" sz="2800" dirty="0" smtClean="0"/>
              <a:t>(width * height * depth);</a:t>
            </a:r>
          </a:p>
          <a:p>
            <a:pPr>
              <a:buNone/>
            </a:pPr>
            <a:r>
              <a:rPr lang="en-US" sz="2800" dirty="0" smtClean="0"/>
              <a:t>}</a:t>
            </a:r>
          </a:p>
          <a:p>
            <a:pPr>
              <a:buNone/>
            </a:pPr>
            <a:r>
              <a:rPr lang="en-US" sz="2800" dirty="0" smtClean="0"/>
              <a:t>}</a:t>
            </a:r>
            <a:endParaRPr lang="en-US" sz="2800"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2843257-E20B-4024-80C5-88D2AF4BC751}" type="slidenum">
              <a:rPr lang="en-US" smtClean="0"/>
              <a:pPr>
                <a:defRPr/>
              </a:pPr>
              <a:t>110</a:t>
            </a:fld>
            <a:endParaRPr lang="en-US"/>
          </a:p>
        </p:txBody>
      </p:sp>
      <p:pic>
        <p:nvPicPr>
          <p:cNvPr id="563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8839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13197442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864F657-1570-4DFC-8199-05B85EDE4740}" type="slidenum">
              <a:rPr lang="en-US" smtClean="0"/>
              <a:pPr>
                <a:defRPr/>
              </a:pPr>
              <a:t>111</a:t>
            </a:fld>
            <a:endParaRPr lang="en-US"/>
          </a:p>
        </p:txBody>
      </p:sp>
      <p:pic>
        <p:nvPicPr>
          <p:cNvPr id="573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914400"/>
            <a:ext cx="7808913"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87980038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2"/>
          <p:cNvSpPr>
            <a:spLocks noGrp="1"/>
          </p:cNvSpPr>
          <p:nvPr>
            <p:ph type="sldNum" sz="quarter" idx="12"/>
          </p:nvPr>
        </p:nvSpPr>
        <p:spPr/>
        <p:txBody>
          <a:bodyPr/>
          <a:lstStyle/>
          <a:p>
            <a:pPr>
              <a:defRPr/>
            </a:pPr>
            <a:fld id="{FE8B5BD9-4C7C-4F95-A193-803B86EA35BB}" type="slidenum">
              <a:rPr lang="en-US"/>
              <a:pPr>
                <a:defRPr/>
              </a:pPr>
              <a:t>112</a:t>
            </a:fld>
            <a:endParaRPr lang="en-US"/>
          </a:p>
        </p:txBody>
      </p:sp>
      <p:sp>
        <p:nvSpPr>
          <p:cNvPr id="58371" name="Rectangle 4"/>
          <p:cNvSpPr>
            <a:spLocks noChangeArrowheads="1"/>
          </p:cNvSpPr>
          <p:nvPr/>
        </p:nvSpPr>
        <p:spPr bwMode="auto">
          <a:xfrm>
            <a:off x="0" y="762000"/>
            <a:ext cx="9144000"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200" b="1" dirty="0"/>
              <a:t>Node Streams</a:t>
            </a:r>
          </a:p>
          <a:p>
            <a:r>
              <a:rPr lang="en-US" b="1" dirty="0"/>
              <a:t>Type 		Character Streams </a:t>
            </a:r>
            <a:r>
              <a:rPr lang="en-US" b="1" dirty="0" smtClean="0"/>
              <a:t>               </a:t>
            </a:r>
            <a:r>
              <a:rPr lang="en-US" b="1" dirty="0"/>
              <a:t>	Byte Streams</a:t>
            </a:r>
          </a:p>
          <a:p>
            <a:endParaRPr lang="en-US" b="1" dirty="0"/>
          </a:p>
          <a:p>
            <a:r>
              <a:rPr lang="en-US" b="1" dirty="0"/>
              <a:t>File 		</a:t>
            </a:r>
            <a:r>
              <a:rPr lang="en-US" dirty="0" err="1"/>
              <a:t>FileReader</a:t>
            </a:r>
            <a:r>
              <a:rPr lang="en-US" b="1" dirty="0"/>
              <a:t>  			</a:t>
            </a:r>
            <a:r>
              <a:rPr lang="en-US" dirty="0" err="1"/>
              <a:t>FileInputStream</a:t>
            </a:r>
            <a:endParaRPr lang="en-US" dirty="0"/>
          </a:p>
          <a:p>
            <a:r>
              <a:rPr lang="en-US" b="1" dirty="0"/>
              <a:t>		</a:t>
            </a:r>
            <a:r>
              <a:rPr lang="en-US" dirty="0" err="1"/>
              <a:t>FileWriter</a:t>
            </a:r>
            <a:r>
              <a:rPr lang="en-US" dirty="0"/>
              <a:t>  			</a:t>
            </a:r>
            <a:r>
              <a:rPr lang="en-US" dirty="0" err="1"/>
              <a:t>FileOutputStream</a:t>
            </a:r>
            <a:endParaRPr lang="en-US" dirty="0"/>
          </a:p>
          <a:p>
            <a:endParaRPr lang="en-US" dirty="0"/>
          </a:p>
          <a:p>
            <a:r>
              <a:rPr lang="en-US" b="1" dirty="0"/>
              <a:t>Memory:	</a:t>
            </a:r>
            <a:r>
              <a:rPr lang="en-US" b="1" dirty="0" smtClean="0"/>
              <a:t>                   </a:t>
            </a:r>
            <a:r>
              <a:rPr lang="en-US" dirty="0" err="1" smtClean="0"/>
              <a:t>CharArrayReader</a:t>
            </a:r>
            <a:r>
              <a:rPr lang="en-US" dirty="0" smtClean="0"/>
              <a:t> </a:t>
            </a:r>
            <a:r>
              <a:rPr lang="en-US" dirty="0"/>
              <a:t>		</a:t>
            </a:r>
            <a:r>
              <a:rPr lang="en-US" dirty="0" err="1"/>
              <a:t>ByteArrayInputStream</a:t>
            </a:r>
            <a:endParaRPr lang="en-US" b="1" dirty="0"/>
          </a:p>
          <a:p>
            <a:r>
              <a:rPr lang="en-US" b="1" dirty="0"/>
              <a:t>Array		</a:t>
            </a:r>
            <a:r>
              <a:rPr lang="en-US" dirty="0" err="1"/>
              <a:t>CharArrayWriter</a:t>
            </a:r>
            <a:r>
              <a:rPr lang="en-US" dirty="0"/>
              <a:t> 		</a:t>
            </a:r>
            <a:r>
              <a:rPr lang="en-US" dirty="0" err="1"/>
              <a:t>ByteArrayOutputStream</a:t>
            </a:r>
            <a:endParaRPr lang="en-US" dirty="0"/>
          </a:p>
          <a:p>
            <a:endParaRPr lang="en-US" dirty="0"/>
          </a:p>
          <a:p>
            <a:r>
              <a:rPr lang="en-US" b="1" dirty="0"/>
              <a:t>Memory:	</a:t>
            </a:r>
            <a:r>
              <a:rPr lang="en-US" b="1" dirty="0" smtClean="0"/>
              <a:t>                    </a:t>
            </a:r>
            <a:r>
              <a:rPr lang="en-US" dirty="0" err="1" smtClean="0"/>
              <a:t>StringReader</a:t>
            </a:r>
            <a:r>
              <a:rPr lang="en-US" dirty="0"/>
              <a:t>			N/A</a:t>
            </a:r>
          </a:p>
          <a:p>
            <a:r>
              <a:rPr lang="en-US" b="1" dirty="0"/>
              <a:t>String		</a:t>
            </a:r>
            <a:r>
              <a:rPr lang="en-US" dirty="0" err="1"/>
              <a:t>StringWriter</a:t>
            </a:r>
            <a:endParaRPr lang="en-US" dirty="0"/>
          </a:p>
          <a:p>
            <a:endParaRPr lang="en-US" b="1" dirty="0"/>
          </a:p>
          <a:p>
            <a:r>
              <a:rPr lang="en-US" b="1" dirty="0"/>
              <a:t>Pipe 		</a:t>
            </a:r>
            <a:r>
              <a:rPr lang="en-US" dirty="0" err="1"/>
              <a:t>PipedReader</a:t>
            </a:r>
            <a:r>
              <a:rPr lang="en-US" dirty="0"/>
              <a:t>			</a:t>
            </a:r>
            <a:r>
              <a:rPr lang="en-US" dirty="0" err="1"/>
              <a:t>PipedInputStream</a:t>
            </a:r>
            <a:endParaRPr lang="en-US" dirty="0"/>
          </a:p>
          <a:p>
            <a:r>
              <a:rPr lang="en-US" dirty="0"/>
              <a:t>		</a:t>
            </a:r>
            <a:r>
              <a:rPr lang="en-US" dirty="0" err="1"/>
              <a:t>PipedWriter</a:t>
            </a:r>
            <a:r>
              <a:rPr lang="en-US" dirty="0"/>
              <a:t>			</a:t>
            </a:r>
            <a:r>
              <a:rPr lang="en-US" dirty="0" err="1"/>
              <a:t>PipedOutputStream</a:t>
            </a:r>
            <a:endParaRPr lang="en-US" dirty="0"/>
          </a:p>
          <a:p>
            <a:endParaRPr lang="en-US" dirty="0"/>
          </a:p>
        </p:txBody>
      </p:sp>
      <p:cxnSp>
        <p:nvCxnSpPr>
          <p:cNvPr id="58372" name="Straight Connector 7"/>
          <p:cNvCxnSpPr>
            <a:cxnSpLocks noChangeShapeType="1"/>
          </p:cNvCxnSpPr>
          <p:nvPr/>
        </p:nvCxnSpPr>
        <p:spPr bwMode="auto">
          <a:xfrm>
            <a:off x="0" y="1752600"/>
            <a:ext cx="9144000" cy="7620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58373" name="Straight Connector 8"/>
          <p:cNvCxnSpPr>
            <a:cxnSpLocks noChangeShapeType="1"/>
          </p:cNvCxnSpPr>
          <p:nvPr/>
        </p:nvCxnSpPr>
        <p:spPr bwMode="auto">
          <a:xfrm>
            <a:off x="0" y="2895600"/>
            <a:ext cx="9144000" cy="7620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58374" name="Straight Connector 9"/>
          <p:cNvCxnSpPr>
            <a:cxnSpLocks noChangeShapeType="1"/>
          </p:cNvCxnSpPr>
          <p:nvPr/>
        </p:nvCxnSpPr>
        <p:spPr bwMode="auto">
          <a:xfrm>
            <a:off x="0" y="4038600"/>
            <a:ext cx="9144000" cy="7620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58375" name="Straight Connector 10"/>
          <p:cNvCxnSpPr>
            <a:cxnSpLocks noChangeShapeType="1"/>
          </p:cNvCxnSpPr>
          <p:nvPr/>
        </p:nvCxnSpPr>
        <p:spPr bwMode="auto">
          <a:xfrm>
            <a:off x="0" y="5105400"/>
            <a:ext cx="9144000" cy="7620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58376" name="Straight Connector 11"/>
          <p:cNvCxnSpPr>
            <a:cxnSpLocks noChangeShapeType="1"/>
          </p:cNvCxnSpPr>
          <p:nvPr/>
        </p:nvCxnSpPr>
        <p:spPr bwMode="auto">
          <a:xfrm>
            <a:off x="0" y="6096000"/>
            <a:ext cx="9144000" cy="7620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58377" name="Straight Connector 12"/>
          <p:cNvCxnSpPr>
            <a:cxnSpLocks noChangeShapeType="1"/>
          </p:cNvCxnSpPr>
          <p:nvPr/>
        </p:nvCxnSpPr>
        <p:spPr bwMode="auto">
          <a:xfrm>
            <a:off x="0" y="1219200"/>
            <a:ext cx="9144000" cy="7620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0703931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Slide Number Placeholder 2"/>
          <p:cNvSpPr>
            <a:spLocks noGrp="1"/>
          </p:cNvSpPr>
          <p:nvPr>
            <p:ph type="sldNum" sz="quarter" idx="12"/>
          </p:nvPr>
        </p:nvSpPr>
        <p:spPr/>
        <p:txBody>
          <a:bodyPr/>
          <a:lstStyle/>
          <a:p>
            <a:pPr>
              <a:defRPr/>
            </a:pPr>
            <a:fld id="{13926AA5-1DA2-4DF3-8DA8-ADCC1E9E3E76}" type="slidenum">
              <a:rPr lang="en-US"/>
              <a:pPr>
                <a:defRPr/>
              </a:pPr>
              <a:t>113</a:t>
            </a:fld>
            <a:endParaRPr lang="en-US"/>
          </a:p>
        </p:txBody>
      </p:sp>
      <p:sp>
        <p:nvSpPr>
          <p:cNvPr id="61443" name="Rectangle 4"/>
          <p:cNvSpPr>
            <a:spLocks noChangeArrowheads="1"/>
          </p:cNvSpPr>
          <p:nvPr/>
        </p:nvSpPr>
        <p:spPr bwMode="auto">
          <a:xfrm>
            <a:off x="2057400" y="2743200"/>
            <a:ext cx="52117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b="1"/>
              <a:t>Reading Console Input</a:t>
            </a:r>
          </a:p>
        </p:txBody>
      </p:sp>
    </p:spTree>
    <p:extLst>
      <p:ext uri="{BB962C8B-B14F-4D97-AF65-F5344CB8AC3E}">
        <p14:creationId xmlns:p14="http://schemas.microsoft.com/office/powerpoint/2010/main" val="221111349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667" t="53176" r="17738" b="13491"/>
          <a:stretch/>
        </p:blipFill>
        <p:spPr bwMode="auto">
          <a:xfrm>
            <a:off x="838200" y="2209800"/>
            <a:ext cx="6778171" cy="243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446410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Slide Number Placeholder 2"/>
          <p:cNvSpPr>
            <a:spLocks noGrp="1"/>
          </p:cNvSpPr>
          <p:nvPr>
            <p:ph type="sldNum" sz="quarter" idx="12"/>
          </p:nvPr>
        </p:nvSpPr>
        <p:spPr/>
        <p:txBody>
          <a:bodyPr/>
          <a:lstStyle/>
          <a:p>
            <a:pPr>
              <a:defRPr/>
            </a:pPr>
            <a:fld id="{FFF474E9-8D58-4860-BB4C-A0E44EB7BF49}" type="slidenum">
              <a:rPr lang="en-US"/>
              <a:pPr>
                <a:defRPr/>
              </a:pPr>
              <a:t>115</a:t>
            </a:fld>
            <a:endParaRPr lang="en-US"/>
          </a:p>
        </p:txBody>
      </p:sp>
      <p:sp>
        <p:nvSpPr>
          <p:cNvPr id="62467" name="Rectangle 4"/>
          <p:cNvSpPr>
            <a:spLocks noChangeArrowheads="1"/>
          </p:cNvSpPr>
          <p:nvPr/>
        </p:nvSpPr>
        <p:spPr bwMode="auto">
          <a:xfrm>
            <a:off x="0" y="914400"/>
            <a:ext cx="9144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ym typeface="Wingdings" pitchFamily="2" charset="2"/>
              </a:rPr>
              <a:t></a:t>
            </a:r>
            <a:r>
              <a:rPr lang="en-US"/>
              <a:t>In Java, console input is accomplished by reading from </a:t>
            </a:r>
            <a:r>
              <a:rPr lang="en-US" b="1"/>
              <a:t>System.in. </a:t>
            </a:r>
          </a:p>
          <a:p>
            <a:r>
              <a:rPr lang="en-US" b="1">
                <a:sym typeface="Wingdings" pitchFamily="2" charset="2"/>
              </a:rPr>
              <a:t></a:t>
            </a:r>
            <a:r>
              <a:rPr lang="en-US"/>
              <a:t>To obtain a character-based stream that is attached to the console,wrap </a:t>
            </a:r>
            <a:r>
              <a:rPr lang="en-US" b="1"/>
              <a:t>System.in </a:t>
            </a:r>
            <a:r>
              <a:rPr lang="en-US"/>
              <a:t>in a </a:t>
            </a:r>
            <a:r>
              <a:rPr lang="en-US" b="1"/>
              <a:t>BufferedReader object, to create a character stream. </a:t>
            </a:r>
          </a:p>
          <a:p>
            <a:r>
              <a:rPr lang="en-US" b="1">
                <a:sym typeface="Wingdings" pitchFamily="2" charset="2"/>
              </a:rPr>
              <a:t></a:t>
            </a:r>
            <a:r>
              <a:rPr lang="en-US" b="1"/>
              <a:t>BuffereredReader </a:t>
            </a:r>
            <a:r>
              <a:rPr lang="en-US"/>
              <a:t>supports a buffered input stream. </a:t>
            </a:r>
          </a:p>
          <a:p>
            <a:r>
              <a:rPr lang="en-US">
                <a:sym typeface="Wingdings" pitchFamily="2" charset="2"/>
              </a:rPr>
              <a:t></a:t>
            </a:r>
            <a:r>
              <a:rPr lang="en-US"/>
              <a:t>Its most commonly used constructor is shown here:</a:t>
            </a:r>
          </a:p>
          <a:p>
            <a:r>
              <a:rPr lang="en-US"/>
              <a:t>		</a:t>
            </a:r>
            <a:r>
              <a:rPr lang="en-US">
                <a:solidFill>
                  <a:srgbClr val="FF0000"/>
                </a:solidFill>
              </a:rPr>
              <a:t>BufferedReader(Reader </a:t>
            </a:r>
            <a:r>
              <a:rPr lang="en-US" i="1">
                <a:solidFill>
                  <a:srgbClr val="FF0000"/>
                </a:solidFill>
              </a:rPr>
              <a:t>inputReader)</a:t>
            </a:r>
          </a:p>
          <a:p>
            <a:r>
              <a:rPr lang="en-US">
                <a:sym typeface="Wingdings" pitchFamily="2" charset="2"/>
              </a:rPr>
              <a:t></a:t>
            </a:r>
            <a:r>
              <a:rPr lang="en-US"/>
              <a:t>Here, </a:t>
            </a:r>
            <a:r>
              <a:rPr lang="en-US" i="1"/>
              <a:t>inputReader is the stream that is linked to the instance of </a:t>
            </a:r>
            <a:r>
              <a:rPr lang="en-US" b="1" i="1"/>
              <a:t>BufferedReader </a:t>
            </a:r>
            <a:r>
              <a:rPr lang="en-US"/>
              <a:t>that is being created. </a:t>
            </a:r>
          </a:p>
          <a:p>
            <a:r>
              <a:rPr lang="en-US" b="1">
                <a:sym typeface="Wingdings" pitchFamily="2" charset="2"/>
              </a:rPr>
              <a:t></a:t>
            </a:r>
            <a:r>
              <a:rPr lang="en-US"/>
              <a:t>Reader is an abstract class. One of its concrete subclasses is</a:t>
            </a:r>
          </a:p>
          <a:p>
            <a:r>
              <a:rPr lang="en-US" b="1"/>
              <a:t>InputStreamReader, </a:t>
            </a:r>
            <a:r>
              <a:rPr lang="en-US"/>
              <a:t>which converts bytes to characters. </a:t>
            </a:r>
          </a:p>
        </p:txBody>
      </p:sp>
    </p:spTree>
    <p:extLst>
      <p:ext uri="{BB962C8B-B14F-4D97-AF65-F5344CB8AC3E}">
        <p14:creationId xmlns:p14="http://schemas.microsoft.com/office/powerpoint/2010/main" val="119660862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Slide Number Placeholder 2"/>
          <p:cNvSpPr>
            <a:spLocks noGrp="1"/>
          </p:cNvSpPr>
          <p:nvPr>
            <p:ph type="sldNum" sz="quarter" idx="12"/>
          </p:nvPr>
        </p:nvSpPr>
        <p:spPr/>
        <p:txBody>
          <a:bodyPr/>
          <a:lstStyle/>
          <a:p>
            <a:pPr>
              <a:defRPr/>
            </a:pPr>
            <a:fld id="{AE6322BC-B21A-4483-8833-F867DB322E7E}" type="slidenum">
              <a:rPr lang="en-US"/>
              <a:pPr>
                <a:defRPr/>
              </a:pPr>
              <a:t>116</a:t>
            </a:fld>
            <a:endParaRPr lang="en-US"/>
          </a:p>
        </p:txBody>
      </p:sp>
      <p:sp>
        <p:nvSpPr>
          <p:cNvPr id="63491" name="Rectangle 4"/>
          <p:cNvSpPr>
            <a:spLocks noChangeArrowheads="1"/>
          </p:cNvSpPr>
          <p:nvPr/>
        </p:nvSpPr>
        <p:spPr bwMode="auto">
          <a:xfrm>
            <a:off x="0" y="1219200"/>
            <a:ext cx="91440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ym typeface="Wingdings" pitchFamily="2" charset="2"/>
              </a:rPr>
              <a:t></a:t>
            </a:r>
            <a:r>
              <a:rPr lang="en-US"/>
              <a:t>To obtain an InputStreamReader object that is linked to </a:t>
            </a:r>
            <a:r>
              <a:rPr lang="en-US" b="1"/>
              <a:t>System.in, </a:t>
            </a:r>
            <a:r>
              <a:rPr lang="en-US"/>
              <a:t>use the following constructor:</a:t>
            </a:r>
          </a:p>
          <a:p>
            <a:r>
              <a:rPr lang="en-US"/>
              <a:t>	</a:t>
            </a:r>
            <a:r>
              <a:rPr lang="en-US">
                <a:solidFill>
                  <a:srgbClr val="FF0000"/>
                </a:solidFill>
              </a:rPr>
              <a:t>InputStreamReader(InputStream </a:t>
            </a:r>
            <a:r>
              <a:rPr lang="en-US" i="1">
                <a:solidFill>
                  <a:srgbClr val="FF0000"/>
                </a:solidFill>
              </a:rPr>
              <a:t>inputStream)</a:t>
            </a:r>
          </a:p>
          <a:p>
            <a:r>
              <a:rPr lang="en-US">
                <a:sym typeface="Wingdings" pitchFamily="2" charset="2"/>
              </a:rPr>
              <a:t></a:t>
            </a:r>
            <a:r>
              <a:rPr lang="en-US"/>
              <a:t>Because </a:t>
            </a:r>
            <a:r>
              <a:rPr lang="en-US" b="1"/>
              <a:t>System.in </a:t>
            </a:r>
            <a:r>
              <a:rPr lang="en-US"/>
              <a:t>refers to an object of type InputStream, it can be used for </a:t>
            </a:r>
            <a:r>
              <a:rPr lang="en-US" i="1"/>
              <a:t>inputStream. </a:t>
            </a:r>
          </a:p>
          <a:p>
            <a:r>
              <a:rPr lang="en-US" i="1">
                <a:sym typeface="Wingdings" pitchFamily="2" charset="2"/>
              </a:rPr>
              <a:t></a:t>
            </a:r>
            <a:r>
              <a:rPr lang="en-US" i="1"/>
              <a:t>Putting it all together, the following line of code creates a </a:t>
            </a:r>
            <a:r>
              <a:rPr lang="en-US" b="1" i="1"/>
              <a:t>BufferedReader </a:t>
            </a:r>
            <a:r>
              <a:rPr lang="en-US"/>
              <a:t>that is connected to the keyboard:</a:t>
            </a:r>
          </a:p>
          <a:p>
            <a:r>
              <a:rPr lang="en-US"/>
              <a:t>	</a:t>
            </a:r>
            <a:r>
              <a:rPr lang="en-US">
                <a:solidFill>
                  <a:srgbClr val="FF0000"/>
                </a:solidFill>
              </a:rPr>
              <a:t>BufferedReader br = new BufferedReader(new</a:t>
            </a:r>
          </a:p>
          <a:p>
            <a:r>
              <a:rPr lang="en-US">
                <a:solidFill>
                  <a:srgbClr val="FF0000"/>
                </a:solidFill>
              </a:rPr>
              <a:t>				InputStreamReader(System.in));</a:t>
            </a:r>
          </a:p>
          <a:p>
            <a:r>
              <a:rPr lang="en-US">
                <a:sym typeface="Wingdings" pitchFamily="2" charset="2"/>
              </a:rPr>
              <a:t></a:t>
            </a:r>
            <a:r>
              <a:rPr lang="en-US"/>
              <a:t>After this statement executes, </a:t>
            </a:r>
            <a:r>
              <a:rPr lang="en-US" b="1"/>
              <a:t>br i</a:t>
            </a:r>
            <a:r>
              <a:rPr lang="en-US"/>
              <a:t>s a character-based stream that is linked to the console through </a:t>
            </a:r>
            <a:r>
              <a:rPr lang="en-US" b="1"/>
              <a:t>System.in.</a:t>
            </a:r>
            <a:endParaRPr lang="en-US"/>
          </a:p>
        </p:txBody>
      </p:sp>
    </p:spTree>
    <p:extLst>
      <p:ext uri="{BB962C8B-B14F-4D97-AF65-F5344CB8AC3E}">
        <p14:creationId xmlns:p14="http://schemas.microsoft.com/office/powerpoint/2010/main" val="427286466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Slide Number Placeholder 2"/>
          <p:cNvSpPr>
            <a:spLocks noGrp="1"/>
          </p:cNvSpPr>
          <p:nvPr>
            <p:ph type="sldNum" sz="quarter" idx="12"/>
          </p:nvPr>
        </p:nvSpPr>
        <p:spPr/>
        <p:txBody>
          <a:bodyPr/>
          <a:lstStyle/>
          <a:p>
            <a:pPr>
              <a:defRPr/>
            </a:pPr>
            <a:fld id="{90A1EB86-4A23-468D-B84A-755FC6312E14}" type="slidenum">
              <a:rPr lang="en-US"/>
              <a:pPr>
                <a:defRPr/>
              </a:pPr>
              <a:t>117</a:t>
            </a:fld>
            <a:endParaRPr lang="en-US"/>
          </a:p>
        </p:txBody>
      </p:sp>
      <p:sp>
        <p:nvSpPr>
          <p:cNvPr id="64515" name="Rectangle 4"/>
          <p:cNvSpPr>
            <a:spLocks noChangeArrowheads="1"/>
          </p:cNvSpPr>
          <p:nvPr/>
        </p:nvSpPr>
        <p:spPr bwMode="auto">
          <a:xfrm>
            <a:off x="0" y="1143000"/>
            <a:ext cx="9144000"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b="1">
                <a:solidFill>
                  <a:srgbClr val="FF0000"/>
                </a:solidFill>
              </a:rPr>
              <a:t>Reading Characters</a:t>
            </a:r>
          </a:p>
          <a:p>
            <a:r>
              <a:rPr lang="en-US" sz="2800">
                <a:sym typeface="Wingdings" pitchFamily="2" charset="2"/>
              </a:rPr>
              <a:t></a:t>
            </a:r>
            <a:r>
              <a:rPr lang="en-US" sz="2800"/>
              <a:t>To read a character from a </a:t>
            </a:r>
            <a:r>
              <a:rPr lang="en-US" sz="2800" b="1"/>
              <a:t>BufferedReader, use read( ). </a:t>
            </a:r>
            <a:r>
              <a:rPr lang="en-US" sz="2800"/>
              <a:t>The version of read( ) that we will be using is</a:t>
            </a:r>
          </a:p>
          <a:p>
            <a:r>
              <a:rPr lang="en-US" sz="2800"/>
              <a:t>		</a:t>
            </a:r>
            <a:r>
              <a:rPr lang="en-US" sz="2800">
                <a:solidFill>
                  <a:srgbClr val="FF0000"/>
                </a:solidFill>
              </a:rPr>
              <a:t>int read( ) throws IOException</a:t>
            </a:r>
          </a:p>
          <a:p>
            <a:r>
              <a:rPr lang="en-US" sz="3200" b="1">
                <a:solidFill>
                  <a:srgbClr val="FF0000"/>
                </a:solidFill>
              </a:rPr>
              <a:t>Reading Strings</a:t>
            </a:r>
          </a:p>
          <a:p>
            <a:r>
              <a:rPr lang="en-US" sz="2800">
                <a:sym typeface="Wingdings" pitchFamily="2" charset="2"/>
              </a:rPr>
              <a:t></a:t>
            </a:r>
            <a:r>
              <a:rPr lang="en-US" sz="2800"/>
              <a:t>To read a string from the keyboard, use the version of </a:t>
            </a:r>
            <a:r>
              <a:rPr lang="en-US" sz="2800" b="1"/>
              <a:t>readLine( )</a:t>
            </a:r>
            <a:r>
              <a:rPr lang="en-US" sz="2800"/>
              <a:t> that is a member of the BufferedReader class. Its general form is shown here:</a:t>
            </a:r>
          </a:p>
          <a:p>
            <a:r>
              <a:rPr lang="en-US" sz="2800"/>
              <a:t>		</a:t>
            </a:r>
            <a:r>
              <a:rPr lang="en-US" sz="2800">
                <a:solidFill>
                  <a:srgbClr val="FF0000"/>
                </a:solidFill>
              </a:rPr>
              <a:t>String readLine( ) throws IOException</a:t>
            </a:r>
          </a:p>
        </p:txBody>
      </p:sp>
    </p:spTree>
    <p:extLst>
      <p:ext uri="{BB962C8B-B14F-4D97-AF65-F5344CB8AC3E}">
        <p14:creationId xmlns:p14="http://schemas.microsoft.com/office/powerpoint/2010/main" val="396116637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2"/>
          <p:cNvSpPr>
            <a:spLocks noGrp="1"/>
          </p:cNvSpPr>
          <p:nvPr>
            <p:ph type="title"/>
          </p:nvPr>
        </p:nvSpPr>
        <p:spPr/>
        <p:txBody>
          <a:bodyPr/>
          <a:lstStyle/>
          <a:p>
            <a:pPr eaLnBrk="1" hangingPunct="1"/>
            <a:endParaRPr lang="en-US" smtClean="0"/>
          </a:p>
        </p:txBody>
      </p:sp>
      <p:sp>
        <p:nvSpPr>
          <p:cNvPr id="65539" name="Content Placeholder 3"/>
          <p:cNvSpPr>
            <a:spLocks noGrp="1"/>
          </p:cNvSpPr>
          <p:nvPr>
            <p:ph idx="1"/>
          </p:nvPr>
        </p:nvSpPr>
        <p:spPr>
          <a:xfrm>
            <a:off x="457200" y="228600"/>
            <a:ext cx="8229600" cy="4525963"/>
          </a:xfrm>
        </p:spPr>
        <p:txBody>
          <a:bodyPr>
            <a:normAutofit fontScale="92500" lnSpcReduction="10000"/>
          </a:bodyPr>
          <a:lstStyle/>
          <a:p>
            <a:pPr eaLnBrk="1" hangingPunct="1">
              <a:buFont typeface="Arial" charset="0"/>
              <a:buNone/>
            </a:pPr>
            <a:r>
              <a:rPr lang="en-US" sz="2000" smtClean="0"/>
              <a:t>import java.io.*;</a:t>
            </a:r>
          </a:p>
          <a:p>
            <a:pPr eaLnBrk="1" hangingPunct="1">
              <a:buFont typeface="Arial" charset="0"/>
              <a:buNone/>
            </a:pPr>
            <a:r>
              <a:rPr lang="en-US" sz="2000" smtClean="0"/>
              <a:t>class BRRead {</a:t>
            </a:r>
          </a:p>
          <a:p>
            <a:pPr eaLnBrk="1" hangingPunct="1">
              <a:buFont typeface="Arial" charset="0"/>
              <a:buNone/>
            </a:pPr>
            <a:r>
              <a:rPr lang="en-US" sz="2000" smtClean="0"/>
              <a:t>public static void main(String args[]) throws IOException</a:t>
            </a:r>
          </a:p>
          <a:p>
            <a:pPr eaLnBrk="1" hangingPunct="1">
              <a:buFont typeface="Arial" charset="0"/>
              <a:buNone/>
            </a:pPr>
            <a:r>
              <a:rPr lang="en-US" sz="2000" smtClean="0"/>
              <a:t>{</a:t>
            </a:r>
          </a:p>
          <a:p>
            <a:pPr eaLnBrk="1" hangingPunct="1">
              <a:buFont typeface="Arial" charset="0"/>
              <a:buNone/>
            </a:pPr>
            <a:r>
              <a:rPr lang="en-US" sz="2000" smtClean="0"/>
              <a:t>char c;</a:t>
            </a:r>
          </a:p>
          <a:p>
            <a:pPr eaLnBrk="1" hangingPunct="1">
              <a:buFont typeface="Arial" charset="0"/>
              <a:buNone/>
            </a:pPr>
            <a:r>
              <a:rPr lang="en-US" sz="2000" smtClean="0"/>
              <a:t>BufferedReader br = new BufferedReader(new InputStreamReader(System.in));</a:t>
            </a:r>
          </a:p>
          <a:p>
            <a:pPr eaLnBrk="1" hangingPunct="1">
              <a:buFont typeface="Arial" charset="0"/>
              <a:buNone/>
            </a:pPr>
            <a:r>
              <a:rPr lang="en-US" sz="2000" smtClean="0"/>
              <a:t>System.out.println("Enter characters, 'q' to quit.");</a:t>
            </a:r>
          </a:p>
          <a:p>
            <a:pPr eaLnBrk="1" hangingPunct="1">
              <a:buFont typeface="Arial" charset="0"/>
              <a:buNone/>
            </a:pPr>
            <a:endParaRPr lang="en-US" sz="2000" smtClean="0"/>
          </a:p>
          <a:p>
            <a:pPr eaLnBrk="1" hangingPunct="1">
              <a:buFont typeface="Arial" charset="0"/>
              <a:buNone/>
            </a:pPr>
            <a:r>
              <a:rPr lang="en-US" sz="2000" smtClean="0"/>
              <a:t>do {</a:t>
            </a:r>
          </a:p>
          <a:p>
            <a:pPr eaLnBrk="1" hangingPunct="1">
              <a:buFont typeface="Arial" charset="0"/>
              <a:buNone/>
            </a:pPr>
            <a:r>
              <a:rPr lang="en-US" sz="2000" smtClean="0"/>
              <a:t>c = (char) br.read();</a:t>
            </a:r>
          </a:p>
          <a:p>
            <a:pPr eaLnBrk="1" hangingPunct="1">
              <a:buFont typeface="Arial" charset="0"/>
              <a:buNone/>
            </a:pPr>
            <a:r>
              <a:rPr lang="en-US" sz="2000" smtClean="0"/>
              <a:t>System.out.println(c);</a:t>
            </a:r>
          </a:p>
          <a:p>
            <a:pPr eaLnBrk="1" hangingPunct="1">
              <a:buFont typeface="Arial" charset="0"/>
              <a:buNone/>
            </a:pPr>
            <a:r>
              <a:rPr lang="en-US" sz="2000" smtClean="0"/>
              <a:t>} while(c != 'q');</a:t>
            </a:r>
          </a:p>
          <a:p>
            <a:pPr eaLnBrk="1" hangingPunct="1">
              <a:buFont typeface="Arial" charset="0"/>
              <a:buNone/>
            </a:pPr>
            <a:r>
              <a:rPr lang="en-US" sz="2000" smtClean="0"/>
              <a:t>}</a:t>
            </a:r>
          </a:p>
          <a:p>
            <a:pPr eaLnBrk="1" hangingPunct="1">
              <a:buFont typeface="Arial" charset="0"/>
              <a:buNone/>
            </a:pPr>
            <a:r>
              <a:rPr lang="en-US" sz="2000" smtClean="0"/>
              <a:t>}</a:t>
            </a:r>
          </a:p>
        </p:txBody>
      </p:sp>
      <p:sp>
        <p:nvSpPr>
          <p:cNvPr id="2" name="Slide Number Placeholder 1"/>
          <p:cNvSpPr>
            <a:spLocks noGrp="1"/>
          </p:cNvSpPr>
          <p:nvPr>
            <p:ph type="sldNum" sz="quarter" idx="12"/>
          </p:nvPr>
        </p:nvSpPr>
        <p:spPr/>
        <p:txBody>
          <a:bodyPr/>
          <a:lstStyle/>
          <a:p>
            <a:pPr>
              <a:defRPr/>
            </a:pPr>
            <a:fld id="{FD87606C-B41A-419C-8515-6EAFE9CD54D7}" type="slidenum">
              <a:rPr lang="en-US" smtClean="0"/>
              <a:pPr>
                <a:defRPr/>
              </a:pPr>
              <a:t>118</a:t>
            </a:fld>
            <a:endParaRPr lang="en-US"/>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553680" y="2205720"/>
              <a:ext cx="360" cy="360"/>
            </p14:xfrm>
          </p:contentPart>
        </mc:Choice>
        <mc:Fallback xmlns="">
          <p:pic>
            <p:nvPicPr>
              <p:cNvPr id="3" name="Ink 2"/>
              <p:cNvPicPr/>
              <p:nvPr/>
            </p:nvPicPr>
            <p:blipFill>
              <a:blip r:embed="rId3"/>
              <a:stretch>
                <a:fillRect/>
              </a:stretch>
            </p:blipFill>
            <p:spPr>
              <a:xfrm>
                <a:off x="537840" y="2142360"/>
                <a:ext cx="32040" cy="127080"/>
              </a:xfrm>
              <a:prstGeom prst="rect">
                <a:avLst/>
              </a:prstGeom>
            </p:spPr>
          </p:pic>
        </mc:Fallback>
      </mc:AlternateContent>
    </p:spTree>
    <p:extLst>
      <p:ext uri="{BB962C8B-B14F-4D97-AF65-F5344CB8AC3E}">
        <p14:creationId xmlns:p14="http://schemas.microsoft.com/office/powerpoint/2010/main" val="205274613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pPr eaLnBrk="1" hangingPunct="1"/>
            <a:endParaRPr lang="en-US" smtClean="0"/>
          </a:p>
        </p:txBody>
      </p:sp>
      <p:sp>
        <p:nvSpPr>
          <p:cNvPr id="66563" name="Content Placeholder 2"/>
          <p:cNvSpPr>
            <a:spLocks noGrp="1"/>
          </p:cNvSpPr>
          <p:nvPr>
            <p:ph idx="1"/>
          </p:nvPr>
        </p:nvSpPr>
        <p:spPr>
          <a:xfrm>
            <a:off x="457200" y="990600"/>
            <a:ext cx="8229600" cy="4525963"/>
          </a:xfrm>
        </p:spPr>
        <p:txBody>
          <a:bodyPr>
            <a:normAutofit fontScale="85000" lnSpcReduction="20000"/>
          </a:bodyPr>
          <a:lstStyle/>
          <a:p>
            <a:pPr eaLnBrk="1" hangingPunct="1"/>
            <a:r>
              <a:rPr lang="en-US" smtClean="0"/>
              <a:t>Here is a sample run:</a:t>
            </a:r>
          </a:p>
          <a:p>
            <a:pPr eaLnBrk="1" hangingPunct="1"/>
            <a:r>
              <a:rPr lang="en-US" smtClean="0"/>
              <a:t>Enter characters, 'q' to quit.</a:t>
            </a:r>
          </a:p>
          <a:p>
            <a:pPr eaLnBrk="1" hangingPunct="1"/>
            <a:r>
              <a:rPr lang="en-US" smtClean="0"/>
              <a:t>123abcq</a:t>
            </a:r>
          </a:p>
          <a:p>
            <a:pPr eaLnBrk="1" hangingPunct="1"/>
            <a:r>
              <a:rPr lang="en-US" smtClean="0"/>
              <a:t>1</a:t>
            </a:r>
          </a:p>
          <a:p>
            <a:pPr eaLnBrk="1" hangingPunct="1"/>
            <a:r>
              <a:rPr lang="en-US" smtClean="0"/>
              <a:t>2</a:t>
            </a:r>
          </a:p>
          <a:p>
            <a:pPr eaLnBrk="1" hangingPunct="1"/>
            <a:r>
              <a:rPr lang="en-US" smtClean="0"/>
              <a:t>3</a:t>
            </a:r>
          </a:p>
          <a:p>
            <a:pPr eaLnBrk="1" hangingPunct="1"/>
            <a:r>
              <a:rPr lang="en-US" smtClean="0"/>
              <a:t>a</a:t>
            </a:r>
          </a:p>
          <a:p>
            <a:pPr eaLnBrk="1" hangingPunct="1"/>
            <a:r>
              <a:rPr lang="en-US" smtClean="0"/>
              <a:t>b</a:t>
            </a:r>
          </a:p>
          <a:p>
            <a:pPr eaLnBrk="1" hangingPunct="1"/>
            <a:r>
              <a:rPr lang="en-US" smtClean="0"/>
              <a:t>c</a:t>
            </a:r>
          </a:p>
          <a:p>
            <a:pPr eaLnBrk="1" hangingPunct="1"/>
            <a:r>
              <a:rPr lang="en-US" smtClean="0"/>
              <a:t>q</a:t>
            </a:r>
          </a:p>
          <a:p>
            <a:pPr eaLnBrk="1" hangingPunct="1"/>
            <a:endParaRPr lang="en-US" smtClean="0"/>
          </a:p>
        </p:txBody>
      </p:sp>
      <p:sp>
        <p:nvSpPr>
          <p:cNvPr id="4" name="Slide Number Placeholder 3"/>
          <p:cNvSpPr>
            <a:spLocks noGrp="1"/>
          </p:cNvSpPr>
          <p:nvPr>
            <p:ph type="sldNum" sz="quarter" idx="12"/>
          </p:nvPr>
        </p:nvSpPr>
        <p:spPr/>
        <p:txBody>
          <a:bodyPr/>
          <a:lstStyle/>
          <a:p>
            <a:pPr>
              <a:defRPr/>
            </a:pPr>
            <a:fld id="{A134AA60-E166-4DF4-AC95-41A1AF4E46F4}" type="slidenum">
              <a:rPr lang="en-US" smtClean="0"/>
              <a:pPr>
                <a:defRPr/>
              </a:pPr>
              <a:t>119</a:t>
            </a:fld>
            <a:endParaRPr lang="en-US"/>
          </a:p>
        </p:txBody>
      </p:sp>
    </p:spTree>
    <p:extLst>
      <p:ext uri="{BB962C8B-B14F-4D97-AF65-F5344CB8AC3E}">
        <p14:creationId xmlns:p14="http://schemas.microsoft.com/office/powerpoint/2010/main" val="2357496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09600"/>
            <a:ext cx="8229600" cy="5516563"/>
          </a:xfrm>
        </p:spPr>
        <p:txBody>
          <a:bodyPr>
            <a:noAutofit/>
          </a:bodyPr>
          <a:lstStyle/>
          <a:p>
            <a:pPr>
              <a:buNone/>
            </a:pPr>
            <a:r>
              <a:rPr lang="en-US" sz="2800" dirty="0" smtClean="0"/>
              <a:t>class BoxDemo3 {</a:t>
            </a:r>
          </a:p>
          <a:p>
            <a:pPr>
              <a:buNone/>
            </a:pPr>
            <a:r>
              <a:rPr lang="en-US" sz="2800" dirty="0" smtClean="0"/>
              <a:t>public static void main(String </a:t>
            </a:r>
            <a:r>
              <a:rPr lang="en-US" sz="2800" dirty="0" err="1" smtClean="0"/>
              <a:t>args</a:t>
            </a:r>
            <a:r>
              <a:rPr lang="en-US" sz="2800" dirty="0" smtClean="0"/>
              <a:t>[]) {</a:t>
            </a:r>
          </a:p>
          <a:p>
            <a:pPr>
              <a:buNone/>
            </a:pPr>
            <a:r>
              <a:rPr lang="en-US" sz="2800" dirty="0" smtClean="0"/>
              <a:t>Box mybox1 = new Box();</a:t>
            </a:r>
          </a:p>
          <a:p>
            <a:pPr>
              <a:buNone/>
            </a:pPr>
            <a:r>
              <a:rPr lang="en-US" sz="2800" dirty="0" smtClean="0"/>
              <a:t>mybox1.width = 10;</a:t>
            </a:r>
          </a:p>
          <a:p>
            <a:pPr>
              <a:buNone/>
            </a:pPr>
            <a:r>
              <a:rPr lang="en-US" sz="2800" dirty="0" smtClean="0"/>
              <a:t>mybox1.height = 20;</a:t>
            </a:r>
          </a:p>
          <a:p>
            <a:pPr>
              <a:buNone/>
            </a:pPr>
            <a:r>
              <a:rPr lang="en-US" sz="2800" dirty="0" smtClean="0"/>
              <a:t>mybox1.depth = 15;</a:t>
            </a:r>
          </a:p>
          <a:p>
            <a:pPr>
              <a:buNone/>
            </a:pPr>
            <a:r>
              <a:rPr lang="en-US" sz="2800" dirty="0" smtClean="0"/>
              <a:t>// display volume of first box</a:t>
            </a:r>
          </a:p>
          <a:p>
            <a:pPr>
              <a:buNone/>
            </a:pPr>
            <a:r>
              <a:rPr lang="en-US" sz="2800" dirty="0" smtClean="0"/>
              <a:t>mybox1.volume();</a:t>
            </a:r>
          </a:p>
          <a:p>
            <a:pPr>
              <a:buNone/>
            </a:pPr>
            <a:r>
              <a:rPr lang="en-US" sz="2800" dirty="0" smtClean="0"/>
              <a:t>}</a:t>
            </a:r>
            <a:endParaRPr lang="en-US" sz="2800"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endParaRPr lang="en-US" smtClean="0"/>
          </a:p>
        </p:txBody>
      </p:sp>
      <p:sp>
        <p:nvSpPr>
          <p:cNvPr id="67587" name="Content Placeholder 2"/>
          <p:cNvSpPr>
            <a:spLocks noGrp="1"/>
          </p:cNvSpPr>
          <p:nvPr>
            <p:ph idx="1"/>
          </p:nvPr>
        </p:nvSpPr>
        <p:spPr>
          <a:xfrm>
            <a:off x="457200" y="76200"/>
            <a:ext cx="8229600" cy="4525963"/>
          </a:xfrm>
        </p:spPr>
        <p:txBody>
          <a:bodyPr>
            <a:normAutofit fontScale="85000" lnSpcReduction="20000"/>
          </a:bodyPr>
          <a:lstStyle/>
          <a:p>
            <a:pPr eaLnBrk="1" hangingPunct="1">
              <a:buFont typeface="Arial" charset="0"/>
              <a:buNone/>
            </a:pPr>
            <a:r>
              <a:rPr lang="en-US" sz="2400" smtClean="0"/>
              <a:t>import java.io.*;</a:t>
            </a:r>
          </a:p>
          <a:p>
            <a:pPr eaLnBrk="1" hangingPunct="1">
              <a:buFont typeface="Arial" charset="0"/>
              <a:buNone/>
            </a:pPr>
            <a:r>
              <a:rPr lang="en-US" sz="2400" smtClean="0"/>
              <a:t>class BRReadLines {</a:t>
            </a:r>
          </a:p>
          <a:p>
            <a:pPr eaLnBrk="1" hangingPunct="1">
              <a:buFont typeface="Arial" charset="0"/>
              <a:buNone/>
            </a:pPr>
            <a:r>
              <a:rPr lang="en-US" sz="2400" smtClean="0"/>
              <a:t>public static void main(String args[]) throws IOException</a:t>
            </a:r>
          </a:p>
          <a:p>
            <a:pPr eaLnBrk="1" hangingPunct="1">
              <a:buFont typeface="Arial" charset="0"/>
              <a:buNone/>
            </a:pPr>
            <a:r>
              <a:rPr lang="en-US" sz="2400" smtClean="0"/>
              <a:t>{</a:t>
            </a:r>
          </a:p>
          <a:p>
            <a:pPr eaLnBrk="1" hangingPunct="1">
              <a:buFont typeface="Arial" charset="0"/>
              <a:buNone/>
            </a:pPr>
            <a:r>
              <a:rPr lang="en-US" sz="2400" smtClean="0"/>
              <a:t>// create a BufferedReader using System.in</a:t>
            </a:r>
          </a:p>
          <a:p>
            <a:pPr eaLnBrk="1" hangingPunct="1">
              <a:buFont typeface="Arial" charset="0"/>
              <a:buNone/>
            </a:pPr>
            <a:r>
              <a:rPr lang="en-US" sz="2400" smtClean="0"/>
              <a:t>BufferedReader br = new BufferedReader(new</a:t>
            </a:r>
          </a:p>
          <a:p>
            <a:pPr eaLnBrk="1" hangingPunct="1">
              <a:buFont typeface="Arial" charset="0"/>
              <a:buNone/>
            </a:pPr>
            <a:r>
              <a:rPr lang="en-US" sz="2400" smtClean="0"/>
              <a:t>InputStreamReader(System.in));</a:t>
            </a:r>
          </a:p>
          <a:p>
            <a:pPr eaLnBrk="1" hangingPunct="1">
              <a:buFont typeface="Arial" charset="0"/>
              <a:buNone/>
            </a:pPr>
            <a:r>
              <a:rPr lang="en-US" sz="2400" smtClean="0"/>
              <a:t>String str;</a:t>
            </a:r>
          </a:p>
          <a:p>
            <a:pPr eaLnBrk="1" hangingPunct="1">
              <a:buFont typeface="Arial" charset="0"/>
              <a:buNone/>
            </a:pPr>
            <a:r>
              <a:rPr lang="en-US" sz="2400" smtClean="0"/>
              <a:t>System.out.println("Enter lines of text.");</a:t>
            </a:r>
          </a:p>
          <a:p>
            <a:pPr eaLnBrk="1" hangingPunct="1">
              <a:buFont typeface="Arial" charset="0"/>
              <a:buNone/>
            </a:pPr>
            <a:r>
              <a:rPr lang="en-US" sz="2400" smtClean="0"/>
              <a:t>System.out.println("Enter 'stop' to quit.");</a:t>
            </a:r>
          </a:p>
          <a:p>
            <a:pPr eaLnBrk="1" hangingPunct="1">
              <a:buFont typeface="Arial" charset="0"/>
              <a:buNone/>
            </a:pPr>
            <a:r>
              <a:rPr lang="en-US" sz="2400" smtClean="0"/>
              <a:t>do {</a:t>
            </a:r>
          </a:p>
          <a:p>
            <a:pPr eaLnBrk="1" hangingPunct="1">
              <a:buFont typeface="Arial" charset="0"/>
              <a:buNone/>
            </a:pPr>
            <a:r>
              <a:rPr lang="en-US" sz="2400" smtClean="0"/>
              <a:t>str = br.readLine();</a:t>
            </a:r>
          </a:p>
          <a:p>
            <a:pPr eaLnBrk="1" hangingPunct="1">
              <a:buFont typeface="Arial" charset="0"/>
              <a:buNone/>
            </a:pPr>
            <a:r>
              <a:rPr lang="en-US" sz="2400" smtClean="0"/>
              <a:t>System.out.println(str);</a:t>
            </a:r>
          </a:p>
          <a:p>
            <a:pPr eaLnBrk="1" hangingPunct="1">
              <a:buFont typeface="Arial" charset="0"/>
              <a:buNone/>
            </a:pPr>
            <a:r>
              <a:rPr lang="en-US" sz="2400" smtClean="0"/>
              <a:t>} while(!str.equals("stop"));  } }</a:t>
            </a:r>
          </a:p>
          <a:p>
            <a:pPr eaLnBrk="1" hangingPunct="1">
              <a:buFont typeface="Arial" charset="0"/>
              <a:buNone/>
            </a:pPr>
            <a:endParaRPr lang="en-US" sz="2400" smtClean="0"/>
          </a:p>
        </p:txBody>
      </p:sp>
      <p:sp>
        <p:nvSpPr>
          <p:cNvPr id="4" name="Slide Number Placeholder 3"/>
          <p:cNvSpPr>
            <a:spLocks noGrp="1"/>
          </p:cNvSpPr>
          <p:nvPr>
            <p:ph type="sldNum" sz="quarter" idx="12"/>
          </p:nvPr>
        </p:nvSpPr>
        <p:spPr/>
        <p:txBody>
          <a:bodyPr/>
          <a:lstStyle/>
          <a:p>
            <a:pPr>
              <a:defRPr/>
            </a:pPr>
            <a:fld id="{266BC3D2-0F63-4DC9-A049-CD46E3F19D2D}" type="slidenum">
              <a:rPr lang="en-US" smtClean="0"/>
              <a:pPr>
                <a:defRPr/>
              </a:pPr>
              <a:t>120</a:t>
            </a:fld>
            <a:endParaRPr lang="en-US"/>
          </a:p>
        </p:txBody>
      </p:sp>
    </p:spTree>
    <p:extLst>
      <p:ext uri="{BB962C8B-B14F-4D97-AF65-F5344CB8AC3E}">
        <p14:creationId xmlns:p14="http://schemas.microsoft.com/office/powerpoint/2010/main" val="98942923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Number Placeholder 2"/>
          <p:cNvSpPr>
            <a:spLocks noGrp="1"/>
          </p:cNvSpPr>
          <p:nvPr>
            <p:ph type="sldNum" sz="quarter" idx="12"/>
          </p:nvPr>
        </p:nvSpPr>
        <p:spPr/>
        <p:txBody>
          <a:bodyPr/>
          <a:lstStyle/>
          <a:p>
            <a:pPr>
              <a:defRPr/>
            </a:pPr>
            <a:fld id="{C89398F1-B595-4EBE-88E7-9B82C0A688C3}" type="slidenum">
              <a:rPr lang="en-US"/>
              <a:pPr>
                <a:defRPr/>
              </a:pPr>
              <a:t>121</a:t>
            </a:fld>
            <a:endParaRPr lang="en-US"/>
          </a:p>
        </p:txBody>
      </p:sp>
      <p:sp>
        <p:nvSpPr>
          <p:cNvPr id="68611" name="Rectangle 4"/>
          <p:cNvSpPr>
            <a:spLocks noChangeArrowheads="1"/>
          </p:cNvSpPr>
          <p:nvPr/>
        </p:nvSpPr>
        <p:spPr bwMode="auto">
          <a:xfrm>
            <a:off x="2057400" y="2819400"/>
            <a:ext cx="5357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b="1"/>
              <a:t>Writing Console Output</a:t>
            </a:r>
          </a:p>
        </p:txBody>
      </p:sp>
    </p:spTree>
    <p:extLst>
      <p:ext uri="{BB962C8B-B14F-4D97-AF65-F5344CB8AC3E}">
        <p14:creationId xmlns:p14="http://schemas.microsoft.com/office/powerpoint/2010/main" val="299199028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Number Placeholder 2"/>
          <p:cNvSpPr>
            <a:spLocks noGrp="1"/>
          </p:cNvSpPr>
          <p:nvPr>
            <p:ph type="sldNum" sz="quarter" idx="12"/>
          </p:nvPr>
        </p:nvSpPr>
        <p:spPr/>
        <p:txBody>
          <a:bodyPr/>
          <a:lstStyle/>
          <a:p>
            <a:pPr>
              <a:defRPr/>
            </a:pPr>
            <a:fld id="{A2A9610D-E412-4749-BB5A-10106F8A9B53}" type="slidenum">
              <a:rPr lang="en-US"/>
              <a:pPr>
                <a:defRPr/>
              </a:pPr>
              <a:t>122</a:t>
            </a:fld>
            <a:endParaRPr lang="en-US"/>
          </a:p>
        </p:txBody>
      </p:sp>
      <p:sp>
        <p:nvSpPr>
          <p:cNvPr id="5" name="Rectangle 4"/>
          <p:cNvSpPr/>
          <p:nvPr/>
        </p:nvSpPr>
        <p:spPr>
          <a:xfrm>
            <a:off x="0" y="990600"/>
            <a:ext cx="9144000" cy="4893647"/>
          </a:xfrm>
          <a:prstGeom prst="rect">
            <a:avLst/>
          </a:prstGeom>
        </p:spPr>
        <p:txBody>
          <a:bodyPr>
            <a:spAutoFit/>
          </a:bodyPr>
          <a:lstStyle/>
          <a:p>
            <a:pPr>
              <a:defRPr/>
            </a:pPr>
            <a:r>
              <a:rPr lang="en-US" dirty="0">
                <a:sym typeface="Wingdings" pitchFamily="2" charset="2"/>
              </a:rPr>
              <a:t></a:t>
            </a:r>
            <a:r>
              <a:rPr lang="en-US" dirty="0"/>
              <a:t>Console output is most easily accomplished with </a:t>
            </a:r>
            <a:r>
              <a:rPr lang="en-US" b="1" dirty="0"/>
              <a:t>print( ) and </a:t>
            </a:r>
            <a:r>
              <a:rPr lang="en-US" b="1" dirty="0" err="1"/>
              <a:t>println</a:t>
            </a:r>
            <a:r>
              <a:rPr lang="en-US" b="1" dirty="0"/>
              <a:t>( )</a:t>
            </a:r>
          </a:p>
          <a:p>
            <a:pPr>
              <a:buFont typeface="Wingdings" pitchFamily="2" charset="2"/>
              <a:buChar char="à"/>
              <a:defRPr/>
            </a:pPr>
            <a:r>
              <a:rPr lang="en-US" dirty="0"/>
              <a:t>These methods are defined by the class </a:t>
            </a:r>
            <a:r>
              <a:rPr lang="en-US" b="1" dirty="0" err="1"/>
              <a:t>PrintStream</a:t>
            </a:r>
            <a:r>
              <a:rPr lang="en-US" dirty="0"/>
              <a:t>(which is the type of the object referenced by </a:t>
            </a:r>
            <a:r>
              <a:rPr lang="en-US" b="1" dirty="0" err="1"/>
              <a:t>System.out</a:t>
            </a:r>
            <a:r>
              <a:rPr lang="en-US" b="1" dirty="0"/>
              <a:t>)</a:t>
            </a:r>
          </a:p>
          <a:p>
            <a:pPr>
              <a:defRPr/>
            </a:pPr>
            <a:r>
              <a:rPr lang="en-US" b="1" dirty="0">
                <a:sym typeface="Wingdings" pitchFamily="2" charset="2"/>
              </a:rPr>
              <a:t></a:t>
            </a:r>
            <a:r>
              <a:rPr lang="en-US" b="1" dirty="0" err="1"/>
              <a:t>PrintStream</a:t>
            </a:r>
            <a:r>
              <a:rPr lang="en-US" b="1" dirty="0"/>
              <a:t> </a:t>
            </a:r>
            <a:r>
              <a:rPr lang="en-US" dirty="0"/>
              <a:t>is an output stream derived from </a:t>
            </a:r>
            <a:r>
              <a:rPr lang="en-US" b="1" dirty="0" err="1"/>
              <a:t>OutputStream</a:t>
            </a:r>
            <a:r>
              <a:rPr lang="en-US" b="1" dirty="0"/>
              <a:t>, </a:t>
            </a:r>
            <a:r>
              <a:rPr lang="en-US" dirty="0"/>
              <a:t>it also implements the low-level method </a:t>
            </a:r>
            <a:r>
              <a:rPr lang="en-US" b="1" dirty="0"/>
              <a:t>write( ). </a:t>
            </a:r>
          </a:p>
          <a:p>
            <a:pPr>
              <a:defRPr/>
            </a:pPr>
            <a:r>
              <a:rPr lang="en-US" b="1" dirty="0">
                <a:sym typeface="Wingdings" pitchFamily="2" charset="2"/>
              </a:rPr>
              <a:t></a:t>
            </a:r>
            <a:r>
              <a:rPr lang="en-US" b="1" dirty="0"/>
              <a:t>Thus, write( ) </a:t>
            </a:r>
            <a:r>
              <a:rPr lang="en-US" dirty="0"/>
              <a:t>can be used to write to the console. </a:t>
            </a:r>
          </a:p>
          <a:p>
            <a:pPr>
              <a:defRPr/>
            </a:pPr>
            <a:r>
              <a:rPr lang="en-US" dirty="0">
                <a:sym typeface="Wingdings" pitchFamily="2" charset="2"/>
              </a:rPr>
              <a:t></a:t>
            </a:r>
            <a:r>
              <a:rPr lang="en-US" dirty="0"/>
              <a:t>The simplest form of </a:t>
            </a:r>
            <a:r>
              <a:rPr lang="en-US" b="1" dirty="0"/>
              <a:t>write( ) </a:t>
            </a:r>
            <a:r>
              <a:rPr lang="en-US" dirty="0"/>
              <a:t>defined by </a:t>
            </a:r>
            <a:r>
              <a:rPr lang="en-US" b="1" dirty="0" err="1"/>
              <a:t>PrintStream</a:t>
            </a:r>
            <a:r>
              <a:rPr lang="en-US" b="1" dirty="0"/>
              <a:t> </a:t>
            </a:r>
            <a:r>
              <a:rPr lang="en-US" dirty="0"/>
              <a:t>is shown here:</a:t>
            </a:r>
          </a:p>
          <a:p>
            <a:pPr lvl="6">
              <a:defRPr/>
            </a:pPr>
            <a:r>
              <a:rPr lang="en-US" dirty="0">
                <a:solidFill>
                  <a:srgbClr val="FF0000"/>
                </a:solidFill>
              </a:rPr>
              <a:t>void write(</a:t>
            </a:r>
            <a:r>
              <a:rPr lang="en-US" dirty="0" err="1">
                <a:solidFill>
                  <a:srgbClr val="FF0000"/>
                </a:solidFill>
              </a:rPr>
              <a:t>int</a:t>
            </a:r>
            <a:r>
              <a:rPr lang="en-US" dirty="0">
                <a:solidFill>
                  <a:srgbClr val="FF0000"/>
                </a:solidFill>
              </a:rPr>
              <a:t> </a:t>
            </a:r>
            <a:r>
              <a:rPr lang="en-US" i="1" dirty="0" err="1">
                <a:solidFill>
                  <a:srgbClr val="FF0000"/>
                </a:solidFill>
              </a:rPr>
              <a:t>byteval</a:t>
            </a:r>
            <a:r>
              <a:rPr lang="en-US" i="1" dirty="0">
                <a:solidFill>
                  <a:srgbClr val="FF0000"/>
                </a:solidFill>
              </a:rPr>
              <a:t>)</a:t>
            </a:r>
          </a:p>
          <a:p>
            <a:pPr>
              <a:defRPr/>
            </a:pPr>
            <a:r>
              <a:rPr lang="en-US" dirty="0">
                <a:sym typeface="Wingdings" pitchFamily="2" charset="2"/>
              </a:rPr>
              <a:t></a:t>
            </a:r>
            <a:r>
              <a:rPr lang="en-US" dirty="0"/>
              <a:t>This method writes to the stream the byte specified by </a:t>
            </a:r>
            <a:r>
              <a:rPr lang="en-US" i="1" dirty="0" err="1"/>
              <a:t>byteval</a:t>
            </a:r>
            <a:r>
              <a:rPr lang="en-US" i="1" dirty="0"/>
              <a:t>. </a:t>
            </a:r>
            <a:r>
              <a:rPr lang="en-US" i="1" dirty="0">
                <a:sym typeface="Wingdings" pitchFamily="2" charset="2"/>
              </a:rPr>
              <a:t></a:t>
            </a:r>
            <a:r>
              <a:rPr lang="en-US" i="1" dirty="0"/>
              <a:t>Although </a:t>
            </a:r>
            <a:r>
              <a:rPr lang="en-US" i="1" dirty="0" err="1"/>
              <a:t>byteval</a:t>
            </a:r>
            <a:r>
              <a:rPr lang="en-US" i="1" dirty="0"/>
              <a:t> is </a:t>
            </a:r>
            <a:r>
              <a:rPr lang="en-US" dirty="0"/>
              <a:t>declared as an integer, only the low-order eight bits are written.</a:t>
            </a:r>
          </a:p>
        </p:txBody>
      </p:sp>
    </p:spTree>
    <p:extLst>
      <p:ext uri="{BB962C8B-B14F-4D97-AF65-F5344CB8AC3E}">
        <p14:creationId xmlns:p14="http://schemas.microsoft.com/office/powerpoint/2010/main" val="240456236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2"/>
          <p:cNvSpPr>
            <a:spLocks noGrp="1"/>
          </p:cNvSpPr>
          <p:nvPr>
            <p:ph type="title"/>
          </p:nvPr>
        </p:nvSpPr>
        <p:spPr/>
        <p:txBody>
          <a:bodyPr/>
          <a:lstStyle/>
          <a:p>
            <a:pPr eaLnBrk="1" hangingPunct="1"/>
            <a:endParaRPr lang="en-US" smtClean="0"/>
          </a:p>
        </p:txBody>
      </p:sp>
      <p:sp>
        <p:nvSpPr>
          <p:cNvPr id="70659" name="Content Placeholder 3"/>
          <p:cNvSpPr>
            <a:spLocks noGrp="1"/>
          </p:cNvSpPr>
          <p:nvPr>
            <p:ph idx="1"/>
          </p:nvPr>
        </p:nvSpPr>
        <p:spPr>
          <a:xfrm>
            <a:off x="457200" y="838200"/>
            <a:ext cx="8229600" cy="4525963"/>
          </a:xfrm>
        </p:spPr>
        <p:txBody>
          <a:bodyPr>
            <a:normAutofit fontScale="92500" lnSpcReduction="20000"/>
          </a:bodyPr>
          <a:lstStyle/>
          <a:p>
            <a:pPr eaLnBrk="1" hangingPunct="1">
              <a:buFont typeface="Arial" charset="0"/>
              <a:buNone/>
            </a:pPr>
            <a:r>
              <a:rPr lang="en-US" smtClean="0"/>
              <a:t>// Demonstrate System.out.write().</a:t>
            </a:r>
          </a:p>
          <a:p>
            <a:pPr eaLnBrk="1" hangingPunct="1">
              <a:buFont typeface="Arial" charset="0"/>
              <a:buNone/>
            </a:pPr>
            <a:r>
              <a:rPr lang="en-US" smtClean="0"/>
              <a:t>class WriteDemo {</a:t>
            </a:r>
          </a:p>
          <a:p>
            <a:pPr eaLnBrk="1" hangingPunct="1">
              <a:buFont typeface="Arial" charset="0"/>
              <a:buNone/>
            </a:pPr>
            <a:r>
              <a:rPr lang="en-US" smtClean="0"/>
              <a:t>public static void main(String args[]) {</a:t>
            </a:r>
          </a:p>
          <a:p>
            <a:pPr eaLnBrk="1" hangingPunct="1">
              <a:buFont typeface="Arial" charset="0"/>
              <a:buNone/>
            </a:pPr>
            <a:r>
              <a:rPr lang="en-US" smtClean="0"/>
              <a:t>int b;</a:t>
            </a:r>
          </a:p>
          <a:p>
            <a:pPr eaLnBrk="1" hangingPunct="1">
              <a:buFont typeface="Arial" charset="0"/>
              <a:buNone/>
            </a:pPr>
            <a:r>
              <a:rPr lang="en-US" smtClean="0"/>
              <a:t>b = 'A';</a:t>
            </a:r>
          </a:p>
          <a:p>
            <a:pPr eaLnBrk="1" hangingPunct="1">
              <a:buFont typeface="Arial" charset="0"/>
              <a:buNone/>
            </a:pPr>
            <a:r>
              <a:rPr lang="en-US" smtClean="0"/>
              <a:t>System.out.write(b);</a:t>
            </a:r>
          </a:p>
          <a:p>
            <a:pPr eaLnBrk="1" hangingPunct="1">
              <a:buFont typeface="Arial" charset="0"/>
              <a:buNone/>
            </a:pPr>
            <a:r>
              <a:rPr lang="en-US" smtClean="0"/>
              <a:t>System.out.write('\n');</a:t>
            </a:r>
          </a:p>
          <a:p>
            <a:pPr eaLnBrk="1" hangingPunct="1">
              <a:buFont typeface="Arial" charset="0"/>
              <a:buNone/>
            </a:pPr>
            <a:r>
              <a:rPr lang="en-US" smtClean="0"/>
              <a:t>}</a:t>
            </a:r>
          </a:p>
          <a:p>
            <a:pPr eaLnBrk="1" hangingPunct="1">
              <a:buFont typeface="Arial" charset="0"/>
              <a:buNone/>
            </a:pPr>
            <a:r>
              <a:rPr lang="en-US" smtClean="0"/>
              <a:t>}</a:t>
            </a:r>
          </a:p>
        </p:txBody>
      </p:sp>
      <p:sp>
        <p:nvSpPr>
          <p:cNvPr id="2" name="Slide Number Placeholder 1"/>
          <p:cNvSpPr>
            <a:spLocks noGrp="1"/>
          </p:cNvSpPr>
          <p:nvPr>
            <p:ph type="sldNum" sz="quarter" idx="12"/>
          </p:nvPr>
        </p:nvSpPr>
        <p:spPr/>
        <p:txBody>
          <a:bodyPr/>
          <a:lstStyle/>
          <a:p>
            <a:pPr>
              <a:defRPr/>
            </a:pPr>
            <a:fld id="{6D5C1A4F-D056-460F-9CD1-370A14C84B91}" type="slidenum">
              <a:rPr lang="en-US" smtClean="0"/>
              <a:pPr>
                <a:defRPr/>
              </a:pPr>
              <a:t>123</a:t>
            </a:fld>
            <a:endParaRPr lang="en-US"/>
          </a:p>
        </p:txBody>
      </p:sp>
    </p:spTree>
    <p:extLst>
      <p:ext uri="{BB962C8B-B14F-4D97-AF65-F5344CB8AC3E}">
        <p14:creationId xmlns:p14="http://schemas.microsoft.com/office/powerpoint/2010/main" val="70285858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Slide Number Placeholder 2"/>
          <p:cNvSpPr>
            <a:spLocks noGrp="1"/>
          </p:cNvSpPr>
          <p:nvPr>
            <p:ph type="sldNum" sz="quarter" idx="12"/>
          </p:nvPr>
        </p:nvSpPr>
        <p:spPr/>
        <p:txBody>
          <a:bodyPr/>
          <a:lstStyle/>
          <a:p>
            <a:pPr>
              <a:defRPr/>
            </a:pPr>
            <a:fld id="{83234352-7D21-4C30-A549-AE777D1BAE60}" type="slidenum">
              <a:rPr lang="en-US"/>
              <a:pPr>
                <a:defRPr/>
              </a:pPr>
              <a:t>124</a:t>
            </a:fld>
            <a:endParaRPr lang="en-US"/>
          </a:p>
        </p:txBody>
      </p:sp>
      <p:sp>
        <p:nvSpPr>
          <p:cNvPr id="71683" name="Rectangle 4"/>
          <p:cNvSpPr>
            <a:spLocks noChangeArrowheads="1"/>
          </p:cNvSpPr>
          <p:nvPr/>
        </p:nvSpPr>
        <p:spPr bwMode="auto">
          <a:xfrm>
            <a:off x="1905000" y="2743200"/>
            <a:ext cx="58451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b="1"/>
              <a:t>Reading and Writing Files</a:t>
            </a:r>
          </a:p>
        </p:txBody>
      </p:sp>
    </p:spTree>
    <p:extLst>
      <p:ext uri="{BB962C8B-B14F-4D97-AF65-F5344CB8AC3E}">
        <p14:creationId xmlns:p14="http://schemas.microsoft.com/office/powerpoint/2010/main" val="40407628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Slide Number Placeholder 2"/>
          <p:cNvSpPr>
            <a:spLocks noGrp="1"/>
          </p:cNvSpPr>
          <p:nvPr>
            <p:ph type="sldNum" sz="quarter" idx="12"/>
          </p:nvPr>
        </p:nvSpPr>
        <p:spPr/>
        <p:txBody>
          <a:bodyPr/>
          <a:lstStyle/>
          <a:p>
            <a:pPr>
              <a:defRPr/>
            </a:pPr>
            <a:fld id="{365F7400-56E7-4E5B-BC01-CC1C1034CF5F}" type="slidenum">
              <a:rPr lang="en-US"/>
              <a:pPr>
                <a:defRPr/>
              </a:pPr>
              <a:t>125</a:t>
            </a:fld>
            <a:endParaRPr lang="en-US"/>
          </a:p>
        </p:txBody>
      </p:sp>
      <p:sp>
        <p:nvSpPr>
          <p:cNvPr id="72707" name="Rectangle 4"/>
          <p:cNvSpPr>
            <a:spLocks noChangeArrowheads="1"/>
          </p:cNvSpPr>
          <p:nvPr/>
        </p:nvSpPr>
        <p:spPr bwMode="auto">
          <a:xfrm>
            <a:off x="0" y="990600"/>
            <a:ext cx="9144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ym typeface="Wingdings" pitchFamily="2" charset="2"/>
              </a:rPr>
              <a:t></a:t>
            </a:r>
            <a:r>
              <a:rPr lang="en-US"/>
              <a:t>Two of the most often-used stream classes are F</a:t>
            </a:r>
            <a:r>
              <a:rPr lang="en-US" b="1"/>
              <a:t>ileInputStream and FileOutputStream, </a:t>
            </a:r>
            <a:r>
              <a:rPr lang="en-US"/>
              <a:t>which create byte streams linked to files.</a:t>
            </a:r>
            <a:r>
              <a:rPr lang="en-US" b="1"/>
              <a:t> </a:t>
            </a:r>
          </a:p>
          <a:p>
            <a:r>
              <a:rPr lang="en-US" b="1">
                <a:sym typeface="Wingdings" pitchFamily="2" charset="2"/>
              </a:rPr>
              <a:t></a:t>
            </a:r>
            <a:r>
              <a:rPr lang="en-US" b="1"/>
              <a:t>To open a file, </a:t>
            </a:r>
            <a:r>
              <a:rPr lang="en-US"/>
              <a:t>create an object of one of these classes, specifying the name of the file as an argument to the constructor. </a:t>
            </a:r>
            <a:r>
              <a:rPr lang="en-US">
                <a:solidFill>
                  <a:srgbClr val="FF0000"/>
                </a:solidFill>
              </a:rPr>
              <a:t>FileInputStream(String </a:t>
            </a:r>
            <a:r>
              <a:rPr lang="en-US" i="1">
                <a:solidFill>
                  <a:srgbClr val="FF0000"/>
                </a:solidFill>
              </a:rPr>
              <a:t>fileName) throws FileNotFoundException</a:t>
            </a:r>
          </a:p>
          <a:p>
            <a:r>
              <a:rPr lang="en-US">
                <a:solidFill>
                  <a:srgbClr val="FF0000"/>
                </a:solidFill>
              </a:rPr>
              <a:t>FileOutputStream(String </a:t>
            </a:r>
            <a:r>
              <a:rPr lang="en-US" i="1">
                <a:solidFill>
                  <a:srgbClr val="FF0000"/>
                </a:solidFill>
              </a:rPr>
              <a:t>fileName) throws FileNotFoundException</a:t>
            </a:r>
          </a:p>
          <a:p>
            <a:r>
              <a:rPr lang="en-US">
                <a:sym typeface="Wingdings" pitchFamily="2" charset="2"/>
              </a:rPr>
              <a:t></a:t>
            </a:r>
            <a:r>
              <a:rPr lang="en-US"/>
              <a:t>Here, </a:t>
            </a:r>
            <a:r>
              <a:rPr lang="en-US" i="1"/>
              <a:t>fileName specifies the name of the file to open. </a:t>
            </a:r>
          </a:p>
          <a:p>
            <a:r>
              <a:rPr lang="en-US" i="1">
                <a:sym typeface="Wingdings" pitchFamily="2" charset="2"/>
              </a:rPr>
              <a:t></a:t>
            </a:r>
            <a:r>
              <a:rPr lang="en-US" i="1"/>
              <a:t>When we create </a:t>
            </a:r>
            <a:r>
              <a:rPr lang="en-US"/>
              <a:t>an input stream/output stream , if the file does not exist, then </a:t>
            </a:r>
            <a:r>
              <a:rPr lang="en-US" b="1"/>
              <a:t>FileNotFoundException </a:t>
            </a:r>
            <a:r>
              <a:rPr lang="en-US"/>
              <a:t>is thrown in both case. </a:t>
            </a:r>
          </a:p>
          <a:p>
            <a:r>
              <a:rPr lang="en-US">
                <a:sym typeface="Wingdings" pitchFamily="2" charset="2"/>
              </a:rPr>
              <a:t></a:t>
            </a:r>
            <a:r>
              <a:rPr lang="en-US">
                <a:solidFill>
                  <a:srgbClr val="FF0000"/>
                </a:solidFill>
              </a:rPr>
              <a:t>When an output file is opened, any preexisting file by the same name is destroyed.</a:t>
            </a:r>
          </a:p>
        </p:txBody>
      </p:sp>
    </p:spTree>
    <p:extLst>
      <p:ext uri="{BB962C8B-B14F-4D97-AF65-F5344CB8AC3E}">
        <p14:creationId xmlns:p14="http://schemas.microsoft.com/office/powerpoint/2010/main" val="97373970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Slide Number Placeholder 2"/>
          <p:cNvSpPr>
            <a:spLocks noGrp="1"/>
          </p:cNvSpPr>
          <p:nvPr>
            <p:ph type="sldNum" sz="quarter" idx="12"/>
          </p:nvPr>
        </p:nvSpPr>
        <p:spPr/>
        <p:txBody>
          <a:bodyPr/>
          <a:lstStyle/>
          <a:p>
            <a:pPr>
              <a:defRPr/>
            </a:pPr>
            <a:fld id="{CFDD6832-56D7-4CB5-8093-964CBE3A6A08}" type="slidenum">
              <a:rPr lang="en-US"/>
              <a:pPr>
                <a:defRPr/>
              </a:pPr>
              <a:t>126</a:t>
            </a:fld>
            <a:endParaRPr lang="en-US"/>
          </a:p>
        </p:txBody>
      </p:sp>
      <p:sp>
        <p:nvSpPr>
          <p:cNvPr id="73731" name="Rectangle 4"/>
          <p:cNvSpPr>
            <a:spLocks noChangeArrowheads="1"/>
          </p:cNvSpPr>
          <p:nvPr/>
        </p:nvSpPr>
        <p:spPr bwMode="auto">
          <a:xfrm>
            <a:off x="0" y="990600"/>
            <a:ext cx="91440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ym typeface="Wingdings" pitchFamily="2" charset="2"/>
              </a:rPr>
              <a:t></a:t>
            </a:r>
            <a:r>
              <a:rPr lang="en-US"/>
              <a:t>When we are done with a file, we should close it by calling </a:t>
            </a:r>
            <a:r>
              <a:rPr lang="en-US" b="1"/>
              <a:t>close( ).</a:t>
            </a:r>
          </a:p>
          <a:p>
            <a:r>
              <a:rPr lang="en-US" b="1">
                <a:sym typeface="Wingdings" pitchFamily="2" charset="2"/>
              </a:rPr>
              <a:t></a:t>
            </a:r>
            <a:r>
              <a:rPr lang="en-US" b="1"/>
              <a:t> </a:t>
            </a:r>
            <a:r>
              <a:rPr lang="en-US"/>
              <a:t>It is defined by both </a:t>
            </a:r>
            <a:r>
              <a:rPr lang="en-US" b="1"/>
              <a:t>FileInputStream and FileOutputStream, </a:t>
            </a:r>
            <a:r>
              <a:rPr lang="en-US"/>
              <a:t>as shown here:</a:t>
            </a:r>
          </a:p>
          <a:p>
            <a:r>
              <a:rPr lang="en-US"/>
              <a:t>		</a:t>
            </a:r>
            <a:r>
              <a:rPr lang="en-US">
                <a:solidFill>
                  <a:srgbClr val="FF0000"/>
                </a:solidFill>
              </a:rPr>
              <a:t>void close( ) throws IOException</a:t>
            </a:r>
          </a:p>
          <a:p>
            <a:r>
              <a:rPr lang="en-US">
                <a:sym typeface="Wingdings" pitchFamily="2" charset="2"/>
              </a:rPr>
              <a:t></a:t>
            </a:r>
            <a:r>
              <a:rPr lang="en-US"/>
              <a:t>To read from a file, a version of </a:t>
            </a:r>
            <a:r>
              <a:rPr lang="en-US" b="1"/>
              <a:t>read( ) </a:t>
            </a:r>
            <a:r>
              <a:rPr lang="en-US"/>
              <a:t>that is defined within</a:t>
            </a:r>
          </a:p>
          <a:p>
            <a:r>
              <a:rPr lang="en-US" b="1"/>
              <a:t>FileInputStream. </a:t>
            </a:r>
          </a:p>
          <a:p>
            <a:r>
              <a:rPr lang="en-US" b="1">
                <a:sym typeface="Wingdings" pitchFamily="2" charset="2"/>
              </a:rPr>
              <a:t></a:t>
            </a:r>
            <a:r>
              <a:rPr lang="en-US"/>
              <a:t>The one that we will use is shown here:</a:t>
            </a:r>
          </a:p>
          <a:p>
            <a:r>
              <a:rPr lang="en-US"/>
              <a:t>		</a:t>
            </a:r>
            <a:r>
              <a:rPr lang="en-US">
                <a:solidFill>
                  <a:srgbClr val="FF0000"/>
                </a:solidFill>
              </a:rPr>
              <a:t>int read( ) throws IOException</a:t>
            </a:r>
          </a:p>
          <a:p>
            <a:r>
              <a:rPr lang="en-US">
                <a:sym typeface="Wingdings" pitchFamily="2" charset="2"/>
              </a:rPr>
              <a:t></a:t>
            </a:r>
            <a:r>
              <a:rPr lang="en-US"/>
              <a:t>Each time that it is called, it reads a single byte from the file and returns the byte as an integer value. </a:t>
            </a:r>
          </a:p>
          <a:p>
            <a:r>
              <a:rPr lang="en-US" b="1">
                <a:sym typeface="Wingdings" pitchFamily="2" charset="2"/>
              </a:rPr>
              <a:t></a:t>
            </a:r>
            <a:r>
              <a:rPr lang="en-US" b="1">
                <a:solidFill>
                  <a:srgbClr val="FF0000"/>
                </a:solidFill>
              </a:rPr>
              <a:t>read( ) returns –1 </a:t>
            </a:r>
            <a:r>
              <a:rPr lang="en-US"/>
              <a:t>when the end of the file is encountered. It can throw an </a:t>
            </a:r>
            <a:r>
              <a:rPr lang="en-US" b="1"/>
              <a:t>IOException.</a:t>
            </a:r>
            <a:endParaRPr lang="en-US"/>
          </a:p>
        </p:txBody>
      </p:sp>
    </p:spTree>
    <p:extLst>
      <p:ext uri="{BB962C8B-B14F-4D97-AF65-F5344CB8AC3E}">
        <p14:creationId xmlns:p14="http://schemas.microsoft.com/office/powerpoint/2010/main" val="283537938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2"/>
          <p:cNvSpPr>
            <a:spLocks noGrp="1"/>
          </p:cNvSpPr>
          <p:nvPr>
            <p:ph type="title"/>
          </p:nvPr>
        </p:nvSpPr>
        <p:spPr/>
        <p:txBody>
          <a:bodyPr/>
          <a:lstStyle/>
          <a:p>
            <a:endParaRPr lang="en-US" smtClean="0"/>
          </a:p>
        </p:txBody>
      </p:sp>
      <p:sp>
        <p:nvSpPr>
          <p:cNvPr id="74755" name="Content Placeholder 3"/>
          <p:cNvSpPr>
            <a:spLocks noGrp="1"/>
          </p:cNvSpPr>
          <p:nvPr>
            <p:ph idx="1"/>
          </p:nvPr>
        </p:nvSpPr>
        <p:spPr>
          <a:xfrm>
            <a:off x="457200" y="228600"/>
            <a:ext cx="8686800" cy="4525963"/>
          </a:xfrm>
        </p:spPr>
        <p:txBody>
          <a:bodyPr>
            <a:normAutofit fontScale="77500" lnSpcReduction="20000"/>
          </a:bodyPr>
          <a:lstStyle/>
          <a:p>
            <a:pPr>
              <a:buFont typeface="Arial" charset="0"/>
              <a:buNone/>
            </a:pPr>
            <a:r>
              <a:rPr lang="en-US" sz="2800" smtClean="0"/>
              <a:t>import java.io.*;</a:t>
            </a:r>
          </a:p>
          <a:p>
            <a:pPr>
              <a:buFont typeface="Arial" charset="0"/>
              <a:buNone/>
            </a:pPr>
            <a:r>
              <a:rPr lang="en-US" sz="2800" smtClean="0"/>
              <a:t>class ShowFile {</a:t>
            </a:r>
          </a:p>
          <a:p>
            <a:pPr>
              <a:buFont typeface="Arial" charset="0"/>
              <a:buNone/>
            </a:pPr>
            <a:r>
              <a:rPr lang="en-US" sz="2800" smtClean="0"/>
              <a:t>public static void main(String args[]) throws IOException</a:t>
            </a:r>
          </a:p>
          <a:p>
            <a:pPr>
              <a:buFont typeface="Arial" charset="0"/>
              <a:buNone/>
            </a:pPr>
            <a:r>
              <a:rPr lang="en-US" sz="2800" smtClean="0"/>
              <a:t>{</a:t>
            </a:r>
          </a:p>
          <a:p>
            <a:pPr>
              <a:buFont typeface="Arial" charset="0"/>
              <a:buNone/>
            </a:pPr>
            <a:r>
              <a:rPr lang="en-US" sz="2800" smtClean="0"/>
              <a:t>int i;</a:t>
            </a:r>
          </a:p>
          <a:p>
            <a:pPr>
              <a:buFont typeface="Arial" charset="0"/>
              <a:buNone/>
            </a:pPr>
            <a:r>
              <a:rPr lang="en-US" sz="2800" smtClean="0"/>
              <a:t>FileInputStream fin;</a:t>
            </a:r>
          </a:p>
          <a:p>
            <a:pPr>
              <a:buFont typeface="Arial" charset="0"/>
              <a:buNone/>
            </a:pPr>
            <a:r>
              <a:rPr lang="en-US" sz="2800" smtClean="0"/>
              <a:t>try {   fin = new FileInputStream(args[0]);</a:t>
            </a:r>
          </a:p>
          <a:p>
            <a:pPr>
              <a:buFont typeface="Arial" charset="0"/>
              <a:buNone/>
            </a:pPr>
            <a:r>
              <a:rPr lang="en-US" sz="2800" smtClean="0"/>
              <a:t>} catch(FileNotFoundException e) {</a:t>
            </a:r>
          </a:p>
          <a:p>
            <a:pPr>
              <a:buFont typeface="Arial" charset="0"/>
              <a:buNone/>
            </a:pPr>
            <a:r>
              <a:rPr lang="en-US" sz="2800" smtClean="0"/>
              <a:t>System.out.println("File Not Found");</a:t>
            </a:r>
          </a:p>
          <a:p>
            <a:pPr>
              <a:buFont typeface="Arial" charset="0"/>
              <a:buNone/>
            </a:pPr>
            <a:r>
              <a:rPr lang="en-US" sz="2800" smtClean="0"/>
              <a:t>} // read characters until EOF is encountered</a:t>
            </a:r>
          </a:p>
          <a:p>
            <a:pPr>
              <a:buFont typeface="Arial" charset="0"/>
              <a:buNone/>
            </a:pPr>
            <a:r>
              <a:rPr lang="en-US" sz="2800" smtClean="0"/>
              <a:t>do {       i = fin.read();</a:t>
            </a:r>
          </a:p>
          <a:p>
            <a:pPr>
              <a:buFont typeface="Arial" charset="0"/>
              <a:buNone/>
            </a:pPr>
            <a:r>
              <a:rPr lang="en-US" sz="2800" smtClean="0"/>
              <a:t>if(i != -1) System.out.print((char) i);</a:t>
            </a:r>
          </a:p>
          <a:p>
            <a:pPr>
              <a:buFont typeface="Arial" charset="0"/>
              <a:buNone/>
            </a:pPr>
            <a:r>
              <a:rPr lang="en-US" sz="2800" smtClean="0"/>
              <a:t>} while(i != -1);fin.close();}}</a:t>
            </a:r>
          </a:p>
        </p:txBody>
      </p:sp>
      <p:sp>
        <p:nvSpPr>
          <p:cNvPr id="2" name="Slide Number Placeholder 1"/>
          <p:cNvSpPr>
            <a:spLocks noGrp="1"/>
          </p:cNvSpPr>
          <p:nvPr>
            <p:ph type="sldNum" sz="quarter" idx="12"/>
          </p:nvPr>
        </p:nvSpPr>
        <p:spPr/>
        <p:txBody>
          <a:bodyPr/>
          <a:lstStyle/>
          <a:p>
            <a:pPr>
              <a:defRPr/>
            </a:pPr>
            <a:fld id="{ABC8F24D-9B67-4535-B21D-CFD279D1F7A4}" type="slidenum">
              <a:rPr lang="en-US" smtClean="0"/>
              <a:pPr>
                <a:defRPr/>
              </a:pPr>
              <a:t>127</a:t>
            </a:fld>
            <a:endParaRPr lang="en-US"/>
          </a:p>
        </p:txBody>
      </p:sp>
    </p:spTree>
    <p:extLst>
      <p:ext uri="{BB962C8B-B14F-4D97-AF65-F5344CB8AC3E}">
        <p14:creationId xmlns:p14="http://schemas.microsoft.com/office/powerpoint/2010/main" val="320072499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Slide Number Placeholder 2"/>
          <p:cNvSpPr>
            <a:spLocks noGrp="1"/>
          </p:cNvSpPr>
          <p:nvPr>
            <p:ph type="sldNum" sz="quarter" idx="12"/>
          </p:nvPr>
        </p:nvSpPr>
        <p:spPr/>
        <p:txBody>
          <a:bodyPr/>
          <a:lstStyle/>
          <a:p>
            <a:pPr>
              <a:defRPr/>
            </a:pPr>
            <a:fld id="{B7F00360-5173-482F-B97A-F849F2BF5480}" type="slidenum">
              <a:rPr lang="en-US"/>
              <a:pPr>
                <a:defRPr/>
              </a:pPr>
              <a:t>128</a:t>
            </a:fld>
            <a:endParaRPr lang="en-US"/>
          </a:p>
        </p:txBody>
      </p:sp>
      <p:sp>
        <p:nvSpPr>
          <p:cNvPr id="75779" name="Rectangle 4"/>
          <p:cNvSpPr>
            <a:spLocks noChangeArrowheads="1"/>
          </p:cNvSpPr>
          <p:nvPr/>
        </p:nvSpPr>
        <p:spPr bwMode="auto">
          <a:xfrm>
            <a:off x="0" y="99060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t>java TestNodeStreams file1 </a:t>
            </a:r>
          </a:p>
          <a:p>
            <a:endParaRPr lang="en-US" b="1"/>
          </a:p>
          <a:p>
            <a:endParaRPr lang="en-US"/>
          </a:p>
        </p:txBody>
      </p:sp>
    </p:spTree>
    <p:extLst>
      <p:ext uri="{BB962C8B-B14F-4D97-AF65-F5344CB8AC3E}">
        <p14:creationId xmlns:p14="http://schemas.microsoft.com/office/powerpoint/2010/main" val="383170467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2"/>
          <p:cNvSpPr>
            <a:spLocks noGrp="1"/>
          </p:cNvSpPr>
          <p:nvPr>
            <p:ph type="title"/>
          </p:nvPr>
        </p:nvSpPr>
        <p:spPr/>
        <p:txBody>
          <a:bodyPr/>
          <a:lstStyle/>
          <a:p>
            <a:endParaRPr lang="en-US" smtClean="0"/>
          </a:p>
        </p:txBody>
      </p:sp>
      <p:sp>
        <p:nvSpPr>
          <p:cNvPr id="76803" name="Content Placeholder 3"/>
          <p:cNvSpPr>
            <a:spLocks noGrp="1"/>
          </p:cNvSpPr>
          <p:nvPr>
            <p:ph idx="1"/>
          </p:nvPr>
        </p:nvSpPr>
        <p:spPr/>
        <p:txBody>
          <a:bodyPr/>
          <a:lstStyle/>
          <a:p>
            <a:r>
              <a:rPr lang="en-US" smtClean="0"/>
              <a:t>void write(int </a:t>
            </a:r>
            <a:r>
              <a:rPr lang="en-US" i="1" smtClean="0"/>
              <a:t>byteval) throws IOException</a:t>
            </a:r>
            <a:endParaRPr lang="en-US" smtClean="0"/>
          </a:p>
        </p:txBody>
      </p:sp>
      <p:sp>
        <p:nvSpPr>
          <p:cNvPr id="2" name="Slide Number Placeholder 1"/>
          <p:cNvSpPr>
            <a:spLocks noGrp="1"/>
          </p:cNvSpPr>
          <p:nvPr>
            <p:ph type="sldNum" sz="quarter" idx="12"/>
          </p:nvPr>
        </p:nvSpPr>
        <p:spPr/>
        <p:txBody>
          <a:bodyPr/>
          <a:lstStyle/>
          <a:p>
            <a:pPr>
              <a:defRPr/>
            </a:pPr>
            <a:fld id="{EB390D4C-18E0-4D7E-95A6-50E4DF7DBA00}" type="slidenum">
              <a:rPr lang="en-US" smtClean="0"/>
              <a:pPr>
                <a:defRPr/>
              </a:pPr>
              <a:t>129</a:t>
            </a:fld>
            <a:endParaRPr lang="en-US"/>
          </a:p>
        </p:txBody>
      </p:sp>
    </p:spTree>
    <p:extLst>
      <p:ext uri="{BB962C8B-B14F-4D97-AF65-F5344CB8AC3E}">
        <p14:creationId xmlns:p14="http://schemas.microsoft.com/office/powerpoint/2010/main" val="4866925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this Keyword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this can be used inside any method to refer to the </a:t>
            </a:r>
            <a:r>
              <a:rPr lang="en-US" i="1" dirty="0" smtClean="0"/>
              <a:t>current object. </a:t>
            </a:r>
          </a:p>
          <a:p>
            <a:r>
              <a:rPr lang="en-US" i="1" dirty="0" smtClean="0"/>
              <a:t>That is, </a:t>
            </a:r>
            <a:r>
              <a:rPr lang="en-US" dirty="0" smtClean="0"/>
              <a:t>this is always a reference to the object on which the method was invoked.</a:t>
            </a:r>
          </a:p>
          <a:p>
            <a:pPr>
              <a:buNone/>
            </a:pPr>
            <a:r>
              <a:rPr lang="fr-FR" dirty="0" smtClean="0"/>
              <a:t>Box(double w, double h, double d)</a:t>
            </a:r>
          </a:p>
          <a:p>
            <a:pPr>
              <a:buNone/>
            </a:pPr>
            <a:r>
              <a:rPr lang="fr-FR" dirty="0" smtClean="0"/>
              <a:t> {</a:t>
            </a:r>
          </a:p>
          <a:p>
            <a:pPr>
              <a:buNone/>
            </a:pPr>
            <a:r>
              <a:rPr lang="en-US" dirty="0" err="1" smtClean="0"/>
              <a:t>this.width</a:t>
            </a:r>
            <a:r>
              <a:rPr lang="en-US" dirty="0" smtClean="0"/>
              <a:t> = w;</a:t>
            </a:r>
          </a:p>
          <a:p>
            <a:pPr>
              <a:buNone/>
            </a:pPr>
            <a:r>
              <a:rPr lang="en-US" dirty="0" err="1" smtClean="0"/>
              <a:t>this.height</a:t>
            </a:r>
            <a:r>
              <a:rPr lang="en-US" dirty="0" smtClean="0"/>
              <a:t> = h;</a:t>
            </a:r>
          </a:p>
          <a:p>
            <a:pPr>
              <a:buNone/>
            </a:pPr>
            <a:r>
              <a:rPr lang="en-US" dirty="0" err="1" smtClean="0"/>
              <a:t>this.depth</a:t>
            </a:r>
            <a:r>
              <a:rPr lang="en-US" dirty="0" smtClean="0"/>
              <a:t> = d;</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endParaRPr lang="en-US" smtClean="0"/>
          </a:p>
        </p:txBody>
      </p:sp>
      <p:sp>
        <p:nvSpPr>
          <p:cNvPr id="77827" name="Content Placeholder 2"/>
          <p:cNvSpPr>
            <a:spLocks noGrp="1"/>
          </p:cNvSpPr>
          <p:nvPr>
            <p:ph idx="1"/>
          </p:nvPr>
        </p:nvSpPr>
        <p:spPr>
          <a:xfrm>
            <a:off x="457200" y="228600"/>
            <a:ext cx="8229600" cy="4525963"/>
          </a:xfrm>
        </p:spPr>
        <p:txBody>
          <a:bodyPr>
            <a:normAutofit fontScale="85000" lnSpcReduction="20000"/>
          </a:bodyPr>
          <a:lstStyle/>
          <a:p>
            <a:pPr>
              <a:buFont typeface="Arial" charset="0"/>
              <a:buNone/>
            </a:pPr>
            <a:r>
              <a:rPr lang="en-US" sz="2400" smtClean="0"/>
              <a:t>import java.io.*;</a:t>
            </a:r>
          </a:p>
          <a:p>
            <a:pPr>
              <a:buFont typeface="Arial" charset="0"/>
              <a:buNone/>
            </a:pPr>
            <a:r>
              <a:rPr lang="en-US" sz="2400" smtClean="0"/>
              <a:t>class CopyFile {</a:t>
            </a:r>
          </a:p>
          <a:p>
            <a:pPr>
              <a:buFont typeface="Arial" charset="0"/>
              <a:buNone/>
            </a:pPr>
            <a:r>
              <a:rPr lang="en-US" sz="2400" smtClean="0"/>
              <a:t>public static void main(String args[])throws IOException</a:t>
            </a:r>
          </a:p>
          <a:p>
            <a:pPr>
              <a:buFont typeface="Arial" charset="0"/>
              <a:buNone/>
            </a:pPr>
            <a:r>
              <a:rPr lang="en-US" sz="2400" smtClean="0"/>
              <a:t>{</a:t>
            </a:r>
          </a:p>
          <a:p>
            <a:pPr>
              <a:buFont typeface="Arial" charset="0"/>
              <a:buNone/>
            </a:pPr>
            <a:r>
              <a:rPr lang="en-US" sz="2400" smtClean="0"/>
              <a:t>int i;</a:t>
            </a:r>
          </a:p>
          <a:p>
            <a:pPr>
              <a:buFont typeface="Arial" charset="0"/>
              <a:buNone/>
            </a:pPr>
            <a:r>
              <a:rPr lang="en-US" sz="2400" smtClean="0"/>
              <a:t>FileInputStream fin;</a:t>
            </a:r>
          </a:p>
          <a:p>
            <a:pPr>
              <a:buFont typeface="Arial" charset="0"/>
              <a:buNone/>
            </a:pPr>
            <a:r>
              <a:rPr lang="en-US" sz="2400" smtClean="0"/>
              <a:t>FileOutputStream fout;</a:t>
            </a:r>
          </a:p>
          <a:p>
            <a:pPr>
              <a:buFont typeface="Arial" charset="0"/>
              <a:buNone/>
            </a:pPr>
            <a:r>
              <a:rPr lang="en-US" sz="2400" smtClean="0"/>
              <a:t>try {  </a:t>
            </a:r>
          </a:p>
          <a:p>
            <a:pPr>
              <a:buFont typeface="Arial" charset="0"/>
              <a:buNone/>
            </a:pPr>
            <a:r>
              <a:rPr lang="en-US" sz="2400" smtClean="0"/>
              <a:t>   try {</a:t>
            </a:r>
          </a:p>
          <a:p>
            <a:pPr>
              <a:buFont typeface="Arial" charset="0"/>
              <a:buNone/>
            </a:pPr>
            <a:r>
              <a:rPr lang="en-US" sz="2400" smtClean="0"/>
              <a:t>fin = new FileInputStream(args[0]);</a:t>
            </a:r>
          </a:p>
          <a:p>
            <a:pPr>
              <a:buFont typeface="Arial" charset="0"/>
              <a:buNone/>
            </a:pPr>
            <a:r>
              <a:rPr lang="en-US" sz="2400" smtClean="0"/>
              <a:t>} catch(FileNotFoundException e) {</a:t>
            </a:r>
          </a:p>
          <a:p>
            <a:pPr>
              <a:buFont typeface="Arial" charset="0"/>
              <a:buNone/>
            </a:pPr>
            <a:r>
              <a:rPr lang="en-US" sz="2400" smtClean="0"/>
              <a:t>System.out.println("Input File Not Found");</a:t>
            </a:r>
          </a:p>
          <a:p>
            <a:pPr>
              <a:buFont typeface="Arial" charset="0"/>
              <a:buNone/>
            </a:pPr>
            <a:r>
              <a:rPr lang="en-US" sz="2400" smtClean="0"/>
              <a:t>return;</a:t>
            </a:r>
          </a:p>
          <a:p>
            <a:pPr>
              <a:buFont typeface="Arial" charset="0"/>
              <a:buNone/>
            </a:pPr>
            <a:r>
              <a:rPr lang="en-US" sz="2400" smtClean="0"/>
              <a:t>} </a:t>
            </a:r>
          </a:p>
        </p:txBody>
      </p:sp>
      <p:sp>
        <p:nvSpPr>
          <p:cNvPr id="4" name="Slide Number Placeholder 3"/>
          <p:cNvSpPr>
            <a:spLocks noGrp="1"/>
          </p:cNvSpPr>
          <p:nvPr>
            <p:ph type="sldNum" sz="quarter" idx="12"/>
          </p:nvPr>
        </p:nvSpPr>
        <p:spPr/>
        <p:txBody>
          <a:bodyPr/>
          <a:lstStyle/>
          <a:p>
            <a:pPr>
              <a:defRPr/>
            </a:pPr>
            <a:fld id="{5812B90F-AEF2-4F1D-894D-3407E5333DA8}" type="slidenum">
              <a:rPr lang="en-US" smtClean="0"/>
              <a:pPr>
                <a:defRPr/>
              </a:pPr>
              <a:t>130</a:t>
            </a:fld>
            <a:endParaRPr lang="en-US"/>
          </a:p>
        </p:txBody>
      </p:sp>
    </p:spTree>
    <p:extLst>
      <p:ext uri="{BB962C8B-B14F-4D97-AF65-F5344CB8AC3E}">
        <p14:creationId xmlns:p14="http://schemas.microsoft.com/office/powerpoint/2010/main" val="179275969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endParaRPr lang="en-US" smtClean="0"/>
          </a:p>
        </p:txBody>
      </p:sp>
      <p:sp>
        <p:nvSpPr>
          <p:cNvPr id="78851" name="Content Placeholder 2"/>
          <p:cNvSpPr>
            <a:spLocks noGrp="1"/>
          </p:cNvSpPr>
          <p:nvPr>
            <p:ph idx="1"/>
          </p:nvPr>
        </p:nvSpPr>
        <p:spPr/>
        <p:txBody>
          <a:bodyPr/>
          <a:lstStyle/>
          <a:p>
            <a:pPr>
              <a:buFont typeface="Arial" charset="0"/>
              <a:buNone/>
            </a:pPr>
            <a:r>
              <a:rPr lang="en-US" smtClean="0"/>
              <a:t> try {</a:t>
            </a:r>
          </a:p>
          <a:p>
            <a:pPr>
              <a:buFont typeface="Arial" charset="0"/>
              <a:buNone/>
            </a:pPr>
            <a:r>
              <a:rPr lang="en-US" smtClean="0"/>
              <a:t>fout = new FileOutputStream(args[1]);</a:t>
            </a:r>
          </a:p>
          <a:p>
            <a:pPr>
              <a:buFont typeface="Arial" charset="0"/>
              <a:buNone/>
            </a:pPr>
            <a:r>
              <a:rPr lang="en-US" smtClean="0"/>
              <a:t>} catch(FileNotFoundException e) {</a:t>
            </a:r>
          </a:p>
          <a:p>
            <a:pPr>
              <a:buFont typeface="Arial" charset="0"/>
              <a:buNone/>
            </a:pPr>
            <a:r>
              <a:rPr lang="en-US" smtClean="0"/>
              <a:t>System.out.println("Error Opening Output File");</a:t>
            </a:r>
          </a:p>
          <a:p>
            <a:pPr>
              <a:buFont typeface="Arial" charset="0"/>
              <a:buNone/>
            </a:pPr>
            <a:r>
              <a:rPr lang="en-US" smtClean="0"/>
              <a:t>return;</a:t>
            </a:r>
          </a:p>
          <a:p>
            <a:pPr>
              <a:buFont typeface="Arial" charset="0"/>
              <a:buNone/>
            </a:pPr>
            <a:r>
              <a:rPr lang="en-US" smtClean="0"/>
              <a:t>}</a:t>
            </a:r>
          </a:p>
          <a:p>
            <a:pPr>
              <a:buFont typeface="Arial" charset="0"/>
              <a:buNone/>
            </a:pPr>
            <a:r>
              <a:rPr lang="en-US" smtClean="0"/>
              <a:t>}</a:t>
            </a:r>
          </a:p>
        </p:txBody>
      </p:sp>
      <p:sp>
        <p:nvSpPr>
          <p:cNvPr id="4" name="Slide Number Placeholder 3"/>
          <p:cNvSpPr>
            <a:spLocks noGrp="1"/>
          </p:cNvSpPr>
          <p:nvPr>
            <p:ph type="sldNum" sz="quarter" idx="12"/>
          </p:nvPr>
        </p:nvSpPr>
        <p:spPr/>
        <p:txBody>
          <a:bodyPr/>
          <a:lstStyle/>
          <a:p>
            <a:pPr>
              <a:defRPr/>
            </a:pPr>
            <a:fld id="{649756CA-F805-4B99-8A83-BDF1072C93DC}" type="slidenum">
              <a:rPr lang="en-US" smtClean="0"/>
              <a:pPr>
                <a:defRPr/>
              </a:pPr>
              <a:t>131</a:t>
            </a:fld>
            <a:endParaRPr lang="en-US"/>
          </a:p>
        </p:txBody>
      </p:sp>
    </p:spTree>
    <p:extLst>
      <p:ext uri="{BB962C8B-B14F-4D97-AF65-F5344CB8AC3E}">
        <p14:creationId xmlns:p14="http://schemas.microsoft.com/office/powerpoint/2010/main" val="3624111013"/>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endParaRPr lang="en-US" smtClean="0"/>
          </a:p>
        </p:txBody>
      </p:sp>
      <p:sp>
        <p:nvSpPr>
          <p:cNvPr id="79875" name="Content Placeholder 2"/>
          <p:cNvSpPr>
            <a:spLocks noGrp="1"/>
          </p:cNvSpPr>
          <p:nvPr>
            <p:ph idx="1"/>
          </p:nvPr>
        </p:nvSpPr>
        <p:spPr/>
        <p:txBody>
          <a:bodyPr>
            <a:normAutofit fontScale="92500" lnSpcReduction="10000"/>
          </a:bodyPr>
          <a:lstStyle/>
          <a:p>
            <a:pPr>
              <a:buFont typeface="Arial" charset="0"/>
              <a:buNone/>
            </a:pPr>
            <a:r>
              <a:rPr lang="en-US" sz="2400" smtClean="0"/>
              <a:t>try {</a:t>
            </a:r>
          </a:p>
          <a:p>
            <a:pPr>
              <a:buFont typeface="Arial" charset="0"/>
              <a:buNone/>
            </a:pPr>
            <a:r>
              <a:rPr lang="en-US" sz="2400" smtClean="0"/>
              <a:t>do {</a:t>
            </a:r>
          </a:p>
          <a:p>
            <a:pPr>
              <a:buFont typeface="Arial" charset="0"/>
              <a:buNone/>
            </a:pPr>
            <a:r>
              <a:rPr lang="en-US" sz="2400" smtClean="0"/>
              <a:t>i = fin.read();</a:t>
            </a:r>
          </a:p>
          <a:p>
            <a:pPr>
              <a:buFont typeface="Arial" charset="0"/>
              <a:buNone/>
            </a:pPr>
            <a:r>
              <a:rPr lang="en-US" sz="2400" smtClean="0"/>
              <a:t>if(i != -1)               </a:t>
            </a:r>
            <a:r>
              <a:rPr lang="en-US" sz="2400" b="1" smtClean="0"/>
              <a:t> fout.write(i);</a:t>
            </a:r>
          </a:p>
          <a:p>
            <a:pPr>
              <a:buFont typeface="Arial" charset="0"/>
              <a:buNone/>
            </a:pPr>
            <a:r>
              <a:rPr lang="en-US" sz="2400" smtClean="0"/>
              <a:t>} while(i != -1);</a:t>
            </a:r>
          </a:p>
          <a:p>
            <a:pPr>
              <a:buFont typeface="Arial" charset="0"/>
              <a:buNone/>
            </a:pPr>
            <a:r>
              <a:rPr lang="en-US" sz="2400" smtClean="0"/>
              <a:t>} catch(IOException e) {</a:t>
            </a:r>
          </a:p>
          <a:p>
            <a:pPr>
              <a:buFont typeface="Arial" charset="0"/>
              <a:buNone/>
            </a:pPr>
            <a:r>
              <a:rPr lang="en-US" sz="2400" smtClean="0"/>
              <a:t>System.out.println("File Error");</a:t>
            </a:r>
          </a:p>
          <a:p>
            <a:pPr>
              <a:buFont typeface="Arial" charset="0"/>
              <a:buNone/>
            </a:pPr>
            <a:r>
              <a:rPr lang="en-US" sz="2400" smtClean="0"/>
              <a:t>}</a:t>
            </a:r>
          </a:p>
          <a:p>
            <a:pPr>
              <a:buFont typeface="Arial" charset="0"/>
              <a:buNone/>
            </a:pPr>
            <a:r>
              <a:rPr lang="en-US" sz="2400" smtClean="0"/>
              <a:t>fin.close();</a:t>
            </a:r>
          </a:p>
          <a:p>
            <a:pPr>
              <a:buFont typeface="Arial" charset="0"/>
              <a:buNone/>
            </a:pPr>
            <a:r>
              <a:rPr lang="en-US" sz="2400" smtClean="0"/>
              <a:t>fout.close();</a:t>
            </a:r>
          </a:p>
          <a:p>
            <a:pPr>
              <a:buFont typeface="Arial" charset="0"/>
              <a:buNone/>
            </a:pPr>
            <a:r>
              <a:rPr lang="en-US" sz="2400" smtClean="0"/>
              <a:t>}</a:t>
            </a:r>
          </a:p>
          <a:p>
            <a:pPr>
              <a:buFont typeface="Arial" charset="0"/>
              <a:buNone/>
            </a:pPr>
            <a:r>
              <a:rPr lang="en-US" sz="2400" smtClean="0"/>
              <a:t>}</a:t>
            </a:r>
          </a:p>
          <a:p>
            <a:endParaRPr lang="en-US" sz="2400" smtClean="0"/>
          </a:p>
        </p:txBody>
      </p:sp>
      <p:sp>
        <p:nvSpPr>
          <p:cNvPr id="4" name="Slide Number Placeholder 3"/>
          <p:cNvSpPr>
            <a:spLocks noGrp="1"/>
          </p:cNvSpPr>
          <p:nvPr>
            <p:ph type="sldNum" sz="quarter" idx="12"/>
          </p:nvPr>
        </p:nvSpPr>
        <p:spPr/>
        <p:txBody>
          <a:bodyPr/>
          <a:lstStyle/>
          <a:p>
            <a:pPr>
              <a:defRPr/>
            </a:pPr>
            <a:fld id="{1E13E5DE-4EE5-410F-848C-8A49A187F234}" type="slidenum">
              <a:rPr lang="en-US" smtClean="0"/>
              <a:pPr>
                <a:defRPr/>
              </a:pPr>
              <a:t>132</a:t>
            </a:fld>
            <a:endParaRPr lang="en-US"/>
          </a:p>
        </p:txBody>
      </p:sp>
    </p:spTree>
    <p:extLst>
      <p:ext uri="{BB962C8B-B14F-4D97-AF65-F5344CB8AC3E}">
        <p14:creationId xmlns:p14="http://schemas.microsoft.com/office/powerpoint/2010/main" val="351849431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547" t="51984" r="37262" b="26984"/>
          <a:stretch/>
        </p:blipFill>
        <p:spPr bwMode="auto">
          <a:xfrm>
            <a:off x="228600" y="2057400"/>
            <a:ext cx="83058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491182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NIO.2</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There is no single operation to copy a file to another location. When necessary, it has to be implemented using data </a:t>
            </a:r>
            <a:r>
              <a:rPr lang="en-US" dirty="0" smtClean="0"/>
              <a:t>flows.</a:t>
            </a:r>
            <a:r>
              <a:rPr lang="en-US" dirty="0"/>
              <a:t> </a:t>
            </a:r>
            <a:endParaRPr lang="en-US" dirty="0" smtClean="0"/>
          </a:p>
          <a:p>
            <a:r>
              <a:rPr lang="en-US" dirty="0" smtClean="0"/>
              <a:t> </a:t>
            </a:r>
            <a:r>
              <a:rPr lang="en-US" dirty="0"/>
              <a:t>Support to file attributes (creation date, last update date, permissions to read/write, executable flag, etc.) is limited; </a:t>
            </a:r>
            <a:endParaRPr lang="en-US" dirty="0" smtClean="0"/>
          </a:p>
          <a:p>
            <a:r>
              <a:rPr lang="en-US" dirty="0" smtClean="0"/>
              <a:t>It's </a:t>
            </a:r>
            <a:r>
              <a:rPr lang="en-US" dirty="0"/>
              <a:t>not 100% consistent throughout the different platforms supported by Java; </a:t>
            </a:r>
            <a:endParaRPr lang="en-US" dirty="0" smtClean="0"/>
          </a:p>
          <a:p>
            <a:r>
              <a:rPr lang="en-US" dirty="0" smtClean="0"/>
              <a:t>Often</a:t>
            </a:r>
            <a:r>
              <a:rPr lang="en-US" dirty="0"/>
              <a:t>, exceptions thrown due to failures during file operations are not very useful; </a:t>
            </a:r>
            <a:endParaRPr lang="en-US" dirty="0" smtClean="0"/>
          </a:p>
          <a:p>
            <a:r>
              <a:rPr lang="en-US" dirty="0" smtClean="0"/>
              <a:t>It's </a:t>
            </a:r>
            <a:r>
              <a:rPr lang="en-US" dirty="0"/>
              <a:t>not possible to extend the API to support a new type of file system. </a:t>
            </a:r>
            <a:r>
              <a:rPr lang="en-US" dirty="0"/>
              <a:t/>
            </a:r>
            <a:br>
              <a:rPr lang="en-US" dirty="0"/>
            </a:br>
            <a:endParaRPr lang="en-US" dirty="0"/>
          </a:p>
        </p:txBody>
      </p:sp>
    </p:spTree>
    <p:extLst>
      <p:ext uri="{BB962C8B-B14F-4D97-AF65-F5344CB8AC3E}">
        <p14:creationId xmlns:p14="http://schemas.microsoft.com/office/powerpoint/2010/main" val="243894883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to </a:t>
            </a:r>
            <a:r>
              <a:rPr lang="en-US" dirty="0"/>
              <a:t>address these limitations, JSR 203 – More New I/O APIs for the </a:t>
            </a:r>
            <a:r>
              <a:rPr lang="en-US" dirty="0" err="1"/>
              <a:t>JavaTM</a:t>
            </a:r>
            <a:r>
              <a:rPr lang="en-US" dirty="0"/>
              <a:t> Platform (“NIO.2”) was proposed. </a:t>
            </a:r>
            <a:endParaRPr lang="en-US" dirty="0" smtClean="0"/>
          </a:p>
          <a:p>
            <a:r>
              <a:rPr lang="en-US" dirty="0" smtClean="0"/>
              <a:t>This </a:t>
            </a:r>
            <a:r>
              <a:rPr lang="en-US" dirty="0"/>
              <a:t>extension was called “NIO.2” because since Java 1.4 the package </a:t>
            </a:r>
            <a:r>
              <a:rPr lang="en-US" b="1" dirty="0" err="1"/>
              <a:t>java.nio</a:t>
            </a:r>
            <a:r>
              <a:rPr lang="en-US" dirty="0"/>
              <a:t> is already present, supporting the creation of I/O channels. </a:t>
            </a:r>
            <a:endParaRPr lang="en-US" dirty="0" smtClean="0"/>
          </a:p>
          <a:p>
            <a:r>
              <a:rPr lang="en-US" dirty="0" smtClean="0"/>
              <a:t>Channels </a:t>
            </a:r>
            <a:r>
              <a:rPr lang="en-US" dirty="0"/>
              <a:t>are objects that represent a connection with a generic resource that is capable of executing I/O operations, such as files and network sockets. </a:t>
            </a:r>
            <a:endParaRPr lang="en-US" dirty="0"/>
          </a:p>
        </p:txBody>
      </p:sp>
    </p:spTree>
    <p:extLst>
      <p:ext uri="{BB962C8B-B14F-4D97-AF65-F5344CB8AC3E}">
        <p14:creationId xmlns:p14="http://schemas.microsoft.com/office/powerpoint/2010/main" val="123167333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normAutofit fontScale="92500" lnSpcReduction="20000"/>
          </a:bodyPr>
          <a:lstStyle/>
          <a:p>
            <a:pPr marL="0" indent="0">
              <a:buNone/>
            </a:pPr>
            <a:r>
              <a:rPr lang="en-US" dirty="0" smtClean="0"/>
              <a:t>The </a:t>
            </a:r>
            <a:r>
              <a:rPr lang="en-US" dirty="0"/>
              <a:t>NIO.2 API adds three </a:t>
            </a:r>
            <a:r>
              <a:rPr lang="en-US" dirty="0" err="1"/>
              <a:t>subpackages</a:t>
            </a:r>
            <a:r>
              <a:rPr lang="en-US" dirty="0"/>
              <a:t> to </a:t>
            </a:r>
            <a:r>
              <a:rPr lang="en-US" b="1" dirty="0" err="1"/>
              <a:t>java.nio</a:t>
            </a:r>
            <a:r>
              <a:rPr lang="en-US" dirty="0"/>
              <a:t>: </a:t>
            </a:r>
            <a:r>
              <a:rPr lang="en-US" dirty="0"/>
              <a:t/>
            </a:r>
            <a:br>
              <a:rPr lang="en-US" dirty="0"/>
            </a:br>
            <a:r>
              <a:rPr lang="en-US" dirty="0"/>
              <a:t>• </a:t>
            </a:r>
            <a:r>
              <a:rPr lang="en-US" b="1" dirty="0" err="1"/>
              <a:t>java.nio.file</a:t>
            </a:r>
            <a:r>
              <a:rPr lang="en-US" b="1" dirty="0"/>
              <a:t>:</a:t>
            </a:r>
            <a:r>
              <a:rPr lang="en-US" dirty="0"/>
              <a:t> main package for NIO.2, defines interfaces and classes to access files and file systems using the new API; </a:t>
            </a:r>
            <a:r>
              <a:rPr lang="en-US" dirty="0"/>
              <a:t/>
            </a:r>
            <a:br>
              <a:rPr lang="en-US" dirty="0"/>
            </a:br>
            <a:r>
              <a:rPr lang="en-US" dirty="0"/>
              <a:t>• </a:t>
            </a:r>
            <a:r>
              <a:rPr lang="en-US" b="1" dirty="0" err="1"/>
              <a:t>java.nio.file.attribute</a:t>
            </a:r>
            <a:r>
              <a:rPr lang="en-US" b="1" dirty="0"/>
              <a:t>:</a:t>
            </a:r>
            <a:r>
              <a:rPr lang="en-US" dirty="0"/>
              <a:t> contains classes and interfaces related to reading and changing file attributes; </a:t>
            </a:r>
            <a:r>
              <a:rPr lang="en-US" dirty="0"/>
              <a:t/>
            </a:r>
            <a:br>
              <a:rPr lang="en-US" dirty="0"/>
            </a:br>
            <a:r>
              <a:rPr lang="en-US" dirty="0"/>
              <a:t>• </a:t>
            </a:r>
            <a:r>
              <a:rPr lang="en-US" b="1" dirty="0" err="1"/>
              <a:t>java.nio.file.spi</a:t>
            </a:r>
            <a:r>
              <a:rPr lang="en-US" b="1" dirty="0"/>
              <a:t>:</a:t>
            </a:r>
            <a:r>
              <a:rPr lang="en-US" dirty="0"/>
              <a:t> contains service provider interfaces for NIO.2, to be used by developers who wish the implement support to a new type of file system. </a:t>
            </a:r>
            <a:r>
              <a:rPr lang="en-US" dirty="0"/>
              <a:t/>
            </a:r>
            <a:br>
              <a:rPr lang="en-US" dirty="0"/>
            </a:br>
            <a:endParaRPr lang="en-US" dirty="0"/>
          </a:p>
        </p:txBody>
      </p:sp>
    </p:spTree>
    <p:extLst>
      <p:ext uri="{BB962C8B-B14F-4D97-AF65-F5344CB8AC3E}">
        <p14:creationId xmlns:p14="http://schemas.microsoft.com/office/powerpoint/2010/main" val="263425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Garbage Collection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Since objects are dynamically allocated by using the </a:t>
            </a:r>
            <a:r>
              <a:rPr lang="en-US" b="1" dirty="0" smtClean="0"/>
              <a:t>new operator, </a:t>
            </a:r>
            <a:r>
              <a:rPr lang="en-US" dirty="0" smtClean="0"/>
              <a:t>how such objects are destroyed and their memory released for later reallocation. </a:t>
            </a:r>
          </a:p>
          <a:p>
            <a:r>
              <a:rPr lang="en-US" dirty="0" smtClean="0"/>
              <a:t>In some languages, such as C++, dynamically allocated objects must be manually released by use of a delete operator.</a:t>
            </a:r>
          </a:p>
          <a:p>
            <a:r>
              <a:rPr lang="en-US" dirty="0" smtClean="0"/>
              <a:t> Java takes a different approach; it handles </a:t>
            </a:r>
            <a:r>
              <a:rPr lang="en-US" dirty="0" err="1" smtClean="0"/>
              <a:t>deallocation</a:t>
            </a:r>
            <a:r>
              <a:rPr lang="en-US" dirty="0" smtClean="0"/>
              <a:t> for you automatically.</a:t>
            </a:r>
          </a:p>
          <a:p>
            <a:r>
              <a:rPr lang="en-US" dirty="0" smtClean="0"/>
              <a:t>The technique that accomplishes this is called </a:t>
            </a:r>
            <a:r>
              <a:rPr lang="en-US" i="1" dirty="0" smtClean="0"/>
              <a:t>garbage collection.</a:t>
            </a:r>
          </a:p>
          <a:p>
            <a:r>
              <a:rPr lang="en-US" i="1" dirty="0" smtClean="0"/>
              <a:t> It works like this: when no </a:t>
            </a:r>
            <a:r>
              <a:rPr lang="en-US" dirty="0" smtClean="0"/>
              <a:t>references to an object exist, that object is assumed to be no longer needed, and the memory occupied by the object can be reclaimed.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finalize( ) Method</a:t>
            </a:r>
            <a:endParaRPr lang="en-US" dirty="0"/>
          </a:p>
        </p:txBody>
      </p:sp>
      <p:sp>
        <p:nvSpPr>
          <p:cNvPr id="3" name="Content Placeholder 2"/>
          <p:cNvSpPr>
            <a:spLocks noGrp="1"/>
          </p:cNvSpPr>
          <p:nvPr>
            <p:ph idx="1"/>
          </p:nvPr>
        </p:nvSpPr>
        <p:spPr>
          <a:xfrm>
            <a:off x="457200" y="1371600"/>
            <a:ext cx="8229600" cy="4754563"/>
          </a:xfrm>
        </p:spPr>
        <p:txBody>
          <a:bodyPr>
            <a:normAutofit fontScale="70000" lnSpcReduction="20000"/>
          </a:bodyPr>
          <a:lstStyle/>
          <a:p>
            <a:r>
              <a:rPr lang="en-US" dirty="0" smtClean="0"/>
              <a:t>Sometimes an object will need to perform some action when it is destroyed. For example, if an object is holding some non-Java resource such as a file handle or character font, then you might want to make sure these resources are freed before an object is destroyed.</a:t>
            </a:r>
          </a:p>
          <a:p>
            <a:r>
              <a:rPr lang="en-US" dirty="0" smtClean="0"/>
              <a:t>To handle such situations, Java provides a mechanism called </a:t>
            </a:r>
            <a:r>
              <a:rPr lang="en-US" i="1" dirty="0" smtClean="0"/>
              <a:t>finalization</a:t>
            </a:r>
          </a:p>
          <a:p>
            <a:pPr>
              <a:buNone/>
            </a:pPr>
            <a:endParaRPr lang="en-US" i="1" dirty="0" smtClean="0"/>
          </a:p>
          <a:p>
            <a:pPr>
              <a:buNone/>
            </a:pPr>
            <a:r>
              <a:rPr lang="en-US" dirty="0" smtClean="0"/>
              <a:t>protected void finalize( )</a:t>
            </a:r>
          </a:p>
          <a:p>
            <a:pPr>
              <a:buNone/>
            </a:pPr>
            <a:r>
              <a:rPr lang="en-US" dirty="0" smtClean="0"/>
              <a:t>{</a:t>
            </a:r>
          </a:p>
          <a:p>
            <a:pPr>
              <a:buNone/>
            </a:pPr>
            <a:r>
              <a:rPr lang="en-US" dirty="0" smtClean="0"/>
              <a:t>// finalization code here</a:t>
            </a:r>
          </a:p>
          <a:p>
            <a:pPr>
              <a:buNone/>
            </a:pPr>
            <a:r>
              <a:rPr lang="en-US" dirty="0" smtClean="0"/>
              <a:t>}</a:t>
            </a:r>
          </a:p>
          <a:p>
            <a:r>
              <a:rPr lang="en-US" dirty="0" smtClean="0"/>
              <a:t>the keyword protected is a </a:t>
            </a:r>
            <a:r>
              <a:rPr lang="en-US" dirty="0" err="1" smtClean="0"/>
              <a:t>specifier</a:t>
            </a:r>
            <a:r>
              <a:rPr lang="en-US" dirty="0" smtClean="0"/>
              <a:t> that prevents access to finalize( ) by code defined outside its class.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finalize( ) is only called just prior to garbage collection.</a:t>
            </a:r>
          </a:p>
          <a:p>
            <a:r>
              <a:rPr lang="en-US" dirty="0" smtClean="0"/>
              <a:t>It is not called when an object goes out-of-scope, for example. </a:t>
            </a:r>
          </a:p>
          <a:p>
            <a:r>
              <a:rPr lang="en-US" dirty="0" smtClean="0"/>
              <a:t>This means that you cannot know when—or even if—finalize( ) will be executed. </a:t>
            </a:r>
          </a:p>
          <a:p>
            <a:r>
              <a:rPr lang="en-US" dirty="0" smtClean="0"/>
              <a:t>Therefore, your program should provide other means of releasing system resources, etc., used by the object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262" t="52480" r="19524" b="22321"/>
          <a:stretch/>
        </p:blipFill>
        <p:spPr bwMode="auto">
          <a:xfrm>
            <a:off x="304800" y="914400"/>
            <a:ext cx="8240487"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67158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Overloading Methods</a:t>
            </a:r>
            <a:endParaRPr lang="en-US" dirty="0"/>
          </a:p>
        </p:txBody>
      </p:sp>
      <p:sp>
        <p:nvSpPr>
          <p:cNvPr id="3" name="Content Placeholder 2"/>
          <p:cNvSpPr>
            <a:spLocks noGrp="1"/>
          </p:cNvSpPr>
          <p:nvPr>
            <p:ph idx="1"/>
          </p:nvPr>
        </p:nvSpPr>
        <p:spPr/>
        <p:txBody>
          <a:bodyPr>
            <a:normAutofit lnSpcReduction="10000"/>
          </a:bodyPr>
          <a:lstStyle/>
          <a:p>
            <a:r>
              <a:rPr lang="en-US" dirty="0" smtClean="0"/>
              <a:t>In Java it is possible to define two or more methods within the same class that share the same name, as long as their parameter declarations are different. When this is the case, the methods are said to be </a:t>
            </a:r>
            <a:r>
              <a:rPr lang="en-US" i="1" dirty="0" smtClean="0"/>
              <a:t>overloaded, and the process is referred to as method overloading. </a:t>
            </a:r>
          </a:p>
          <a:p>
            <a:r>
              <a:rPr lang="en-US" i="1" dirty="0" smtClean="0"/>
              <a:t>Method </a:t>
            </a:r>
            <a:r>
              <a:rPr lang="en-US" dirty="0" smtClean="0"/>
              <a:t>overloading is one of the ways that Java supports polymorphism.</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When an overloaded method is invoked, Java uses the type and/or number of arguments as its guide to determine which version of the overloaded method to actually call.</a:t>
            </a:r>
          </a:p>
          <a:p>
            <a:r>
              <a:rPr lang="en-US" dirty="0" smtClean="0"/>
              <a:t> Thus, overloaded methods must differ in the </a:t>
            </a:r>
            <a:r>
              <a:rPr lang="en-US" b="1" dirty="0" smtClean="0"/>
              <a:t>type and/or number of their parameters</a:t>
            </a:r>
            <a:r>
              <a:rPr lang="en-US" dirty="0" smtClean="0"/>
              <a:t>.</a:t>
            </a:r>
          </a:p>
          <a:p>
            <a:r>
              <a:rPr lang="en-US" dirty="0" smtClean="0"/>
              <a:t>While overloaded methods may have different </a:t>
            </a:r>
            <a:r>
              <a:rPr lang="en-US" b="1" dirty="0" smtClean="0"/>
              <a:t>return types,</a:t>
            </a:r>
            <a:r>
              <a:rPr lang="en-US" dirty="0" smtClean="0"/>
              <a:t> the return type alone is insufficient to distinguish two versions of a method.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400" b="1" dirty="0" smtClean="0"/>
              <a:t>Introducing Classes: Class fundamentals- </a:t>
            </a:r>
            <a:r>
              <a:rPr lang="en-US" sz="2400" dirty="0" smtClean="0"/>
              <a:t>Declaring objects- Assigning object reference variable- Methods &amp; Method Signatures- Method retuning Values- Method with parameters- Constructors- Default Constructor- Parameterized constructor- </a:t>
            </a:r>
            <a:r>
              <a:rPr lang="en-US" sz="2400" i="1" dirty="0" smtClean="0"/>
              <a:t>this keyword- Garbage Collector, finalize() </a:t>
            </a:r>
            <a:r>
              <a:rPr lang="en-US" sz="2400" dirty="0" smtClean="0"/>
              <a:t>method- Overloading methods and constructors- Using object as parameters- returning object in methods- recursion- </a:t>
            </a:r>
            <a:r>
              <a:rPr lang="en-US" sz="2400" dirty="0"/>
              <a:t> I/O Basics: </a:t>
            </a:r>
            <a:r>
              <a:rPr lang="en-US" sz="2400" dirty="0" err="1"/>
              <a:t>Bytestream</a:t>
            </a:r>
            <a:r>
              <a:rPr lang="en-US" sz="2400" dirty="0"/>
              <a:t>&amp; Character Stream- Getting user input- Reading console input &amp; Writing console output- Reading and Writing files-new </a:t>
            </a:r>
            <a:r>
              <a:rPr lang="en-US" sz="2400" dirty="0" err="1"/>
              <a:t>filesystem</a:t>
            </a:r>
            <a:r>
              <a:rPr lang="en-US" sz="2400" dirty="0"/>
              <a:t> API </a:t>
            </a:r>
            <a:r>
              <a:rPr lang="en-US" sz="2400" dirty="0" smtClean="0"/>
              <a:t>NIO2. </a:t>
            </a:r>
            <a:r>
              <a:rPr lang="en-US" sz="2400" b="1" dirty="0" smtClean="0"/>
              <a:t>Access control- static and final keyword- Nested and Inner classes- Command Line argument- String and String Buffer class.</a:t>
            </a:r>
            <a:endParaRPr lang="en-US" sz="24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program</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in C, the function </a:t>
            </a:r>
            <a:r>
              <a:rPr lang="en-US" b="1" dirty="0" smtClean="0"/>
              <a:t>abs( )</a:t>
            </a:r>
            <a:r>
              <a:rPr lang="en-US" dirty="0" smtClean="0"/>
              <a:t> returns the absolute value of an integer, </a:t>
            </a:r>
            <a:r>
              <a:rPr lang="en-US" b="1" dirty="0" smtClean="0"/>
              <a:t>labs( )</a:t>
            </a:r>
            <a:r>
              <a:rPr lang="en-US" dirty="0" smtClean="0"/>
              <a:t> returns the absolute value of a long integer, and </a:t>
            </a:r>
            <a:r>
              <a:rPr lang="en-US" b="1" dirty="0" err="1" smtClean="0"/>
              <a:t>fabs</a:t>
            </a:r>
            <a:r>
              <a:rPr lang="en-US" b="1" dirty="0" smtClean="0"/>
              <a:t>( )</a:t>
            </a:r>
            <a:r>
              <a:rPr lang="en-US" dirty="0" smtClean="0"/>
              <a:t> returns the absolute value of a floating-point value.</a:t>
            </a:r>
          </a:p>
          <a:p>
            <a:r>
              <a:rPr lang="en-US" dirty="0" smtClean="0"/>
              <a:t>For example, you could use the name </a:t>
            </a:r>
            <a:r>
              <a:rPr lang="en-US" b="1" dirty="0" err="1" smtClean="0"/>
              <a:t>sqr</a:t>
            </a:r>
            <a:r>
              <a:rPr lang="en-US" b="1" dirty="0" smtClean="0"/>
              <a:t> </a:t>
            </a:r>
            <a:r>
              <a:rPr lang="en-US" dirty="0" smtClean="0"/>
              <a:t>to create methods that return the </a:t>
            </a:r>
            <a:r>
              <a:rPr lang="en-US" b="1" i="1" dirty="0" smtClean="0"/>
              <a:t>square</a:t>
            </a:r>
            <a:r>
              <a:rPr lang="en-US" i="1" dirty="0" smtClean="0"/>
              <a:t> of an integer </a:t>
            </a:r>
            <a:r>
              <a:rPr lang="en-US" dirty="0" smtClean="0"/>
              <a:t>and the </a:t>
            </a:r>
            <a:r>
              <a:rPr lang="en-US" b="1" i="1" dirty="0" smtClean="0"/>
              <a:t>square root</a:t>
            </a:r>
            <a:r>
              <a:rPr lang="en-US" i="1" dirty="0" smtClean="0"/>
              <a:t> of a floating-point value.</a:t>
            </a:r>
          </a:p>
          <a:p>
            <a:r>
              <a:rPr lang="en-US" i="1" dirty="0" smtClean="0"/>
              <a:t> But these two operations are fundamentally </a:t>
            </a:r>
            <a:r>
              <a:rPr lang="en-US" dirty="0" smtClean="0"/>
              <a:t>different. Applying method overloading in this manner defeats its original purpose.</a:t>
            </a:r>
          </a:p>
          <a:p>
            <a:r>
              <a:rPr lang="en-US" dirty="0" smtClean="0"/>
              <a:t> In practice, you should only overload closely related operations.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b="1" dirty="0" smtClean="0"/>
              <a:t>Overloading Constructors</a:t>
            </a:r>
            <a:endParaRPr lang="en-US" dirty="0"/>
          </a:p>
        </p:txBody>
      </p:sp>
      <p:sp>
        <p:nvSpPr>
          <p:cNvPr id="3" name="Content Placeholder 2"/>
          <p:cNvSpPr>
            <a:spLocks noGrp="1"/>
          </p:cNvSpPr>
          <p:nvPr>
            <p:ph idx="1"/>
          </p:nvPr>
        </p:nvSpPr>
        <p:spPr>
          <a:xfrm>
            <a:off x="457200" y="762000"/>
            <a:ext cx="8229600" cy="5364163"/>
          </a:xfrm>
        </p:spPr>
        <p:txBody>
          <a:bodyPr>
            <a:noAutofit/>
          </a:bodyPr>
          <a:lstStyle/>
          <a:p>
            <a:pPr>
              <a:buNone/>
            </a:pPr>
            <a:r>
              <a:rPr lang="en-US" sz="1800" dirty="0" smtClean="0"/>
              <a:t>class Box {</a:t>
            </a:r>
          </a:p>
          <a:p>
            <a:pPr>
              <a:buNone/>
            </a:pPr>
            <a:r>
              <a:rPr lang="en-US" sz="1800" dirty="0" smtClean="0"/>
              <a:t>double width;</a:t>
            </a:r>
          </a:p>
          <a:p>
            <a:pPr>
              <a:buNone/>
            </a:pPr>
            <a:r>
              <a:rPr lang="en-US" sz="1800" dirty="0" smtClean="0"/>
              <a:t>double height;</a:t>
            </a:r>
          </a:p>
          <a:p>
            <a:pPr>
              <a:buNone/>
            </a:pPr>
            <a:r>
              <a:rPr lang="en-US" sz="1800" dirty="0" smtClean="0"/>
              <a:t>double depth;</a:t>
            </a:r>
          </a:p>
          <a:p>
            <a:pPr>
              <a:buNone/>
            </a:pPr>
            <a:endParaRPr lang="fr-FR" sz="1800" dirty="0" smtClean="0"/>
          </a:p>
          <a:p>
            <a:pPr>
              <a:buNone/>
            </a:pPr>
            <a:r>
              <a:rPr lang="fr-FR" sz="1800" dirty="0" smtClean="0"/>
              <a:t>Box(double w, double h, double d) {</a:t>
            </a:r>
          </a:p>
          <a:p>
            <a:pPr>
              <a:buNone/>
            </a:pPr>
            <a:r>
              <a:rPr lang="en-US" sz="1800" dirty="0" smtClean="0"/>
              <a:t>width = w;          height = h;                     depth = d;</a:t>
            </a:r>
          </a:p>
          <a:p>
            <a:pPr>
              <a:buNone/>
            </a:pPr>
            <a:r>
              <a:rPr lang="en-US" sz="1800" dirty="0" smtClean="0"/>
              <a:t>}</a:t>
            </a:r>
          </a:p>
          <a:p>
            <a:pPr>
              <a:buNone/>
            </a:pPr>
            <a:endParaRPr lang="en-US" sz="1800" dirty="0" smtClean="0"/>
          </a:p>
          <a:p>
            <a:pPr>
              <a:buNone/>
            </a:pPr>
            <a:r>
              <a:rPr lang="en-US" sz="1800" dirty="0" smtClean="0"/>
              <a:t>Box() {</a:t>
            </a:r>
          </a:p>
          <a:p>
            <a:pPr>
              <a:buNone/>
            </a:pPr>
            <a:r>
              <a:rPr lang="en-US" sz="1800" dirty="0" smtClean="0"/>
              <a:t>width = -1;       height = -1;                         depth = -1; </a:t>
            </a:r>
          </a:p>
          <a:p>
            <a:pPr>
              <a:buNone/>
            </a:pPr>
            <a:r>
              <a:rPr lang="en-US" sz="1800" dirty="0" smtClean="0"/>
              <a:t>}</a:t>
            </a:r>
          </a:p>
          <a:p>
            <a:pPr>
              <a:buNone/>
            </a:pPr>
            <a:endParaRPr lang="en-US" sz="1800" dirty="0" smtClean="0"/>
          </a:p>
          <a:p>
            <a:pPr>
              <a:buNone/>
            </a:pPr>
            <a:r>
              <a:rPr lang="en-US" sz="1800" dirty="0" smtClean="0"/>
              <a:t>Box(double </a:t>
            </a:r>
            <a:r>
              <a:rPr lang="en-US" sz="1800" dirty="0" err="1" smtClean="0"/>
              <a:t>len</a:t>
            </a:r>
            <a:r>
              <a:rPr lang="en-US" sz="1800" dirty="0" smtClean="0"/>
              <a:t>) {</a:t>
            </a:r>
          </a:p>
          <a:p>
            <a:pPr>
              <a:buNone/>
            </a:pPr>
            <a:r>
              <a:rPr lang="en-US" sz="1800" dirty="0" smtClean="0"/>
              <a:t>width = height = depth = </a:t>
            </a:r>
            <a:r>
              <a:rPr lang="en-US" sz="1800" dirty="0" err="1" smtClean="0"/>
              <a:t>len</a:t>
            </a:r>
            <a:r>
              <a:rPr lang="en-US" sz="1800" dirty="0" smtClean="0"/>
              <a:t>;</a:t>
            </a:r>
          </a:p>
          <a:p>
            <a:pPr>
              <a:buNone/>
            </a:pPr>
            <a:r>
              <a:rPr lang="en-US" sz="1800" dirty="0" smtClean="0"/>
              <a:t>}}</a:t>
            </a:r>
            <a:endParaRPr lang="en-US" sz="1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dirty="0" smtClean="0"/>
              <a:t>class </a:t>
            </a:r>
            <a:r>
              <a:rPr lang="en-US" dirty="0" err="1" smtClean="0"/>
              <a:t>OverloadCons</a:t>
            </a:r>
            <a:r>
              <a:rPr lang="en-US" dirty="0" smtClean="0"/>
              <a:t> {</a:t>
            </a:r>
          </a:p>
          <a:p>
            <a:pPr>
              <a:buNone/>
            </a:pPr>
            <a:r>
              <a:rPr lang="en-US" dirty="0" smtClean="0"/>
              <a:t>public static void main(String </a:t>
            </a:r>
            <a:r>
              <a:rPr lang="en-US" dirty="0" err="1" smtClean="0"/>
              <a:t>args</a:t>
            </a:r>
            <a:r>
              <a:rPr lang="en-US" dirty="0" smtClean="0"/>
              <a:t>[]) {</a:t>
            </a:r>
          </a:p>
          <a:p>
            <a:pPr>
              <a:buNone/>
            </a:pPr>
            <a:endParaRPr lang="en-US" dirty="0" smtClean="0"/>
          </a:p>
          <a:p>
            <a:pPr>
              <a:buNone/>
            </a:pPr>
            <a:r>
              <a:rPr lang="en-US" dirty="0" smtClean="0"/>
              <a:t>Box mybox1 = new Box(10, 20, 15);</a:t>
            </a:r>
          </a:p>
          <a:p>
            <a:pPr>
              <a:buNone/>
            </a:pPr>
            <a:r>
              <a:rPr lang="en-US" dirty="0" smtClean="0"/>
              <a:t>Box mybox2 = new Box();</a:t>
            </a:r>
          </a:p>
          <a:p>
            <a:pPr>
              <a:buNone/>
            </a:pPr>
            <a:r>
              <a:rPr lang="en-US" dirty="0" smtClean="0"/>
              <a:t>Box </a:t>
            </a:r>
            <a:r>
              <a:rPr lang="en-US" dirty="0" err="1" smtClean="0"/>
              <a:t>mycube</a:t>
            </a:r>
            <a:r>
              <a:rPr lang="en-US" dirty="0" smtClean="0"/>
              <a:t> = new Box(7);</a:t>
            </a:r>
          </a:p>
          <a:p>
            <a:pPr>
              <a:buNone/>
            </a:pPr>
            <a:endParaRPr lang="en-US" dirty="0" smtClean="0"/>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Objects as Parameters</a:t>
            </a:r>
            <a:endParaRPr lang="en-US" dirty="0"/>
          </a:p>
        </p:txBody>
      </p:sp>
      <p:sp>
        <p:nvSpPr>
          <p:cNvPr id="3" name="Content Placeholder 2"/>
          <p:cNvSpPr>
            <a:spLocks noGrp="1"/>
          </p:cNvSpPr>
          <p:nvPr>
            <p:ph idx="1"/>
          </p:nvPr>
        </p:nvSpPr>
        <p:spPr>
          <a:xfrm>
            <a:off x="457200" y="1219200"/>
            <a:ext cx="8229600" cy="4906963"/>
          </a:xfrm>
        </p:spPr>
        <p:txBody>
          <a:bodyPr>
            <a:noAutofit/>
          </a:bodyPr>
          <a:lstStyle/>
          <a:p>
            <a:pPr>
              <a:buNone/>
            </a:pPr>
            <a:r>
              <a:rPr lang="en-US" sz="2800" dirty="0" smtClean="0"/>
              <a:t>class Test {</a:t>
            </a:r>
          </a:p>
          <a:p>
            <a:pPr>
              <a:buNone/>
            </a:pPr>
            <a:r>
              <a:rPr lang="en-US" sz="2800" dirty="0" err="1" smtClean="0"/>
              <a:t>int</a:t>
            </a:r>
            <a:r>
              <a:rPr lang="en-US" sz="2800" dirty="0" smtClean="0"/>
              <a:t> a, b;</a:t>
            </a:r>
          </a:p>
          <a:p>
            <a:pPr>
              <a:buNone/>
            </a:pPr>
            <a:r>
              <a:rPr lang="en-US" sz="2800" dirty="0" smtClean="0"/>
              <a:t>Test(</a:t>
            </a:r>
            <a:r>
              <a:rPr lang="en-US" sz="2800" dirty="0" err="1" smtClean="0"/>
              <a:t>int</a:t>
            </a:r>
            <a:r>
              <a:rPr lang="en-US" sz="2800" dirty="0" smtClean="0"/>
              <a:t> </a:t>
            </a:r>
            <a:r>
              <a:rPr lang="en-US" sz="2800" dirty="0" err="1" smtClean="0"/>
              <a:t>i</a:t>
            </a:r>
            <a:r>
              <a:rPr lang="en-US" sz="2800" dirty="0" smtClean="0"/>
              <a:t>, </a:t>
            </a:r>
            <a:r>
              <a:rPr lang="en-US" sz="2800" dirty="0" err="1" smtClean="0"/>
              <a:t>int</a:t>
            </a:r>
            <a:r>
              <a:rPr lang="en-US" sz="2800" dirty="0" smtClean="0"/>
              <a:t> j) {</a:t>
            </a:r>
          </a:p>
          <a:p>
            <a:pPr>
              <a:buNone/>
            </a:pPr>
            <a:r>
              <a:rPr lang="en-US" sz="2800" dirty="0" smtClean="0"/>
              <a:t>a = </a:t>
            </a:r>
            <a:r>
              <a:rPr lang="en-US" sz="2800" dirty="0" err="1" smtClean="0"/>
              <a:t>i</a:t>
            </a:r>
            <a:r>
              <a:rPr lang="en-US" sz="2800" dirty="0" smtClean="0"/>
              <a:t>;</a:t>
            </a:r>
          </a:p>
          <a:p>
            <a:pPr>
              <a:buNone/>
            </a:pPr>
            <a:r>
              <a:rPr lang="en-US" sz="2800" dirty="0" smtClean="0"/>
              <a:t>b = j;</a:t>
            </a:r>
          </a:p>
          <a:p>
            <a:pPr>
              <a:buNone/>
            </a:pPr>
            <a:r>
              <a:rPr lang="en-US" sz="2800" dirty="0" smtClean="0"/>
              <a:t>}</a:t>
            </a:r>
          </a:p>
          <a:p>
            <a:pPr>
              <a:buNone/>
            </a:pPr>
            <a:r>
              <a:rPr lang="en-US" sz="2800" dirty="0" err="1" smtClean="0"/>
              <a:t>boolean</a:t>
            </a:r>
            <a:r>
              <a:rPr lang="en-US" sz="2800" dirty="0" smtClean="0"/>
              <a:t> equals(Test o) {</a:t>
            </a:r>
          </a:p>
          <a:p>
            <a:pPr>
              <a:buNone/>
            </a:pPr>
            <a:r>
              <a:rPr lang="en-US" sz="2800" dirty="0" smtClean="0"/>
              <a:t>if(</a:t>
            </a:r>
            <a:r>
              <a:rPr lang="en-US" sz="2800" dirty="0" err="1" smtClean="0"/>
              <a:t>o.a</a:t>
            </a:r>
            <a:r>
              <a:rPr lang="en-US" sz="2800" dirty="0" smtClean="0"/>
              <a:t> == a &amp;&amp; </a:t>
            </a:r>
            <a:r>
              <a:rPr lang="en-US" sz="2800" dirty="0" err="1" smtClean="0"/>
              <a:t>o.b</a:t>
            </a:r>
            <a:r>
              <a:rPr lang="en-US" sz="2800" dirty="0" smtClean="0"/>
              <a:t> == b) return true;</a:t>
            </a:r>
          </a:p>
          <a:p>
            <a:pPr>
              <a:buNone/>
            </a:pPr>
            <a:r>
              <a:rPr lang="en-US" sz="2800" dirty="0" smtClean="0"/>
              <a:t>else return false;</a:t>
            </a:r>
          </a:p>
          <a:p>
            <a:pPr>
              <a:buNone/>
            </a:pPr>
            <a:r>
              <a:rPr lang="en-US" sz="2800" dirty="0" smtClean="0"/>
              <a:t>}  }</a:t>
            </a:r>
            <a:endParaRPr lang="en-US"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buNone/>
            </a:pPr>
            <a:r>
              <a:rPr lang="en-US" dirty="0" smtClean="0"/>
              <a:t>class </a:t>
            </a:r>
            <a:r>
              <a:rPr lang="en-US" dirty="0" err="1" smtClean="0"/>
              <a:t>PassOb</a:t>
            </a:r>
            <a:r>
              <a:rPr lang="en-US" dirty="0" smtClean="0"/>
              <a:t> {</a:t>
            </a:r>
          </a:p>
          <a:p>
            <a:pPr>
              <a:buNone/>
            </a:pPr>
            <a:r>
              <a:rPr lang="en-US" dirty="0" smtClean="0"/>
              <a:t>public static void main(String </a:t>
            </a:r>
            <a:r>
              <a:rPr lang="en-US" dirty="0" err="1" smtClean="0"/>
              <a:t>args</a:t>
            </a:r>
            <a:r>
              <a:rPr lang="en-US" dirty="0" smtClean="0"/>
              <a:t>[]) {</a:t>
            </a:r>
          </a:p>
          <a:p>
            <a:pPr>
              <a:buNone/>
            </a:pPr>
            <a:r>
              <a:rPr lang="en-US" dirty="0" smtClean="0"/>
              <a:t>Test ob1 = new Test(100, 22);</a:t>
            </a:r>
          </a:p>
          <a:p>
            <a:pPr>
              <a:buNone/>
            </a:pPr>
            <a:r>
              <a:rPr lang="en-US" dirty="0" smtClean="0"/>
              <a:t>Test ob2 = new Test(100, 22);</a:t>
            </a:r>
          </a:p>
          <a:p>
            <a:pPr>
              <a:buNone/>
            </a:pPr>
            <a:r>
              <a:rPr lang="en-US" dirty="0" smtClean="0"/>
              <a:t>Test ob3 = new Test(-1, -1);</a:t>
            </a:r>
          </a:p>
          <a:p>
            <a:pPr>
              <a:buNone/>
            </a:pPr>
            <a:r>
              <a:rPr lang="en-US" dirty="0" err="1" smtClean="0"/>
              <a:t>System.out.println</a:t>
            </a:r>
            <a:r>
              <a:rPr lang="en-US" dirty="0" smtClean="0"/>
              <a:t>("ob1 == ob2: " + ob1.equals(ob2));</a:t>
            </a:r>
          </a:p>
          <a:p>
            <a:pPr>
              <a:buNone/>
            </a:pPr>
            <a:r>
              <a:rPr lang="en-US" dirty="0" err="1" smtClean="0"/>
              <a:t>System.out.println</a:t>
            </a:r>
            <a:r>
              <a:rPr lang="en-US" dirty="0" smtClean="0"/>
              <a:t>("ob1 == ob3: " + ob1.equals(ob3));</a:t>
            </a:r>
          </a:p>
          <a:p>
            <a:pPr>
              <a:buNone/>
            </a:pPr>
            <a:r>
              <a:rPr lang="en-US" dirty="0" smtClean="0"/>
              <a:t>}</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Call by value</a:t>
            </a:r>
          </a:p>
          <a:p>
            <a:r>
              <a:rPr lang="en-US" dirty="0" smtClean="0"/>
              <a:t>Call by reference</a:t>
            </a:r>
          </a:p>
          <a:p>
            <a:endParaRPr lang="en-US" dirty="0" smtClean="0"/>
          </a:p>
          <a:p>
            <a:endParaRPr lang="en-US" dirty="0" smtClean="0"/>
          </a:p>
          <a:p>
            <a:r>
              <a:rPr lang="en-US" dirty="0" smtClean="0"/>
              <a:t>program</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Returning objects</a:t>
            </a:r>
            <a:endParaRPr lang="en-US" dirty="0"/>
          </a:p>
        </p:txBody>
      </p:sp>
      <p:sp>
        <p:nvSpPr>
          <p:cNvPr id="3" name="Content Placeholder 2"/>
          <p:cNvSpPr>
            <a:spLocks noGrp="1"/>
          </p:cNvSpPr>
          <p:nvPr>
            <p:ph idx="1"/>
          </p:nvPr>
        </p:nvSpPr>
        <p:spPr/>
        <p:txBody>
          <a:bodyPr>
            <a:noAutofit/>
          </a:bodyPr>
          <a:lstStyle/>
          <a:p>
            <a:pPr>
              <a:buNone/>
            </a:pPr>
            <a:r>
              <a:rPr lang="en-US" sz="1000" dirty="0" smtClean="0"/>
              <a:t>class change</a:t>
            </a:r>
          </a:p>
          <a:p>
            <a:pPr>
              <a:buNone/>
            </a:pPr>
            <a:r>
              <a:rPr lang="en-US" sz="1000" dirty="0" smtClean="0"/>
              <a:t>{</a:t>
            </a:r>
            <a:r>
              <a:rPr lang="en-US" sz="1000" dirty="0" err="1" smtClean="0"/>
              <a:t>int</a:t>
            </a:r>
            <a:r>
              <a:rPr lang="en-US" sz="1000" dirty="0" smtClean="0"/>
              <a:t> </a:t>
            </a:r>
            <a:r>
              <a:rPr lang="en-US" sz="1000" dirty="0" err="1" smtClean="0"/>
              <a:t>c,x,y</a:t>
            </a:r>
            <a:r>
              <a:rPr lang="en-US" sz="1000" dirty="0" smtClean="0"/>
              <a:t>;</a:t>
            </a:r>
          </a:p>
          <a:p>
            <a:pPr>
              <a:buNone/>
            </a:pPr>
            <a:r>
              <a:rPr lang="en-US" sz="1000" dirty="0" smtClean="0"/>
              <a:t>change(</a:t>
            </a:r>
            <a:r>
              <a:rPr lang="en-US" sz="1000" dirty="0" err="1" smtClean="0"/>
              <a:t>int</a:t>
            </a:r>
            <a:r>
              <a:rPr lang="en-US" sz="1000" dirty="0" smtClean="0"/>
              <a:t> a, </a:t>
            </a:r>
            <a:r>
              <a:rPr lang="en-US" sz="1000" dirty="0" err="1" smtClean="0"/>
              <a:t>int</a:t>
            </a:r>
            <a:r>
              <a:rPr lang="en-US" sz="1000" dirty="0" smtClean="0"/>
              <a:t> b)</a:t>
            </a:r>
          </a:p>
          <a:p>
            <a:pPr>
              <a:buNone/>
            </a:pPr>
            <a:r>
              <a:rPr lang="en-US" sz="1000" dirty="0" smtClean="0"/>
              <a:t>        </a:t>
            </a:r>
          </a:p>
          <a:p>
            <a:pPr>
              <a:buNone/>
            </a:pPr>
            <a:r>
              <a:rPr lang="en-US" sz="1000" dirty="0" smtClean="0"/>
              <a:t>{</a:t>
            </a:r>
          </a:p>
          <a:p>
            <a:pPr>
              <a:buNone/>
            </a:pPr>
            <a:r>
              <a:rPr lang="en-US" sz="1000" dirty="0" smtClean="0"/>
              <a:t>    x=a;</a:t>
            </a:r>
          </a:p>
          <a:p>
            <a:pPr>
              <a:buNone/>
            </a:pPr>
            <a:r>
              <a:rPr lang="en-US" sz="1000" dirty="0" smtClean="0"/>
              <a:t>    y=b;</a:t>
            </a:r>
          </a:p>
          <a:p>
            <a:pPr>
              <a:buNone/>
            </a:pPr>
            <a:r>
              <a:rPr lang="en-US" sz="1000" dirty="0" smtClean="0"/>
              <a:t>    </a:t>
            </a:r>
          </a:p>
          <a:p>
            <a:pPr>
              <a:buNone/>
            </a:pPr>
            <a:r>
              <a:rPr lang="en-US" sz="1000" dirty="0" smtClean="0"/>
              <a:t>}</a:t>
            </a:r>
          </a:p>
          <a:p>
            <a:pPr>
              <a:buNone/>
            </a:pPr>
            <a:r>
              <a:rPr lang="en-US" sz="1000" dirty="0" smtClean="0"/>
              <a:t>  change swap()</a:t>
            </a:r>
          </a:p>
          <a:p>
            <a:pPr>
              <a:buNone/>
            </a:pPr>
            <a:r>
              <a:rPr lang="en-US" sz="1000" dirty="0" smtClean="0"/>
              <a:t>    {</a:t>
            </a:r>
          </a:p>
          <a:p>
            <a:pPr>
              <a:buNone/>
            </a:pPr>
            <a:r>
              <a:rPr lang="en-US" sz="1000" dirty="0" smtClean="0"/>
              <a:t>        c=x;</a:t>
            </a:r>
          </a:p>
          <a:p>
            <a:pPr>
              <a:buNone/>
            </a:pPr>
            <a:r>
              <a:rPr lang="en-US" sz="1000" dirty="0" smtClean="0"/>
              <a:t>       x=y;</a:t>
            </a:r>
          </a:p>
          <a:p>
            <a:pPr>
              <a:buNone/>
            </a:pPr>
            <a:r>
              <a:rPr lang="en-US" sz="1000" dirty="0" smtClean="0"/>
              <a:t>        y=c;</a:t>
            </a:r>
          </a:p>
          <a:p>
            <a:pPr>
              <a:buNone/>
            </a:pPr>
            <a:r>
              <a:rPr lang="en-US" sz="1000" dirty="0" smtClean="0"/>
              <a:t>        return this;</a:t>
            </a:r>
          </a:p>
          <a:p>
            <a:pPr>
              <a:buNone/>
            </a:pPr>
            <a:r>
              <a:rPr lang="en-US" sz="1000" dirty="0" smtClean="0"/>
              <a:t>    }</a:t>
            </a:r>
          </a:p>
          <a:p>
            <a:pPr>
              <a:buNone/>
            </a:pPr>
            <a:r>
              <a:rPr lang="en-US" sz="1000" dirty="0" smtClean="0"/>
              <a:t>}</a:t>
            </a:r>
          </a:p>
          <a:p>
            <a:pPr>
              <a:buNone/>
            </a:pPr>
            <a:r>
              <a:rPr lang="en-US" sz="1000" dirty="0" smtClean="0"/>
              <a:t>public class Swap {</a:t>
            </a:r>
          </a:p>
          <a:p>
            <a:pPr>
              <a:buNone/>
            </a:pPr>
            <a:endParaRPr lang="en-US" sz="1000" dirty="0" smtClean="0"/>
          </a:p>
          <a:p>
            <a:pPr>
              <a:buNone/>
            </a:pPr>
            <a:r>
              <a:rPr lang="en-US" sz="1000" dirty="0" smtClean="0"/>
              <a:t>    /**</a:t>
            </a:r>
          </a:p>
          <a:p>
            <a:pPr>
              <a:buNone/>
            </a:pPr>
            <a:r>
              <a:rPr lang="en-US" sz="1000" dirty="0" smtClean="0"/>
              <a:t>     * @</a:t>
            </a:r>
            <a:r>
              <a:rPr lang="en-US" sz="1000" dirty="0" err="1" smtClean="0"/>
              <a:t>param</a:t>
            </a:r>
            <a:r>
              <a:rPr lang="en-US" sz="1000" dirty="0" smtClean="0"/>
              <a:t> </a:t>
            </a:r>
            <a:r>
              <a:rPr lang="en-US" sz="1000" dirty="0" err="1" smtClean="0"/>
              <a:t>args</a:t>
            </a:r>
            <a:r>
              <a:rPr lang="en-US" sz="1000" dirty="0" smtClean="0"/>
              <a:t> the command line arguments</a:t>
            </a:r>
          </a:p>
          <a:p>
            <a:pPr>
              <a:buNone/>
            </a:pPr>
            <a:r>
              <a:rPr lang="en-US" sz="1000" dirty="0" smtClean="0"/>
              <a:t>     */</a:t>
            </a:r>
          </a:p>
          <a:p>
            <a:pPr>
              <a:buNone/>
            </a:pPr>
            <a:r>
              <a:rPr lang="en-US" sz="1000" dirty="0" smtClean="0"/>
              <a:t>    public static void main(String[] </a:t>
            </a:r>
            <a:r>
              <a:rPr lang="en-US" sz="1000" dirty="0" err="1" smtClean="0"/>
              <a:t>args</a:t>
            </a:r>
            <a:r>
              <a:rPr lang="en-US" sz="1000" dirty="0" smtClean="0"/>
              <a:t>) {</a:t>
            </a:r>
          </a:p>
          <a:p>
            <a:pPr>
              <a:buNone/>
            </a:pPr>
            <a:r>
              <a:rPr lang="en-US" sz="1000" dirty="0" smtClean="0"/>
              <a:t>        // TODO code application logic here</a:t>
            </a:r>
          </a:p>
          <a:p>
            <a:pPr>
              <a:buNone/>
            </a:pPr>
            <a:r>
              <a:rPr lang="en-US" sz="1000" dirty="0" smtClean="0"/>
              <a:t>    change c=new change(5,10);</a:t>
            </a:r>
          </a:p>
          <a:p>
            <a:pPr>
              <a:buNone/>
            </a:pPr>
            <a:r>
              <a:rPr lang="en-US" sz="1000" dirty="0" smtClean="0"/>
              <a:t>    change c1;</a:t>
            </a:r>
          </a:p>
          <a:p>
            <a:pPr>
              <a:buNone/>
            </a:pPr>
            <a:r>
              <a:rPr lang="en-US" sz="1000" dirty="0" smtClean="0"/>
              <a:t>    </a:t>
            </a:r>
            <a:r>
              <a:rPr lang="en-US" sz="1000" dirty="0" err="1" smtClean="0"/>
              <a:t>System.out.println</a:t>
            </a:r>
            <a:r>
              <a:rPr lang="en-US" sz="1000" dirty="0" smtClean="0"/>
              <a:t>("value of a and b   "+</a:t>
            </a:r>
            <a:r>
              <a:rPr lang="en-US" sz="1000" dirty="0" err="1" smtClean="0"/>
              <a:t>c.x</a:t>
            </a:r>
            <a:r>
              <a:rPr lang="en-US" sz="1000" dirty="0" smtClean="0"/>
              <a:t>+"  "+</a:t>
            </a:r>
            <a:r>
              <a:rPr lang="en-US" sz="1000" dirty="0" err="1" smtClean="0"/>
              <a:t>c.y</a:t>
            </a:r>
            <a:r>
              <a:rPr lang="en-US" sz="1000" dirty="0" smtClean="0"/>
              <a:t>);</a:t>
            </a:r>
          </a:p>
          <a:p>
            <a:pPr>
              <a:buNone/>
            </a:pPr>
            <a:r>
              <a:rPr lang="en-US" sz="1000" dirty="0" smtClean="0"/>
              <a:t>    c1=</a:t>
            </a:r>
            <a:r>
              <a:rPr lang="en-US" sz="1000" dirty="0" err="1" smtClean="0"/>
              <a:t>c.swap</a:t>
            </a:r>
            <a:r>
              <a:rPr lang="en-US" sz="1000" dirty="0" smtClean="0"/>
              <a:t>();</a:t>
            </a:r>
          </a:p>
          <a:p>
            <a:pPr>
              <a:buNone/>
            </a:pPr>
            <a:r>
              <a:rPr lang="en-US" sz="1000" dirty="0" smtClean="0"/>
              <a:t>    </a:t>
            </a:r>
            <a:r>
              <a:rPr lang="en-US" sz="1000" dirty="0" err="1" smtClean="0"/>
              <a:t>System.out.println</a:t>
            </a:r>
            <a:r>
              <a:rPr lang="en-US" sz="1000" dirty="0" smtClean="0"/>
              <a:t>("value of a and b"+c1.x+"  "+c1.y);</a:t>
            </a:r>
          </a:p>
          <a:p>
            <a:pPr>
              <a:buNone/>
            </a:pPr>
            <a:r>
              <a:rPr lang="en-US" sz="1000" dirty="0" smtClean="0"/>
              <a:t>    </a:t>
            </a:r>
          </a:p>
          <a:p>
            <a:pPr>
              <a:buNone/>
            </a:pPr>
            <a:r>
              <a:rPr lang="en-US" sz="1000" dirty="0" smtClean="0"/>
              <a:t>    </a:t>
            </a:r>
          </a:p>
          <a:p>
            <a:pPr>
              <a:buNone/>
            </a:pPr>
            <a:r>
              <a:rPr lang="en-US" sz="1000" dirty="0" smtClean="0"/>
              <a:t>    </a:t>
            </a:r>
          </a:p>
          <a:p>
            <a:pPr>
              <a:buNone/>
            </a:pPr>
            <a:r>
              <a:rPr lang="en-US" sz="1000" dirty="0" smtClean="0"/>
              <a:t>    }</a:t>
            </a:r>
            <a:endParaRPr lang="en-US" sz="1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a:t>
            </a:r>
            <a:endParaRPr lang="en-US" dirty="0"/>
          </a:p>
        </p:txBody>
      </p:sp>
      <p:sp>
        <p:nvSpPr>
          <p:cNvPr id="3" name="Content Placeholder 2"/>
          <p:cNvSpPr>
            <a:spLocks noGrp="1"/>
          </p:cNvSpPr>
          <p:nvPr>
            <p:ph idx="1"/>
          </p:nvPr>
        </p:nvSpPr>
        <p:spPr>
          <a:xfrm>
            <a:off x="457200" y="1143000"/>
            <a:ext cx="8229600" cy="4983163"/>
          </a:xfrm>
        </p:spPr>
        <p:txBody>
          <a:bodyPr>
            <a:noAutofit/>
          </a:bodyPr>
          <a:lstStyle/>
          <a:p>
            <a:pPr>
              <a:buNone/>
            </a:pPr>
            <a:r>
              <a:rPr lang="en-US" sz="2000" dirty="0" smtClean="0"/>
              <a:t>class Factorial {</a:t>
            </a:r>
          </a:p>
          <a:p>
            <a:pPr>
              <a:buNone/>
            </a:pPr>
            <a:r>
              <a:rPr lang="en-US" sz="2000" dirty="0" smtClean="0"/>
              <a:t>// this is a recursive method</a:t>
            </a:r>
          </a:p>
          <a:p>
            <a:pPr>
              <a:buNone/>
            </a:pPr>
            <a:r>
              <a:rPr lang="en-US" sz="2000" dirty="0" err="1" smtClean="0"/>
              <a:t>int</a:t>
            </a:r>
            <a:r>
              <a:rPr lang="en-US" sz="2000" dirty="0" smtClean="0"/>
              <a:t> fact(</a:t>
            </a:r>
            <a:r>
              <a:rPr lang="en-US" sz="2000" dirty="0" err="1" smtClean="0"/>
              <a:t>int</a:t>
            </a:r>
            <a:r>
              <a:rPr lang="en-US" sz="2000" dirty="0" smtClean="0"/>
              <a:t> n) {</a:t>
            </a:r>
          </a:p>
          <a:p>
            <a:pPr>
              <a:buNone/>
            </a:pPr>
            <a:r>
              <a:rPr lang="en-US" sz="2000" dirty="0" err="1" smtClean="0"/>
              <a:t>int</a:t>
            </a:r>
            <a:r>
              <a:rPr lang="en-US" sz="2000" dirty="0" smtClean="0"/>
              <a:t> result;</a:t>
            </a:r>
          </a:p>
          <a:p>
            <a:pPr>
              <a:buNone/>
            </a:pPr>
            <a:r>
              <a:rPr lang="en-US" sz="2000" dirty="0" smtClean="0"/>
              <a:t>if(n==1) return 1;</a:t>
            </a:r>
          </a:p>
          <a:p>
            <a:pPr>
              <a:buNone/>
            </a:pPr>
            <a:r>
              <a:rPr lang="en-US" sz="2000" dirty="0" smtClean="0"/>
              <a:t>result = fact(n-1) * n;</a:t>
            </a:r>
          </a:p>
          <a:p>
            <a:pPr>
              <a:buNone/>
            </a:pPr>
            <a:r>
              <a:rPr lang="en-US" sz="2000" dirty="0" smtClean="0"/>
              <a:t>return result;</a:t>
            </a:r>
          </a:p>
          <a:p>
            <a:pPr>
              <a:buNone/>
            </a:pPr>
            <a:r>
              <a:rPr lang="en-US" sz="2000" dirty="0" smtClean="0"/>
              <a:t>}</a:t>
            </a:r>
          </a:p>
          <a:p>
            <a:pPr>
              <a:buNone/>
            </a:pPr>
            <a:r>
              <a:rPr lang="en-US" sz="2000" dirty="0" smtClean="0"/>
              <a:t>}</a:t>
            </a:r>
          </a:p>
          <a:p>
            <a:pPr>
              <a:buNone/>
            </a:pPr>
            <a:r>
              <a:rPr lang="en-US" sz="2000" dirty="0" smtClean="0"/>
              <a:t>class Recursion {</a:t>
            </a:r>
          </a:p>
          <a:p>
            <a:pPr>
              <a:buNone/>
            </a:pPr>
            <a:r>
              <a:rPr lang="en-US" sz="2000" dirty="0" smtClean="0"/>
              <a:t>public static void main(String </a:t>
            </a:r>
            <a:r>
              <a:rPr lang="en-US" sz="2000" dirty="0" err="1" smtClean="0"/>
              <a:t>args</a:t>
            </a:r>
            <a:r>
              <a:rPr lang="en-US" sz="2000" dirty="0" smtClean="0"/>
              <a:t>[]) {</a:t>
            </a:r>
          </a:p>
          <a:p>
            <a:pPr>
              <a:buNone/>
            </a:pPr>
            <a:r>
              <a:rPr lang="en-US" sz="2000" dirty="0" smtClean="0"/>
              <a:t>Factorial f = new Factorial();</a:t>
            </a:r>
          </a:p>
          <a:p>
            <a:pPr>
              <a:buNone/>
            </a:pPr>
            <a:r>
              <a:rPr lang="en-US" sz="2000" dirty="0" err="1" smtClean="0"/>
              <a:t>System.out.println</a:t>
            </a:r>
            <a:r>
              <a:rPr lang="en-US" sz="2000" dirty="0" smtClean="0"/>
              <a:t>("Factorial of 3 is " + </a:t>
            </a:r>
            <a:r>
              <a:rPr lang="en-US" sz="2000" dirty="0" err="1" smtClean="0"/>
              <a:t>f.fact</a:t>
            </a:r>
            <a:r>
              <a:rPr lang="en-US" sz="2000" dirty="0" smtClean="0"/>
              <a:t>(3));</a:t>
            </a:r>
          </a:p>
          <a:p>
            <a:pPr>
              <a:buNone/>
            </a:pPr>
            <a:r>
              <a:rPr lang="en-US" sz="2000" dirty="0" smtClean="0"/>
              <a:t>}</a:t>
            </a:r>
          </a:p>
          <a:p>
            <a:pPr>
              <a:buNone/>
            </a:pPr>
            <a:r>
              <a:rPr lang="en-US" sz="2000" dirty="0" smtClean="0"/>
              <a:t>}</a:t>
            </a:r>
            <a:endParaRPr lang="en-US"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a:t>
            </a:r>
            <a:endParaRPr lang="en-US" dirty="0"/>
          </a:p>
        </p:txBody>
      </p:sp>
      <p:sp>
        <p:nvSpPr>
          <p:cNvPr id="3" name="Content Placeholder 2"/>
          <p:cNvSpPr>
            <a:spLocks noGrp="1"/>
          </p:cNvSpPr>
          <p:nvPr>
            <p:ph idx="1"/>
          </p:nvPr>
        </p:nvSpPr>
        <p:spPr/>
        <p:txBody>
          <a:bodyPr>
            <a:normAutofit/>
          </a:bodyPr>
          <a:lstStyle/>
          <a:p>
            <a:r>
              <a:rPr lang="en-US" dirty="0" smtClean="0"/>
              <a:t>As you know, encapsulation links data with the code that manipulates it.</a:t>
            </a:r>
          </a:p>
          <a:p>
            <a:r>
              <a:rPr lang="en-US" dirty="0" smtClean="0"/>
              <a:t> However, encapsulation provides another important attribute: </a:t>
            </a:r>
            <a:r>
              <a:rPr lang="en-US" i="1" dirty="0" smtClean="0"/>
              <a:t>access control. </a:t>
            </a:r>
          </a:p>
          <a:p>
            <a:r>
              <a:rPr lang="en-US" i="1" dirty="0" smtClean="0"/>
              <a:t>Through encapsulation, </a:t>
            </a:r>
            <a:r>
              <a:rPr lang="en-US" dirty="0" smtClean="0"/>
              <a:t>you can control what parts of a program can access the members of a class.</a:t>
            </a:r>
          </a:p>
          <a:p>
            <a:r>
              <a:rPr lang="en-US" dirty="0" smtClean="0"/>
              <a:t>By controlling access, you can prevent misuse.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Introducing Classes - </a:t>
            </a:r>
            <a:r>
              <a:rPr lang="en-US" b="1" dirty="0" smtClean="0"/>
              <a:t>Class Fundamentals</a:t>
            </a:r>
            <a:endParaRPr lang="en-US" dirty="0"/>
          </a:p>
        </p:txBody>
      </p:sp>
      <p:sp>
        <p:nvSpPr>
          <p:cNvPr id="3" name="Content Placeholder 2"/>
          <p:cNvSpPr>
            <a:spLocks noGrp="1"/>
          </p:cNvSpPr>
          <p:nvPr>
            <p:ph idx="1"/>
          </p:nvPr>
        </p:nvSpPr>
        <p:spPr/>
        <p:txBody>
          <a:bodyPr>
            <a:noAutofit/>
          </a:bodyPr>
          <a:lstStyle/>
          <a:p>
            <a:pPr>
              <a:buNone/>
            </a:pPr>
            <a:r>
              <a:rPr lang="en-US" sz="2000" dirty="0" smtClean="0"/>
              <a:t>A simplified general form of a </a:t>
            </a:r>
            <a:r>
              <a:rPr lang="en-US" sz="2000" b="1" dirty="0" smtClean="0"/>
              <a:t>class definition is shown here:</a:t>
            </a:r>
          </a:p>
          <a:p>
            <a:pPr>
              <a:buNone/>
            </a:pPr>
            <a:r>
              <a:rPr lang="en-US" sz="2000" dirty="0" smtClean="0"/>
              <a:t>class </a:t>
            </a:r>
            <a:r>
              <a:rPr lang="en-US" sz="2000" i="1" dirty="0" err="1" smtClean="0"/>
              <a:t>classname</a:t>
            </a:r>
            <a:r>
              <a:rPr lang="en-US" sz="2000" i="1" dirty="0" smtClean="0"/>
              <a:t> {</a:t>
            </a:r>
          </a:p>
          <a:p>
            <a:pPr>
              <a:buNone/>
            </a:pPr>
            <a:r>
              <a:rPr lang="en-US" sz="2000" i="1" dirty="0" smtClean="0"/>
              <a:t>type instance-variable1;</a:t>
            </a:r>
          </a:p>
          <a:p>
            <a:pPr>
              <a:buNone/>
            </a:pPr>
            <a:r>
              <a:rPr lang="en-US" sz="2000" i="1" dirty="0" smtClean="0"/>
              <a:t>type instance-variable2;…                 type instance-</a:t>
            </a:r>
            <a:r>
              <a:rPr lang="en-US" sz="2000" i="1" dirty="0" err="1" smtClean="0"/>
              <a:t>variableN</a:t>
            </a:r>
            <a:r>
              <a:rPr lang="en-US" sz="2000" i="1" dirty="0" smtClean="0"/>
              <a:t>;</a:t>
            </a:r>
          </a:p>
          <a:p>
            <a:pPr>
              <a:buNone/>
            </a:pPr>
            <a:r>
              <a:rPr lang="en-US" sz="2000" i="1" dirty="0" smtClean="0"/>
              <a:t>type methodname1(parameter-list) {</a:t>
            </a:r>
          </a:p>
          <a:p>
            <a:pPr>
              <a:buNone/>
            </a:pPr>
            <a:r>
              <a:rPr lang="en-US" sz="2000" dirty="0" smtClean="0"/>
              <a:t>// body of method</a:t>
            </a:r>
          </a:p>
          <a:p>
            <a:pPr>
              <a:buNone/>
            </a:pPr>
            <a:r>
              <a:rPr lang="en-US" sz="2000" dirty="0" smtClean="0"/>
              <a:t>}</a:t>
            </a:r>
          </a:p>
          <a:p>
            <a:pPr>
              <a:buNone/>
            </a:pPr>
            <a:r>
              <a:rPr lang="en-US" sz="2000" i="1" dirty="0" smtClean="0"/>
              <a:t>type methodname2(parameter-list) {</a:t>
            </a:r>
          </a:p>
          <a:p>
            <a:pPr>
              <a:buNone/>
            </a:pPr>
            <a:r>
              <a:rPr lang="en-US" sz="2000" dirty="0" smtClean="0"/>
              <a:t>// body of method</a:t>
            </a:r>
          </a:p>
          <a:p>
            <a:pPr>
              <a:buNone/>
            </a:pPr>
            <a:r>
              <a:rPr lang="en-US" sz="2000" dirty="0" smtClean="0"/>
              <a:t>}</a:t>
            </a:r>
          </a:p>
          <a:p>
            <a:pPr>
              <a:buNone/>
            </a:pPr>
            <a:r>
              <a:rPr lang="en-US" sz="2000" i="1" dirty="0" smtClean="0"/>
              <a:t>type </a:t>
            </a:r>
            <a:r>
              <a:rPr lang="en-US" sz="2000" i="1" dirty="0" err="1" smtClean="0"/>
              <a:t>methodnameN</a:t>
            </a:r>
            <a:r>
              <a:rPr lang="en-US" sz="2000" i="1" dirty="0" smtClean="0"/>
              <a:t>(parameter-list) {</a:t>
            </a:r>
          </a:p>
          <a:p>
            <a:pPr>
              <a:buNone/>
            </a:pPr>
            <a:r>
              <a:rPr lang="en-US" sz="2000" dirty="0" smtClean="0"/>
              <a:t>// body of method</a:t>
            </a:r>
          </a:p>
          <a:p>
            <a:pPr>
              <a:buNone/>
            </a:pPr>
            <a:r>
              <a:rPr lang="en-US" sz="2000" dirty="0" smtClean="0"/>
              <a:t>}</a:t>
            </a:r>
          </a:p>
          <a:p>
            <a:pPr>
              <a:buNone/>
            </a:pPr>
            <a:r>
              <a:rPr lang="en-US" sz="2000" dirty="0" smtClean="0"/>
              <a:t>}</a:t>
            </a:r>
            <a:endParaRPr lang="en-US"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How a member can be accessed is determined by the </a:t>
            </a:r>
            <a:r>
              <a:rPr lang="en-US" i="1" dirty="0" smtClean="0"/>
              <a:t>access </a:t>
            </a:r>
            <a:r>
              <a:rPr lang="en-US" i="1" dirty="0" err="1" smtClean="0"/>
              <a:t>specifier</a:t>
            </a:r>
            <a:r>
              <a:rPr lang="en-US" i="1" dirty="0" smtClean="0"/>
              <a:t> that modifies its </a:t>
            </a:r>
            <a:r>
              <a:rPr lang="en-US" dirty="0" smtClean="0"/>
              <a:t>declaration.</a:t>
            </a:r>
          </a:p>
          <a:p>
            <a:r>
              <a:rPr lang="en-US" dirty="0" smtClean="0"/>
              <a:t>Java’s access </a:t>
            </a:r>
            <a:r>
              <a:rPr lang="en-US" dirty="0" err="1" smtClean="0"/>
              <a:t>specifiers</a:t>
            </a:r>
            <a:r>
              <a:rPr lang="en-US" dirty="0" smtClean="0"/>
              <a:t> are </a:t>
            </a:r>
            <a:r>
              <a:rPr lang="en-US" b="1" dirty="0" smtClean="0"/>
              <a:t>public, private, and protected.</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When a member of a class is modified by the </a:t>
            </a:r>
            <a:r>
              <a:rPr lang="en-US" b="1" dirty="0" smtClean="0"/>
              <a:t>public </a:t>
            </a:r>
            <a:r>
              <a:rPr lang="en-US" b="1" dirty="0" err="1" smtClean="0"/>
              <a:t>specifier</a:t>
            </a:r>
            <a:r>
              <a:rPr lang="en-US" b="1" dirty="0" smtClean="0"/>
              <a:t>,</a:t>
            </a:r>
            <a:r>
              <a:rPr lang="en-US" dirty="0" smtClean="0"/>
              <a:t> then that member can be accessed by any other code. </a:t>
            </a:r>
          </a:p>
          <a:p>
            <a:r>
              <a:rPr lang="en-US" dirty="0" smtClean="0"/>
              <a:t>When a member of a class is specified as </a:t>
            </a:r>
            <a:r>
              <a:rPr lang="en-US" b="1" dirty="0" smtClean="0"/>
              <a:t>private</a:t>
            </a:r>
            <a:r>
              <a:rPr lang="en-US" dirty="0" smtClean="0"/>
              <a:t>, then that member can only be accessed by other members of its class.</a:t>
            </a:r>
          </a:p>
          <a:p>
            <a:r>
              <a:rPr lang="en-US" dirty="0" smtClean="0"/>
              <a:t>When no access </a:t>
            </a:r>
            <a:r>
              <a:rPr lang="en-US" dirty="0" err="1" smtClean="0"/>
              <a:t>specifier</a:t>
            </a:r>
            <a:r>
              <a:rPr lang="en-US" dirty="0" smtClean="0"/>
              <a:t> is used, then by </a:t>
            </a:r>
            <a:r>
              <a:rPr lang="en-US" b="1" dirty="0" smtClean="0"/>
              <a:t>default </a:t>
            </a:r>
            <a:r>
              <a:rPr lang="en-US" dirty="0" smtClean="0"/>
              <a:t>the member of a class is</a:t>
            </a:r>
            <a:r>
              <a:rPr lang="en-US" b="1" dirty="0" smtClean="0"/>
              <a:t> public </a:t>
            </a:r>
            <a:r>
              <a:rPr lang="en-US" dirty="0" smtClean="0"/>
              <a:t>within its own package, but cannot be accessed outside of its package.</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Eg</a:t>
            </a:r>
            <a:r>
              <a:rPr lang="en-US" dirty="0" smtClean="0"/>
              <a:t>:</a:t>
            </a:r>
          </a:p>
          <a:p>
            <a:r>
              <a:rPr lang="en-US" dirty="0" smtClean="0"/>
              <a:t>public </a:t>
            </a:r>
            <a:r>
              <a:rPr lang="en-US" dirty="0" err="1" smtClean="0"/>
              <a:t>int</a:t>
            </a:r>
            <a:r>
              <a:rPr lang="en-US" dirty="0" smtClean="0"/>
              <a:t> </a:t>
            </a:r>
            <a:r>
              <a:rPr lang="en-US" dirty="0" err="1" smtClean="0"/>
              <a:t>i</a:t>
            </a:r>
            <a:r>
              <a:rPr lang="en-US" dirty="0" smtClean="0"/>
              <a:t>;</a:t>
            </a:r>
          </a:p>
          <a:p>
            <a:r>
              <a:rPr lang="en-US" dirty="0" smtClean="0"/>
              <a:t>private double j;</a:t>
            </a:r>
          </a:p>
          <a:p>
            <a:r>
              <a:rPr lang="en-US" dirty="0" smtClean="0"/>
              <a:t>private </a:t>
            </a:r>
            <a:r>
              <a:rPr lang="en-US" dirty="0" err="1" smtClean="0"/>
              <a:t>int</a:t>
            </a:r>
            <a:r>
              <a:rPr lang="en-US" dirty="0" smtClean="0"/>
              <a:t> </a:t>
            </a:r>
            <a:r>
              <a:rPr lang="en-US" dirty="0" err="1" smtClean="0"/>
              <a:t>myMethod</a:t>
            </a:r>
            <a:r>
              <a:rPr lang="en-US" dirty="0" smtClean="0"/>
              <a:t>(</a:t>
            </a:r>
            <a:r>
              <a:rPr lang="en-US" dirty="0" err="1" smtClean="0"/>
              <a:t>int</a:t>
            </a:r>
            <a:r>
              <a:rPr lang="en-US" dirty="0" smtClean="0"/>
              <a:t> a, char b)</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7543800" cy="6324600"/>
          </a:xfrm>
        </p:spPr>
        <p:txBody>
          <a:bodyPr>
            <a:noAutofit/>
          </a:bodyPr>
          <a:lstStyle/>
          <a:p>
            <a:pPr>
              <a:buNone/>
            </a:pPr>
            <a:r>
              <a:rPr lang="en-US" sz="2400" dirty="0" smtClean="0"/>
              <a:t>class Test {</a:t>
            </a:r>
          </a:p>
          <a:p>
            <a:pPr>
              <a:buNone/>
            </a:pPr>
            <a:r>
              <a:rPr lang="en-US" sz="2400" dirty="0" err="1" smtClean="0"/>
              <a:t>int</a:t>
            </a:r>
            <a:r>
              <a:rPr lang="en-US" sz="2400" dirty="0" smtClean="0"/>
              <a:t> a;                     public </a:t>
            </a:r>
            <a:r>
              <a:rPr lang="en-US" sz="2400" dirty="0" err="1" smtClean="0"/>
              <a:t>int</a:t>
            </a:r>
            <a:r>
              <a:rPr lang="en-US" sz="2400" dirty="0" smtClean="0"/>
              <a:t> b;      private </a:t>
            </a:r>
            <a:r>
              <a:rPr lang="en-US" sz="2400" dirty="0" err="1" smtClean="0"/>
              <a:t>int</a:t>
            </a:r>
            <a:r>
              <a:rPr lang="en-US" sz="2400" dirty="0" smtClean="0"/>
              <a:t> c; </a:t>
            </a:r>
          </a:p>
          <a:p>
            <a:pPr>
              <a:buNone/>
            </a:pPr>
            <a:r>
              <a:rPr lang="en-US" sz="2400" dirty="0" smtClean="0"/>
              <a:t>// methods to access c</a:t>
            </a:r>
          </a:p>
          <a:p>
            <a:pPr>
              <a:buNone/>
            </a:pPr>
            <a:r>
              <a:rPr lang="en-US" sz="2400" dirty="0" smtClean="0"/>
              <a:t>void </a:t>
            </a:r>
            <a:r>
              <a:rPr lang="en-US" sz="2400" dirty="0" err="1" smtClean="0"/>
              <a:t>setc</a:t>
            </a:r>
            <a:r>
              <a:rPr lang="en-US" sz="2400" dirty="0" smtClean="0"/>
              <a:t>(</a:t>
            </a:r>
            <a:r>
              <a:rPr lang="en-US" sz="2400" dirty="0" err="1" smtClean="0"/>
              <a:t>int</a:t>
            </a:r>
            <a:r>
              <a:rPr lang="en-US" sz="2400" dirty="0" smtClean="0"/>
              <a:t> </a:t>
            </a:r>
            <a:r>
              <a:rPr lang="en-US" sz="2400" dirty="0" err="1" smtClean="0"/>
              <a:t>i</a:t>
            </a:r>
            <a:r>
              <a:rPr lang="en-US" sz="2400" dirty="0" smtClean="0"/>
              <a:t>) {          c = </a:t>
            </a:r>
            <a:r>
              <a:rPr lang="en-US" sz="2400" dirty="0" err="1" smtClean="0"/>
              <a:t>i</a:t>
            </a:r>
            <a:r>
              <a:rPr lang="en-US" sz="2400" dirty="0" smtClean="0"/>
              <a:t>;            }</a:t>
            </a:r>
          </a:p>
          <a:p>
            <a:pPr>
              <a:buNone/>
            </a:pPr>
            <a:r>
              <a:rPr lang="en-US" sz="2400" dirty="0" err="1" smtClean="0"/>
              <a:t>int</a:t>
            </a:r>
            <a:r>
              <a:rPr lang="en-US" sz="2400" dirty="0" smtClean="0"/>
              <a:t> </a:t>
            </a:r>
            <a:r>
              <a:rPr lang="en-US" sz="2400" dirty="0" err="1" smtClean="0"/>
              <a:t>getc</a:t>
            </a:r>
            <a:r>
              <a:rPr lang="en-US" sz="2400" dirty="0" smtClean="0"/>
              <a:t>()          {           return c;}      }</a:t>
            </a:r>
          </a:p>
          <a:p>
            <a:pPr>
              <a:buNone/>
            </a:pPr>
            <a:endParaRPr lang="en-US" sz="2400" dirty="0" smtClean="0"/>
          </a:p>
          <a:p>
            <a:pPr>
              <a:buNone/>
            </a:pPr>
            <a:r>
              <a:rPr lang="en-US" sz="2400" dirty="0" smtClean="0"/>
              <a:t>class </a:t>
            </a:r>
            <a:r>
              <a:rPr lang="en-US" sz="2400" dirty="0" err="1" smtClean="0"/>
              <a:t>AccessTest</a:t>
            </a:r>
            <a:r>
              <a:rPr lang="en-US" sz="2400" dirty="0" smtClean="0"/>
              <a:t> {</a:t>
            </a:r>
          </a:p>
          <a:p>
            <a:pPr>
              <a:buNone/>
            </a:pPr>
            <a:r>
              <a:rPr lang="en-US" sz="2400" dirty="0" smtClean="0"/>
              <a:t>public static void main(String </a:t>
            </a:r>
            <a:r>
              <a:rPr lang="en-US" sz="2400" dirty="0" err="1" smtClean="0"/>
              <a:t>args</a:t>
            </a:r>
            <a:r>
              <a:rPr lang="en-US" sz="2400" dirty="0" smtClean="0"/>
              <a:t>[]) {</a:t>
            </a:r>
          </a:p>
          <a:p>
            <a:pPr>
              <a:buNone/>
            </a:pPr>
            <a:r>
              <a:rPr lang="en-US" sz="2400" dirty="0" smtClean="0"/>
              <a:t>Test ob = new Test();</a:t>
            </a:r>
          </a:p>
          <a:p>
            <a:pPr>
              <a:buNone/>
            </a:pPr>
            <a:r>
              <a:rPr lang="en-US" sz="2400" dirty="0" err="1" smtClean="0"/>
              <a:t>ob.a</a:t>
            </a:r>
            <a:r>
              <a:rPr lang="en-US" sz="2400" dirty="0" smtClean="0"/>
              <a:t> = 10;</a:t>
            </a:r>
          </a:p>
          <a:p>
            <a:pPr>
              <a:buNone/>
            </a:pPr>
            <a:r>
              <a:rPr lang="en-US" sz="2400" dirty="0" err="1" smtClean="0"/>
              <a:t>ob.b</a:t>
            </a:r>
            <a:r>
              <a:rPr lang="en-US" sz="2400" dirty="0" smtClean="0"/>
              <a:t> = 20;</a:t>
            </a:r>
          </a:p>
          <a:p>
            <a:pPr>
              <a:buNone/>
            </a:pPr>
            <a:r>
              <a:rPr lang="en-US" sz="2400" dirty="0" smtClean="0"/>
              <a:t>// </a:t>
            </a:r>
            <a:r>
              <a:rPr lang="en-US" sz="2400" dirty="0" err="1" smtClean="0"/>
              <a:t>ob.c</a:t>
            </a:r>
            <a:r>
              <a:rPr lang="en-US" sz="2400" dirty="0" smtClean="0"/>
              <a:t> = 100; // Error!</a:t>
            </a:r>
          </a:p>
          <a:p>
            <a:pPr>
              <a:buNone/>
            </a:pPr>
            <a:r>
              <a:rPr lang="en-US" sz="2400" dirty="0" err="1" smtClean="0"/>
              <a:t>ob.setc</a:t>
            </a:r>
            <a:r>
              <a:rPr lang="en-US" sz="2400" dirty="0" smtClean="0"/>
              <a:t>(100); // OK</a:t>
            </a:r>
          </a:p>
          <a:p>
            <a:pPr>
              <a:buNone/>
            </a:pPr>
            <a:r>
              <a:rPr lang="en-US" sz="2400" dirty="0" err="1" smtClean="0"/>
              <a:t>System.out.println</a:t>
            </a:r>
            <a:r>
              <a:rPr lang="en-US" sz="2400" dirty="0" smtClean="0"/>
              <a:t>("a, b, and c: " + </a:t>
            </a:r>
            <a:r>
              <a:rPr lang="en-US" sz="2400" dirty="0" err="1" smtClean="0"/>
              <a:t>ob.a</a:t>
            </a:r>
            <a:r>
              <a:rPr lang="en-US" sz="2400" dirty="0" smtClean="0"/>
              <a:t> + " " + </a:t>
            </a:r>
            <a:r>
              <a:rPr lang="en-US" sz="2400" dirty="0" err="1" smtClean="0"/>
              <a:t>ob.b</a:t>
            </a:r>
            <a:r>
              <a:rPr lang="en-US" sz="2400" dirty="0" smtClean="0"/>
              <a:t> + " " + </a:t>
            </a:r>
            <a:r>
              <a:rPr lang="en-US" sz="2400" dirty="0" err="1" smtClean="0"/>
              <a:t>ob.getc</a:t>
            </a:r>
            <a:r>
              <a:rPr lang="en-US" sz="2400" dirty="0" smtClean="0"/>
              <a:t>());</a:t>
            </a:r>
          </a:p>
          <a:p>
            <a:pPr>
              <a:buNone/>
            </a:pP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Understanding static</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When a member is declared </a:t>
            </a:r>
            <a:r>
              <a:rPr lang="en-US" b="1" dirty="0" smtClean="0"/>
              <a:t>static, </a:t>
            </a:r>
            <a:r>
              <a:rPr lang="en-US" dirty="0" smtClean="0"/>
              <a:t>it can be accessed before any  objects of its class are created, and without reference to any object. You can declare both methods and variables to be </a:t>
            </a:r>
            <a:r>
              <a:rPr lang="en-US" b="1" dirty="0" smtClean="0"/>
              <a:t>static.</a:t>
            </a:r>
          </a:p>
          <a:p>
            <a:r>
              <a:rPr lang="en-US" dirty="0" smtClean="0"/>
              <a:t>Methods declared as </a:t>
            </a:r>
            <a:r>
              <a:rPr lang="en-US" b="1" dirty="0" smtClean="0"/>
              <a:t>static have several restrictions:</a:t>
            </a:r>
          </a:p>
          <a:p>
            <a:pPr marL="1314450" lvl="2" indent="-514350">
              <a:buFont typeface="+mj-lt"/>
              <a:buAutoNum type="arabicPeriod"/>
            </a:pPr>
            <a:r>
              <a:rPr lang="en-US" dirty="0" smtClean="0"/>
              <a:t>They can only call other </a:t>
            </a:r>
            <a:r>
              <a:rPr lang="en-US" b="1" dirty="0" smtClean="0"/>
              <a:t>static methods.</a:t>
            </a:r>
          </a:p>
          <a:p>
            <a:pPr marL="1314450" lvl="2" indent="-514350">
              <a:buFont typeface="+mj-lt"/>
              <a:buAutoNum type="arabicPeriod"/>
            </a:pPr>
            <a:r>
              <a:rPr lang="en-US" dirty="0" smtClean="0"/>
              <a:t> They must only access </a:t>
            </a:r>
            <a:r>
              <a:rPr lang="en-US" b="1" dirty="0" smtClean="0"/>
              <a:t>static data.</a:t>
            </a:r>
          </a:p>
          <a:p>
            <a:pPr marL="1314450" lvl="2" indent="-514350">
              <a:buFont typeface="+mj-lt"/>
              <a:buAutoNum type="arabicPeriod"/>
            </a:pPr>
            <a:r>
              <a:rPr lang="en-US" dirty="0" smtClean="0"/>
              <a:t>They cannot refer to </a:t>
            </a:r>
            <a:r>
              <a:rPr lang="en-US" b="1" dirty="0" smtClean="0"/>
              <a:t>this or super in any way.</a:t>
            </a:r>
            <a:endParaRPr lang="en-US" dirty="0" smtClean="0"/>
          </a:p>
          <a:p>
            <a:pPr marL="514350"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Autofit/>
          </a:bodyPr>
          <a:lstStyle/>
          <a:p>
            <a:pPr>
              <a:buNone/>
            </a:pPr>
            <a:r>
              <a:rPr lang="en-US" sz="2800" dirty="0" smtClean="0"/>
              <a:t>// Demonstrate static variables, methods, and blocks.</a:t>
            </a:r>
          </a:p>
          <a:p>
            <a:pPr>
              <a:buNone/>
            </a:pPr>
            <a:r>
              <a:rPr lang="en-US" sz="2800" dirty="0" smtClean="0"/>
              <a:t>class </a:t>
            </a:r>
            <a:r>
              <a:rPr lang="en-US" sz="2800" dirty="0" err="1" smtClean="0"/>
              <a:t>UseStatic</a:t>
            </a:r>
            <a:r>
              <a:rPr lang="en-US" sz="2800" dirty="0" smtClean="0"/>
              <a:t> {</a:t>
            </a:r>
          </a:p>
          <a:p>
            <a:pPr>
              <a:buNone/>
            </a:pPr>
            <a:r>
              <a:rPr lang="en-US" sz="2800" dirty="0" smtClean="0"/>
              <a:t>static </a:t>
            </a:r>
            <a:r>
              <a:rPr lang="en-US" sz="2800" dirty="0" err="1" smtClean="0"/>
              <a:t>int</a:t>
            </a:r>
            <a:r>
              <a:rPr lang="en-US" sz="2800" dirty="0" smtClean="0"/>
              <a:t> a = 3;              static </a:t>
            </a:r>
            <a:r>
              <a:rPr lang="en-US" sz="2800" dirty="0" err="1" smtClean="0"/>
              <a:t>int</a:t>
            </a:r>
            <a:r>
              <a:rPr lang="en-US" sz="2800" dirty="0" smtClean="0"/>
              <a:t> b;</a:t>
            </a:r>
          </a:p>
          <a:p>
            <a:pPr>
              <a:buNone/>
            </a:pPr>
            <a:r>
              <a:rPr lang="en-US" sz="2800" dirty="0" smtClean="0"/>
              <a:t>static void meth(</a:t>
            </a:r>
            <a:r>
              <a:rPr lang="en-US" sz="2800" dirty="0" err="1" smtClean="0"/>
              <a:t>int</a:t>
            </a:r>
            <a:r>
              <a:rPr lang="en-US" sz="2800" dirty="0" smtClean="0"/>
              <a:t> x)   {</a:t>
            </a:r>
          </a:p>
          <a:p>
            <a:pPr>
              <a:buNone/>
            </a:pPr>
            <a:r>
              <a:rPr lang="en-US" sz="2800" dirty="0" err="1" smtClean="0"/>
              <a:t>System.out.println</a:t>
            </a:r>
            <a:r>
              <a:rPr lang="en-US" sz="2800" dirty="0" smtClean="0"/>
              <a:t>("x = " + x);</a:t>
            </a:r>
          </a:p>
          <a:p>
            <a:pPr>
              <a:buNone/>
            </a:pPr>
            <a:r>
              <a:rPr lang="en-US" sz="2800" dirty="0" err="1" smtClean="0"/>
              <a:t>System.out.println</a:t>
            </a:r>
            <a:r>
              <a:rPr lang="en-US" sz="2800" dirty="0" smtClean="0"/>
              <a:t>("a = " + a);</a:t>
            </a:r>
          </a:p>
          <a:p>
            <a:pPr>
              <a:buNone/>
            </a:pPr>
            <a:r>
              <a:rPr lang="en-US" sz="2800" dirty="0" err="1" smtClean="0"/>
              <a:t>System.out.println</a:t>
            </a:r>
            <a:r>
              <a:rPr lang="en-US" sz="2800" dirty="0" smtClean="0"/>
              <a:t>("b = " + b);</a:t>
            </a:r>
          </a:p>
          <a:p>
            <a:pPr>
              <a:buNone/>
            </a:pPr>
            <a:r>
              <a:rPr lang="en-US" sz="2800" dirty="0" smtClean="0"/>
              <a:t>}</a:t>
            </a:r>
          </a:p>
          <a:p>
            <a:pPr>
              <a:buNone/>
            </a:pPr>
            <a:r>
              <a:rPr lang="en-US" sz="2800" dirty="0" smtClean="0"/>
              <a:t>static {</a:t>
            </a:r>
          </a:p>
          <a:p>
            <a:pPr>
              <a:buNone/>
            </a:pPr>
            <a:r>
              <a:rPr lang="en-US" sz="2800" dirty="0" err="1" smtClean="0"/>
              <a:t>System.out.println</a:t>
            </a:r>
            <a:r>
              <a:rPr lang="en-US" sz="2800" dirty="0" smtClean="0"/>
              <a:t>("Static block initialized.");</a:t>
            </a:r>
          </a:p>
          <a:p>
            <a:pPr>
              <a:buNone/>
            </a:pPr>
            <a:r>
              <a:rPr lang="en-US" sz="2800" dirty="0" smtClean="0"/>
              <a:t>b = a * 4;   }</a:t>
            </a:r>
          </a:p>
          <a:p>
            <a:pPr>
              <a:buNone/>
            </a:pPr>
            <a:r>
              <a:rPr lang="en-US" sz="2800" dirty="0" smtClean="0"/>
              <a:t>public static void main(String </a:t>
            </a:r>
            <a:r>
              <a:rPr lang="en-US" sz="2800" dirty="0" err="1" smtClean="0"/>
              <a:t>args</a:t>
            </a:r>
            <a:r>
              <a:rPr lang="en-US" sz="2800" dirty="0" smtClean="0"/>
              <a:t>[]) {</a:t>
            </a:r>
          </a:p>
          <a:p>
            <a:pPr>
              <a:buNone/>
            </a:pPr>
            <a:r>
              <a:rPr lang="en-US" sz="2800" dirty="0" smtClean="0"/>
              <a:t>meth(42);</a:t>
            </a:r>
          </a:p>
          <a:p>
            <a:pPr>
              <a:buNone/>
            </a:pPr>
            <a:r>
              <a:rPr lang="en-US" sz="2800" dirty="0" smtClean="0"/>
              <a:t>}  }</a:t>
            </a:r>
            <a:endParaRPr lang="en-US" sz="2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a:t>
            </a:r>
            <a:endParaRPr lang="en-US" dirty="0"/>
          </a:p>
        </p:txBody>
      </p:sp>
      <p:sp>
        <p:nvSpPr>
          <p:cNvPr id="3" name="Content Placeholder 2"/>
          <p:cNvSpPr>
            <a:spLocks noGrp="1"/>
          </p:cNvSpPr>
          <p:nvPr>
            <p:ph idx="1"/>
          </p:nvPr>
        </p:nvSpPr>
        <p:spPr/>
        <p:txBody>
          <a:bodyPr/>
          <a:lstStyle/>
          <a:p>
            <a:r>
              <a:rPr lang="en-US" dirty="0" smtClean="0"/>
              <a:t>Static block initialized.</a:t>
            </a:r>
          </a:p>
          <a:p>
            <a:r>
              <a:rPr lang="en-US" dirty="0" smtClean="0"/>
              <a:t>x = 42</a:t>
            </a:r>
          </a:p>
          <a:p>
            <a:r>
              <a:rPr lang="en-US" dirty="0" smtClean="0"/>
              <a:t>a = 3</a:t>
            </a:r>
          </a:p>
          <a:p>
            <a:r>
              <a:rPr lang="en-US" dirty="0" smtClean="0"/>
              <a:t>b = 12</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Autofit/>
          </a:bodyPr>
          <a:lstStyle/>
          <a:p>
            <a:pPr>
              <a:buNone/>
            </a:pPr>
            <a:r>
              <a:rPr lang="en-US" sz="2800" dirty="0" smtClean="0"/>
              <a:t>class </a:t>
            </a:r>
            <a:r>
              <a:rPr lang="en-US" sz="2800" dirty="0" err="1" smtClean="0"/>
              <a:t>StaticDemo</a:t>
            </a:r>
            <a:r>
              <a:rPr lang="en-US" sz="2800" dirty="0" smtClean="0"/>
              <a:t> {</a:t>
            </a:r>
          </a:p>
          <a:p>
            <a:pPr>
              <a:buNone/>
            </a:pPr>
            <a:r>
              <a:rPr lang="en-US" sz="2800" dirty="0" smtClean="0"/>
              <a:t>static </a:t>
            </a:r>
            <a:r>
              <a:rPr lang="en-US" sz="2800" dirty="0" err="1" smtClean="0"/>
              <a:t>int</a:t>
            </a:r>
            <a:r>
              <a:rPr lang="en-US" sz="2800" dirty="0" smtClean="0"/>
              <a:t> a = 42;</a:t>
            </a:r>
          </a:p>
          <a:p>
            <a:pPr>
              <a:buNone/>
            </a:pPr>
            <a:r>
              <a:rPr lang="en-US" sz="2800" dirty="0" smtClean="0"/>
              <a:t>static </a:t>
            </a:r>
            <a:r>
              <a:rPr lang="en-US" sz="2800" dirty="0" err="1" smtClean="0"/>
              <a:t>int</a:t>
            </a:r>
            <a:r>
              <a:rPr lang="en-US" sz="2800" dirty="0" smtClean="0"/>
              <a:t> b = 99;</a:t>
            </a:r>
          </a:p>
          <a:p>
            <a:pPr>
              <a:buNone/>
            </a:pPr>
            <a:r>
              <a:rPr lang="en-US" sz="2800" dirty="0" smtClean="0"/>
              <a:t>static void </a:t>
            </a:r>
            <a:r>
              <a:rPr lang="en-US" sz="2800" dirty="0" err="1" smtClean="0"/>
              <a:t>callme</a:t>
            </a:r>
            <a:r>
              <a:rPr lang="en-US" sz="2800" dirty="0" smtClean="0"/>
              <a:t>() {</a:t>
            </a:r>
          </a:p>
          <a:p>
            <a:pPr>
              <a:buNone/>
            </a:pPr>
            <a:r>
              <a:rPr lang="en-US" sz="2800" dirty="0" err="1" smtClean="0"/>
              <a:t>System.out.println</a:t>
            </a:r>
            <a:r>
              <a:rPr lang="en-US" sz="2800" dirty="0" smtClean="0"/>
              <a:t>("a = " + a);</a:t>
            </a:r>
          </a:p>
          <a:p>
            <a:pPr>
              <a:buNone/>
            </a:pPr>
            <a:r>
              <a:rPr lang="en-US" sz="2800" dirty="0" smtClean="0"/>
              <a:t>}</a:t>
            </a:r>
          </a:p>
          <a:p>
            <a:pPr>
              <a:buNone/>
            </a:pPr>
            <a:endParaRPr lang="en-US" sz="2800" dirty="0" smtClean="0"/>
          </a:p>
          <a:p>
            <a:pPr>
              <a:buNone/>
            </a:pPr>
            <a:r>
              <a:rPr lang="en-US" sz="2800" dirty="0" smtClean="0"/>
              <a:t>class </a:t>
            </a:r>
            <a:r>
              <a:rPr lang="en-US" sz="2800" dirty="0" err="1" smtClean="0"/>
              <a:t>StaticByName</a:t>
            </a:r>
            <a:r>
              <a:rPr lang="en-US" sz="2800" dirty="0" smtClean="0"/>
              <a:t> {</a:t>
            </a:r>
          </a:p>
          <a:p>
            <a:pPr>
              <a:buNone/>
            </a:pPr>
            <a:r>
              <a:rPr lang="en-US" sz="2800" dirty="0" smtClean="0"/>
              <a:t>public static void main(String </a:t>
            </a:r>
            <a:r>
              <a:rPr lang="en-US" sz="2800" dirty="0" err="1" smtClean="0"/>
              <a:t>args</a:t>
            </a:r>
            <a:r>
              <a:rPr lang="en-US" sz="2800" dirty="0" smtClean="0"/>
              <a:t>[]) {</a:t>
            </a:r>
          </a:p>
          <a:p>
            <a:pPr>
              <a:buNone/>
            </a:pPr>
            <a:r>
              <a:rPr lang="en-US" sz="2800" dirty="0" err="1" smtClean="0"/>
              <a:t>StaticDemo.callme</a:t>
            </a:r>
            <a:r>
              <a:rPr lang="en-US" sz="2800" dirty="0" smtClean="0"/>
              <a:t>();</a:t>
            </a:r>
          </a:p>
          <a:p>
            <a:pPr>
              <a:buNone/>
            </a:pPr>
            <a:r>
              <a:rPr lang="en-US" sz="2800" dirty="0" err="1" smtClean="0"/>
              <a:t>System.out.println</a:t>
            </a:r>
            <a:r>
              <a:rPr lang="en-US" sz="2800" dirty="0" smtClean="0"/>
              <a:t>("b = " + </a:t>
            </a:r>
            <a:r>
              <a:rPr lang="en-US" sz="2800" dirty="0" err="1" smtClean="0"/>
              <a:t>StaticDemo.b</a:t>
            </a:r>
            <a:r>
              <a:rPr lang="en-US" sz="2800" dirty="0" smtClean="0"/>
              <a:t>);</a:t>
            </a:r>
          </a:p>
          <a:p>
            <a:pPr>
              <a:buNone/>
            </a:pPr>
            <a:r>
              <a:rPr lang="en-US" sz="2800" dirty="0" smtClean="0"/>
              <a:t>}</a:t>
            </a:r>
          </a:p>
          <a:p>
            <a:pPr>
              <a:buNone/>
            </a:pPr>
            <a:r>
              <a:rPr lang="en-US" sz="2800" dirty="0" smtClean="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Here is the output of this program:</a:t>
            </a:r>
          </a:p>
          <a:p>
            <a:r>
              <a:rPr lang="en-US" dirty="0" smtClean="0"/>
              <a:t>a = 42</a:t>
            </a:r>
          </a:p>
          <a:p>
            <a:r>
              <a:rPr lang="en-US" dirty="0" smtClean="0"/>
              <a:t>b = 99</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Final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variable can be declared as </a:t>
            </a:r>
            <a:r>
              <a:rPr lang="en-US" b="1" dirty="0" smtClean="0"/>
              <a:t>final.</a:t>
            </a:r>
            <a:r>
              <a:rPr lang="en-US" dirty="0" smtClean="0"/>
              <a:t> Doing so prevents its contents from being modified.</a:t>
            </a:r>
          </a:p>
          <a:p>
            <a:r>
              <a:rPr lang="en-US" dirty="0" smtClean="0"/>
              <a:t>This means that you must initialize a final variable when it is declared. For example:</a:t>
            </a:r>
          </a:p>
          <a:p>
            <a:r>
              <a:rPr lang="en-US" dirty="0" smtClean="0"/>
              <a:t>final </a:t>
            </a:r>
            <a:r>
              <a:rPr lang="en-US" dirty="0" err="1" smtClean="0"/>
              <a:t>int</a:t>
            </a:r>
            <a:r>
              <a:rPr lang="en-US" dirty="0" smtClean="0"/>
              <a:t> FILE_NEW = 1;</a:t>
            </a:r>
          </a:p>
          <a:p>
            <a:r>
              <a:rPr lang="en-US" dirty="0" smtClean="0"/>
              <a:t>final </a:t>
            </a:r>
            <a:r>
              <a:rPr lang="en-US" dirty="0" err="1" smtClean="0"/>
              <a:t>int</a:t>
            </a:r>
            <a:r>
              <a:rPr lang="en-US" dirty="0" smtClean="0"/>
              <a:t> FILE_OPEN = 2;</a:t>
            </a:r>
          </a:p>
          <a:p>
            <a:r>
              <a:rPr lang="en-US" dirty="0" smtClean="0"/>
              <a:t>final </a:t>
            </a:r>
            <a:r>
              <a:rPr lang="en-US" dirty="0" err="1" smtClean="0"/>
              <a:t>int</a:t>
            </a:r>
            <a:r>
              <a:rPr lang="en-US" dirty="0" smtClean="0"/>
              <a:t> FILE_SAVE = 3;</a:t>
            </a:r>
          </a:p>
          <a:p>
            <a:r>
              <a:rPr lang="en-US" dirty="0" smtClean="0"/>
              <a:t>final </a:t>
            </a:r>
            <a:r>
              <a:rPr lang="en-US" dirty="0" err="1" smtClean="0"/>
              <a:t>int</a:t>
            </a:r>
            <a:r>
              <a:rPr lang="en-US" dirty="0" smtClean="0"/>
              <a:t> FILE_SAVEAS = 4;</a:t>
            </a:r>
          </a:p>
          <a:p>
            <a:r>
              <a:rPr lang="en-US" dirty="0" smtClean="0"/>
              <a:t>final </a:t>
            </a:r>
            <a:r>
              <a:rPr lang="en-US" dirty="0" err="1" smtClean="0"/>
              <a:t>int</a:t>
            </a:r>
            <a:r>
              <a:rPr lang="en-US" dirty="0" smtClean="0"/>
              <a:t> FILE_QUIT = 5;</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0"/>
            <a:ext cx="8229600" cy="6858000"/>
          </a:xfrm>
        </p:spPr>
        <p:txBody>
          <a:bodyPr>
            <a:noAutofit/>
          </a:bodyPr>
          <a:lstStyle/>
          <a:p>
            <a:pPr>
              <a:buNone/>
            </a:pPr>
            <a:r>
              <a:rPr lang="en-US" sz="2000" dirty="0" smtClean="0"/>
              <a:t>class Box {</a:t>
            </a:r>
          </a:p>
          <a:p>
            <a:pPr>
              <a:buNone/>
            </a:pPr>
            <a:r>
              <a:rPr lang="en-US" sz="2000" dirty="0" smtClean="0"/>
              <a:t>double width;</a:t>
            </a:r>
          </a:p>
          <a:p>
            <a:pPr>
              <a:buNone/>
            </a:pPr>
            <a:r>
              <a:rPr lang="en-US" sz="2000" dirty="0" smtClean="0"/>
              <a:t>double height;</a:t>
            </a:r>
          </a:p>
          <a:p>
            <a:pPr>
              <a:buNone/>
            </a:pPr>
            <a:r>
              <a:rPr lang="en-US" sz="2000" dirty="0" smtClean="0"/>
              <a:t>double depth;</a:t>
            </a:r>
          </a:p>
          <a:p>
            <a:pPr>
              <a:buNone/>
            </a:pPr>
            <a:r>
              <a:rPr lang="en-US" sz="2000" dirty="0" smtClean="0"/>
              <a:t>}</a:t>
            </a:r>
          </a:p>
          <a:p>
            <a:pPr>
              <a:buNone/>
            </a:pPr>
            <a:endParaRPr lang="en-US" sz="2000" dirty="0" smtClean="0"/>
          </a:p>
          <a:p>
            <a:pPr>
              <a:buNone/>
            </a:pPr>
            <a:r>
              <a:rPr lang="en-US" sz="2000" dirty="0" smtClean="0"/>
              <a:t>class </a:t>
            </a:r>
            <a:r>
              <a:rPr lang="en-US" sz="2000" dirty="0" err="1" smtClean="0"/>
              <a:t>BoxDemo</a:t>
            </a:r>
            <a:r>
              <a:rPr lang="en-US" sz="2000" dirty="0" smtClean="0"/>
              <a:t> {</a:t>
            </a:r>
          </a:p>
          <a:p>
            <a:pPr>
              <a:buNone/>
            </a:pPr>
            <a:r>
              <a:rPr lang="en-US" sz="2000" dirty="0" smtClean="0"/>
              <a:t>public static void main(String </a:t>
            </a:r>
            <a:r>
              <a:rPr lang="en-US" sz="2000" dirty="0" err="1" smtClean="0"/>
              <a:t>args</a:t>
            </a:r>
            <a:r>
              <a:rPr lang="en-US" sz="2000" dirty="0" smtClean="0"/>
              <a:t>[]) {</a:t>
            </a:r>
          </a:p>
          <a:p>
            <a:pPr>
              <a:buNone/>
            </a:pPr>
            <a:r>
              <a:rPr lang="en-US" sz="2000" b="1" dirty="0" smtClean="0"/>
              <a:t>Box </a:t>
            </a:r>
            <a:r>
              <a:rPr lang="en-US" sz="2000" b="1" dirty="0" err="1" smtClean="0"/>
              <a:t>mybox</a:t>
            </a:r>
            <a:r>
              <a:rPr lang="en-US" sz="2000" b="1" dirty="0" smtClean="0"/>
              <a:t> = new Box();  // creation of object</a:t>
            </a:r>
          </a:p>
          <a:p>
            <a:pPr>
              <a:buNone/>
            </a:pPr>
            <a:r>
              <a:rPr lang="en-US" sz="2000" dirty="0" smtClean="0"/>
              <a:t>double </a:t>
            </a:r>
            <a:r>
              <a:rPr lang="en-US" sz="2000" dirty="0" err="1" smtClean="0"/>
              <a:t>vol</a:t>
            </a:r>
            <a:r>
              <a:rPr lang="en-US" sz="2000" dirty="0" smtClean="0"/>
              <a:t>;</a:t>
            </a:r>
          </a:p>
          <a:p>
            <a:pPr>
              <a:buNone/>
            </a:pPr>
            <a:r>
              <a:rPr lang="en-US" sz="2000" dirty="0" err="1" smtClean="0"/>
              <a:t>mybox.width</a:t>
            </a:r>
            <a:r>
              <a:rPr lang="en-US" sz="2000" dirty="0" smtClean="0"/>
              <a:t> = 10;</a:t>
            </a:r>
          </a:p>
          <a:p>
            <a:pPr>
              <a:buNone/>
            </a:pPr>
            <a:r>
              <a:rPr lang="en-US" sz="2000" dirty="0" err="1" smtClean="0"/>
              <a:t>mybox.height</a:t>
            </a:r>
            <a:r>
              <a:rPr lang="en-US" sz="2000" dirty="0" smtClean="0"/>
              <a:t> = 20;</a:t>
            </a:r>
          </a:p>
          <a:p>
            <a:pPr>
              <a:buNone/>
            </a:pPr>
            <a:r>
              <a:rPr lang="en-US" sz="2000" dirty="0" err="1" smtClean="0"/>
              <a:t>mybox.depth</a:t>
            </a:r>
            <a:r>
              <a:rPr lang="en-US" sz="2000" dirty="0" smtClean="0"/>
              <a:t> = 15;</a:t>
            </a:r>
          </a:p>
          <a:p>
            <a:pPr>
              <a:buNone/>
            </a:pPr>
            <a:endParaRPr lang="en-US" sz="2000" dirty="0" smtClean="0"/>
          </a:p>
          <a:p>
            <a:pPr>
              <a:buNone/>
            </a:pPr>
            <a:r>
              <a:rPr lang="en-US" sz="2000" dirty="0" err="1" smtClean="0"/>
              <a:t>vol</a:t>
            </a:r>
            <a:r>
              <a:rPr lang="en-US" sz="2000" dirty="0" smtClean="0"/>
              <a:t> = </a:t>
            </a:r>
            <a:r>
              <a:rPr lang="en-US" sz="2000" dirty="0" err="1" smtClean="0"/>
              <a:t>mybox.width</a:t>
            </a:r>
            <a:r>
              <a:rPr lang="en-US" sz="2000" dirty="0" smtClean="0"/>
              <a:t> * </a:t>
            </a:r>
            <a:r>
              <a:rPr lang="en-US" sz="2000" dirty="0" err="1" smtClean="0"/>
              <a:t>mybox.height</a:t>
            </a:r>
            <a:r>
              <a:rPr lang="en-US" sz="2000" dirty="0" smtClean="0"/>
              <a:t> * </a:t>
            </a:r>
            <a:r>
              <a:rPr lang="en-US" sz="2000" dirty="0" err="1" smtClean="0"/>
              <a:t>mybox.depth</a:t>
            </a:r>
            <a:r>
              <a:rPr lang="en-US" sz="2000" dirty="0" smtClean="0"/>
              <a:t>;</a:t>
            </a:r>
          </a:p>
          <a:p>
            <a:pPr>
              <a:buNone/>
            </a:pPr>
            <a:r>
              <a:rPr lang="en-US" sz="2000" dirty="0" err="1" smtClean="0"/>
              <a:t>System.out.println</a:t>
            </a:r>
            <a:r>
              <a:rPr lang="en-US" sz="2000" dirty="0" smtClean="0"/>
              <a:t>("Volume is " + </a:t>
            </a:r>
            <a:r>
              <a:rPr lang="en-US" sz="2000" dirty="0" err="1" smtClean="0"/>
              <a:t>vol</a:t>
            </a:r>
            <a:r>
              <a:rPr lang="en-US" sz="2000" dirty="0" smtClean="0"/>
              <a:t>);</a:t>
            </a:r>
          </a:p>
          <a:p>
            <a:pPr>
              <a:buNone/>
            </a:pP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It is a common coding convention  to choose all uppercase identifiers  for final variables.</a:t>
            </a:r>
          </a:p>
          <a:p>
            <a:r>
              <a:rPr lang="en-US" dirty="0" smtClean="0"/>
              <a:t>Variables declared as final do not occupy memory .</a:t>
            </a:r>
          </a:p>
          <a:p>
            <a:r>
              <a:rPr lang="en-US" dirty="0" smtClean="0"/>
              <a:t>Final variable is essentially a constant</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buNone/>
            </a:pPr>
            <a:r>
              <a:rPr lang="en-US" sz="2000" b="1" dirty="0" smtClean="0"/>
              <a:t>class </a:t>
            </a:r>
            <a:r>
              <a:rPr lang="en-US" sz="2000" b="1" dirty="0" err="1" smtClean="0"/>
              <a:t>StaticDemo</a:t>
            </a:r>
            <a:r>
              <a:rPr lang="en-US" sz="2000" b="1" dirty="0" smtClean="0"/>
              <a:t> {</a:t>
            </a:r>
          </a:p>
          <a:p>
            <a:pPr>
              <a:buNone/>
            </a:pPr>
            <a:r>
              <a:rPr lang="en-US" sz="2000" b="1" dirty="0" smtClean="0"/>
              <a:t>    final </a:t>
            </a:r>
            <a:r>
              <a:rPr lang="en-US" sz="2000" b="1" dirty="0" err="1" smtClean="0"/>
              <a:t>int</a:t>
            </a:r>
            <a:r>
              <a:rPr lang="en-US" sz="2000" b="1" dirty="0" smtClean="0"/>
              <a:t> a = 42;</a:t>
            </a:r>
          </a:p>
          <a:p>
            <a:pPr>
              <a:buNone/>
            </a:pPr>
            <a:r>
              <a:rPr lang="en-US" sz="2000" b="1" dirty="0" smtClean="0"/>
              <a:t>final </a:t>
            </a:r>
            <a:r>
              <a:rPr lang="en-US" sz="2000" b="1" dirty="0" err="1" smtClean="0"/>
              <a:t>int</a:t>
            </a:r>
            <a:r>
              <a:rPr lang="en-US" sz="2000" b="1" dirty="0" smtClean="0"/>
              <a:t> b = 99;</a:t>
            </a:r>
          </a:p>
          <a:p>
            <a:pPr>
              <a:buNone/>
            </a:pPr>
            <a:r>
              <a:rPr lang="en-US" sz="2000" b="1" dirty="0" smtClean="0"/>
              <a:t>void </a:t>
            </a:r>
            <a:r>
              <a:rPr lang="en-US" sz="2000" b="1" dirty="0" err="1" smtClean="0"/>
              <a:t>callme</a:t>
            </a:r>
            <a:r>
              <a:rPr lang="en-US" sz="2000" b="1" dirty="0" smtClean="0"/>
              <a:t>() {</a:t>
            </a:r>
          </a:p>
          <a:p>
            <a:pPr>
              <a:buNone/>
            </a:pPr>
            <a:r>
              <a:rPr lang="en-US" sz="2000" b="1" dirty="0" smtClean="0"/>
              <a:t>  //  a++;</a:t>
            </a:r>
          </a:p>
          <a:p>
            <a:pPr>
              <a:buNone/>
            </a:pPr>
            <a:r>
              <a:rPr lang="en-US" sz="2000" b="1" dirty="0" err="1" smtClean="0"/>
              <a:t>System.out.println</a:t>
            </a:r>
            <a:r>
              <a:rPr lang="en-US" sz="2000" b="1" dirty="0" smtClean="0"/>
              <a:t>("a = " + a);</a:t>
            </a:r>
          </a:p>
          <a:p>
            <a:pPr>
              <a:buNone/>
            </a:pPr>
            <a:r>
              <a:rPr lang="en-US" sz="2000" b="1" dirty="0" smtClean="0"/>
              <a:t>}}</a:t>
            </a:r>
          </a:p>
          <a:p>
            <a:pPr>
              <a:buNone/>
            </a:pPr>
            <a:endParaRPr lang="en-US" sz="2000" b="1" dirty="0" smtClean="0"/>
          </a:p>
          <a:p>
            <a:pPr>
              <a:buNone/>
            </a:pPr>
            <a:r>
              <a:rPr lang="en-US" sz="2000" b="1" dirty="0" smtClean="0"/>
              <a:t>class Demo1 {</a:t>
            </a:r>
          </a:p>
          <a:p>
            <a:pPr>
              <a:buNone/>
            </a:pPr>
            <a:r>
              <a:rPr lang="en-US" sz="2000" b="1" dirty="0" smtClean="0"/>
              <a:t>public static void main(String </a:t>
            </a:r>
            <a:r>
              <a:rPr lang="en-US" sz="2000" b="1" dirty="0" err="1" smtClean="0"/>
              <a:t>args</a:t>
            </a:r>
            <a:r>
              <a:rPr lang="en-US" sz="2000" b="1" dirty="0" smtClean="0"/>
              <a:t>[]) {</a:t>
            </a:r>
          </a:p>
          <a:p>
            <a:pPr>
              <a:buNone/>
            </a:pPr>
            <a:r>
              <a:rPr lang="en-US" sz="2000" b="1" dirty="0" err="1" smtClean="0"/>
              <a:t>StaticDemo</a:t>
            </a:r>
            <a:r>
              <a:rPr lang="en-US" sz="2000" b="1" dirty="0" smtClean="0"/>
              <a:t> s = new </a:t>
            </a:r>
            <a:r>
              <a:rPr lang="en-US" sz="2000" b="1" dirty="0" err="1" smtClean="0"/>
              <a:t>StaticDemo</a:t>
            </a:r>
            <a:r>
              <a:rPr lang="en-US" sz="2000" b="1" dirty="0" smtClean="0"/>
              <a:t>();</a:t>
            </a:r>
          </a:p>
          <a:p>
            <a:pPr>
              <a:buNone/>
            </a:pPr>
            <a:r>
              <a:rPr lang="en-US" sz="2000" b="1" dirty="0" smtClean="0"/>
              <a:t>    </a:t>
            </a:r>
            <a:r>
              <a:rPr lang="en-US" sz="2000" b="1" dirty="0" err="1" smtClean="0"/>
              <a:t>s.callme</a:t>
            </a:r>
            <a:r>
              <a:rPr lang="en-US" sz="2000" b="1" dirty="0" smtClean="0"/>
              <a:t>();</a:t>
            </a:r>
          </a:p>
          <a:p>
            <a:pPr>
              <a:buNone/>
            </a:pPr>
            <a:r>
              <a:rPr lang="en-US" sz="2000" b="1" dirty="0" smtClean="0"/>
              <a:t>}</a:t>
            </a:r>
          </a:p>
          <a:p>
            <a:pPr>
              <a:buNone/>
            </a:pPr>
            <a:r>
              <a:rPr lang="en-US" sz="2000" b="1" dirty="0" smtClean="0"/>
              <a:t>}</a:t>
            </a:r>
          </a:p>
          <a:p>
            <a:pPr>
              <a:buNone/>
            </a:pPr>
            <a:endParaRPr lang="en-US" sz="2000"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Nested and Inner Classes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It is possible to define a class within another class; such classes are known as </a:t>
            </a:r>
            <a:r>
              <a:rPr lang="en-US" i="1" dirty="0" smtClean="0"/>
              <a:t>nested classes.</a:t>
            </a:r>
          </a:p>
          <a:p>
            <a:r>
              <a:rPr lang="en-US" dirty="0" smtClean="0"/>
              <a:t>The scope of a nested class is bounded by the scope of its enclosing class. </a:t>
            </a:r>
          </a:p>
          <a:p>
            <a:r>
              <a:rPr lang="en-US" dirty="0" smtClean="0"/>
              <a:t>Thus, if class B is defined within class A, then B does not exist independently of A.</a:t>
            </a:r>
          </a:p>
          <a:p>
            <a:r>
              <a:rPr lang="en-US" dirty="0" smtClean="0"/>
              <a:t> A nested class has access to the members, including private members, of the class in which it is nested.</a:t>
            </a:r>
          </a:p>
          <a:p>
            <a:r>
              <a:rPr lang="en-US" dirty="0" smtClean="0"/>
              <a:t> However, the enclosing class does not have access to the members of the nested class.</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There are two types of nested classes: </a:t>
            </a:r>
            <a:r>
              <a:rPr lang="en-US" i="1" dirty="0" smtClean="0"/>
              <a:t>static and non-static. </a:t>
            </a:r>
          </a:p>
          <a:p>
            <a:r>
              <a:rPr lang="en-US" i="1" dirty="0" smtClean="0"/>
              <a:t>A static nested class is one </a:t>
            </a:r>
            <a:r>
              <a:rPr lang="en-US" dirty="0" smtClean="0"/>
              <a:t>that has the </a:t>
            </a:r>
            <a:r>
              <a:rPr lang="en-US" b="1" dirty="0" smtClean="0"/>
              <a:t>static </a:t>
            </a:r>
            <a:r>
              <a:rPr lang="en-US" dirty="0" smtClean="0"/>
              <a:t>modifier applied.</a:t>
            </a:r>
          </a:p>
          <a:p>
            <a:r>
              <a:rPr lang="en-US" dirty="0" smtClean="0"/>
              <a:t>Because it is static, it must access the members of its enclosing class through an object.</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most important type of nested class is the inner class.</a:t>
            </a:r>
          </a:p>
          <a:p>
            <a:r>
              <a:rPr lang="en-US" dirty="0" smtClean="0"/>
              <a:t>An inner class is a non-static nested class.</a:t>
            </a:r>
          </a:p>
          <a:p>
            <a:r>
              <a:rPr lang="en-US" dirty="0" smtClean="0"/>
              <a:t>It has access to  all of the variables and methods of its outer class and may refer to them directly in the same way that other non-static members of the outer class do.</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0"/>
            <a:ext cx="8229600" cy="6126163"/>
          </a:xfrm>
        </p:spPr>
        <p:txBody>
          <a:bodyPr>
            <a:noAutofit/>
          </a:bodyPr>
          <a:lstStyle/>
          <a:p>
            <a:pPr>
              <a:buNone/>
            </a:pPr>
            <a:r>
              <a:rPr lang="en-US" sz="2800" dirty="0" smtClean="0"/>
              <a:t>class Outer {</a:t>
            </a:r>
          </a:p>
          <a:p>
            <a:pPr>
              <a:buNone/>
            </a:pPr>
            <a:r>
              <a:rPr lang="en-US" sz="2800" dirty="0" err="1" smtClean="0"/>
              <a:t>int</a:t>
            </a:r>
            <a:r>
              <a:rPr lang="en-US" sz="2800" dirty="0" smtClean="0"/>
              <a:t> </a:t>
            </a:r>
            <a:r>
              <a:rPr lang="en-US" sz="2800" dirty="0" err="1" smtClean="0"/>
              <a:t>outer_x</a:t>
            </a:r>
            <a:r>
              <a:rPr lang="en-US" sz="2800" dirty="0" smtClean="0"/>
              <a:t> = 100;</a:t>
            </a:r>
          </a:p>
          <a:p>
            <a:pPr>
              <a:buNone/>
            </a:pPr>
            <a:r>
              <a:rPr lang="en-US" sz="2800" dirty="0" smtClean="0"/>
              <a:t>void test() {</a:t>
            </a:r>
          </a:p>
          <a:p>
            <a:pPr>
              <a:buNone/>
            </a:pPr>
            <a:r>
              <a:rPr lang="en-US" sz="2800" dirty="0" smtClean="0"/>
              <a:t>Inner </a:t>
            </a:r>
            <a:r>
              <a:rPr lang="en-US" sz="2800" dirty="0" err="1" smtClean="0"/>
              <a:t>inner</a:t>
            </a:r>
            <a:r>
              <a:rPr lang="en-US" sz="2800" dirty="0" smtClean="0"/>
              <a:t> = new Inner();         </a:t>
            </a:r>
            <a:r>
              <a:rPr lang="en-US" sz="2800" dirty="0" err="1" smtClean="0"/>
              <a:t>inner.display</a:t>
            </a:r>
            <a:r>
              <a:rPr lang="en-US" sz="2800" dirty="0" smtClean="0"/>
              <a:t>();</a:t>
            </a:r>
          </a:p>
          <a:p>
            <a:pPr>
              <a:buNone/>
            </a:pPr>
            <a:r>
              <a:rPr lang="en-US" sz="2800" dirty="0" smtClean="0"/>
              <a:t>}</a:t>
            </a:r>
          </a:p>
          <a:p>
            <a:pPr>
              <a:buNone/>
            </a:pPr>
            <a:r>
              <a:rPr lang="en-US" sz="2800" dirty="0" smtClean="0"/>
              <a:t>// this is an inner class</a:t>
            </a:r>
          </a:p>
          <a:p>
            <a:pPr>
              <a:buNone/>
            </a:pPr>
            <a:r>
              <a:rPr lang="en-US" sz="2800" dirty="0" smtClean="0"/>
              <a:t>class Inner {</a:t>
            </a:r>
          </a:p>
          <a:p>
            <a:pPr>
              <a:buNone/>
            </a:pPr>
            <a:r>
              <a:rPr lang="en-US" sz="2800" dirty="0" smtClean="0"/>
              <a:t>void display() {</a:t>
            </a:r>
          </a:p>
          <a:p>
            <a:pPr>
              <a:buNone/>
            </a:pPr>
            <a:r>
              <a:rPr lang="en-US" sz="2800" dirty="0" err="1" smtClean="0"/>
              <a:t>System.out.println</a:t>
            </a:r>
            <a:r>
              <a:rPr lang="en-US" sz="2800" dirty="0" smtClean="0"/>
              <a:t>("display: </a:t>
            </a:r>
            <a:r>
              <a:rPr lang="en-US" sz="2800" dirty="0" err="1" smtClean="0"/>
              <a:t>outer_x</a:t>
            </a:r>
            <a:r>
              <a:rPr lang="en-US" sz="2800" dirty="0" smtClean="0"/>
              <a:t> = " + </a:t>
            </a:r>
            <a:r>
              <a:rPr lang="en-US" sz="2800" dirty="0" err="1" smtClean="0"/>
              <a:t>outer_x</a:t>
            </a:r>
            <a:r>
              <a:rPr lang="en-US" sz="2800" dirty="0" smtClean="0"/>
              <a:t>);</a:t>
            </a:r>
          </a:p>
          <a:p>
            <a:pPr>
              <a:buNone/>
            </a:pPr>
            <a:r>
              <a:rPr lang="en-US" sz="2800" dirty="0" smtClean="0"/>
              <a:t>}}}</a:t>
            </a:r>
          </a:p>
          <a:p>
            <a:pPr>
              <a:buNone/>
            </a:pPr>
            <a:r>
              <a:rPr lang="en-US" sz="2800" dirty="0" smtClean="0"/>
              <a:t>class </a:t>
            </a:r>
            <a:r>
              <a:rPr lang="en-US" sz="2800" dirty="0" err="1" smtClean="0"/>
              <a:t>InnerClassDemo</a:t>
            </a:r>
            <a:r>
              <a:rPr lang="en-US" sz="2800" dirty="0" smtClean="0"/>
              <a:t> {</a:t>
            </a:r>
          </a:p>
          <a:p>
            <a:pPr>
              <a:buNone/>
            </a:pPr>
            <a:r>
              <a:rPr lang="en-US" sz="2800" dirty="0" smtClean="0"/>
              <a:t>public static void main(String </a:t>
            </a:r>
            <a:r>
              <a:rPr lang="en-US" sz="2800" dirty="0" err="1" smtClean="0"/>
              <a:t>args</a:t>
            </a:r>
            <a:r>
              <a:rPr lang="en-US" sz="2800" dirty="0" smtClean="0"/>
              <a:t>[]) {</a:t>
            </a:r>
          </a:p>
          <a:p>
            <a:pPr>
              <a:buNone/>
            </a:pPr>
            <a:r>
              <a:rPr lang="en-US" sz="2800" dirty="0" smtClean="0"/>
              <a:t>Outer </a:t>
            </a:r>
            <a:r>
              <a:rPr lang="en-US" sz="2800" dirty="0" err="1" smtClean="0"/>
              <a:t>outer</a:t>
            </a:r>
            <a:r>
              <a:rPr lang="en-US" sz="2800" dirty="0" smtClean="0"/>
              <a:t> = new Outer();   </a:t>
            </a:r>
            <a:r>
              <a:rPr lang="en-US" sz="2800" dirty="0" err="1" smtClean="0"/>
              <a:t>outer.test</a:t>
            </a:r>
            <a:r>
              <a:rPr lang="en-US" sz="2800" dirty="0" smtClean="0"/>
              <a:t>();    } }</a:t>
            </a:r>
            <a:endParaRPr lang="en-US" sz="28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You can, however, create an instance of Inner outside of Outer by qualifying its name with Outer, as in</a:t>
            </a:r>
            <a:r>
              <a:rPr lang="en-US" b="1" dirty="0" smtClean="0"/>
              <a:t> </a:t>
            </a:r>
            <a:r>
              <a:rPr lang="en-US" b="1" dirty="0" err="1" smtClean="0"/>
              <a:t>Outer.Inner</a:t>
            </a:r>
            <a:r>
              <a:rPr lang="en-US" b="1" dirty="0" smtClean="0"/>
              <a:t>.</a:t>
            </a:r>
          </a:p>
          <a:p>
            <a:r>
              <a:rPr lang="en-US" dirty="0" smtClean="0"/>
              <a:t>While nested classes are not applicable to all </a:t>
            </a:r>
            <a:r>
              <a:rPr lang="en-US" dirty="0" err="1" smtClean="0"/>
              <a:t>stiuations</a:t>
            </a:r>
            <a:r>
              <a:rPr lang="en-US" dirty="0" smtClean="0"/>
              <a:t>, they are particularly helpful when handling events</a:t>
            </a:r>
          </a:p>
          <a:p>
            <a:r>
              <a:rPr lang="en-US" dirty="0" smtClean="0"/>
              <a:t>Nested classes were not allowed by the original 1.0 specification for Java. They  were added by Java 1.1..</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Command-Line Arguments</a:t>
            </a:r>
            <a:endParaRPr lang="en-US" dirty="0"/>
          </a:p>
        </p:txBody>
      </p:sp>
      <p:sp>
        <p:nvSpPr>
          <p:cNvPr id="3" name="Content Placeholder 2"/>
          <p:cNvSpPr>
            <a:spLocks noGrp="1"/>
          </p:cNvSpPr>
          <p:nvPr>
            <p:ph idx="1"/>
          </p:nvPr>
        </p:nvSpPr>
        <p:spPr/>
        <p:txBody>
          <a:bodyPr>
            <a:normAutofit lnSpcReduction="10000"/>
          </a:bodyPr>
          <a:lstStyle/>
          <a:p>
            <a:r>
              <a:rPr lang="en-US" dirty="0" smtClean="0"/>
              <a:t>Sometimes you will want to pass information into a program when you run it. </a:t>
            </a:r>
          </a:p>
          <a:p>
            <a:r>
              <a:rPr lang="en-US" dirty="0" smtClean="0"/>
              <a:t>This is accomplished by passing </a:t>
            </a:r>
            <a:r>
              <a:rPr lang="en-US" i="1" dirty="0" smtClean="0"/>
              <a:t>command-line arguments to </a:t>
            </a:r>
            <a:r>
              <a:rPr lang="en-US" b="1" i="1" dirty="0" smtClean="0"/>
              <a:t>main( ).</a:t>
            </a:r>
          </a:p>
          <a:p>
            <a:r>
              <a:rPr lang="en-US" b="1" i="1" dirty="0" smtClean="0"/>
              <a:t> </a:t>
            </a:r>
            <a:r>
              <a:rPr lang="en-US" i="1" dirty="0" smtClean="0"/>
              <a:t>A command-line argument is </a:t>
            </a:r>
            <a:r>
              <a:rPr lang="en-US" dirty="0" smtClean="0"/>
              <a:t>the information that directly follows the program’s name on the command line when it is executed.</a:t>
            </a:r>
          </a:p>
          <a:p>
            <a:r>
              <a:rPr lang="en-US" dirty="0" smtClean="0"/>
              <a:t>The first command-line argument is stored at </a:t>
            </a:r>
            <a:r>
              <a:rPr lang="en-US" b="1" dirty="0" err="1" smtClean="0"/>
              <a:t>args</a:t>
            </a:r>
            <a:r>
              <a:rPr lang="en-US" b="1" dirty="0" smtClean="0"/>
              <a:t>[0], the second at </a:t>
            </a:r>
            <a:r>
              <a:rPr lang="en-US" b="1" dirty="0" err="1" smtClean="0"/>
              <a:t>args</a:t>
            </a:r>
            <a:r>
              <a:rPr lang="en-US" b="1" dirty="0" smtClean="0"/>
              <a:t>[1], and so on.</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dirty="0" smtClean="0"/>
              <a:t>class Demo1 {</a:t>
            </a:r>
          </a:p>
          <a:p>
            <a:pPr>
              <a:buNone/>
            </a:pPr>
            <a:r>
              <a:rPr lang="en-US" dirty="0" smtClean="0"/>
              <a:t>public static void main(String </a:t>
            </a:r>
            <a:r>
              <a:rPr lang="en-US" dirty="0" err="1" smtClean="0"/>
              <a:t>args</a:t>
            </a:r>
            <a:r>
              <a:rPr lang="en-US" dirty="0" smtClean="0"/>
              <a:t>[]) {</a:t>
            </a:r>
          </a:p>
          <a:p>
            <a:pPr>
              <a:buNone/>
            </a:pPr>
            <a:endParaRPr lang="en-US" dirty="0" smtClean="0"/>
          </a:p>
          <a:p>
            <a:pPr>
              <a:buNone/>
            </a:pPr>
            <a:r>
              <a:rPr lang="en-US" dirty="0" err="1" smtClean="0"/>
              <a:t>int</a:t>
            </a:r>
            <a:r>
              <a:rPr lang="en-US" dirty="0" smtClean="0"/>
              <a:t> c= </a:t>
            </a:r>
            <a:r>
              <a:rPr lang="en-US" dirty="0" err="1" smtClean="0"/>
              <a:t>Integer.parseInt</a:t>
            </a:r>
            <a:r>
              <a:rPr lang="en-US" dirty="0" smtClean="0"/>
              <a:t>(</a:t>
            </a:r>
            <a:r>
              <a:rPr lang="en-US" dirty="0" err="1" smtClean="0"/>
              <a:t>args</a:t>
            </a:r>
            <a:r>
              <a:rPr lang="en-US" dirty="0" smtClean="0"/>
              <a:t>[0])+</a:t>
            </a:r>
            <a:r>
              <a:rPr lang="en-US" dirty="0" err="1" smtClean="0"/>
              <a:t>Integer.parseInt</a:t>
            </a:r>
            <a:r>
              <a:rPr lang="en-US" dirty="0" smtClean="0"/>
              <a:t>(</a:t>
            </a:r>
            <a:r>
              <a:rPr lang="en-US" dirty="0" err="1" smtClean="0"/>
              <a:t>args</a:t>
            </a:r>
            <a:r>
              <a:rPr lang="en-US" dirty="0" smtClean="0"/>
              <a:t>[1]);</a:t>
            </a:r>
          </a:p>
          <a:p>
            <a:pPr>
              <a:buNone/>
            </a:pPr>
            <a:r>
              <a:rPr lang="en-US" dirty="0" smtClean="0"/>
              <a:t>    </a:t>
            </a:r>
            <a:r>
              <a:rPr lang="en-US" dirty="0" err="1" smtClean="0"/>
              <a:t>System.out.println</a:t>
            </a:r>
            <a:r>
              <a:rPr lang="en-US" dirty="0" smtClean="0"/>
              <a:t>(c);</a:t>
            </a:r>
          </a:p>
          <a:p>
            <a:pPr>
              <a:buNone/>
            </a:pPr>
            <a:r>
              <a:rPr lang="en-US" dirty="0" smtClean="0"/>
              <a:t>}</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Java Demo1 3 4</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data, or variables, defined within a class are called </a:t>
            </a:r>
            <a:r>
              <a:rPr lang="en-US" i="1" dirty="0" smtClean="0"/>
              <a:t>instance variables.</a:t>
            </a:r>
          </a:p>
          <a:p>
            <a:r>
              <a:rPr lang="en-US" i="1" dirty="0" smtClean="0"/>
              <a:t> The code is </a:t>
            </a:r>
            <a:r>
              <a:rPr lang="en-US" dirty="0" smtClean="0"/>
              <a:t>contained within </a:t>
            </a:r>
            <a:r>
              <a:rPr lang="en-US" i="1" dirty="0" smtClean="0"/>
              <a:t>methods. Collectively, the methods and variables defined within a class are </a:t>
            </a:r>
            <a:r>
              <a:rPr lang="en-US" dirty="0" smtClean="0"/>
              <a:t>called </a:t>
            </a:r>
            <a:r>
              <a:rPr lang="en-US" i="1" dirty="0" smtClean="0"/>
              <a:t>members of the class.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Exploring the String Class</a:t>
            </a: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r>
              <a:rPr lang="en-US" dirty="0" smtClean="0"/>
              <a:t>The first thing to understand about strings is that every string you create is actually an object of type </a:t>
            </a:r>
            <a:r>
              <a:rPr lang="en-US" b="1" dirty="0" smtClean="0"/>
              <a:t>String.</a:t>
            </a:r>
          </a:p>
          <a:p>
            <a:r>
              <a:rPr lang="en-US" dirty="0" smtClean="0"/>
              <a:t>The second thing to understand about strings is that objects of type </a:t>
            </a:r>
            <a:r>
              <a:rPr lang="en-US" b="1" dirty="0" smtClean="0"/>
              <a:t>String are immutable;</a:t>
            </a:r>
          </a:p>
          <a:p>
            <a:r>
              <a:rPr lang="en-US" dirty="0" smtClean="0"/>
              <a:t>once a </a:t>
            </a:r>
            <a:r>
              <a:rPr lang="en-US" b="1" dirty="0" smtClean="0"/>
              <a:t>String object is created, its contents cannot be altered.</a:t>
            </a:r>
          </a:p>
          <a:p>
            <a:r>
              <a:rPr lang="en-US" dirty="0" smtClean="0"/>
              <a:t>To say that the strings within objects of type String are unchangeable means that the contents of the String instance cannot be changed after it has been created. </a:t>
            </a:r>
          </a:p>
          <a:p>
            <a:r>
              <a:rPr lang="en-US" dirty="0" smtClean="0"/>
              <a:t>However, a variable declared as a String reference can be changed to point at some other String object at any time.</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1600200"/>
            <a:ext cx="8229600" cy="4525963"/>
          </a:xfrm>
        </p:spPr>
        <p:txBody>
          <a:bodyPr>
            <a:normAutofit fontScale="92500" lnSpcReduction="10000"/>
          </a:bodyPr>
          <a:lstStyle/>
          <a:p>
            <a:pPr>
              <a:buNone/>
            </a:pPr>
            <a:r>
              <a:rPr lang="en-US" dirty="0" smtClean="0"/>
              <a:t>for two reasons:</a:t>
            </a:r>
          </a:p>
          <a:p>
            <a:pPr>
              <a:buNone/>
            </a:pPr>
            <a:r>
              <a:rPr lang="en-US" dirty="0" smtClean="0"/>
              <a:t>1. If you need to change a string, you can always create a new one that contains the modifications.</a:t>
            </a:r>
          </a:p>
          <a:p>
            <a:pPr>
              <a:buNone/>
            </a:pPr>
            <a:r>
              <a:rPr lang="en-US" dirty="0" smtClean="0"/>
              <a:t>2.  Java defines a peer class of </a:t>
            </a:r>
            <a:r>
              <a:rPr lang="en-US" b="1" dirty="0" smtClean="0"/>
              <a:t>String,</a:t>
            </a:r>
            <a:r>
              <a:rPr lang="en-US" dirty="0" smtClean="0"/>
              <a:t> called </a:t>
            </a:r>
            <a:r>
              <a:rPr lang="en-US" b="1" dirty="0" err="1" smtClean="0"/>
              <a:t>StringBuffer</a:t>
            </a:r>
            <a:r>
              <a:rPr lang="en-US" dirty="0" smtClean="0"/>
              <a:t>, and </a:t>
            </a:r>
            <a:r>
              <a:rPr lang="en-US" b="1" dirty="0" err="1" smtClean="0"/>
              <a:t>StringBuilder</a:t>
            </a:r>
            <a:r>
              <a:rPr lang="en-US" dirty="0" smtClean="0"/>
              <a:t> which allows strings to be altered, so all of the normal string manipulations are still available in Java.</a:t>
            </a:r>
          </a:p>
          <a:p>
            <a:r>
              <a:rPr lang="en-US" dirty="0" smtClean="0"/>
              <a:t>The </a:t>
            </a:r>
            <a:r>
              <a:rPr lang="en-US" b="1" dirty="0" smtClean="0"/>
              <a:t>String, </a:t>
            </a:r>
            <a:r>
              <a:rPr lang="en-US" b="1" dirty="0" err="1" smtClean="0"/>
              <a:t>StringBuffer</a:t>
            </a:r>
            <a:r>
              <a:rPr lang="en-US" b="1" dirty="0" smtClean="0"/>
              <a:t>, and </a:t>
            </a:r>
            <a:r>
              <a:rPr lang="en-US" b="1" dirty="0" err="1" smtClean="0"/>
              <a:t>StringBuilder</a:t>
            </a:r>
            <a:r>
              <a:rPr lang="en-US" b="1" dirty="0" smtClean="0"/>
              <a:t> </a:t>
            </a:r>
            <a:r>
              <a:rPr lang="en-US" dirty="0" smtClean="0"/>
              <a:t>classes are defined in</a:t>
            </a:r>
            <a:r>
              <a:rPr lang="en-US" b="1" dirty="0" smtClean="0"/>
              <a:t> </a:t>
            </a:r>
            <a:r>
              <a:rPr lang="en-US" b="1" dirty="0" err="1" smtClean="0"/>
              <a:t>java.lang</a:t>
            </a:r>
            <a:r>
              <a:rPr lang="en-US" b="1" dirty="0" smtClean="0"/>
              <a:t>. </a:t>
            </a:r>
            <a:r>
              <a:rPr lang="en-US" dirty="0" smtClean="0"/>
              <a:t>Thus, they</a:t>
            </a:r>
            <a:r>
              <a:rPr lang="en-US" b="1" dirty="0" smtClean="0"/>
              <a:t> </a:t>
            </a:r>
            <a:r>
              <a:rPr lang="en-US" dirty="0" smtClean="0"/>
              <a:t>are available to all programs automatically.</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boolean</a:t>
            </a:r>
            <a:r>
              <a:rPr lang="en-US" dirty="0" smtClean="0"/>
              <a:t> equals(String </a:t>
            </a:r>
            <a:r>
              <a:rPr lang="en-US" i="1" dirty="0" smtClean="0"/>
              <a:t>object)</a:t>
            </a:r>
          </a:p>
          <a:p>
            <a:r>
              <a:rPr lang="en-US" dirty="0" err="1" smtClean="0"/>
              <a:t>int</a:t>
            </a:r>
            <a:r>
              <a:rPr lang="en-US" dirty="0" smtClean="0"/>
              <a:t> length( )</a:t>
            </a:r>
          </a:p>
          <a:p>
            <a:r>
              <a:rPr lang="en-US" dirty="0" smtClean="0"/>
              <a:t>char </a:t>
            </a:r>
            <a:r>
              <a:rPr lang="en-US" dirty="0" err="1" smtClean="0"/>
              <a:t>charAt</a:t>
            </a:r>
            <a:r>
              <a:rPr lang="en-US" dirty="0" smtClean="0"/>
              <a:t>(</a:t>
            </a:r>
            <a:r>
              <a:rPr lang="en-US" dirty="0" err="1" smtClean="0"/>
              <a:t>int</a:t>
            </a:r>
            <a:r>
              <a:rPr lang="en-US" dirty="0" smtClean="0"/>
              <a:t> </a:t>
            </a:r>
            <a:r>
              <a:rPr lang="en-US" i="1" dirty="0" smtClean="0"/>
              <a:t>index)</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0"/>
            <a:ext cx="8686800" cy="6126163"/>
          </a:xfrm>
        </p:spPr>
        <p:txBody>
          <a:bodyPr>
            <a:noAutofit/>
          </a:bodyPr>
          <a:lstStyle/>
          <a:p>
            <a:pPr>
              <a:buNone/>
            </a:pPr>
            <a:r>
              <a:rPr lang="en-US" sz="2800" dirty="0" smtClean="0"/>
              <a:t>class StringDemo2 {</a:t>
            </a:r>
          </a:p>
          <a:p>
            <a:pPr>
              <a:buNone/>
            </a:pPr>
            <a:r>
              <a:rPr lang="en-US" sz="2800" dirty="0" smtClean="0"/>
              <a:t>public static void main(String </a:t>
            </a:r>
            <a:r>
              <a:rPr lang="en-US" sz="2800" dirty="0" err="1" smtClean="0"/>
              <a:t>args</a:t>
            </a:r>
            <a:r>
              <a:rPr lang="en-US" sz="2800" dirty="0" smtClean="0"/>
              <a:t>[]) {</a:t>
            </a:r>
          </a:p>
          <a:p>
            <a:pPr>
              <a:buNone/>
            </a:pPr>
            <a:r>
              <a:rPr lang="en-US" sz="2800" dirty="0" smtClean="0"/>
              <a:t>String strOb1 = "First String";</a:t>
            </a:r>
          </a:p>
          <a:p>
            <a:pPr>
              <a:buNone/>
            </a:pPr>
            <a:r>
              <a:rPr lang="en-US" sz="2800" dirty="0" smtClean="0"/>
              <a:t>String strOb2 = "Second String";</a:t>
            </a:r>
          </a:p>
          <a:p>
            <a:pPr>
              <a:buNone/>
            </a:pPr>
            <a:r>
              <a:rPr lang="en-US" sz="2800" dirty="0" smtClean="0"/>
              <a:t>String strOb3 = strOb1;</a:t>
            </a:r>
          </a:p>
          <a:p>
            <a:pPr>
              <a:buNone/>
            </a:pPr>
            <a:r>
              <a:rPr lang="en-US" sz="2800" dirty="0" err="1" smtClean="0"/>
              <a:t>System.out.println</a:t>
            </a:r>
            <a:r>
              <a:rPr lang="en-US" sz="2800" dirty="0" smtClean="0"/>
              <a:t>("Length of strOb1: " +strOb1.length());</a:t>
            </a:r>
          </a:p>
          <a:p>
            <a:pPr>
              <a:buNone/>
            </a:pPr>
            <a:r>
              <a:rPr lang="en-US" sz="2800" dirty="0" err="1" smtClean="0"/>
              <a:t>System.out.println</a:t>
            </a:r>
            <a:r>
              <a:rPr lang="en-US" sz="2800" dirty="0" smtClean="0"/>
              <a:t>(strOb1.charAt(3));</a:t>
            </a:r>
          </a:p>
          <a:p>
            <a:pPr>
              <a:buNone/>
            </a:pPr>
            <a:r>
              <a:rPr lang="en-US" sz="2800" dirty="0" smtClean="0"/>
              <a:t>if(strOb1.equals(strOb2))</a:t>
            </a:r>
          </a:p>
          <a:p>
            <a:pPr>
              <a:buNone/>
            </a:pPr>
            <a:r>
              <a:rPr lang="en-US" sz="2800" dirty="0" err="1" smtClean="0"/>
              <a:t>System.out.println</a:t>
            </a:r>
            <a:r>
              <a:rPr lang="en-US" sz="2800" dirty="0" smtClean="0"/>
              <a:t>("strOb1 == strOb2");</a:t>
            </a:r>
          </a:p>
          <a:p>
            <a:pPr>
              <a:buNone/>
            </a:pPr>
            <a:r>
              <a:rPr lang="en-US" sz="2800" dirty="0" smtClean="0"/>
              <a:t>else</a:t>
            </a:r>
          </a:p>
          <a:p>
            <a:pPr>
              <a:buNone/>
            </a:pPr>
            <a:r>
              <a:rPr lang="en-US" sz="2800" dirty="0" err="1" smtClean="0"/>
              <a:t>System.out.println</a:t>
            </a:r>
            <a:r>
              <a:rPr lang="en-US" sz="2800" dirty="0" smtClean="0"/>
              <a:t>("strOb1 != strOb2");</a:t>
            </a:r>
          </a:p>
          <a:p>
            <a:pPr>
              <a:buNone/>
            </a:pPr>
            <a:r>
              <a:rPr lang="en-US" sz="2800" dirty="0" smtClean="0"/>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dirty="0" smtClean="0"/>
              <a:t>class StringDemo3 {</a:t>
            </a:r>
          </a:p>
          <a:p>
            <a:pPr>
              <a:buNone/>
            </a:pPr>
            <a:r>
              <a:rPr lang="en-US" dirty="0" smtClean="0"/>
              <a:t>public static void main(String </a:t>
            </a:r>
            <a:r>
              <a:rPr lang="en-US" dirty="0" err="1" smtClean="0"/>
              <a:t>args</a:t>
            </a:r>
            <a:r>
              <a:rPr lang="en-US" dirty="0" smtClean="0"/>
              <a:t>[]) {</a:t>
            </a:r>
          </a:p>
          <a:p>
            <a:pPr>
              <a:buNone/>
            </a:pPr>
            <a:r>
              <a:rPr lang="en-US" dirty="0" smtClean="0"/>
              <a:t>String </a:t>
            </a:r>
            <a:r>
              <a:rPr lang="en-US" dirty="0" err="1" smtClean="0"/>
              <a:t>str</a:t>
            </a:r>
            <a:r>
              <a:rPr lang="en-US" dirty="0" smtClean="0"/>
              <a:t>[] = { "one", "two", "three" };</a:t>
            </a:r>
          </a:p>
          <a:p>
            <a:pPr>
              <a:buNone/>
            </a:pPr>
            <a:r>
              <a:rPr lang="en-US" dirty="0" smtClean="0"/>
              <a:t>for(</a:t>
            </a:r>
            <a:r>
              <a:rPr lang="en-US" dirty="0" err="1" smtClean="0"/>
              <a:t>int</a:t>
            </a:r>
            <a:r>
              <a:rPr lang="en-US" dirty="0" smtClean="0"/>
              <a:t> </a:t>
            </a:r>
            <a:r>
              <a:rPr lang="en-US" dirty="0" err="1" smtClean="0"/>
              <a:t>i</a:t>
            </a:r>
            <a:r>
              <a:rPr lang="en-US" dirty="0" smtClean="0"/>
              <a:t>=0; </a:t>
            </a:r>
            <a:r>
              <a:rPr lang="en-US" dirty="0" err="1" smtClean="0"/>
              <a:t>i</a:t>
            </a:r>
            <a:r>
              <a:rPr lang="en-US" dirty="0" smtClean="0"/>
              <a:t>&lt;</a:t>
            </a:r>
            <a:r>
              <a:rPr lang="en-US" dirty="0" err="1" smtClean="0"/>
              <a:t>str.length</a:t>
            </a:r>
            <a:r>
              <a:rPr lang="en-US" dirty="0" smtClean="0"/>
              <a:t>; </a:t>
            </a:r>
            <a:r>
              <a:rPr lang="en-US" dirty="0" err="1" smtClean="0"/>
              <a:t>i</a:t>
            </a:r>
            <a:r>
              <a:rPr lang="en-US" dirty="0" smtClean="0"/>
              <a:t>++)</a:t>
            </a:r>
          </a:p>
          <a:p>
            <a:pPr>
              <a:buNone/>
            </a:pPr>
            <a:r>
              <a:rPr lang="en-US" dirty="0" err="1" smtClean="0"/>
              <a:t>System.out.println</a:t>
            </a:r>
            <a:r>
              <a:rPr lang="en-US" dirty="0" smtClean="0"/>
              <a:t>("</a:t>
            </a:r>
            <a:r>
              <a:rPr lang="en-US" dirty="0" err="1" smtClean="0"/>
              <a:t>str</a:t>
            </a:r>
            <a:r>
              <a:rPr lang="en-US" dirty="0" smtClean="0"/>
              <a:t>[" + </a:t>
            </a:r>
            <a:r>
              <a:rPr lang="en-US" dirty="0" err="1" smtClean="0"/>
              <a:t>i</a:t>
            </a:r>
            <a:r>
              <a:rPr lang="en-US" dirty="0" smtClean="0"/>
              <a:t> + "]: " +</a:t>
            </a:r>
            <a:r>
              <a:rPr lang="en-US" dirty="0" err="1" smtClean="0"/>
              <a:t>str</a:t>
            </a:r>
            <a:r>
              <a:rPr lang="en-US" dirty="0" smtClean="0"/>
              <a:t>[</a:t>
            </a:r>
            <a:r>
              <a:rPr lang="en-US" dirty="0" err="1" smtClean="0"/>
              <a:t>i</a:t>
            </a:r>
            <a:r>
              <a:rPr lang="en-US" dirty="0" smtClean="0"/>
              <a:t>]);</a:t>
            </a:r>
          </a:p>
          <a:p>
            <a:pPr>
              <a:buNone/>
            </a:pPr>
            <a:r>
              <a:rPr lang="en-US" dirty="0" smtClean="0"/>
              <a:t>}</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String Constructors</a:t>
            </a: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r>
              <a:rPr lang="en-US" b="1" dirty="0" smtClean="0"/>
              <a:t>String s = new String();</a:t>
            </a:r>
          </a:p>
          <a:p>
            <a:pPr>
              <a:buNone/>
            </a:pPr>
            <a:r>
              <a:rPr lang="en-US" dirty="0" smtClean="0"/>
              <a:t>//will create an instance of String with no characters in it.</a:t>
            </a:r>
          </a:p>
          <a:p>
            <a:r>
              <a:rPr lang="en-US" b="1" dirty="0" smtClean="0"/>
              <a:t>String(char </a:t>
            </a:r>
            <a:r>
              <a:rPr lang="en-US" b="1" i="1" dirty="0" smtClean="0"/>
              <a:t>chars[ ])</a:t>
            </a:r>
          </a:p>
          <a:p>
            <a:pPr>
              <a:buNone/>
            </a:pPr>
            <a:r>
              <a:rPr lang="en-US" dirty="0" smtClean="0"/>
              <a:t>//To create a String initialized by an array</a:t>
            </a:r>
          </a:p>
          <a:p>
            <a:pPr>
              <a:buNone/>
            </a:pPr>
            <a:r>
              <a:rPr lang="en-US" dirty="0" smtClean="0"/>
              <a:t>of characters</a:t>
            </a:r>
          </a:p>
          <a:p>
            <a:pPr lvl="2">
              <a:buNone/>
            </a:pPr>
            <a:r>
              <a:rPr lang="en-US" dirty="0" err="1" smtClean="0"/>
              <a:t>Eg</a:t>
            </a:r>
            <a:r>
              <a:rPr lang="en-US" dirty="0" smtClean="0"/>
              <a:t> : char chars[] = { 'a', 'b', 'c' };</a:t>
            </a:r>
          </a:p>
          <a:p>
            <a:pPr lvl="2">
              <a:buNone/>
            </a:pPr>
            <a:r>
              <a:rPr lang="en-US" dirty="0" smtClean="0"/>
              <a:t>       String s = new String(chars);</a:t>
            </a:r>
          </a:p>
          <a:p>
            <a:r>
              <a:rPr lang="en-US" b="1" dirty="0" smtClean="0"/>
              <a:t>String(char </a:t>
            </a:r>
            <a:r>
              <a:rPr lang="en-US" b="1" i="1" dirty="0" smtClean="0"/>
              <a:t>chars[ ], </a:t>
            </a:r>
            <a:r>
              <a:rPr lang="en-US" b="1" i="1" dirty="0" err="1" smtClean="0"/>
              <a:t>int</a:t>
            </a:r>
            <a:r>
              <a:rPr lang="en-US" b="1" i="1" dirty="0" smtClean="0"/>
              <a:t> </a:t>
            </a:r>
            <a:r>
              <a:rPr lang="en-US" b="1" i="1" dirty="0" err="1" smtClean="0"/>
              <a:t>startIndex</a:t>
            </a:r>
            <a:r>
              <a:rPr lang="en-US" b="1" i="1" dirty="0" smtClean="0"/>
              <a:t>, </a:t>
            </a:r>
            <a:r>
              <a:rPr lang="en-US" b="1" i="1" dirty="0" err="1" smtClean="0"/>
              <a:t>int</a:t>
            </a:r>
            <a:r>
              <a:rPr lang="en-US" b="1" i="1" dirty="0" smtClean="0"/>
              <a:t> </a:t>
            </a:r>
            <a:r>
              <a:rPr lang="en-US" b="1" i="1" dirty="0" err="1" smtClean="0"/>
              <a:t>numChars</a:t>
            </a:r>
            <a:r>
              <a:rPr lang="en-US" b="1" i="1" dirty="0" smtClean="0"/>
              <a:t>)</a:t>
            </a:r>
          </a:p>
          <a:p>
            <a:pPr lvl="2">
              <a:buNone/>
            </a:pPr>
            <a:r>
              <a:rPr lang="en-US" b="1" i="1" dirty="0" err="1" smtClean="0"/>
              <a:t>Eg</a:t>
            </a:r>
            <a:r>
              <a:rPr lang="en-US" b="1" i="1" dirty="0" smtClean="0"/>
              <a:t>: </a:t>
            </a:r>
            <a:r>
              <a:rPr lang="en-US" dirty="0" smtClean="0"/>
              <a:t>char chars[] = { 'a', 'b', 'c', 'd', 'e', 'f' };</a:t>
            </a:r>
          </a:p>
          <a:p>
            <a:pPr lvl="2">
              <a:buNone/>
            </a:pPr>
            <a:r>
              <a:rPr lang="en-US" dirty="0" smtClean="0"/>
              <a:t>String s = new String(chars, 2, 3);</a:t>
            </a:r>
            <a:endParaRPr lang="en-US" b="1" i="1" dirty="0" smtClean="0"/>
          </a:p>
          <a:p>
            <a:pPr>
              <a:buNone/>
            </a:pP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US" b="1" dirty="0" smtClean="0"/>
              <a:t>String(String </a:t>
            </a:r>
            <a:r>
              <a:rPr lang="en-US" b="1" i="1" dirty="0" err="1" smtClean="0"/>
              <a:t>strObj</a:t>
            </a:r>
            <a:r>
              <a:rPr lang="en-US" b="1" i="1" dirty="0" smtClean="0"/>
              <a:t>)</a:t>
            </a:r>
          </a:p>
          <a:p>
            <a:pPr>
              <a:buNone/>
            </a:pPr>
            <a:r>
              <a:rPr lang="en-US" i="1" dirty="0" err="1" smtClean="0"/>
              <a:t>Eg</a:t>
            </a:r>
            <a:r>
              <a:rPr lang="en-US" i="1" dirty="0" smtClean="0"/>
              <a:t>:</a:t>
            </a:r>
          </a:p>
          <a:p>
            <a:pPr>
              <a:buNone/>
            </a:pPr>
            <a:r>
              <a:rPr lang="en-US" dirty="0" smtClean="0"/>
              <a:t>class </a:t>
            </a:r>
            <a:r>
              <a:rPr lang="en-US" dirty="0" err="1" smtClean="0"/>
              <a:t>MakeString</a:t>
            </a:r>
            <a:r>
              <a:rPr lang="en-US" dirty="0" smtClean="0"/>
              <a:t> {</a:t>
            </a:r>
          </a:p>
          <a:p>
            <a:pPr>
              <a:buNone/>
            </a:pPr>
            <a:r>
              <a:rPr lang="en-US" dirty="0" smtClean="0"/>
              <a:t>public static void main(String </a:t>
            </a:r>
            <a:r>
              <a:rPr lang="en-US" dirty="0" err="1" smtClean="0"/>
              <a:t>args</a:t>
            </a:r>
            <a:r>
              <a:rPr lang="en-US" dirty="0" smtClean="0"/>
              <a:t>[]) {</a:t>
            </a:r>
          </a:p>
          <a:p>
            <a:pPr>
              <a:buNone/>
            </a:pPr>
            <a:r>
              <a:rPr lang="en-US" dirty="0" smtClean="0"/>
              <a:t>char c[] = {'J', 'a', 'v', 'a'};</a:t>
            </a:r>
          </a:p>
          <a:p>
            <a:pPr>
              <a:buNone/>
            </a:pPr>
            <a:r>
              <a:rPr lang="en-US" dirty="0" smtClean="0"/>
              <a:t>String s1 = new String(c);</a:t>
            </a:r>
          </a:p>
          <a:p>
            <a:pPr>
              <a:buNone/>
            </a:pPr>
            <a:r>
              <a:rPr lang="en-US" dirty="0" smtClean="0"/>
              <a:t>String s2 = new String(s1);</a:t>
            </a:r>
          </a:p>
          <a:p>
            <a:pPr>
              <a:buNone/>
            </a:pPr>
            <a:r>
              <a:rPr lang="en-US" dirty="0" err="1" smtClean="0"/>
              <a:t>System.out.println</a:t>
            </a:r>
            <a:r>
              <a:rPr lang="en-US" dirty="0" smtClean="0"/>
              <a:t>(s1);</a:t>
            </a:r>
          </a:p>
          <a:p>
            <a:pPr>
              <a:buNone/>
            </a:pPr>
            <a:r>
              <a:rPr lang="en-US" dirty="0" err="1" smtClean="0"/>
              <a:t>System.out.println</a:t>
            </a:r>
            <a:r>
              <a:rPr lang="en-US" dirty="0" smtClean="0"/>
              <a:t>(s2);</a:t>
            </a:r>
          </a:p>
          <a:p>
            <a:pPr>
              <a:buNone/>
            </a:pPr>
            <a:r>
              <a:rPr lang="en-US" dirty="0" smtClean="0"/>
              <a:t>}</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686800" cy="6324600"/>
          </a:xfrm>
        </p:spPr>
        <p:txBody>
          <a:bodyPr>
            <a:normAutofit fontScale="92500" lnSpcReduction="10000"/>
          </a:bodyPr>
          <a:lstStyle/>
          <a:p>
            <a:pPr>
              <a:buNone/>
            </a:pPr>
            <a:r>
              <a:rPr lang="en-US" b="1" dirty="0" smtClean="0"/>
              <a:t>String(byte </a:t>
            </a:r>
            <a:r>
              <a:rPr lang="en-US" b="1" i="1" dirty="0" err="1" smtClean="0"/>
              <a:t>asciiChars</a:t>
            </a:r>
            <a:r>
              <a:rPr lang="en-US" b="1" i="1" dirty="0" smtClean="0"/>
              <a:t>[ ])</a:t>
            </a:r>
          </a:p>
          <a:p>
            <a:pPr>
              <a:buNone/>
            </a:pPr>
            <a:r>
              <a:rPr lang="en-US" b="1" dirty="0" smtClean="0"/>
              <a:t>String(byte </a:t>
            </a:r>
            <a:r>
              <a:rPr lang="en-US" b="1" i="1" dirty="0" err="1" smtClean="0"/>
              <a:t>asciiChars</a:t>
            </a:r>
            <a:r>
              <a:rPr lang="en-US" b="1" i="1" dirty="0" smtClean="0"/>
              <a:t>[ ], </a:t>
            </a:r>
            <a:r>
              <a:rPr lang="en-US" b="1" i="1" dirty="0" err="1" smtClean="0"/>
              <a:t>int</a:t>
            </a:r>
            <a:r>
              <a:rPr lang="en-US" b="1" i="1" dirty="0" smtClean="0"/>
              <a:t> </a:t>
            </a:r>
            <a:r>
              <a:rPr lang="en-US" b="1" i="1" dirty="0" err="1" smtClean="0"/>
              <a:t>startIndex</a:t>
            </a:r>
            <a:r>
              <a:rPr lang="en-US" b="1" i="1" dirty="0" smtClean="0"/>
              <a:t>, </a:t>
            </a:r>
            <a:r>
              <a:rPr lang="en-US" b="1" i="1" dirty="0" err="1" smtClean="0"/>
              <a:t>int</a:t>
            </a:r>
            <a:r>
              <a:rPr lang="en-US" b="1" i="1" dirty="0" smtClean="0"/>
              <a:t> </a:t>
            </a:r>
            <a:r>
              <a:rPr lang="en-US" b="1" i="1" dirty="0" err="1" smtClean="0"/>
              <a:t>numChars</a:t>
            </a:r>
            <a:r>
              <a:rPr lang="en-US" b="1" i="1" dirty="0" smtClean="0"/>
              <a:t>)</a:t>
            </a:r>
          </a:p>
          <a:p>
            <a:pPr>
              <a:buNone/>
            </a:pPr>
            <a:r>
              <a:rPr lang="en-US" i="1" dirty="0" err="1" smtClean="0"/>
              <a:t>Eg</a:t>
            </a:r>
            <a:r>
              <a:rPr lang="en-US" i="1" dirty="0" smtClean="0"/>
              <a:t>:</a:t>
            </a:r>
          </a:p>
          <a:p>
            <a:pPr>
              <a:buNone/>
            </a:pPr>
            <a:r>
              <a:rPr lang="en-US" dirty="0" smtClean="0"/>
              <a:t>class </a:t>
            </a:r>
            <a:r>
              <a:rPr lang="en-US" dirty="0" err="1" smtClean="0"/>
              <a:t>SubStringCons</a:t>
            </a:r>
            <a:r>
              <a:rPr lang="en-US" dirty="0" smtClean="0"/>
              <a:t> {</a:t>
            </a:r>
          </a:p>
          <a:p>
            <a:pPr>
              <a:buNone/>
            </a:pPr>
            <a:r>
              <a:rPr lang="en-US" dirty="0" smtClean="0"/>
              <a:t>public static void main(String </a:t>
            </a:r>
            <a:r>
              <a:rPr lang="en-US" dirty="0" err="1" smtClean="0"/>
              <a:t>args</a:t>
            </a:r>
            <a:r>
              <a:rPr lang="en-US" dirty="0" smtClean="0"/>
              <a:t>[]) {</a:t>
            </a:r>
          </a:p>
          <a:p>
            <a:pPr>
              <a:buNone/>
            </a:pPr>
            <a:r>
              <a:rPr lang="it-IT" dirty="0" smtClean="0"/>
              <a:t>byte ascii[] = {65, 66, 67, 68, 69, 70 };</a:t>
            </a:r>
          </a:p>
          <a:p>
            <a:pPr>
              <a:buNone/>
            </a:pPr>
            <a:r>
              <a:rPr lang="en-US" dirty="0" smtClean="0"/>
              <a:t>String s1 = new String(</a:t>
            </a:r>
            <a:r>
              <a:rPr lang="en-US" dirty="0" err="1" smtClean="0"/>
              <a:t>ascii</a:t>
            </a:r>
            <a:r>
              <a:rPr lang="en-US" dirty="0" smtClean="0"/>
              <a:t>);</a:t>
            </a:r>
          </a:p>
          <a:p>
            <a:pPr>
              <a:buNone/>
            </a:pPr>
            <a:r>
              <a:rPr lang="en-US" dirty="0" err="1" smtClean="0"/>
              <a:t>System.out.println</a:t>
            </a:r>
            <a:r>
              <a:rPr lang="en-US" dirty="0" smtClean="0"/>
              <a:t>(s1);</a:t>
            </a:r>
          </a:p>
          <a:p>
            <a:pPr>
              <a:buNone/>
            </a:pPr>
            <a:r>
              <a:rPr lang="en-US" dirty="0" smtClean="0"/>
              <a:t>String s2 = new String(</a:t>
            </a:r>
            <a:r>
              <a:rPr lang="en-US" dirty="0" err="1" smtClean="0"/>
              <a:t>ascii</a:t>
            </a:r>
            <a:r>
              <a:rPr lang="en-US" dirty="0" smtClean="0"/>
              <a:t>, 2, 3);</a:t>
            </a:r>
          </a:p>
          <a:p>
            <a:pPr>
              <a:buNone/>
            </a:pPr>
            <a:r>
              <a:rPr lang="en-US" dirty="0" err="1" smtClean="0"/>
              <a:t>System.out.println</a:t>
            </a:r>
            <a:r>
              <a:rPr lang="en-US" dirty="0" smtClean="0"/>
              <a:t>(s2);</a:t>
            </a:r>
          </a:p>
          <a:p>
            <a:pPr>
              <a:buNone/>
            </a:pPr>
            <a:r>
              <a:rPr lang="en-US" dirty="0" smtClean="0"/>
              <a:t>}</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Special String Operations</a:t>
            </a:r>
            <a:endParaRPr lang="en-US" dirty="0"/>
          </a:p>
        </p:txBody>
      </p:sp>
      <p:sp>
        <p:nvSpPr>
          <p:cNvPr id="3" name="Content Placeholder 2"/>
          <p:cNvSpPr>
            <a:spLocks noGrp="1"/>
          </p:cNvSpPr>
          <p:nvPr>
            <p:ph idx="1"/>
          </p:nvPr>
        </p:nvSpPr>
        <p:spPr/>
        <p:txBody>
          <a:bodyPr/>
          <a:lstStyle/>
          <a:p>
            <a:r>
              <a:rPr lang="en-US" b="1" dirty="0" smtClean="0"/>
              <a:t>String Literals</a:t>
            </a:r>
          </a:p>
          <a:p>
            <a:r>
              <a:rPr lang="en-US" b="1" dirty="0" smtClean="0"/>
              <a:t>String Concatenation</a:t>
            </a:r>
          </a:p>
          <a:p>
            <a:r>
              <a:rPr lang="en-US" b="1" dirty="0" smtClean="0"/>
              <a:t>String Concatenation with Other Data Types</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String Literals</a:t>
            </a:r>
            <a:endParaRPr lang="en-US" dirty="0"/>
          </a:p>
        </p:txBody>
      </p:sp>
      <p:sp>
        <p:nvSpPr>
          <p:cNvPr id="3" name="Content Placeholder 2"/>
          <p:cNvSpPr>
            <a:spLocks noGrp="1"/>
          </p:cNvSpPr>
          <p:nvPr>
            <p:ph idx="1"/>
          </p:nvPr>
        </p:nvSpPr>
        <p:spPr/>
        <p:txBody>
          <a:bodyPr/>
          <a:lstStyle/>
          <a:p>
            <a:pPr>
              <a:buNone/>
            </a:pPr>
            <a:r>
              <a:rPr lang="en-US" dirty="0" smtClean="0"/>
              <a:t>char chars[] = { 'a', 'b', 'c' };</a:t>
            </a:r>
          </a:p>
          <a:p>
            <a:pPr>
              <a:buNone/>
            </a:pPr>
            <a:r>
              <a:rPr lang="en-US" dirty="0" smtClean="0"/>
              <a:t>String s1 = new String(chars);</a:t>
            </a:r>
          </a:p>
          <a:p>
            <a:pPr>
              <a:buNone/>
            </a:pPr>
            <a:r>
              <a:rPr lang="en-US" dirty="0" smtClean="0"/>
              <a:t>String s2 = "</a:t>
            </a:r>
            <a:r>
              <a:rPr lang="en-US" dirty="0" err="1" smtClean="0"/>
              <a:t>abc</a:t>
            </a:r>
            <a:r>
              <a:rPr lang="en-US" dirty="0" smtClean="0"/>
              <a:t>"; // use string literal</a:t>
            </a:r>
          </a:p>
          <a:p>
            <a:pPr>
              <a:buNone/>
            </a:pPr>
            <a:r>
              <a:rPr lang="en-US" dirty="0" err="1" smtClean="0"/>
              <a:t>System.out.println</a:t>
            </a:r>
            <a:r>
              <a:rPr lang="en-US" dirty="0" smtClean="0"/>
              <a:t>(s2);</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0"/>
            <a:ext cx="8229600" cy="6858000"/>
          </a:xfrm>
        </p:spPr>
        <p:txBody>
          <a:bodyPr>
            <a:normAutofit fontScale="62500" lnSpcReduction="20000"/>
          </a:bodyPr>
          <a:lstStyle/>
          <a:p>
            <a:pPr>
              <a:buNone/>
            </a:pPr>
            <a:r>
              <a:rPr lang="en-US" dirty="0" smtClean="0"/>
              <a:t>class BoxDemo2 {</a:t>
            </a:r>
          </a:p>
          <a:p>
            <a:pPr>
              <a:buNone/>
            </a:pPr>
            <a:r>
              <a:rPr lang="en-US" dirty="0" smtClean="0"/>
              <a:t>public static void main(String </a:t>
            </a:r>
            <a:r>
              <a:rPr lang="en-US" dirty="0" err="1" smtClean="0"/>
              <a:t>args</a:t>
            </a:r>
            <a:r>
              <a:rPr lang="en-US" dirty="0" smtClean="0"/>
              <a:t>[]) {</a:t>
            </a:r>
          </a:p>
          <a:p>
            <a:pPr>
              <a:buNone/>
            </a:pPr>
            <a:r>
              <a:rPr lang="en-US" dirty="0" smtClean="0"/>
              <a:t>Box mybox1 = new Box();</a:t>
            </a:r>
          </a:p>
          <a:p>
            <a:pPr>
              <a:buNone/>
            </a:pPr>
            <a:r>
              <a:rPr lang="en-US" dirty="0" smtClean="0"/>
              <a:t>Box mybox2 = new Box();</a:t>
            </a:r>
          </a:p>
          <a:p>
            <a:pPr>
              <a:buNone/>
            </a:pPr>
            <a:r>
              <a:rPr lang="en-US" dirty="0" smtClean="0"/>
              <a:t>double </a:t>
            </a:r>
            <a:r>
              <a:rPr lang="en-US" dirty="0" err="1" smtClean="0"/>
              <a:t>vol</a:t>
            </a:r>
            <a:r>
              <a:rPr lang="en-US" dirty="0" smtClean="0"/>
              <a:t>;</a:t>
            </a:r>
          </a:p>
          <a:p>
            <a:pPr>
              <a:buNone/>
            </a:pPr>
            <a:endParaRPr lang="en-US" dirty="0" smtClean="0"/>
          </a:p>
          <a:p>
            <a:pPr>
              <a:buNone/>
            </a:pPr>
            <a:r>
              <a:rPr lang="en-US" dirty="0" smtClean="0"/>
              <a:t>mybox1.width = 10;</a:t>
            </a:r>
          </a:p>
          <a:p>
            <a:pPr>
              <a:buNone/>
            </a:pPr>
            <a:r>
              <a:rPr lang="en-US" dirty="0" smtClean="0"/>
              <a:t>mybox1.height = 20;</a:t>
            </a:r>
          </a:p>
          <a:p>
            <a:pPr>
              <a:buNone/>
            </a:pPr>
            <a:r>
              <a:rPr lang="en-US" dirty="0" smtClean="0"/>
              <a:t>mybox1.depth = 15;</a:t>
            </a:r>
          </a:p>
          <a:p>
            <a:pPr>
              <a:buNone/>
            </a:pPr>
            <a:endParaRPr lang="en-US" dirty="0" smtClean="0"/>
          </a:p>
          <a:p>
            <a:pPr>
              <a:buNone/>
            </a:pPr>
            <a:r>
              <a:rPr lang="en-US" dirty="0" smtClean="0"/>
              <a:t>mybox2.width = 3;</a:t>
            </a:r>
          </a:p>
          <a:p>
            <a:pPr>
              <a:buNone/>
            </a:pPr>
            <a:r>
              <a:rPr lang="en-US" dirty="0" smtClean="0"/>
              <a:t>mybox2.height = 6;</a:t>
            </a:r>
          </a:p>
          <a:p>
            <a:pPr>
              <a:buNone/>
            </a:pPr>
            <a:r>
              <a:rPr lang="en-US" dirty="0" smtClean="0"/>
              <a:t>mybox2.depth = 9;</a:t>
            </a:r>
          </a:p>
          <a:p>
            <a:pPr>
              <a:buNone/>
            </a:pPr>
            <a:endParaRPr lang="en-US" dirty="0" smtClean="0"/>
          </a:p>
          <a:p>
            <a:pPr>
              <a:buNone/>
            </a:pPr>
            <a:r>
              <a:rPr lang="en-US" dirty="0" err="1" smtClean="0"/>
              <a:t>vol</a:t>
            </a:r>
            <a:r>
              <a:rPr lang="en-US" dirty="0" smtClean="0"/>
              <a:t> = mybox1.width * mybox1.height * mybox1.depth;</a:t>
            </a:r>
          </a:p>
          <a:p>
            <a:pPr>
              <a:buNone/>
            </a:pPr>
            <a:r>
              <a:rPr lang="en-US" dirty="0" err="1" smtClean="0"/>
              <a:t>System.out.println</a:t>
            </a:r>
            <a:r>
              <a:rPr lang="en-US" dirty="0" smtClean="0"/>
              <a:t>("Volume is " + </a:t>
            </a:r>
            <a:r>
              <a:rPr lang="en-US" dirty="0" err="1" smtClean="0"/>
              <a:t>vol</a:t>
            </a:r>
            <a:r>
              <a:rPr lang="en-US" dirty="0" smtClean="0"/>
              <a:t>);</a:t>
            </a:r>
          </a:p>
          <a:p>
            <a:pPr>
              <a:buNone/>
            </a:pPr>
            <a:endParaRPr lang="en-US" dirty="0" smtClean="0"/>
          </a:p>
          <a:p>
            <a:pPr>
              <a:buNone/>
            </a:pPr>
            <a:r>
              <a:rPr lang="en-US" dirty="0" err="1" smtClean="0"/>
              <a:t>vol</a:t>
            </a:r>
            <a:r>
              <a:rPr lang="en-US" dirty="0" smtClean="0"/>
              <a:t> = mybox2.width * mybox2.height * mybox2.depth;</a:t>
            </a:r>
          </a:p>
          <a:p>
            <a:pPr>
              <a:buNone/>
            </a:pPr>
            <a:r>
              <a:rPr lang="en-US" dirty="0" err="1" smtClean="0"/>
              <a:t>System.out.println</a:t>
            </a:r>
            <a:r>
              <a:rPr lang="en-US" dirty="0" smtClean="0"/>
              <a:t>("Volume is " + </a:t>
            </a:r>
            <a:r>
              <a:rPr lang="en-US" dirty="0" err="1" smtClean="0"/>
              <a:t>vol</a:t>
            </a:r>
            <a:r>
              <a:rPr lang="en-US" dirty="0" smtClean="0"/>
              <a:t>);</a:t>
            </a:r>
          </a:p>
          <a:p>
            <a:pPr>
              <a:buNone/>
            </a:pPr>
            <a:r>
              <a:rPr lang="en-US" dirty="0" smtClean="0"/>
              <a:t>}</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String Concatenation</a:t>
            </a:r>
            <a:endParaRPr lang="en-US" dirty="0"/>
          </a:p>
        </p:txBody>
      </p:sp>
      <p:sp>
        <p:nvSpPr>
          <p:cNvPr id="3" name="Content Placeholder 2"/>
          <p:cNvSpPr>
            <a:spLocks noGrp="1"/>
          </p:cNvSpPr>
          <p:nvPr>
            <p:ph idx="1"/>
          </p:nvPr>
        </p:nvSpPr>
        <p:spPr/>
        <p:txBody>
          <a:bodyPr>
            <a:normAutofit/>
          </a:bodyPr>
          <a:lstStyle/>
          <a:p>
            <a:r>
              <a:rPr lang="en-US" dirty="0" smtClean="0"/>
              <a:t>class </a:t>
            </a:r>
            <a:r>
              <a:rPr lang="en-US" dirty="0" err="1" smtClean="0"/>
              <a:t>ConCat</a:t>
            </a:r>
            <a:r>
              <a:rPr lang="en-US" dirty="0" smtClean="0"/>
              <a:t> {</a:t>
            </a:r>
          </a:p>
          <a:p>
            <a:r>
              <a:rPr lang="en-US" dirty="0" smtClean="0"/>
              <a:t>public static void main(String </a:t>
            </a:r>
            <a:r>
              <a:rPr lang="en-US" dirty="0" err="1" smtClean="0"/>
              <a:t>args</a:t>
            </a:r>
            <a:r>
              <a:rPr lang="en-US" dirty="0" smtClean="0"/>
              <a:t>[]) {</a:t>
            </a:r>
          </a:p>
          <a:p>
            <a:r>
              <a:rPr lang="en-US" dirty="0" smtClean="0"/>
              <a:t>String </a:t>
            </a:r>
            <a:r>
              <a:rPr lang="en-US" dirty="0" err="1" smtClean="0"/>
              <a:t>longStr</a:t>
            </a:r>
            <a:r>
              <a:rPr lang="en-US" dirty="0" smtClean="0"/>
              <a:t> = “I like " +”java”</a:t>
            </a:r>
          </a:p>
          <a:p>
            <a:r>
              <a:rPr lang="en-US" dirty="0" err="1" smtClean="0"/>
              <a:t>System.out.println</a:t>
            </a:r>
            <a:r>
              <a:rPr lang="en-US" dirty="0" smtClean="0"/>
              <a:t>(</a:t>
            </a:r>
            <a:r>
              <a:rPr lang="en-US" dirty="0" err="1" smtClean="0"/>
              <a:t>longStr</a:t>
            </a:r>
            <a:r>
              <a:rPr lang="en-US" dirty="0" smtClean="0"/>
              <a:t>);</a:t>
            </a:r>
          </a:p>
          <a:p>
            <a:r>
              <a:rPr lang="en-US" dirty="0" smtClean="0"/>
              <a:t>}</a:t>
            </a:r>
          </a:p>
          <a:p>
            <a:r>
              <a:rPr lang="en-US" dirty="0" smtClean="0"/>
              <a:t>}</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String Concatenation with Other Data Types</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4525963"/>
          </a:xfrm>
        </p:spPr>
        <p:txBody>
          <a:bodyPr>
            <a:noAutofit/>
          </a:bodyPr>
          <a:lstStyle/>
          <a:p>
            <a:r>
              <a:rPr lang="en-US" sz="2800" dirty="0" err="1" smtClean="0"/>
              <a:t>int</a:t>
            </a:r>
            <a:r>
              <a:rPr lang="en-US" sz="2800" dirty="0" smtClean="0"/>
              <a:t> age = "9";</a:t>
            </a:r>
          </a:p>
          <a:p>
            <a:r>
              <a:rPr lang="en-US" sz="2800" dirty="0" smtClean="0"/>
              <a:t>String s = "He is " + age + " years old.";</a:t>
            </a:r>
          </a:p>
          <a:p>
            <a:r>
              <a:rPr lang="en-US" sz="2800" dirty="0" err="1" smtClean="0"/>
              <a:t>System.out.println</a:t>
            </a:r>
            <a:r>
              <a:rPr lang="en-US" sz="2800" dirty="0" smtClean="0"/>
              <a:t>(s);</a:t>
            </a:r>
          </a:p>
          <a:p>
            <a:endParaRPr lang="en-US" sz="2800" dirty="0" smtClean="0"/>
          </a:p>
          <a:p>
            <a:endParaRPr lang="en-US" sz="2800" dirty="0" smtClean="0"/>
          </a:p>
          <a:p>
            <a:r>
              <a:rPr lang="en-US" sz="2800" dirty="0" smtClean="0"/>
              <a:t>String s = "four: " + 2 + 2;</a:t>
            </a:r>
          </a:p>
          <a:p>
            <a:r>
              <a:rPr lang="en-US" sz="2800" dirty="0" err="1" smtClean="0"/>
              <a:t>System.out.println</a:t>
            </a:r>
            <a:r>
              <a:rPr lang="en-US" sz="2800" dirty="0" smtClean="0"/>
              <a:t>(s);</a:t>
            </a:r>
          </a:p>
          <a:p>
            <a:endParaRPr lang="en-US" sz="2800" dirty="0" smtClean="0"/>
          </a:p>
          <a:p>
            <a:pPr>
              <a:buNone/>
            </a:pPr>
            <a:endParaRPr lang="en-US" sz="2800" dirty="0" smtClean="0"/>
          </a:p>
          <a:p>
            <a:r>
              <a:rPr lang="en-US" sz="2800" dirty="0" smtClean="0"/>
              <a:t>String s = "four: " + (2 + 2);</a:t>
            </a:r>
          </a:p>
          <a:p>
            <a:r>
              <a:rPr lang="en-US" sz="2800" dirty="0" err="1" smtClean="0"/>
              <a:t>System.out.println</a:t>
            </a:r>
            <a:r>
              <a:rPr lang="en-US" sz="2800" dirty="0" smtClean="0"/>
              <a:t>(s);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Character Extraction</a:t>
            </a:r>
            <a:endParaRPr lang="en-US" dirty="0"/>
          </a:p>
        </p:txBody>
      </p:sp>
      <p:sp>
        <p:nvSpPr>
          <p:cNvPr id="3" name="Content Placeholder 2"/>
          <p:cNvSpPr>
            <a:spLocks noGrp="1"/>
          </p:cNvSpPr>
          <p:nvPr>
            <p:ph idx="1"/>
          </p:nvPr>
        </p:nvSpPr>
        <p:spPr/>
        <p:txBody>
          <a:bodyPr/>
          <a:lstStyle/>
          <a:p>
            <a:r>
              <a:rPr lang="en-US" b="1" dirty="0" err="1" smtClean="0"/>
              <a:t>charAt</a:t>
            </a:r>
            <a:r>
              <a:rPr lang="en-US" b="1" dirty="0" smtClean="0"/>
              <a:t>( )</a:t>
            </a:r>
          </a:p>
          <a:p>
            <a:r>
              <a:rPr lang="en-US" b="1" dirty="0" err="1" smtClean="0"/>
              <a:t>getChars</a:t>
            </a:r>
            <a:r>
              <a:rPr lang="en-US" b="1" dirty="0" smtClean="0"/>
              <a:t>( )</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charAt</a:t>
            </a:r>
            <a:r>
              <a:rPr lang="en-US" dirty="0" smtClean="0"/>
              <a:t>()</a:t>
            </a:r>
            <a:endParaRPr lang="en-US" dirty="0"/>
          </a:p>
        </p:txBody>
      </p:sp>
      <p:sp>
        <p:nvSpPr>
          <p:cNvPr id="3" name="Content Placeholder 2"/>
          <p:cNvSpPr>
            <a:spLocks noGrp="1"/>
          </p:cNvSpPr>
          <p:nvPr>
            <p:ph idx="1"/>
          </p:nvPr>
        </p:nvSpPr>
        <p:spPr/>
        <p:txBody>
          <a:bodyPr/>
          <a:lstStyle/>
          <a:p>
            <a:pPr>
              <a:buNone/>
            </a:pPr>
            <a:r>
              <a:rPr lang="en-US" b="1" dirty="0" smtClean="0"/>
              <a:t>char </a:t>
            </a:r>
            <a:r>
              <a:rPr lang="en-US" b="1" dirty="0" err="1" smtClean="0"/>
              <a:t>charAt</a:t>
            </a:r>
            <a:r>
              <a:rPr lang="en-US" b="1" dirty="0" smtClean="0"/>
              <a:t>(</a:t>
            </a:r>
            <a:r>
              <a:rPr lang="en-US" b="1" dirty="0" err="1" smtClean="0"/>
              <a:t>int</a:t>
            </a:r>
            <a:r>
              <a:rPr lang="en-US" b="1" dirty="0" smtClean="0"/>
              <a:t> </a:t>
            </a:r>
            <a:r>
              <a:rPr lang="en-US" b="1" i="1" dirty="0" smtClean="0"/>
              <a:t>where)</a:t>
            </a:r>
          </a:p>
          <a:p>
            <a:pPr>
              <a:buNone/>
            </a:pPr>
            <a:endParaRPr lang="en-US" b="1" i="1" dirty="0" smtClean="0"/>
          </a:p>
          <a:p>
            <a:pPr>
              <a:buNone/>
            </a:pPr>
            <a:r>
              <a:rPr lang="en-US" i="1" dirty="0" err="1" smtClean="0"/>
              <a:t>Eg</a:t>
            </a:r>
            <a:r>
              <a:rPr lang="en-US" i="1" dirty="0" smtClean="0"/>
              <a:t>: </a:t>
            </a:r>
            <a:r>
              <a:rPr lang="en-US" dirty="0" smtClean="0"/>
              <a:t>char </a:t>
            </a:r>
            <a:r>
              <a:rPr lang="en-US" dirty="0" err="1" smtClean="0"/>
              <a:t>ch</a:t>
            </a:r>
            <a:r>
              <a:rPr lang="en-US" dirty="0" smtClean="0"/>
              <a:t>;</a:t>
            </a:r>
          </a:p>
          <a:p>
            <a:pPr>
              <a:buNone/>
            </a:pPr>
            <a:r>
              <a:rPr lang="en-US" dirty="0" err="1" smtClean="0"/>
              <a:t>ch</a:t>
            </a:r>
            <a:r>
              <a:rPr lang="en-US" dirty="0" smtClean="0"/>
              <a:t> = "</a:t>
            </a:r>
            <a:r>
              <a:rPr lang="en-US" dirty="0" err="1" smtClean="0"/>
              <a:t>abc".charAt</a:t>
            </a:r>
            <a:r>
              <a:rPr lang="en-US" dirty="0" smtClean="0"/>
              <a:t>(1);</a:t>
            </a:r>
          </a:p>
          <a:p>
            <a:pPr>
              <a:buNone/>
            </a:pPr>
            <a:r>
              <a:rPr lang="en-US" dirty="0" err="1" smtClean="0"/>
              <a:t>System.out.println</a:t>
            </a:r>
            <a:r>
              <a:rPr lang="en-US" dirty="0" smtClean="0"/>
              <a:t>(</a:t>
            </a:r>
            <a:r>
              <a:rPr lang="en-US" dirty="0" err="1" smtClean="0"/>
              <a:t>ch</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err="1" smtClean="0"/>
              <a:t>getChars</a:t>
            </a:r>
            <a:r>
              <a:rPr lang="en-US" b="1" dirty="0" smtClean="0"/>
              <a:t>( )</a:t>
            </a:r>
            <a:endParaRPr lang="en-US" dirty="0"/>
          </a:p>
        </p:txBody>
      </p:sp>
      <p:sp>
        <p:nvSpPr>
          <p:cNvPr id="3" name="Content Placeholder 2"/>
          <p:cNvSpPr>
            <a:spLocks noGrp="1"/>
          </p:cNvSpPr>
          <p:nvPr>
            <p:ph idx="1"/>
          </p:nvPr>
        </p:nvSpPr>
        <p:spPr>
          <a:xfrm>
            <a:off x="457200" y="914400"/>
            <a:ext cx="8229600" cy="5943600"/>
          </a:xfrm>
        </p:spPr>
        <p:txBody>
          <a:bodyPr>
            <a:normAutofit fontScale="92500" lnSpcReduction="10000"/>
          </a:bodyPr>
          <a:lstStyle/>
          <a:p>
            <a:pPr>
              <a:buNone/>
            </a:pPr>
            <a:r>
              <a:rPr lang="en-US" b="1" dirty="0" smtClean="0"/>
              <a:t>void </a:t>
            </a:r>
            <a:r>
              <a:rPr lang="en-US" b="1" dirty="0" err="1" smtClean="0"/>
              <a:t>getChars</a:t>
            </a:r>
            <a:r>
              <a:rPr lang="en-US" b="1" dirty="0" smtClean="0"/>
              <a:t>(</a:t>
            </a:r>
            <a:r>
              <a:rPr lang="en-US" b="1" dirty="0" err="1" smtClean="0"/>
              <a:t>int</a:t>
            </a:r>
            <a:r>
              <a:rPr lang="en-US" b="1" dirty="0" smtClean="0"/>
              <a:t> </a:t>
            </a:r>
            <a:r>
              <a:rPr lang="en-US" b="1" i="1" dirty="0" err="1" smtClean="0"/>
              <a:t>sourceStart</a:t>
            </a:r>
            <a:r>
              <a:rPr lang="en-US" b="1" i="1" dirty="0" smtClean="0"/>
              <a:t>, </a:t>
            </a:r>
            <a:r>
              <a:rPr lang="en-US" b="1" i="1" dirty="0" err="1" smtClean="0"/>
              <a:t>int</a:t>
            </a:r>
            <a:r>
              <a:rPr lang="en-US" b="1" i="1" dirty="0" smtClean="0"/>
              <a:t> </a:t>
            </a:r>
            <a:r>
              <a:rPr lang="en-US" b="1" i="1" dirty="0" err="1" smtClean="0"/>
              <a:t>sourceEnd</a:t>
            </a:r>
            <a:r>
              <a:rPr lang="en-US" b="1" i="1" dirty="0" smtClean="0"/>
              <a:t>, char target[ ], </a:t>
            </a:r>
            <a:r>
              <a:rPr lang="en-US" b="1" i="1" dirty="0" err="1" smtClean="0"/>
              <a:t>int</a:t>
            </a:r>
            <a:r>
              <a:rPr lang="en-US" b="1" i="1" dirty="0" smtClean="0"/>
              <a:t> </a:t>
            </a:r>
            <a:r>
              <a:rPr lang="en-US" b="1" i="1" dirty="0" err="1" smtClean="0"/>
              <a:t>targetStart</a:t>
            </a:r>
            <a:r>
              <a:rPr lang="en-US" b="1" i="1" dirty="0" smtClean="0"/>
              <a:t>)</a:t>
            </a:r>
          </a:p>
          <a:p>
            <a:pPr>
              <a:buNone/>
            </a:pPr>
            <a:endParaRPr lang="en-US" b="1" i="1" dirty="0" smtClean="0"/>
          </a:p>
          <a:p>
            <a:pPr>
              <a:buNone/>
            </a:pPr>
            <a:r>
              <a:rPr lang="en-US" dirty="0" smtClean="0"/>
              <a:t>class </a:t>
            </a:r>
            <a:r>
              <a:rPr lang="en-US" dirty="0" err="1" smtClean="0"/>
              <a:t>getCharsDemo</a:t>
            </a:r>
            <a:r>
              <a:rPr lang="en-US" dirty="0" smtClean="0"/>
              <a:t> {</a:t>
            </a:r>
          </a:p>
          <a:p>
            <a:pPr>
              <a:buNone/>
            </a:pPr>
            <a:r>
              <a:rPr lang="en-US" dirty="0" smtClean="0"/>
              <a:t>public static void main(String </a:t>
            </a:r>
            <a:r>
              <a:rPr lang="en-US" dirty="0" err="1" smtClean="0"/>
              <a:t>args</a:t>
            </a:r>
            <a:r>
              <a:rPr lang="en-US" dirty="0" smtClean="0"/>
              <a:t>[]) {</a:t>
            </a:r>
          </a:p>
          <a:p>
            <a:pPr>
              <a:buNone/>
            </a:pPr>
            <a:r>
              <a:rPr lang="en-US" dirty="0" smtClean="0"/>
              <a:t>String s = "This is a demo of the </a:t>
            </a:r>
            <a:r>
              <a:rPr lang="en-US" dirty="0" err="1" smtClean="0"/>
              <a:t>getChars</a:t>
            </a:r>
            <a:r>
              <a:rPr lang="en-US" dirty="0" smtClean="0"/>
              <a:t> method.";</a:t>
            </a:r>
          </a:p>
          <a:p>
            <a:pPr>
              <a:buNone/>
            </a:pPr>
            <a:r>
              <a:rPr lang="en-US" dirty="0" err="1" smtClean="0"/>
              <a:t>int</a:t>
            </a:r>
            <a:r>
              <a:rPr lang="en-US" dirty="0" smtClean="0"/>
              <a:t> start = 10;</a:t>
            </a:r>
          </a:p>
          <a:p>
            <a:pPr>
              <a:buNone/>
            </a:pPr>
            <a:r>
              <a:rPr lang="en-US" dirty="0" err="1" smtClean="0"/>
              <a:t>int</a:t>
            </a:r>
            <a:r>
              <a:rPr lang="en-US" dirty="0" smtClean="0"/>
              <a:t> end = 14;</a:t>
            </a:r>
          </a:p>
          <a:p>
            <a:pPr>
              <a:buNone/>
            </a:pPr>
            <a:r>
              <a:rPr lang="en-US" dirty="0" smtClean="0"/>
              <a:t>char </a:t>
            </a:r>
            <a:r>
              <a:rPr lang="en-US" dirty="0" err="1" smtClean="0"/>
              <a:t>buf</a:t>
            </a:r>
            <a:r>
              <a:rPr lang="en-US" dirty="0" smtClean="0"/>
              <a:t>[] = new char[end - start];</a:t>
            </a:r>
          </a:p>
          <a:p>
            <a:pPr>
              <a:buNone/>
            </a:pPr>
            <a:r>
              <a:rPr lang="en-US" dirty="0" err="1" smtClean="0"/>
              <a:t>s.getChars</a:t>
            </a:r>
            <a:r>
              <a:rPr lang="en-US" dirty="0" smtClean="0"/>
              <a:t>(start, end, </a:t>
            </a:r>
            <a:r>
              <a:rPr lang="en-US" dirty="0" err="1" smtClean="0"/>
              <a:t>buf</a:t>
            </a:r>
            <a:r>
              <a:rPr lang="en-US" dirty="0" smtClean="0"/>
              <a:t>, 0);</a:t>
            </a:r>
          </a:p>
          <a:p>
            <a:pPr>
              <a:buNone/>
            </a:pPr>
            <a:r>
              <a:rPr lang="en-US" dirty="0" err="1" smtClean="0"/>
              <a:t>System.out.println</a:t>
            </a:r>
            <a:r>
              <a:rPr lang="en-US" dirty="0" smtClean="0"/>
              <a:t>(</a:t>
            </a:r>
            <a:r>
              <a:rPr lang="en-US" dirty="0" err="1" smtClean="0"/>
              <a:t>buf</a:t>
            </a:r>
            <a:r>
              <a:rPr lang="en-US" dirty="0" smtClean="0"/>
              <a:t>);</a:t>
            </a:r>
          </a:p>
          <a:p>
            <a:pPr>
              <a:buNone/>
            </a:pPr>
            <a:r>
              <a:rPr lang="en-US" dirty="0" smtClean="0"/>
              <a:t>}}</a:t>
            </a:r>
            <a:endParaRPr lang="en-US" b="1"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String Comparison</a:t>
            </a:r>
            <a:endParaRPr lang="en-US" dirty="0"/>
          </a:p>
        </p:txBody>
      </p:sp>
      <p:sp>
        <p:nvSpPr>
          <p:cNvPr id="3" name="Content Placeholder 2"/>
          <p:cNvSpPr>
            <a:spLocks noGrp="1"/>
          </p:cNvSpPr>
          <p:nvPr>
            <p:ph idx="1"/>
          </p:nvPr>
        </p:nvSpPr>
        <p:spPr/>
        <p:txBody>
          <a:bodyPr/>
          <a:lstStyle/>
          <a:p>
            <a:r>
              <a:rPr lang="en-US" b="1" dirty="0" smtClean="0"/>
              <a:t>equals( ) and </a:t>
            </a:r>
            <a:r>
              <a:rPr lang="en-US" b="1" dirty="0" err="1" smtClean="0"/>
              <a:t>equalsIgnoreCase</a:t>
            </a:r>
            <a:r>
              <a:rPr lang="en-US" b="1" dirty="0" smtClean="0"/>
              <a:t>( )</a:t>
            </a:r>
          </a:p>
          <a:p>
            <a:r>
              <a:rPr lang="en-US" b="1" dirty="0" err="1" smtClean="0"/>
              <a:t>startsWith</a:t>
            </a:r>
            <a:r>
              <a:rPr lang="en-US" b="1" dirty="0" smtClean="0"/>
              <a:t>( ) and </a:t>
            </a:r>
            <a:r>
              <a:rPr lang="en-US" b="1" dirty="0" err="1" smtClean="0"/>
              <a:t>endsWith</a:t>
            </a:r>
            <a:r>
              <a:rPr lang="en-US" b="1" dirty="0" smtClean="0"/>
              <a:t>( )</a:t>
            </a:r>
          </a:p>
          <a:p>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equals( ) and </a:t>
            </a:r>
            <a:r>
              <a:rPr lang="en-US" b="1" dirty="0" err="1" smtClean="0"/>
              <a:t>equalsIgnoreCase</a:t>
            </a:r>
            <a:r>
              <a:rPr lang="en-US" b="1" dirty="0" smtClean="0"/>
              <a:t>( )</a:t>
            </a:r>
            <a:endParaRPr lang="en-US" dirty="0"/>
          </a:p>
        </p:txBody>
      </p:sp>
      <p:sp>
        <p:nvSpPr>
          <p:cNvPr id="3" name="Content Placeholder 2"/>
          <p:cNvSpPr>
            <a:spLocks noGrp="1"/>
          </p:cNvSpPr>
          <p:nvPr>
            <p:ph idx="1"/>
          </p:nvPr>
        </p:nvSpPr>
        <p:spPr/>
        <p:txBody>
          <a:bodyPr/>
          <a:lstStyle/>
          <a:p>
            <a:r>
              <a:rPr lang="en-US" dirty="0" err="1" smtClean="0"/>
              <a:t>boolean</a:t>
            </a:r>
            <a:r>
              <a:rPr lang="en-US" dirty="0" smtClean="0"/>
              <a:t> equals(Object </a:t>
            </a:r>
            <a:r>
              <a:rPr lang="en-US" i="1" dirty="0" err="1" smtClean="0"/>
              <a:t>str</a:t>
            </a:r>
            <a:r>
              <a:rPr lang="en-US" i="1" dirty="0" smtClean="0"/>
              <a:t>)</a:t>
            </a:r>
          </a:p>
          <a:p>
            <a:r>
              <a:rPr lang="en-US" dirty="0" err="1" smtClean="0"/>
              <a:t>boolean</a:t>
            </a:r>
            <a:r>
              <a:rPr lang="en-US" dirty="0" smtClean="0"/>
              <a:t> </a:t>
            </a:r>
            <a:r>
              <a:rPr lang="en-US" dirty="0" err="1" smtClean="0"/>
              <a:t>equalsIgnoreCase</a:t>
            </a:r>
            <a:r>
              <a:rPr lang="en-US" dirty="0" smtClean="0"/>
              <a:t>(String </a:t>
            </a:r>
            <a:r>
              <a:rPr lang="en-US" i="1" dirty="0" err="1" smtClean="0"/>
              <a:t>str</a:t>
            </a:r>
            <a:r>
              <a:rPr lang="en-US" i="1" dirty="0" smtClean="0"/>
              <a:t>)</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808037"/>
            <a:ext cx="8229600" cy="6126163"/>
          </a:xfrm>
        </p:spPr>
        <p:txBody>
          <a:bodyPr>
            <a:noAutofit/>
          </a:bodyPr>
          <a:lstStyle/>
          <a:p>
            <a:pPr>
              <a:buNone/>
            </a:pPr>
            <a:r>
              <a:rPr lang="en-US" sz="2800" dirty="0" smtClean="0"/>
              <a:t>class </a:t>
            </a:r>
            <a:r>
              <a:rPr lang="en-US" sz="2800" dirty="0" err="1" smtClean="0"/>
              <a:t>equalsDemo</a:t>
            </a:r>
            <a:r>
              <a:rPr lang="en-US" sz="2800" dirty="0" smtClean="0"/>
              <a:t> {</a:t>
            </a:r>
          </a:p>
          <a:p>
            <a:pPr>
              <a:buNone/>
            </a:pPr>
            <a:r>
              <a:rPr lang="en-US" sz="2800" dirty="0" smtClean="0"/>
              <a:t>public static void main(String </a:t>
            </a:r>
            <a:r>
              <a:rPr lang="en-US" sz="2800" dirty="0" err="1" smtClean="0"/>
              <a:t>args</a:t>
            </a:r>
            <a:r>
              <a:rPr lang="en-US" sz="2800" dirty="0" smtClean="0"/>
              <a:t>[]) {</a:t>
            </a:r>
          </a:p>
          <a:p>
            <a:pPr>
              <a:buNone/>
            </a:pPr>
            <a:r>
              <a:rPr lang="en-US" sz="2800" dirty="0" smtClean="0"/>
              <a:t>String s1 = "Hello";</a:t>
            </a:r>
          </a:p>
          <a:p>
            <a:pPr>
              <a:buNone/>
            </a:pPr>
            <a:r>
              <a:rPr lang="en-US" sz="2800" dirty="0" smtClean="0"/>
              <a:t>String s2 = "Hello";</a:t>
            </a:r>
          </a:p>
          <a:p>
            <a:pPr>
              <a:buNone/>
            </a:pPr>
            <a:r>
              <a:rPr lang="en-US" sz="2800" dirty="0" smtClean="0"/>
              <a:t>String s4 = "HELLO";</a:t>
            </a:r>
          </a:p>
          <a:p>
            <a:pPr>
              <a:buNone/>
            </a:pPr>
            <a:r>
              <a:rPr lang="en-US" sz="2800" dirty="0" err="1" smtClean="0"/>
              <a:t>System.out.println</a:t>
            </a:r>
            <a:r>
              <a:rPr lang="en-US" sz="2800" dirty="0" smtClean="0"/>
              <a:t>(s1.equals(s2));</a:t>
            </a:r>
          </a:p>
          <a:p>
            <a:pPr>
              <a:buNone/>
            </a:pPr>
            <a:r>
              <a:rPr lang="en-US" sz="2800" dirty="0" err="1" smtClean="0"/>
              <a:t>System.out.println</a:t>
            </a:r>
            <a:r>
              <a:rPr lang="en-US" sz="2800" dirty="0" smtClean="0"/>
              <a:t>(s1.equals(s4));</a:t>
            </a:r>
          </a:p>
          <a:p>
            <a:pPr>
              <a:buNone/>
            </a:pPr>
            <a:r>
              <a:rPr lang="en-US" sz="2800" dirty="0" err="1" smtClean="0"/>
              <a:t>System.out.println</a:t>
            </a:r>
            <a:r>
              <a:rPr lang="en-US" sz="2800" dirty="0" smtClean="0"/>
              <a:t>(s1.equalsIgnoreCase(s4));</a:t>
            </a:r>
          </a:p>
          <a:p>
            <a:pPr>
              <a:buNone/>
            </a:pPr>
            <a:r>
              <a:rPr lang="en-US" sz="2800" dirty="0" smtClean="0"/>
              <a:t>}</a:t>
            </a:r>
          </a:p>
          <a:p>
            <a:pPr>
              <a:buNone/>
            </a:pPr>
            <a:r>
              <a:rPr lang="en-US" sz="2800" dirty="0" smtClean="0"/>
              <a:t>}</a:t>
            </a:r>
            <a:endParaRPr lang="en-US" sz="28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boolean</a:t>
            </a:r>
            <a:r>
              <a:rPr lang="en-US" dirty="0" smtClean="0"/>
              <a:t> </a:t>
            </a:r>
            <a:r>
              <a:rPr lang="en-US" dirty="0" err="1" smtClean="0"/>
              <a:t>startsWith</a:t>
            </a:r>
            <a:r>
              <a:rPr lang="en-US" dirty="0" smtClean="0"/>
              <a:t>(String </a:t>
            </a:r>
            <a:r>
              <a:rPr lang="en-US" i="1" dirty="0" err="1" smtClean="0"/>
              <a:t>str</a:t>
            </a:r>
            <a:r>
              <a:rPr lang="en-US" i="1" dirty="0" smtClean="0"/>
              <a:t>)</a:t>
            </a:r>
          </a:p>
          <a:p>
            <a:r>
              <a:rPr lang="en-US" dirty="0" err="1" smtClean="0"/>
              <a:t>boolean</a:t>
            </a:r>
            <a:r>
              <a:rPr lang="en-US" dirty="0" smtClean="0"/>
              <a:t> </a:t>
            </a:r>
            <a:r>
              <a:rPr lang="en-US" dirty="0" err="1" smtClean="0"/>
              <a:t>endsWith</a:t>
            </a:r>
            <a:r>
              <a:rPr lang="en-US" dirty="0" smtClean="0"/>
              <a:t>(String </a:t>
            </a:r>
            <a:r>
              <a:rPr lang="en-US" i="1" dirty="0" err="1" smtClean="0"/>
              <a:t>str</a:t>
            </a:r>
            <a:r>
              <a:rPr lang="en-US" i="1" dirty="0" smtClean="0"/>
              <a:t>)</a:t>
            </a:r>
          </a:p>
          <a:p>
            <a:pPr lvl="1"/>
            <a:r>
              <a:rPr lang="en-US" i="1" dirty="0" err="1" smtClean="0"/>
              <a:t>Eg</a:t>
            </a:r>
            <a:r>
              <a:rPr lang="en-US" i="1" dirty="0" smtClean="0"/>
              <a:t> : </a:t>
            </a:r>
            <a:r>
              <a:rPr lang="en-US" dirty="0" smtClean="0"/>
              <a:t>"</a:t>
            </a:r>
            <a:r>
              <a:rPr lang="en-US" dirty="0" err="1" smtClean="0"/>
              <a:t>Foobar".endsWith</a:t>
            </a:r>
            <a:r>
              <a:rPr lang="en-US" dirty="0" smtClean="0"/>
              <a:t>("bar")</a:t>
            </a:r>
          </a:p>
          <a:p>
            <a:pPr lvl="1"/>
            <a:r>
              <a:rPr lang="en-US" dirty="0" smtClean="0"/>
              <a:t>"</a:t>
            </a:r>
            <a:r>
              <a:rPr lang="en-US" dirty="0" err="1" smtClean="0"/>
              <a:t>Foobar".startsWith</a:t>
            </a:r>
            <a:r>
              <a:rPr lang="en-US" dirty="0" smtClean="0"/>
              <a:t>("</a:t>
            </a:r>
            <a:r>
              <a:rPr lang="en-US" dirty="0" err="1" smtClean="0"/>
              <a:t>Foo</a:t>
            </a:r>
            <a:r>
              <a:rPr lang="en-US" dirty="0" smtClean="0"/>
              <a:t>")</a:t>
            </a:r>
          </a:p>
          <a:p>
            <a:r>
              <a:rPr lang="en-US" dirty="0" err="1" smtClean="0"/>
              <a:t>boolean</a:t>
            </a:r>
            <a:r>
              <a:rPr lang="en-US" dirty="0" smtClean="0"/>
              <a:t> </a:t>
            </a:r>
            <a:r>
              <a:rPr lang="en-US" dirty="0" err="1" smtClean="0"/>
              <a:t>startsWith</a:t>
            </a:r>
            <a:r>
              <a:rPr lang="en-US" dirty="0" smtClean="0"/>
              <a:t>(String </a:t>
            </a:r>
            <a:r>
              <a:rPr lang="en-US" i="1" dirty="0" err="1" smtClean="0"/>
              <a:t>str</a:t>
            </a:r>
            <a:r>
              <a:rPr lang="en-US" i="1" dirty="0" smtClean="0"/>
              <a:t>, </a:t>
            </a:r>
            <a:r>
              <a:rPr lang="en-US" i="1" dirty="0" err="1" smtClean="0"/>
              <a:t>int</a:t>
            </a:r>
            <a:r>
              <a:rPr lang="en-US" i="1" dirty="0" smtClean="0"/>
              <a:t> </a:t>
            </a:r>
            <a:r>
              <a:rPr lang="en-US" i="1" dirty="0" err="1" smtClean="0"/>
              <a:t>startIndex</a:t>
            </a:r>
            <a:r>
              <a:rPr lang="en-US" i="1" dirty="0" smtClean="0"/>
              <a:t>)</a:t>
            </a:r>
          </a:p>
          <a:p>
            <a:pPr lvl="1"/>
            <a:r>
              <a:rPr lang="en-US" dirty="0" err="1" smtClean="0"/>
              <a:t>Eg</a:t>
            </a:r>
            <a:r>
              <a:rPr lang="en-US" dirty="0" smtClean="0"/>
              <a:t>: "</a:t>
            </a:r>
            <a:r>
              <a:rPr lang="en-US" dirty="0" err="1" smtClean="0"/>
              <a:t>Foobar".startsWith</a:t>
            </a:r>
            <a:r>
              <a:rPr lang="en-US" dirty="0" smtClean="0"/>
              <a:t>("bar", 3)</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equals( ) Versus ==</a:t>
            </a:r>
            <a:endParaRPr lang="en-US" dirty="0"/>
          </a:p>
        </p:txBody>
      </p:sp>
      <p:sp>
        <p:nvSpPr>
          <p:cNvPr id="3" name="Content Placeholder 2"/>
          <p:cNvSpPr>
            <a:spLocks noGrp="1"/>
          </p:cNvSpPr>
          <p:nvPr>
            <p:ph idx="1"/>
          </p:nvPr>
        </p:nvSpPr>
        <p:spPr/>
        <p:txBody>
          <a:bodyPr/>
          <a:lstStyle/>
          <a:p>
            <a:r>
              <a:rPr lang="en-US" dirty="0" smtClean="0"/>
              <a:t>the equals( ) method compares the characters inside a String object.</a:t>
            </a:r>
          </a:p>
          <a:p>
            <a:r>
              <a:rPr lang="en-US" dirty="0" smtClean="0"/>
              <a:t> The == operator compares two object references to see whether they refer  to the same instance.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Declaring Objects</a:t>
            </a:r>
          </a:p>
          <a:p>
            <a:pPr>
              <a:buNone/>
            </a:pPr>
            <a:r>
              <a:rPr lang="en-US" dirty="0" smtClean="0"/>
              <a:t>Box </a:t>
            </a:r>
            <a:r>
              <a:rPr lang="en-US" dirty="0" err="1" smtClean="0"/>
              <a:t>mybox</a:t>
            </a:r>
            <a:r>
              <a:rPr lang="en-US" dirty="0" smtClean="0"/>
              <a:t>; // declare reference to object</a:t>
            </a:r>
          </a:p>
          <a:p>
            <a:pPr>
              <a:buNone/>
            </a:pPr>
            <a:r>
              <a:rPr lang="en-US" dirty="0" err="1" smtClean="0"/>
              <a:t>mybox</a:t>
            </a:r>
            <a:r>
              <a:rPr lang="en-US" dirty="0" smtClean="0"/>
              <a:t> = new Box(); // allocate a Box object</a:t>
            </a:r>
          </a:p>
          <a:p>
            <a:pPr>
              <a:buNone/>
            </a:pPr>
            <a:endParaRPr lang="en-US" dirty="0" smtClean="0"/>
          </a:p>
          <a:p>
            <a:pPr>
              <a:buNone/>
            </a:pPr>
            <a:r>
              <a:rPr lang="en-US" dirty="0" smtClean="0"/>
              <a:t>Or</a:t>
            </a:r>
          </a:p>
          <a:p>
            <a:pPr>
              <a:buNone/>
            </a:pPr>
            <a:endParaRPr lang="en-US" dirty="0" smtClean="0"/>
          </a:p>
          <a:p>
            <a:pPr>
              <a:buNone/>
            </a:pPr>
            <a:r>
              <a:rPr lang="en-US" dirty="0" smtClean="0"/>
              <a:t>Box </a:t>
            </a:r>
            <a:r>
              <a:rPr lang="en-US" dirty="0" err="1" smtClean="0"/>
              <a:t>mybox</a:t>
            </a:r>
            <a:r>
              <a:rPr lang="en-US" dirty="0" smtClean="0"/>
              <a:t> = new Box();</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public static void main(String </a:t>
            </a:r>
            <a:r>
              <a:rPr lang="en-US" dirty="0" err="1" smtClean="0"/>
              <a:t>args</a:t>
            </a:r>
            <a:r>
              <a:rPr lang="en-US" dirty="0" smtClean="0"/>
              <a:t>[]) {</a:t>
            </a:r>
          </a:p>
          <a:p>
            <a:r>
              <a:rPr lang="en-US" dirty="0" smtClean="0"/>
              <a:t>String s1 = "Hello";</a:t>
            </a:r>
          </a:p>
          <a:p>
            <a:r>
              <a:rPr lang="en-US" dirty="0" smtClean="0"/>
              <a:t>String s2 = new String(s1);</a:t>
            </a:r>
          </a:p>
          <a:p>
            <a:r>
              <a:rPr lang="en-US" dirty="0" err="1" smtClean="0"/>
              <a:t>System.out.println</a:t>
            </a:r>
            <a:r>
              <a:rPr lang="en-US" dirty="0" smtClean="0"/>
              <a:t>(equals(s2));</a:t>
            </a:r>
          </a:p>
          <a:p>
            <a:r>
              <a:rPr lang="en-US" dirty="0" err="1" smtClean="0"/>
              <a:t>System.out.println</a:t>
            </a:r>
            <a:r>
              <a:rPr lang="en-US" dirty="0" smtClean="0"/>
              <a:t>(s1 == s2);</a:t>
            </a:r>
          </a:p>
          <a:p>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compareTo</a:t>
            </a:r>
            <a:r>
              <a:rPr lang="en-US" b="1" dirty="0" smtClean="0"/>
              <a:t>( )</a:t>
            </a:r>
            <a:endParaRPr lang="en-US" dirty="0"/>
          </a:p>
        </p:txBody>
      </p:sp>
      <p:sp>
        <p:nvSpPr>
          <p:cNvPr id="3" name="Content Placeholder 2"/>
          <p:cNvSpPr>
            <a:spLocks noGrp="1"/>
          </p:cNvSpPr>
          <p:nvPr>
            <p:ph idx="1"/>
          </p:nvPr>
        </p:nvSpPr>
        <p:spPr/>
        <p:txBody>
          <a:bodyPr/>
          <a:lstStyle/>
          <a:p>
            <a:r>
              <a:rPr lang="en-US" dirty="0" err="1" smtClean="0"/>
              <a:t>int</a:t>
            </a:r>
            <a:r>
              <a:rPr lang="en-US" dirty="0" smtClean="0"/>
              <a:t> </a:t>
            </a:r>
            <a:r>
              <a:rPr lang="en-US" dirty="0" err="1" smtClean="0"/>
              <a:t>compareTo</a:t>
            </a:r>
            <a:r>
              <a:rPr lang="en-US" dirty="0" smtClean="0"/>
              <a:t>(String </a:t>
            </a:r>
            <a:r>
              <a:rPr lang="en-US" i="1" dirty="0" err="1" smtClean="0"/>
              <a:t>str</a:t>
            </a:r>
            <a:r>
              <a:rPr lang="en-US" i="1" dirty="0" smtClean="0"/>
              <a:t>)</a:t>
            </a:r>
          </a:p>
          <a:p>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1524000" y="2438400"/>
            <a:ext cx="6386513" cy="32451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public static void main(String </a:t>
            </a:r>
            <a:r>
              <a:rPr lang="en-US" dirty="0" err="1" smtClean="0"/>
              <a:t>args</a:t>
            </a:r>
            <a:r>
              <a:rPr lang="en-US" dirty="0" smtClean="0"/>
              <a:t>[])</a:t>
            </a:r>
          </a:p>
          <a:p>
            <a:pPr>
              <a:buNone/>
            </a:pPr>
            <a:r>
              <a:rPr lang="en-US" dirty="0" smtClean="0"/>
              <a:t>{</a:t>
            </a:r>
          </a:p>
          <a:p>
            <a:pPr>
              <a:buNone/>
            </a:pPr>
            <a:r>
              <a:rPr lang="en-US" dirty="0" err="1" smtClean="0"/>
              <a:t>System.out.println</a:t>
            </a:r>
            <a:r>
              <a:rPr lang="en-US" dirty="0" smtClean="0"/>
              <a:t>("</a:t>
            </a:r>
            <a:r>
              <a:rPr lang="en-US" dirty="0" err="1" smtClean="0"/>
              <a:t>a".compareTo</a:t>
            </a:r>
            <a:r>
              <a:rPr lang="en-US" dirty="0" smtClean="0"/>
              <a:t>("b"));</a:t>
            </a:r>
          </a:p>
          <a:p>
            <a:pPr>
              <a:buNone/>
            </a:pPr>
            <a:r>
              <a:rPr lang="en-US" dirty="0" smtClean="0"/>
              <a:t>}</a:t>
            </a:r>
          </a:p>
          <a:p>
            <a:pPr>
              <a:buNone/>
            </a:pPr>
            <a:endParaRPr lang="en-US" dirty="0" smtClean="0"/>
          </a:p>
          <a:p>
            <a:pPr>
              <a:buNone/>
            </a:pPr>
            <a:r>
              <a:rPr lang="en-US" dirty="0" smtClean="0"/>
              <a:t>o/p: -1</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90600"/>
            <a:ext cx="8229600" cy="4525963"/>
          </a:xfrm>
        </p:spPr>
        <p:txBody>
          <a:bodyPr>
            <a:noAutofit/>
          </a:bodyPr>
          <a:lstStyle/>
          <a:p>
            <a:pPr>
              <a:buNone/>
            </a:pPr>
            <a:endParaRPr lang="en-US" sz="2400" dirty="0" smtClean="0"/>
          </a:p>
          <a:p>
            <a:pPr>
              <a:buNone/>
            </a:pPr>
            <a:r>
              <a:rPr lang="en-US" sz="2400" dirty="0" smtClean="0"/>
              <a:t>class </a:t>
            </a:r>
            <a:r>
              <a:rPr lang="en-US" sz="2400" dirty="0" err="1" smtClean="0"/>
              <a:t>SortString</a:t>
            </a:r>
            <a:r>
              <a:rPr lang="en-US" sz="2400" dirty="0" smtClean="0"/>
              <a:t> {</a:t>
            </a:r>
          </a:p>
          <a:p>
            <a:pPr>
              <a:buNone/>
            </a:pPr>
            <a:r>
              <a:rPr lang="en-US" sz="2400" dirty="0" smtClean="0"/>
              <a:t>static String </a:t>
            </a:r>
            <a:r>
              <a:rPr lang="en-US" sz="2400" dirty="0" err="1" smtClean="0"/>
              <a:t>arr</a:t>
            </a:r>
            <a:r>
              <a:rPr lang="en-US" sz="2400" dirty="0" smtClean="0"/>
              <a:t>[] = {</a:t>
            </a:r>
          </a:p>
          <a:p>
            <a:pPr>
              <a:buNone/>
            </a:pPr>
            <a:r>
              <a:rPr lang="en-US" sz="2400" dirty="0" smtClean="0"/>
              <a:t>"Now", "is", "the", "time", "for", "all", "good", "men",</a:t>
            </a:r>
          </a:p>
          <a:p>
            <a:pPr>
              <a:buNone/>
            </a:pPr>
            <a:r>
              <a:rPr lang="en-US" sz="2400" dirty="0" smtClean="0"/>
              <a:t>"to", "come", "to", "the", "aid", "of", "their", "country” };</a:t>
            </a:r>
          </a:p>
          <a:p>
            <a:pPr>
              <a:buNone/>
            </a:pPr>
            <a:r>
              <a:rPr lang="en-US" sz="2400" dirty="0" smtClean="0"/>
              <a:t>public static void main(String </a:t>
            </a:r>
            <a:r>
              <a:rPr lang="en-US" sz="2400" dirty="0" err="1" smtClean="0"/>
              <a:t>args</a:t>
            </a:r>
            <a:r>
              <a:rPr lang="en-US" sz="2400" dirty="0" smtClean="0"/>
              <a:t>[]) {</a:t>
            </a:r>
          </a:p>
          <a:p>
            <a:pPr>
              <a:buNone/>
            </a:pPr>
            <a:r>
              <a:rPr lang="en-US" sz="2400" dirty="0" smtClean="0"/>
              <a:t>for(</a:t>
            </a:r>
            <a:r>
              <a:rPr lang="en-US" sz="2400" dirty="0" err="1" smtClean="0"/>
              <a:t>int</a:t>
            </a:r>
            <a:r>
              <a:rPr lang="en-US" sz="2400" dirty="0" smtClean="0"/>
              <a:t> j = 0; j &lt; </a:t>
            </a:r>
            <a:r>
              <a:rPr lang="en-US" sz="2400" dirty="0" err="1" smtClean="0"/>
              <a:t>arr.length</a:t>
            </a:r>
            <a:r>
              <a:rPr lang="en-US" sz="2400" dirty="0" smtClean="0"/>
              <a:t>; j++) {</a:t>
            </a:r>
          </a:p>
          <a:p>
            <a:pPr>
              <a:buNone/>
            </a:pPr>
            <a:r>
              <a:rPr lang="en-US" sz="2400" dirty="0" smtClean="0"/>
              <a:t>for(</a:t>
            </a:r>
            <a:r>
              <a:rPr lang="en-US" sz="2400" dirty="0" err="1" smtClean="0"/>
              <a:t>int</a:t>
            </a:r>
            <a:r>
              <a:rPr lang="en-US" sz="2400" dirty="0" smtClean="0"/>
              <a:t> </a:t>
            </a:r>
            <a:r>
              <a:rPr lang="en-US" sz="2400" dirty="0" err="1" smtClean="0"/>
              <a:t>i</a:t>
            </a:r>
            <a:r>
              <a:rPr lang="en-US" sz="2400" dirty="0" smtClean="0"/>
              <a:t> = j + 1; </a:t>
            </a:r>
            <a:r>
              <a:rPr lang="en-US" sz="2400" dirty="0" err="1" smtClean="0"/>
              <a:t>i</a:t>
            </a:r>
            <a:r>
              <a:rPr lang="en-US" sz="2400" dirty="0" smtClean="0"/>
              <a:t> &lt; </a:t>
            </a:r>
            <a:r>
              <a:rPr lang="en-US" sz="2400" dirty="0" err="1" smtClean="0"/>
              <a:t>arr.length</a:t>
            </a:r>
            <a:r>
              <a:rPr lang="en-US" sz="2400" dirty="0" smtClean="0"/>
              <a:t>; </a:t>
            </a:r>
            <a:r>
              <a:rPr lang="en-US" sz="2400" dirty="0" err="1" smtClean="0"/>
              <a:t>i</a:t>
            </a:r>
            <a:r>
              <a:rPr lang="en-US" sz="2400" dirty="0" smtClean="0"/>
              <a:t>++) {</a:t>
            </a:r>
          </a:p>
          <a:p>
            <a:pPr>
              <a:buNone/>
            </a:pPr>
            <a:r>
              <a:rPr lang="en-US" sz="2400" dirty="0" smtClean="0"/>
              <a:t>if(</a:t>
            </a:r>
            <a:r>
              <a:rPr lang="en-US" sz="2400" dirty="0" err="1" smtClean="0"/>
              <a:t>arr</a:t>
            </a:r>
            <a:r>
              <a:rPr lang="en-US" sz="2400" dirty="0" smtClean="0"/>
              <a:t>[</a:t>
            </a:r>
            <a:r>
              <a:rPr lang="en-US" sz="2400" dirty="0" err="1" smtClean="0"/>
              <a:t>i</a:t>
            </a:r>
            <a:r>
              <a:rPr lang="en-US" sz="2400" dirty="0" smtClean="0"/>
              <a:t>].</a:t>
            </a:r>
            <a:r>
              <a:rPr lang="en-US" sz="2400" dirty="0" err="1" smtClean="0"/>
              <a:t>compareTo</a:t>
            </a:r>
            <a:r>
              <a:rPr lang="en-US" sz="2400" dirty="0" smtClean="0"/>
              <a:t>(</a:t>
            </a:r>
            <a:r>
              <a:rPr lang="en-US" sz="2400" dirty="0" err="1" smtClean="0"/>
              <a:t>arr</a:t>
            </a:r>
            <a:r>
              <a:rPr lang="en-US" sz="2400" dirty="0" smtClean="0"/>
              <a:t>[j]) &lt; 0) {</a:t>
            </a:r>
          </a:p>
          <a:p>
            <a:pPr>
              <a:buNone/>
            </a:pPr>
            <a:r>
              <a:rPr lang="en-US" sz="2400" dirty="0" smtClean="0"/>
              <a:t>String t = </a:t>
            </a:r>
            <a:r>
              <a:rPr lang="en-US" sz="2400" dirty="0" err="1" smtClean="0"/>
              <a:t>arr</a:t>
            </a:r>
            <a:r>
              <a:rPr lang="en-US" sz="2400" dirty="0" smtClean="0"/>
              <a:t>[j];</a:t>
            </a:r>
          </a:p>
          <a:p>
            <a:pPr>
              <a:buNone/>
            </a:pPr>
            <a:r>
              <a:rPr lang="en-US" sz="2400" dirty="0" err="1" smtClean="0"/>
              <a:t>arr</a:t>
            </a:r>
            <a:r>
              <a:rPr lang="en-US" sz="2400" dirty="0" smtClean="0"/>
              <a:t>[j] = </a:t>
            </a:r>
            <a:r>
              <a:rPr lang="en-US" sz="2400" dirty="0" err="1" smtClean="0"/>
              <a:t>arr</a:t>
            </a:r>
            <a:r>
              <a:rPr lang="en-US" sz="2400" dirty="0" smtClean="0"/>
              <a:t>[</a:t>
            </a:r>
            <a:r>
              <a:rPr lang="en-US" sz="2400" dirty="0" err="1" smtClean="0"/>
              <a:t>i</a:t>
            </a:r>
            <a:r>
              <a:rPr lang="en-US" sz="2400" dirty="0" smtClean="0"/>
              <a:t>];</a:t>
            </a:r>
          </a:p>
          <a:p>
            <a:pPr>
              <a:buNone/>
            </a:pPr>
            <a:r>
              <a:rPr lang="en-US" sz="2400" dirty="0" err="1" smtClean="0"/>
              <a:t>arr</a:t>
            </a:r>
            <a:r>
              <a:rPr lang="en-US" sz="2400" dirty="0" smtClean="0"/>
              <a:t>[</a:t>
            </a:r>
            <a:r>
              <a:rPr lang="en-US" sz="2400" dirty="0" err="1" smtClean="0"/>
              <a:t>i</a:t>
            </a:r>
            <a:r>
              <a:rPr lang="en-US" sz="2400" dirty="0" smtClean="0"/>
              <a:t>] = t;</a:t>
            </a:r>
          </a:p>
          <a:p>
            <a:pPr>
              <a:buNone/>
            </a:pPr>
            <a:r>
              <a:rPr lang="en-US" sz="2400" dirty="0" smtClean="0"/>
              <a:t>}}        </a:t>
            </a:r>
            <a:r>
              <a:rPr lang="en-US" sz="2400" dirty="0" err="1" smtClean="0"/>
              <a:t>System.out.println</a:t>
            </a:r>
            <a:r>
              <a:rPr lang="en-US" sz="2400" dirty="0" smtClean="0"/>
              <a:t>(</a:t>
            </a:r>
            <a:r>
              <a:rPr lang="en-US" sz="2400" dirty="0" err="1" smtClean="0"/>
              <a:t>arr</a:t>
            </a:r>
            <a:r>
              <a:rPr lang="en-US" sz="2400" dirty="0" smtClean="0"/>
              <a:t>[j]);           }}}</a:t>
            </a:r>
            <a:endParaRPr lang="en-US" sz="24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Autofit/>
          </a:bodyPr>
          <a:lstStyle/>
          <a:p>
            <a:pPr>
              <a:buNone/>
            </a:pPr>
            <a:r>
              <a:rPr lang="en-US" sz="2000" dirty="0" smtClean="0"/>
              <a:t>o/p:</a:t>
            </a:r>
          </a:p>
          <a:p>
            <a:r>
              <a:rPr lang="en-US" sz="2000" dirty="0" smtClean="0"/>
              <a:t>Now</a:t>
            </a:r>
          </a:p>
          <a:p>
            <a:r>
              <a:rPr lang="en-US" sz="2000" dirty="0" smtClean="0"/>
              <a:t>aid</a:t>
            </a:r>
          </a:p>
          <a:p>
            <a:r>
              <a:rPr lang="en-US" sz="2000" dirty="0" smtClean="0"/>
              <a:t>all</a:t>
            </a:r>
          </a:p>
          <a:p>
            <a:r>
              <a:rPr lang="en-US" sz="2000" dirty="0" smtClean="0"/>
              <a:t>come</a:t>
            </a:r>
          </a:p>
          <a:p>
            <a:r>
              <a:rPr lang="en-US" sz="2000" dirty="0" smtClean="0"/>
              <a:t>country</a:t>
            </a:r>
          </a:p>
          <a:p>
            <a:r>
              <a:rPr lang="en-US" sz="2000" dirty="0" smtClean="0"/>
              <a:t>for</a:t>
            </a:r>
          </a:p>
          <a:p>
            <a:r>
              <a:rPr lang="en-US" sz="2000" dirty="0" smtClean="0"/>
              <a:t>good</a:t>
            </a:r>
          </a:p>
          <a:p>
            <a:r>
              <a:rPr lang="en-US" sz="2000" dirty="0" smtClean="0"/>
              <a:t>is</a:t>
            </a:r>
          </a:p>
          <a:p>
            <a:r>
              <a:rPr lang="en-US" sz="2000" dirty="0" smtClean="0"/>
              <a:t>men</a:t>
            </a:r>
          </a:p>
          <a:p>
            <a:r>
              <a:rPr lang="en-US" sz="2000" dirty="0" smtClean="0"/>
              <a:t>of</a:t>
            </a:r>
          </a:p>
          <a:p>
            <a:r>
              <a:rPr lang="en-US" sz="2000" dirty="0" smtClean="0"/>
              <a:t>the</a:t>
            </a:r>
          </a:p>
          <a:p>
            <a:r>
              <a:rPr lang="en-US" sz="2000" dirty="0" smtClean="0"/>
              <a:t>the</a:t>
            </a:r>
          </a:p>
          <a:p>
            <a:r>
              <a:rPr lang="en-US" sz="2000" dirty="0" smtClean="0"/>
              <a:t>their</a:t>
            </a:r>
          </a:p>
          <a:p>
            <a:r>
              <a:rPr lang="en-US" sz="2000" dirty="0" smtClean="0"/>
              <a:t>time</a:t>
            </a:r>
          </a:p>
          <a:p>
            <a:r>
              <a:rPr lang="en-US" sz="2000" dirty="0" smtClean="0"/>
              <a:t>to</a:t>
            </a:r>
          </a:p>
          <a:p>
            <a:r>
              <a:rPr lang="en-US" sz="2000" dirty="0" smtClean="0"/>
              <a:t>to</a:t>
            </a:r>
            <a:endParaRPr lang="en-US" sz="20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int</a:t>
            </a:r>
            <a:r>
              <a:rPr lang="en-US" dirty="0" smtClean="0"/>
              <a:t> </a:t>
            </a:r>
            <a:r>
              <a:rPr lang="en-US" dirty="0" err="1" smtClean="0"/>
              <a:t>compareToIgnoreCase</a:t>
            </a:r>
            <a:r>
              <a:rPr lang="en-US" dirty="0" smtClean="0"/>
              <a:t>(String </a:t>
            </a:r>
            <a:r>
              <a:rPr lang="en-US" i="1" dirty="0" err="1" smtClean="0"/>
              <a:t>str</a:t>
            </a:r>
            <a:r>
              <a:rPr lang="en-US" i="1" dirty="0" smtClean="0"/>
              <a:t>)</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Searching Strings</a:t>
            </a:r>
            <a:endParaRPr lang="en-US" dirty="0"/>
          </a:p>
        </p:txBody>
      </p:sp>
      <p:sp>
        <p:nvSpPr>
          <p:cNvPr id="3" name="Content Placeholder 2"/>
          <p:cNvSpPr>
            <a:spLocks noGrp="1"/>
          </p:cNvSpPr>
          <p:nvPr>
            <p:ph idx="1"/>
          </p:nvPr>
        </p:nvSpPr>
        <p:spPr/>
        <p:txBody>
          <a:bodyPr/>
          <a:lstStyle/>
          <a:p>
            <a:r>
              <a:rPr lang="en-US" b="1" dirty="0" smtClean="0"/>
              <a:t> </a:t>
            </a:r>
            <a:r>
              <a:rPr lang="en-US" b="1" dirty="0" err="1" smtClean="0"/>
              <a:t>indexOf</a:t>
            </a:r>
            <a:r>
              <a:rPr lang="en-US" b="1" dirty="0" smtClean="0"/>
              <a:t>( )</a:t>
            </a:r>
            <a:r>
              <a:rPr lang="en-US" dirty="0" smtClean="0"/>
              <a:t> Searches for the first occurrence of a character or substring.</a:t>
            </a:r>
          </a:p>
          <a:p>
            <a:r>
              <a:rPr lang="en-US" b="1" dirty="0" err="1" smtClean="0"/>
              <a:t>lastIndexOf</a:t>
            </a:r>
            <a:r>
              <a:rPr lang="en-US" b="1" dirty="0" smtClean="0"/>
              <a:t>( )</a:t>
            </a:r>
            <a:r>
              <a:rPr lang="en-US" dirty="0" smtClean="0"/>
              <a:t> Searches for the last occurrence of a character or substring.</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US" dirty="0" err="1" smtClean="0"/>
              <a:t>int</a:t>
            </a:r>
            <a:r>
              <a:rPr lang="en-US" dirty="0" smtClean="0"/>
              <a:t> </a:t>
            </a:r>
            <a:r>
              <a:rPr lang="en-US" dirty="0" err="1" smtClean="0"/>
              <a:t>indexOf</a:t>
            </a:r>
            <a:r>
              <a:rPr lang="en-US" dirty="0" smtClean="0"/>
              <a:t>(</a:t>
            </a:r>
            <a:r>
              <a:rPr lang="en-US" dirty="0" err="1" smtClean="0"/>
              <a:t>int</a:t>
            </a:r>
            <a:r>
              <a:rPr lang="en-US" dirty="0" smtClean="0"/>
              <a:t> </a:t>
            </a:r>
            <a:r>
              <a:rPr lang="en-US" i="1" dirty="0" err="1" smtClean="0"/>
              <a:t>ch</a:t>
            </a:r>
            <a:r>
              <a:rPr lang="en-US" i="1" dirty="0" smtClean="0"/>
              <a:t>)- </a:t>
            </a:r>
            <a:r>
              <a:rPr lang="en-US" sz="1800" dirty="0" smtClean="0"/>
              <a:t>To search for the last occurrence of a character</a:t>
            </a:r>
            <a:endParaRPr lang="en-US" dirty="0" smtClean="0"/>
          </a:p>
          <a:p>
            <a:pPr>
              <a:buNone/>
            </a:pPr>
            <a:r>
              <a:rPr lang="en-US" dirty="0" err="1" smtClean="0"/>
              <a:t>int</a:t>
            </a:r>
            <a:r>
              <a:rPr lang="en-US" dirty="0" smtClean="0"/>
              <a:t> </a:t>
            </a:r>
            <a:r>
              <a:rPr lang="en-US" dirty="0" err="1" smtClean="0"/>
              <a:t>lastIndexOf</a:t>
            </a:r>
            <a:r>
              <a:rPr lang="en-US" dirty="0" smtClean="0"/>
              <a:t>(</a:t>
            </a:r>
            <a:r>
              <a:rPr lang="en-US" dirty="0" err="1" smtClean="0"/>
              <a:t>int</a:t>
            </a:r>
            <a:r>
              <a:rPr lang="en-US" dirty="0" smtClean="0"/>
              <a:t> </a:t>
            </a:r>
            <a:r>
              <a:rPr lang="en-US" i="1" dirty="0" err="1" smtClean="0"/>
              <a:t>ch</a:t>
            </a:r>
            <a:r>
              <a:rPr lang="en-US" i="1" dirty="0" smtClean="0"/>
              <a:t>)</a:t>
            </a:r>
          </a:p>
          <a:p>
            <a:pPr>
              <a:buNone/>
            </a:pPr>
            <a:endParaRPr lang="en-US" i="1" dirty="0" smtClean="0"/>
          </a:p>
          <a:p>
            <a:pPr>
              <a:buNone/>
            </a:pPr>
            <a:r>
              <a:rPr lang="en-US" dirty="0" err="1" smtClean="0"/>
              <a:t>int</a:t>
            </a:r>
            <a:r>
              <a:rPr lang="en-US" dirty="0" smtClean="0"/>
              <a:t> </a:t>
            </a:r>
            <a:r>
              <a:rPr lang="en-US" dirty="0" err="1" smtClean="0"/>
              <a:t>indexOf</a:t>
            </a:r>
            <a:r>
              <a:rPr lang="en-US" dirty="0" smtClean="0"/>
              <a:t>(String </a:t>
            </a:r>
            <a:r>
              <a:rPr lang="en-US" i="1" dirty="0" err="1" smtClean="0"/>
              <a:t>str</a:t>
            </a:r>
            <a:r>
              <a:rPr lang="en-US" i="1" dirty="0" smtClean="0"/>
              <a:t>)</a:t>
            </a:r>
          </a:p>
          <a:p>
            <a:pPr>
              <a:buNone/>
            </a:pPr>
            <a:r>
              <a:rPr lang="en-US" dirty="0" err="1" smtClean="0"/>
              <a:t>int</a:t>
            </a:r>
            <a:r>
              <a:rPr lang="en-US" dirty="0" smtClean="0"/>
              <a:t> </a:t>
            </a:r>
            <a:r>
              <a:rPr lang="en-US" dirty="0" err="1" smtClean="0"/>
              <a:t>lastIndexOf</a:t>
            </a:r>
            <a:r>
              <a:rPr lang="en-US" dirty="0" smtClean="0"/>
              <a:t>(String </a:t>
            </a:r>
            <a:r>
              <a:rPr lang="en-US" i="1" dirty="0" err="1" smtClean="0"/>
              <a:t>str</a:t>
            </a:r>
            <a:r>
              <a:rPr lang="en-US" i="1" dirty="0" smtClean="0"/>
              <a:t>)</a:t>
            </a:r>
          </a:p>
          <a:p>
            <a:pPr>
              <a:buNone/>
            </a:pPr>
            <a:endParaRPr lang="en-US" i="1" dirty="0" smtClean="0"/>
          </a:p>
          <a:p>
            <a:pPr>
              <a:buNone/>
            </a:pPr>
            <a:r>
              <a:rPr lang="en-US" dirty="0" err="1" smtClean="0"/>
              <a:t>int</a:t>
            </a:r>
            <a:r>
              <a:rPr lang="en-US" dirty="0" smtClean="0"/>
              <a:t> </a:t>
            </a:r>
            <a:r>
              <a:rPr lang="en-US" dirty="0" err="1" smtClean="0"/>
              <a:t>indexOf</a:t>
            </a:r>
            <a:r>
              <a:rPr lang="en-US" dirty="0" smtClean="0"/>
              <a:t>(</a:t>
            </a:r>
            <a:r>
              <a:rPr lang="en-US" dirty="0" err="1" smtClean="0"/>
              <a:t>int</a:t>
            </a:r>
            <a:r>
              <a:rPr lang="en-US" dirty="0" smtClean="0"/>
              <a:t> </a:t>
            </a:r>
            <a:r>
              <a:rPr lang="en-US" i="1" dirty="0" err="1" smtClean="0"/>
              <a:t>ch</a:t>
            </a:r>
            <a:r>
              <a:rPr lang="en-US" i="1" dirty="0" smtClean="0"/>
              <a:t>, </a:t>
            </a:r>
            <a:r>
              <a:rPr lang="en-US" i="1" dirty="0" err="1" smtClean="0"/>
              <a:t>int</a:t>
            </a:r>
            <a:r>
              <a:rPr lang="en-US" i="1" dirty="0" smtClean="0"/>
              <a:t> </a:t>
            </a:r>
            <a:r>
              <a:rPr lang="en-US" i="1" dirty="0" err="1" smtClean="0"/>
              <a:t>startIndex</a:t>
            </a:r>
            <a:r>
              <a:rPr lang="en-US" i="1" dirty="0" smtClean="0"/>
              <a:t>)</a:t>
            </a:r>
          </a:p>
          <a:p>
            <a:pPr>
              <a:buNone/>
            </a:pPr>
            <a:r>
              <a:rPr lang="en-US" dirty="0" err="1" smtClean="0"/>
              <a:t>int</a:t>
            </a:r>
            <a:r>
              <a:rPr lang="en-US" dirty="0" smtClean="0"/>
              <a:t> </a:t>
            </a:r>
            <a:r>
              <a:rPr lang="en-US" dirty="0" err="1" smtClean="0"/>
              <a:t>lastIndexOf</a:t>
            </a:r>
            <a:r>
              <a:rPr lang="en-US" dirty="0" smtClean="0"/>
              <a:t>(</a:t>
            </a:r>
            <a:r>
              <a:rPr lang="en-US" dirty="0" err="1" smtClean="0"/>
              <a:t>int</a:t>
            </a:r>
            <a:r>
              <a:rPr lang="en-US" dirty="0" smtClean="0"/>
              <a:t> </a:t>
            </a:r>
            <a:r>
              <a:rPr lang="en-US" i="1" dirty="0" err="1" smtClean="0"/>
              <a:t>ch</a:t>
            </a:r>
            <a:r>
              <a:rPr lang="en-US" i="1" dirty="0" smtClean="0"/>
              <a:t>, </a:t>
            </a:r>
            <a:r>
              <a:rPr lang="en-US" i="1" dirty="0" err="1" smtClean="0"/>
              <a:t>int</a:t>
            </a:r>
            <a:r>
              <a:rPr lang="en-US" i="1" dirty="0" smtClean="0"/>
              <a:t> </a:t>
            </a:r>
            <a:r>
              <a:rPr lang="en-US" i="1" dirty="0" err="1" smtClean="0"/>
              <a:t>startIndex</a:t>
            </a:r>
            <a:r>
              <a:rPr lang="en-US" i="1" dirty="0" smtClean="0"/>
              <a:t>)</a:t>
            </a:r>
          </a:p>
          <a:p>
            <a:pPr>
              <a:buNone/>
            </a:pPr>
            <a:endParaRPr lang="en-US" i="1" dirty="0" smtClean="0"/>
          </a:p>
          <a:p>
            <a:pPr>
              <a:buNone/>
            </a:pPr>
            <a:r>
              <a:rPr lang="en-US" dirty="0" err="1" smtClean="0"/>
              <a:t>int</a:t>
            </a:r>
            <a:r>
              <a:rPr lang="en-US" dirty="0" smtClean="0"/>
              <a:t> </a:t>
            </a:r>
            <a:r>
              <a:rPr lang="en-US" dirty="0" err="1" smtClean="0"/>
              <a:t>indexOf</a:t>
            </a:r>
            <a:r>
              <a:rPr lang="en-US" dirty="0" smtClean="0"/>
              <a:t>(String </a:t>
            </a:r>
            <a:r>
              <a:rPr lang="en-US" i="1" dirty="0" err="1" smtClean="0"/>
              <a:t>str</a:t>
            </a:r>
            <a:r>
              <a:rPr lang="en-US" i="1" dirty="0" smtClean="0"/>
              <a:t>, </a:t>
            </a:r>
            <a:r>
              <a:rPr lang="en-US" i="1" dirty="0" err="1" smtClean="0"/>
              <a:t>int</a:t>
            </a:r>
            <a:r>
              <a:rPr lang="en-US" i="1" dirty="0" smtClean="0"/>
              <a:t> </a:t>
            </a:r>
            <a:r>
              <a:rPr lang="en-US" i="1" dirty="0" err="1" smtClean="0"/>
              <a:t>startIndex</a:t>
            </a:r>
            <a:r>
              <a:rPr lang="en-US" i="1" dirty="0" smtClean="0"/>
              <a:t>)</a:t>
            </a:r>
          </a:p>
          <a:p>
            <a:pPr>
              <a:buNone/>
            </a:pPr>
            <a:r>
              <a:rPr lang="en-US" dirty="0" err="1" smtClean="0"/>
              <a:t>int</a:t>
            </a:r>
            <a:r>
              <a:rPr lang="en-US" dirty="0" smtClean="0"/>
              <a:t> </a:t>
            </a:r>
            <a:r>
              <a:rPr lang="en-US" dirty="0" err="1" smtClean="0"/>
              <a:t>lastIndexOf</a:t>
            </a:r>
            <a:r>
              <a:rPr lang="en-US" dirty="0" smtClean="0"/>
              <a:t>(String </a:t>
            </a:r>
            <a:r>
              <a:rPr lang="en-US" i="1" dirty="0" err="1" smtClean="0"/>
              <a:t>str</a:t>
            </a:r>
            <a:r>
              <a:rPr lang="en-US" i="1" dirty="0" smtClean="0"/>
              <a:t>, </a:t>
            </a:r>
            <a:r>
              <a:rPr lang="en-US" i="1" dirty="0" err="1" smtClean="0"/>
              <a:t>int</a:t>
            </a:r>
            <a:r>
              <a:rPr lang="en-US" i="1" dirty="0" smtClean="0"/>
              <a:t> </a:t>
            </a:r>
            <a:r>
              <a:rPr lang="en-US" i="1" dirty="0" err="1" smtClean="0"/>
              <a:t>startIndex</a:t>
            </a:r>
            <a:r>
              <a:rPr lang="en-US" i="1" dirty="0" smtClean="0"/>
              <a:t>)</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0"/>
            <a:ext cx="8229600" cy="6126163"/>
          </a:xfrm>
        </p:spPr>
        <p:txBody>
          <a:bodyPr>
            <a:noAutofit/>
          </a:bodyPr>
          <a:lstStyle/>
          <a:p>
            <a:pPr>
              <a:buNone/>
            </a:pPr>
            <a:r>
              <a:rPr lang="en-US" sz="2800" dirty="0" smtClean="0"/>
              <a:t>public static void main(String </a:t>
            </a:r>
            <a:r>
              <a:rPr lang="en-US" sz="2800" dirty="0" err="1" smtClean="0"/>
              <a:t>args</a:t>
            </a:r>
            <a:r>
              <a:rPr lang="en-US" sz="2800" dirty="0" smtClean="0"/>
              <a:t>[]) {</a:t>
            </a:r>
          </a:p>
          <a:p>
            <a:pPr>
              <a:buNone/>
            </a:pPr>
            <a:r>
              <a:rPr lang="en-US" sz="2800" dirty="0" smtClean="0"/>
              <a:t>String s = "Now is the time for all good men " +</a:t>
            </a:r>
          </a:p>
          <a:p>
            <a:pPr>
              <a:buNone/>
            </a:pPr>
            <a:r>
              <a:rPr lang="en-US" sz="2800" dirty="0" smtClean="0"/>
              <a:t>"to come to the aid of their country.";</a:t>
            </a:r>
          </a:p>
          <a:p>
            <a:pPr>
              <a:buNone/>
            </a:pPr>
            <a:r>
              <a:rPr lang="en-US" sz="2800" dirty="0" err="1" smtClean="0"/>
              <a:t>System.out.println</a:t>
            </a:r>
            <a:r>
              <a:rPr lang="en-US" sz="2800" dirty="0" smtClean="0"/>
              <a:t>(s);</a:t>
            </a:r>
          </a:p>
          <a:p>
            <a:pPr>
              <a:buNone/>
            </a:pPr>
            <a:r>
              <a:rPr lang="en-US" sz="2800" dirty="0" err="1" smtClean="0"/>
              <a:t>System.out.println</a:t>
            </a:r>
            <a:r>
              <a:rPr lang="en-US" sz="2800" dirty="0" smtClean="0"/>
              <a:t>(</a:t>
            </a:r>
            <a:r>
              <a:rPr lang="en-US" sz="2800" dirty="0" err="1" smtClean="0"/>
              <a:t>s.indexOf</a:t>
            </a:r>
            <a:r>
              <a:rPr lang="en-US" sz="2800" dirty="0" smtClean="0"/>
              <a:t>('t'));</a:t>
            </a:r>
          </a:p>
          <a:p>
            <a:pPr>
              <a:buNone/>
            </a:pPr>
            <a:r>
              <a:rPr lang="en-US" sz="2800" dirty="0" err="1" smtClean="0"/>
              <a:t>System.out.println</a:t>
            </a:r>
            <a:r>
              <a:rPr lang="en-US" sz="2800" dirty="0" smtClean="0"/>
              <a:t>(</a:t>
            </a:r>
            <a:r>
              <a:rPr lang="en-US" sz="2800" dirty="0" err="1" smtClean="0"/>
              <a:t>s.lastIndexOf</a:t>
            </a:r>
            <a:r>
              <a:rPr lang="en-US" sz="2800" dirty="0" smtClean="0"/>
              <a:t>('t'));</a:t>
            </a:r>
          </a:p>
          <a:p>
            <a:pPr>
              <a:buNone/>
            </a:pPr>
            <a:r>
              <a:rPr lang="en-US" sz="2800" dirty="0" err="1" smtClean="0"/>
              <a:t>System.out.println</a:t>
            </a:r>
            <a:r>
              <a:rPr lang="en-US" sz="2800" dirty="0" smtClean="0"/>
              <a:t>(</a:t>
            </a:r>
            <a:r>
              <a:rPr lang="en-US" sz="2800" dirty="0" err="1" smtClean="0"/>
              <a:t>s.indexOf</a:t>
            </a:r>
            <a:r>
              <a:rPr lang="en-US" sz="2800" dirty="0" smtClean="0"/>
              <a:t>("the"));</a:t>
            </a:r>
          </a:p>
          <a:p>
            <a:pPr>
              <a:buNone/>
            </a:pPr>
            <a:r>
              <a:rPr lang="en-US" sz="2800" dirty="0" err="1" smtClean="0"/>
              <a:t>System.out.println</a:t>
            </a:r>
            <a:r>
              <a:rPr lang="en-US" sz="2800" dirty="0" smtClean="0"/>
              <a:t>(</a:t>
            </a:r>
            <a:r>
              <a:rPr lang="en-US" sz="2800" dirty="0" err="1" smtClean="0"/>
              <a:t>s.lastIndexOf</a:t>
            </a:r>
            <a:r>
              <a:rPr lang="en-US" sz="2800" dirty="0" smtClean="0"/>
              <a:t>("the"));</a:t>
            </a:r>
          </a:p>
          <a:p>
            <a:pPr>
              <a:buNone/>
            </a:pPr>
            <a:r>
              <a:rPr lang="en-US" sz="2800" dirty="0" err="1" smtClean="0"/>
              <a:t>System.out.println</a:t>
            </a:r>
            <a:r>
              <a:rPr lang="en-US" sz="2800" dirty="0" smtClean="0"/>
              <a:t>(</a:t>
            </a:r>
            <a:r>
              <a:rPr lang="en-US" sz="2800" dirty="0" err="1" smtClean="0"/>
              <a:t>s.indexOf</a:t>
            </a:r>
            <a:r>
              <a:rPr lang="en-US" sz="2800" dirty="0" smtClean="0"/>
              <a:t>('t', 10));</a:t>
            </a:r>
          </a:p>
          <a:p>
            <a:pPr>
              <a:buNone/>
            </a:pPr>
            <a:r>
              <a:rPr lang="en-US" sz="2800" dirty="0" err="1" smtClean="0"/>
              <a:t>System.out.println</a:t>
            </a:r>
            <a:r>
              <a:rPr lang="en-US" sz="2800" dirty="0" smtClean="0"/>
              <a:t>(</a:t>
            </a:r>
            <a:r>
              <a:rPr lang="en-US" sz="2800" dirty="0" err="1" smtClean="0"/>
              <a:t>s.lastIndexOf</a:t>
            </a:r>
            <a:r>
              <a:rPr lang="en-US" sz="2800" dirty="0" smtClean="0"/>
              <a:t>('t', 60));</a:t>
            </a:r>
          </a:p>
          <a:p>
            <a:pPr>
              <a:buNone/>
            </a:pPr>
            <a:r>
              <a:rPr lang="en-US" sz="2800" dirty="0" err="1" smtClean="0"/>
              <a:t>System.out.println</a:t>
            </a:r>
            <a:r>
              <a:rPr lang="en-US" sz="2800" dirty="0" smtClean="0"/>
              <a:t>(</a:t>
            </a:r>
            <a:r>
              <a:rPr lang="en-US" sz="2800" dirty="0" err="1" smtClean="0"/>
              <a:t>s.indexOf</a:t>
            </a:r>
            <a:r>
              <a:rPr lang="en-US" sz="2800" dirty="0" smtClean="0"/>
              <a:t>("the", 10));</a:t>
            </a:r>
          </a:p>
          <a:p>
            <a:pPr>
              <a:buNone/>
            </a:pPr>
            <a:r>
              <a:rPr lang="en-US" sz="2800" dirty="0" err="1" smtClean="0"/>
              <a:t>System.out.println</a:t>
            </a:r>
            <a:r>
              <a:rPr lang="en-US" sz="2800" dirty="0" smtClean="0"/>
              <a:t>(</a:t>
            </a:r>
            <a:r>
              <a:rPr lang="en-US" sz="2800" dirty="0" err="1" smtClean="0"/>
              <a:t>s.lastIndexOf</a:t>
            </a:r>
            <a:r>
              <a:rPr lang="en-US" sz="2800" dirty="0" smtClean="0"/>
              <a:t>("the", 60));</a:t>
            </a:r>
          </a:p>
          <a:p>
            <a:pPr>
              <a:buNone/>
            </a:pPr>
            <a:r>
              <a:rPr lang="en-US" sz="2800" dirty="0" smtClean="0"/>
              <a:t>}</a:t>
            </a:r>
            <a:endParaRPr lang="en-US" sz="28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Modifying a String</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substring( )</a:t>
            </a:r>
          </a:p>
          <a:p>
            <a:pPr>
              <a:buNone/>
            </a:pPr>
            <a:r>
              <a:rPr lang="en-US" dirty="0" smtClean="0"/>
              <a:t>String substring(</a:t>
            </a:r>
            <a:r>
              <a:rPr lang="en-US" dirty="0" err="1" smtClean="0"/>
              <a:t>int</a:t>
            </a:r>
            <a:r>
              <a:rPr lang="en-US" dirty="0" smtClean="0"/>
              <a:t> </a:t>
            </a:r>
            <a:r>
              <a:rPr lang="en-US" i="1" dirty="0" err="1" smtClean="0"/>
              <a:t>startIndex</a:t>
            </a:r>
            <a:r>
              <a:rPr lang="en-US" i="1" dirty="0" smtClean="0"/>
              <a:t>)</a:t>
            </a:r>
          </a:p>
          <a:p>
            <a:pPr>
              <a:buNone/>
            </a:pPr>
            <a:r>
              <a:rPr lang="en-US" dirty="0" smtClean="0"/>
              <a:t>String substring(</a:t>
            </a:r>
            <a:r>
              <a:rPr lang="en-US" dirty="0" err="1" smtClean="0"/>
              <a:t>int</a:t>
            </a:r>
            <a:r>
              <a:rPr lang="en-US" dirty="0" smtClean="0"/>
              <a:t> </a:t>
            </a:r>
            <a:r>
              <a:rPr lang="en-US" i="1" dirty="0" err="1" smtClean="0"/>
              <a:t>startIndex</a:t>
            </a:r>
            <a:r>
              <a:rPr lang="en-US" i="1" dirty="0" smtClean="0"/>
              <a:t>, </a:t>
            </a:r>
            <a:r>
              <a:rPr lang="en-US" i="1" dirty="0" err="1" smtClean="0"/>
              <a:t>int</a:t>
            </a:r>
            <a:r>
              <a:rPr lang="en-US" i="1" dirty="0" smtClean="0"/>
              <a:t> </a:t>
            </a:r>
            <a:r>
              <a:rPr lang="en-US" i="1" dirty="0" err="1" smtClean="0"/>
              <a:t>endIndex</a:t>
            </a:r>
            <a:r>
              <a:rPr lang="en-US" i="1" dirty="0" smtClean="0"/>
              <a:t>)</a:t>
            </a:r>
          </a:p>
          <a:p>
            <a:r>
              <a:rPr lang="en-US" b="1" dirty="0" err="1" smtClean="0"/>
              <a:t>concat</a:t>
            </a:r>
            <a:r>
              <a:rPr lang="en-US" b="1" dirty="0" smtClean="0"/>
              <a:t>( )</a:t>
            </a:r>
          </a:p>
          <a:p>
            <a:pPr>
              <a:buNone/>
            </a:pPr>
            <a:r>
              <a:rPr lang="en-US" dirty="0" smtClean="0"/>
              <a:t>String </a:t>
            </a:r>
            <a:r>
              <a:rPr lang="en-US" dirty="0" err="1" smtClean="0"/>
              <a:t>concat</a:t>
            </a:r>
            <a:r>
              <a:rPr lang="en-US" dirty="0" smtClean="0"/>
              <a:t>(String </a:t>
            </a:r>
            <a:r>
              <a:rPr lang="en-US" i="1" dirty="0" err="1" smtClean="0"/>
              <a:t>str</a:t>
            </a:r>
            <a:r>
              <a:rPr lang="en-US" i="1" dirty="0" smtClean="0"/>
              <a:t>)</a:t>
            </a:r>
          </a:p>
          <a:p>
            <a:pPr>
              <a:buNone/>
            </a:pPr>
            <a:endParaRPr lang="en-US" dirty="0" smtClean="0"/>
          </a:p>
          <a:p>
            <a:pPr>
              <a:buNone/>
            </a:pPr>
            <a:r>
              <a:rPr lang="en-US" dirty="0" smtClean="0"/>
              <a:t>String s1 = "one";</a:t>
            </a:r>
          </a:p>
          <a:p>
            <a:pPr>
              <a:buNone/>
            </a:pPr>
            <a:r>
              <a:rPr lang="en-US" dirty="0" smtClean="0"/>
              <a:t>String s2 = s1.concat("two");       or</a:t>
            </a:r>
          </a:p>
          <a:p>
            <a:pPr>
              <a:buNone/>
            </a:pPr>
            <a:endParaRPr lang="en-US" dirty="0" smtClean="0"/>
          </a:p>
          <a:p>
            <a:pPr>
              <a:buNone/>
            </a:pPr>
            <a:r>
              <a:rPr lang="en-US" dirty="0" smtClean="0"/>
              <a:t>String s1 = "one";</a:t>
            </a:r>
          </a:p>
          <a:p>
            <a:pPr>
              <a:buNone/>
            </a:pPr>
            <a:r>
              <a:rPr lang="en-US" dirty="0" smtClean="0"/>
              <a:t>String s2 = s1 + "two";</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304800" y="1981200"/>
            <a:ext cx="8396322"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smtClean="0"/>
              <a:t>replace( )</a:t>
            </a:r>
          </a:p>
          <a:p>
            <a:pPr>
              <a:buNone/>
            </a:pPr>
            <a:r>
              <a:rPr lang="en-US" dirty="0" smtClean="0"/>
              <a:t>String replace(char </a:t>
            </a:r>
            <a:r>
              <a:rPr lang="en-US" i="1" dirty="0" smtClean="0"/>
              <a:t>original, char replacement)</a:t>
            </a:r>
          </a:p>
          <a:p>
            <a:pPr>
              <a:buNone/>
            </a:pPr>
            <a:r>
              <a:rPr lang="en-US" dirty="0" smtClean="0"/>
              <a:t>String replace(</a:t>
            </a:r>
            <a:r>
              <a:rPr lang="en-US" dirty="0" err="1" smtClean="0"/>
              <a:t>CharSequence</a:t>
            </a:r>
            <a:r>
              <a:rPr lang="en-US" dirty="0" smtClean="0"/>
              <a:t> </a:t>
            </a:r>
            <a:r>
              <a:rPr lang="en-US" i="1" dirty="0" smtClean="0"/>
              <a:t>original, </a:t>
            </a:r>
            <a:r>
              <a:rPr lang="en-US" i="1" dirty="0" err="1" smtClean="0"/>
              <a:t>CharSequence</a:t>
            </a:r>
            <a:r>
              <a:rPr lang="en-US" i="1" dirty="0" smtClean="0"/>
              <a:t> replacement)</a:t>
            </a:r>
          </a:p>
          <a:p>
            <a:pPr>
              <a:buNone/>
            </a:pPr>
            <a:endParaRPr lang="en-US" i="1" dirty="0" smtClean="0"/>
          </a:p>
          <a:p>
            <a:pPr>
              <a:buNone/>
            </a:pPr>
            <a:r>
              <a:rPr lang="en-US" i="1" dirty="0" err="1" smtClean="0"/>
              <a:t>Eg</a:t>
            </a:r>
            <a:endParaRPr lang="en-US" i="1" dirty="0" smtClean="0"/>
          </a:p>
          <a:p>
            <a:pPr>
              <a:buNone/>
            </a:pPr>
            <a:r>
              <a:rPr lang="en-US" dirty="0" smtClean="0"/>
              <a:t>String s = "</a:t>
            </a:r>
            <a:r>
              <a:rPr lang="en-US" dirty="0" err="1" smtClean="0"/>
              <a:t>Hello".replace</a:t>
            </a:r>
            <a:r>
              <a:rPr lang="en-US" dirty="0" smtClean="0"/>
              <a:t>('l', 'w');</a:t>
            </a:r>
          </a:p>
          <a:p>
            <a:pPr>
              <a:buNone/>
            </a:pPr>
            <a:r>
              <a:rPr lang="en-US" dirty="0" err="1" smtClean="0"/>
              <a:t>System.out.println</a:t>
            </a:r>
            <a:r>
              <a:rPr lang="en-US" dirty="0" smtClean="0"/>
              <a:t>(s)</a:t>
            </a:r>
          </a:p>
          <a:p>
            <a:pPr>
              <a:buNone/>
            </a:pPr>
            <a:endParaRPr lang="en-US" i="1" dirty="0" smtClean="0"/>
          </a:p>
          <a:p>
            <a:pPr>
              <a:buNone/>
            </a:pPr>
            <a:r>
              <a:rPr lang="en-US" dirty="0" smtClean="0"/>
              <a:t>String s = "I like </a:t>
            </a:r>
            <a:r>
              <a:rPr lang="en-US" dirty="0" err="1" smtClean="0"/>
              <a:t>java".replace</a:t>
            </a:r>
            <a:r>
              <a:rPr lang="en-US" dirty="0" smtClean="0"/>
              <a:t>("like", "hate");</a:t>
            </a:r>
          </a:p>
          <a:p>
            <a:pPr>
              <a:buNone/>
            </a:pPr>
            <a:r>
              <a:rPr lang="en-US" dirty="0" err="1" smtClean="0"/>
              <a:t>System.out.println</a:t>
            </a:r>
            <a:r>
              <a:rPr lang="en-US" dirty="0" smtClean="0"/>
              <a:t>(s);</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trim( )</a:t>
            </a:r>
          </a:p>
          <a:p>
            <a:pPr>
              <a:buNone/>
            </a:pPr>
            <a:r>
              <a:rPr lang="en-US" dirty="0" smtClean="0"/>
              <a:t>String trim( )</a:t>
            </a:r>
          </a:p>
          <a:p>
            <a:pPr>
              <a:buNone/>
            </a:pPr>
            <a:r>
              <a:rPr lang="en-US" dirty="0" smtClean="0"/>
              <a:t>Here is an example:</a:t>
            </a:r>
          </a:p>
          <a:p>
            <a:pPr>
              <a:buNone/>
            </a:pPr>
            <a:r>
              <a:rPr lang="en-US" dirty="0" smtClean="0"/>
              <a:t>String s = “       Hello World      ".trim();</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Changing the Case of Characters Within a String</a:t>
            </a:r>
            <a:endParaRPr lang="en-US" dirty="0"/>
          </a:p>
        </p:txBody>
      </p:sp>
      <p:sp>
        <p:nvSpPr>
          <p:cNvPr id="3" name="Content Placeholder 2"/>
          <p:cNvSpPr>
            <a:spLocks noGrp="1"/>
          </p:cNvSpPr>
          <p:nvPr>
            <p:ph idx="1"/>
          </p:nvPr>
        </p:nvSpPr>
        <p:spPr/>
        <p:txBody>
          <a:bodyPr/>
          <a:lstStyle/>
          <a:p>
            <a:r>
              <a:rPr lang="en-US" dirty="0" smtClean="0"/>
              <a:t>String </a:t>
            </a:r>
            <a:r>
              <a:rPr lang="en-US" dirty="0" err="1" smtClean="0"/>
              <a:t>toLowerCase</a:t>
            </a:r>
            <a:r>
              <a:rPr lang="en-US" dirty="0" smtClean="0"/>
              <a:t>( )</a:t>
            </a:r>
          </a:p>
          <a:p>
            <a:r>
              <a:rPr lang="en-US" dirty="0" smtClean="0"/>
              <a:t>String </a:t>
            </a:r>
            <a:r>
              <a:rPr lang="en-US" dirty="0" err="1" smtClean="0"/>
              <a:t>toUpperCase</a:t>
            </a:r>
            <a:r>
              <a:rPr lang="en-US" dirty="0" smtClean="0"/>
              <a:t>( )</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StringBuffer</a:t>
            </a:r>
            <a:endParaRPr lang="en-US" dirty="0"/>
          </a:p>
        </p:txBody>
      </p:sp>
      <p:sp>
        <p:nvSpPr>
          <p:cNvPr id="3" name="Content Placeholder 2"/>
          <p:cNvSpPr>
            <a:spLocks noGrp="1"/>
          </p:cNvSpPr>
          <p:nvPr>
            <p:ph idx="1"/>
          </p:nvPr>
        </p:nvSpPr>
        <p:spPr/>
        <p:txBody>
          <a:bodyPr>
            <a:normAutofit lnSpcReduction="10000"/>
          </a:bodyPr>
          <a:lstStyle/>
          <a:p>
            <a:r>
              <a:rPr lang="en-US" b="1" dirty="0" err="1" smtClean="0"/>
              <a:t>StringBuffer</a:t>
            </a:r>
            <a:r>
              <a:rPr lang="en-US" b="1" dirty="0" smtClean="0"/>
              <a:t> </a:t>
            </a:r>
            <a:r>
              <a:rPr lang="en-US" dirty="0" smtClean="0"/>
              <a:t>represents </a:t>
            </a:r>
            <a:r>
              <a:rPr lang="en-US" dirty="0" err="1" smtClean="0"/>
              <a:t>growable</a:t>
            </a:r>
            <a:r>
              <a:rPr lang="en-US" dirty="0" smtClean="0"/>
              <a:t> and writeable character sequences. </a:t>
            </a:r>
          </a:p>
          <a:p>
            <a:r>
              <a:rPr lang="en-US" dirty="0" err="1" smtClean="0"/>
              <a:t>StringBuffer</a:t>
            </a:r>
            <a:r>
              <a:rPr lang="en-US" dirty="0" smtClean="0"/>
              <a:t> may have characters and substrings inserted in the middle or appended to the end. </a:t>
            </a:r>
          </a:p>
          <a:p>
            <a:r>
              <a:rPr lang="en-US" b="1" dirty="0" err="1" smtClean="0"/>
              <a:t>StringBuffer</a:t>
            </a:r>
            <a:r>
              <a:rPr lang="en-US" b="1" dirty="0" smtClean="0"/>
              <a:t> will </a:t>
            </a:r>
            <a:r>
              <a:rPr lang="en-US" dirty="0" smtClean="0"/>
              <a:t>automatically grow to make room for such additions and often has more characters </a:t>
            </a:r>
            <a:r>
              <a:rPr lang="en-US" dirty="0" err="1" smtClean="0"/>
              <a:t>preallocated</a:t>
            </a:r>
            <a:r>
              <a:rPr lang="en-US" dirty="0" smtClean="0"/>
              <a:t> than are actually needed, to allow room for growth.</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StringBuffer</a:t>
            </a:r>
            <a:r>
              <a:rPr lang="en-US" b="1" dirty="0" smtClean="0"/>
              <a:t> Constructors</a:t>
            </a:r>
            <a:endParaRPr lang="en-US" dirty="0"/>
          </a:p>
        </p:txBody>
      </p:sp>
      <p:sp>
        <p:nvSpPr>
          <p:cNvPr id="3" name="Content Placeholder 2"/>
          <p:cNvSpPr>
            <a:spLocks noGrp="1"/>
          </p:cNvSpPr>
          <p:nvPr>
            <p:ph idx="1"/>
          </p:nvPr>
        </p:nvSpPr>
        <p:spPr/>
        <p:txBody>
          <a:bodyPr/>
          <a:lstStyle/>
          <a:p>
            <a:r>
              <a:rPr lang="en-US" dirty="0" err="1" smtClean="0"/>
              <a:t>StringBuffer</a:t>
            </a:r>
            <a:r>
              <a:rPr lang="en-US" dirty="0" smtClean="0"/>
              <a:t>( ) // 16 char space</a:t>
            </a:r>
          </a:p>
          <a:p>
            <a:r>
              <a:rPr lang="en-US" dirty="0" err="1" smtClean="0"/>
              <a:t>StringBuffer</a:t>
            </a:r>
            <a:r>
              <a:rPr lang="en-US" dirty="0" smtClean="0"/>
              <a:t>(</a:t>
            </a:r>
            <a:r>
              <a:rPr lang="en-US" dirty="0" err="1" smtClean="0"/>
              <a:t>int</a:t>
            </a:r>
            <a:r>
              <a:rPr lang="en-US" dirty="0" smtClean="0"/>
              <a:t> </a:t>
            </a:r>
            <a:r>
              <a:rPr lang="en-US" i="1" dirty="0" smtClean="0"/>
              <a:t>size)// size</a:t>
            </a:r>
          </a:p>
          <a:p>
            <a:r>
              <a:rPr lang="en-US" dirty="0" err="1" smtClean="0"/>
              <a:t>StringBuffer</a:t>
            </a:r>
            <a:r>
              <a:rPr lang="en-US" dirty="0" smtClean="0"/>
              <a:t>(String </a:t>
            </a:r>
            <a:r>
              <a:rPr lang="en-US" i="1" dirty="0" err="1" smtClean="0"/>
              <a:t>str</a:t>
            </a:r>
            <a:r>
              <a:rPr lang="en-US" i="1" dirty="0" smtClean="0"/>
              <a:t>) //string </a:t>
            </a:r>
            <a:r>
              <a:rPr lang="en-US" i="1" dirty="0" err="1" smtClean="0"/>
              <a:t>leng</a:t>
            </a:r>
            <a:r>
              <a:rPr lang="en-US" i="1" dirty="0" smtClean="0"/>
              <a:t> + 16 char</a:t>
            </a:r>
          </a:p>
          <a:p>
            <a:r>
              <a:rPr lang="en-US" dirty="0" err="1" smtClean="0"/>
              <a:t>StringBuffer</a:t>
            </a:r>
            <a:r>
              <a:rPr lang="en-US" dirty="0" smtClean="0"/>
              <a:t>(</a:t>
            </a:r>
            <a:r>
              <a:rPr lang="en-US" dirty="0" err="1" smtClean="0"/>
              <a:t>CharSequence</a:t>
            </a:r>
            <a:r>
              <a:rPr lang="en-US" dirty="0" smtClean="0"/>
              <a:t> </a:t>
            </a:r>
            <a:r>
              <a:rPr lang="en-US" i="1" dirty="0" smtClean="0"/>
              <a:t>chars) // no of char+ 16 char</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class </a:t>
            </a:r>
            <a:r>
              <a:rPr lang="en-US" dirty="0" err="1" smtClean="0"/>
              <a:t>StringBufferDemo</a:t>
            </a:r>
            <a:r>
              <a:rPr lang="en-US" dirty="0" smtClean="0"/>
              <a:t> {</a:t>
            </a:r>
          </a:p>
          <a:p>
            <a:pPr>
              <a:buNone/>
            </a:pPr>
            <a:r>
              <a:rPr lang="en-US" dirty="0" smtClean="0"/>
              <a:t>public static void main(String </a:t>
            </a:r>
            <a:r>
              <a:rPr lang="en-US" dirty="0" err="1" smtClean="0"/>
              <a:t>args</a:t>
            </a:r>
            <a:r>
              <a:rPr lang="en-US" dirty="0" smtClean="0"/>
              <a:t>[]) {</a:t>
            </a:r>
          </a:p>
          <a:p>
            <a:pPr>
              <a:buNone/>
            </a:pPr>
            <a:r>
              <a:rPr lang="en-US" dirty="0" err="1" smtClean="0"/>
              <a:t>StringBuffer</a:t>
            </a:r>
            <a:r>
              <a:rPr lang="en-US" dirty="0" smtClean="0"/>
              <a:t> </a:t>
            </a:r>
            <a:r>
              <a:rPr lang="en-US" dirty="0" err="1" smtClean="0"/>
              <a:t>sb</a:t>
            </a:r>
            <a:r>
              <a:rPr lang="en-US" dirty="0" smtClean="0"/>
              <a:t> = new </a:t>
            </a:r>
            <a:r>
              <a:rPr lang="en-US" dirty="0" err="1" smtClean="0"/>
              <a:t>StringBuffer</a:t>
            </a:r>
            <a:r>
              <a:rPr lang="en-US" dirty="0" smtClean="0"/>
              <a:t>("Hello");</a:t>
            </a:r>
          </a:p>
          <a:p>
            <a:pPr>
              <a:buNone/>
            </a:pPr>
            <a:r>
              <a:rPr lang="en-US" dirty="0" err="1" smtClean="0"/>
              <a:t>System.out.println</a:t>
            </a:r>
            <a:r>
              <a:rPr lang="en-US" dirty="0" smtClean="0"/>
              <a:t>("buffer = " + </a:t>
            </a:r>
            <a:r>
              <a:rPr lang="en-US" dirty="0" err="1" smtClean="0"/>
              <a:t>sb</a:t>
            </a:r>
            <a:r>
              <a:rPr lang="en-US" dirty="0" smtClean="0"/>
              <a:t>);</a:t>
            </a:r>
          </a:p>
          <a:p>
            <a:pPr>
              <a:buNone/>
            </a:pPr>
            <a:r>
              <a:rPr lang="en-US" dirty="0" err="1" smtClean="0"/>
              <a:t>System.out.println</a:t>
            </a:r>
            <a:r>
              <a:rPr lang="en-US" dirty="0" smtClean="0"/>
              <a:t>("length = " + </a:t>
            </a:r>
            <a:r>
              <a:rPr lang="en-US" dirty="0" err="1" smtClean="0"/>
              <a:t>sb.</a:t>
            </a:r>
            <a:r>
              <a:rPr lang="en-US" b="1" dirty="0" err="1" smtClean="0"/>
              <a:t>length</a:t>
            </a:r>
            <a:r>
              <a:rPr lang="en-US" b="1" dirty="0" smtClean="0"/>
              <a:t>()</a:t>
            </a:r>
            <a:r>
              <a:rPr lang="en-US" dirty="0" smtClean="0"/>
              <a:t>);</a:t>
            </a:r>
          </a:p>
          <a:p>
            <a:pPr>
              <a:buNone/>
            </a:pPr>
            <a:r>
              <a:rPr lang="en-US" dirty="0" err="1" smtClean="0"/>
              <a:t>System.out.println</a:t>
            </a:r>
            <a:r>
              <a:rPr lang="en-US" dirty="0" smtClean="0"/>
              <a:t>("capacity = " + </a:t>
            </a:r>
            <a:r>
              <a:rPr lang="en-US" dirty="0" err="1" smtClean="0"/>
              <a:t>sb.</a:t>
            </a:r>
            <a:r>
              <a:rPr lang="en-US" b="1" dirty="0" err="1" smtClean="0"/>
              <a:t>capacity</a:t>
            </a:r>
            <a:r>
              <a:rPr lang="en-US" b="1" dirty="0" smtClean="0"/>
              <a:t>()</a:t>
            </a:r>
            <a:r>
              <a:rPr lang="en-US" dirty="0" smtClean="0"/>
              <a:t>);</a:t>
            </a:r>
          </a:p>
          <a:p>
            <a:pPr>
              <a:buNone/>
            </a:pPr>
            <a:r>
              <a:rPr lang="en-US" dirty="0" smtClean="0"/>
              <a:t>}</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ensureCapacity</a:t>
            </a:r>
            <a:r>
              <a:rPr lang="en-US" b="1" dirty="0" smtClean="0"/>
              <a:t>(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you want to </a:t>
            </a:r>
            <a:r>
              <a:rPr lang="en-US" dirty="0" err="1" smtClean="0"/>
              <a:t>preallocate</a:t>
            </a:r>
            <a:r>
              <a:rPr lang="en-US" dirty="0" smtClean="0"/>
              <a:t> room for a certain number of characters after a </a:t>
            </a:r>
            <a:r>
              <a:rPr lang="en-US" b="1" dirty="0" err="1" smtClean="0"/>
              <a:t>StringBuffer</a:t>
            </a:r>
            <a:r>
              <a:rPr lang="en-US" dirty="0" smtClean="0"/>
              <a:t> has been constructed, you can use </a:t>
            </a:r>
            <a:r>
              <a:rPr lang="en-US" dirty="0" err="1" smtClean="0"/>
              <a:t>ensureCapacity</a:t>
            </a:r>
            <a:r>
              <a:rPr lang="en-US" dirty="0" smtClean="0"/>
              <a:t>( ) to set the size of the buffer.</a:t>
            </a:r>
          </a:p>
          <a:p>
            <a:r>
              <a:rPr lang="en-US" dirty="0"/>
              <a:t>The </a:t>
            </a:r>
            <a:r>
              <a:rPr lang="en-US" b="1" dirty="0" err="1"/>
              <a:t>minimumCapacity</a:t>
            </a:r>
            <a:r>
              <a:rPr lang="en-US" dirty="0"/>
              <a:t> argument.</a:t>
            </a:r>
          </a:p>
          <a:p>
            <a:r>
              <a:rPr lang="en-US" dirty="0"/>
              <a:t>Twice the old capacity, plus 2</a:t>
            </a:r>
          </a:p>
          <a:p>
            <a:endParaRPr lang="en-US" dirty="0" smtClean="0"/>
          </a:p>
          <a:p>
            <a:endParaRPr lang="en-US" dirty="0" smtClean="0"/>
          </a:p>
          <a:p>
            <a:r>
              <a:rPr lang="en-US" dirty="0" smtClean="0"/>
              <a:t>void </a:t>
            </a:r>
            <a:r>
              <a:rPr lang="en-US" dirty="0" err="1" smtClean="0"/>
              <a:t>ensureCapacity</a:t>
            </a:r>
            <a:r>
              <a:rPr lang="en-US" dirty="0" smtClean="0"/>
              <a:t>(</a:t>
            </a:r>
            <a:r>
              <a:rPr lang="en-US" dirty="0" err="1" smtClean="0"/>
              <a:t>int</a:t>
            </a:r>
            <a:r>
              <a:rPr lang="en-US" dirty="0" smtClean="0"/>
              <a:t> </a:t>
            </a:r>
            <a:r>
              <a:rPr lang="en-US" i="1" dirty="0" smtClean="0"/>
              <a:t>capacity)</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smtClean="0"/>
              <a:t>setLength</a:t>
            </a:r>
            <a:r>
              <a:rPr lang="en-US" b="1" dirty="0" smtClean="0"/>
              <a:t>( )</a:t>
            </a:r>
          </a:p>
          <a:p>
            <a:pPr>
              <a:buNone/>
            </a:pPr>
            <a:r>
              <a:rPr lang="en-US" dirty="0" smtClean="0"/>
              <a:t>void </a:t>
            </a:r>
            <a:r>
              <a:rPr lang="en-US" dirty="0" err="1" smtClean="0"/>
              <a:t>setLength</a:t>
            </a:r>
            <a:r>
              <a:rPr lang="en-US" dirty="0" smtClean="0"/>
              <a:t>(</a:t>
            </a:r>
            <a:r>
              <a:rPr lang="en-US" dirty="0" err="1" smtClean="0"/>
              <a:t>int</a:t>
            </a:r>
            <a:r>
              <a:rPr lang="en-US" dirty="0" smtClean="0"/>
              <a:t> </a:t>
            </a:r>
            <a:r>
              <a:rPr lang="en-US" i="1" dirty="0" err="1" smtClean="0"/>
              <a:t>len</a:t>
            </a:r>
            <a:r>
              <a:rPr lang="en-US" i="1" dirty="0" smtClean="0"/>
              <a:t>)</a:t>
            </a:r>
          </a:p>
          <a:p>
            <a:r>
              <a:rPr lang="en-US" b="1" dirty="0" err="1" smtClean="0"/>
              <a:t>charAt</a:t>
            </a:r>
            <a:r>
              <a:rPr lang="en-US" b="1" dirty="0" smtClean="0"/>
              <a:t>( ) and </a:t>
            </a:r>
            <a:r>
              <a:rPr lang="en-US" b="1" dirty="0" err="1" smtClean="0"/>
              <a:t>setCharAt</a:t>
            </a:r>
            <a:r>
              <a:rPr lang="en-US" b="1" dirty="0" smtClean="0"/>
              <a:t>( )</a:t>
            </a:r>
          </a:p>
          <a:p>
            <a:pPr>
              <a:buNone/>
            </a:pPr>
            <a:r>
              <a:rPr lang="en-US" dirty="0" smtClean="0"/>
              <a:t>char </a:t>
            </a:r>
            <a:r>
              <a:rPr lang="en-US" dirty="0" err="1" smtClean="0"/>
              <a:t>charAt</a:t>
            </a:r>
            <a:r>
              <a:rPr lang="en-US" dirty="0" smtClean="0"/>
              <a:t>(</a:t>
            </a:r>
            <a:r>
              <a:rPr lang="en-US" dirty="0" err="1" smtClean="0"/>
              <a:t>int</a:t>
            </a:r>
            <a:r>
              <a:rPr lang="en-US" dirty="0" smtClean="0"/>
              <a:t> </a:t>
            </a:r>
            <a:r>
              <a:rPr lang="en-US" i="1" dirty="0" smtClean="0"/>
              <a:t>where)</a:t>
            </a:r>
          </a:p>
          <a:p>
            <a:pPr>
              <a:buNone/>
            </a:pPr>
            <a:r>
              <a:rPr lang="en-US" dirty="0" smtClean="0"/>
              <a:t>void </a:t>
            </a:r>
            <a:r>
              <a:rPr lang="en-US" dirty="0" err="1" smtClean="0"/>
              <a:t>setCharAt</a:t>
            </a:r>
            <a:r>
              <a:rPr lang="en-US" dirty="0" smtClean="0"/>
              <a:t>(</a:t>
            </a:r>
            <a:r>
              <a:rPr lang="en-US" dirty="0" err="1" smtClean="0"/>
              <a:t>int</a:t>
            </a:r>
            <a:r>
              <a:rPr lang="en-US" dirty="0" smtClean="0"/>
              <a:t> </a:t>
            </a:r>
            <a:r>
              <a:rPr lang="en-US" i="1" dirty="0" smtClean="0"/>
              <a:t>where, char </a:t>
            </a:r>
            <a:r>
              <a:rPr lang="en-US" i="1" dirty="0" err="1" smtClean="0"/>
              <a:t>ch</a:t>
            </a:r>
            <a:r>
              <a:rPr lang="en-US" i="1" dirty="0" smtClean="0"/>
              <a:t>)</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class </a:t>
            </a:r>
            <a:r>
              <a:rPr lang="en-US" dirty="0" err="1" smtClean="0"/>
              <a:t>setCharAtDemo</a:t>
            </a:r>
            <a:r>
              <a:rPr lang="en-US" dirty="0" smtClean="0"/>
              <a:t> {</a:t>
            </a:r>
          </a:p>
          <a:p>
            <a:r>
              <a:rPr lang="en-US" dirty="0" smtClean="0"/>
              <a:t>public static void main(String </a:t>
            </a:r>
            <a:r>
              <a:rPr lang="en-US" dirty="0" err="1" smtClean="0"/>
              <a:t>args</a:t>
            </a:r>
            <a:r>
              <a:rPr lang="en-US" dirty="0" smtClean="0"/>
              <a:t>[]) {</a:t>
            </a:r>
          </a:p>
          <a:p>
            <a:r>
              <a:rPr lang="en-US" dirty="0" err="1" smtClean="0"/>
              <a:t>StringBuffer</a:t>
            </a:r>
            <a:r>
              <a:rPr lang="en-US" dirty="0" smtClean="0"/>
              <a:t> </a:t>
            </a:r>
            <a:r>
              <a:rPr lang="en-US" dirty="0" err="1" smtClean="0"/>
              <a:t>sb</a:t>
            </a:r>
            <a:r>
              <a:rPr lang="en-US" dirty="0" smtClean="0"/>
              <a:t> = new </a:t>
            </a:r>
            <a:r>
              <a:rPr lang="en-US" dirty="0" err="1" smtClean="0"/>
              <a:t>StringBuffer</a:t>
            </a:r>
            <a:r>
              <a:rPr lang="en-US" dirty="0" smtClean="0"/>
              <a:t>("Hello");</a:t>
            </a:r>
          </a:p>
          <a:p>
            <a:r>
              <a:rPr lang="en-US" dirty="0" err="1" smtClean="0"/>
              <a:t>System.out.println</a:t>
            </a:r>
            <a:r>
              <a:rPr lang="en-US" dirty="0" smtClean="0"/>
              <a:t>("buffer before = " + </a:t>
            </a:r>
            <a:r>
              <a:rPr lang="en-US" dirty="0" err="1" smtClean="0"/>
              <a:t>sb</a:t>
            </a:r>
            <a:r>
              <a:rPr lang="en-US" dirty="0" smtClean="0"/>
              <a:t>);</a:t>
            </a:r>
          </a:p>
          <a:p>
            <a:r>
              <a:rPr lang="en-US" dirty="0" err="1" smtClean="0"/>
              <a:t>System.out.println</a:t>
            </a:r>
            <a:r>
              <a:rPr lang="en-US" dirty="0" smtClean="0"/>
              <a:t>("</a:t>
            </a:r>
            <a:r>
              <a:rPr lang="en-US" dirty="0" err="1" smtClean="0"/>
              <a:t>sb.charAt</a:t>
            </a:r>
            <a:r>
              <a:rPr lang="en-US" dirty="0" smtClean="0"/>
              <a:t>(1));</a:t>
            </a:r>
          </a:p>
          <a:p>
            <a:r>
              <a:rPr lang="en-US" dirty="0" err="1" smtClean="0"/>
              <a:t>sb.setCharAt</a:t>
            </a:r>
            <a:r>
              <a:rPr lang="en-US" dirty="0" smtClean="0"/>
              <a:t>(1, '</a:t>
            </a:r>
            <a:r>
              <a:rPr lang="en-US" dirty="0" err="1" smtClean="0"/>
              <a:t>i</a:t>
            </a:r>
            <a:r>
              <a:rPr lang="en-US" dirty="0" smtClean="0"/>
              <a:t>');</a:t>
            </a:r>
          </a:p>
          <a:p>
            <a:r>
              <a:rPr lang="en-US" dirty="0" err="1" smtClean="0"/>
              <a:t>sb.setLength</a:t>
            </a:r>
            <a:r>
              <a:rPr lang="en-US" dirty="0" smtClean="0"/>
              <a:t>(2);</a:t>
            </a:r>
          </a:p>
          <a:p>
            <a:r>
              <a:rPr lang="en-US" dirty="0" err="1" smtClean="0"/>
              <a:t>System.out.println</a:t>
            </a:r>
            <a:r>
              <a:rPr lang="en-US" dirty="0" smtClean="0"/>
              <a:t>("buffer after = " + </a:t>
            </a:r>
            <a:r>
              <a:rPr lang="en-US" dirty="0" err="1" smtClean="0"/>
              <a:t>sb</a:t>
            </a:r>
            <a:r>
              <a:rPr lang="en-US" dirty="0" smtClean="0"/>
              <a:t>);</a:t>
            </a:r>
          </a:p>
          <a:p>
            <a:r>
              <a:rPr lang="en-US" dirty="0" err="1" smtClean="0"/>
              <a:t>System.out.println</a:t>
            </a:r>
            <a:r>
              <a:rPr lang="en-US" dirty="0" smtClean="0"/>
              <a:t>( </a:t>
            </a:r>
            <a:r>
              <a:rPr lang="en-US" dirty="0" err="1" smtClean="0"/>
              <a:t>sb.charAt</a:t>
            </a:r>
            <a:r>
              <a:rPr lang="en-US" dirty="0" smtClean="0"/>
              <a:t>(1));</a:t>
            </a:r>
          </a:p>
          <a:p>
            <a:r>
              <a:rPr lang="en-US" dirty="0" smtClean="0"/>
              <a:t>}</a:t>
            </a:r>
          </a:p>
          <a:p>
            <a:r>
              <a:rPr lang="en-US" dirty="0" smtClean="0"/>
              <a:t>}</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smtClean="0"/>
              <a:t>getChars</a:t>
            </a:r>
            <a:r>
              <a:rPr lang="en-US" b="1" dirty="0" smtClean="0"/>
              <a:t>( )</a:t>
            </a:r>
          </a:p>
          <a:p>
            <a:pPr>
              <a:buNone/>
            </a:pPr>
            <a:r>
              <a:rPr lang="en-US" dirty="0" smtClean="0"/>
              <a:t>void </a:t>
            </a:r>
            <a:r>
              <a:rPr lang="en-US" dirty="0" err="1" smtClean="0"/>
              <a:t>getChars</a:t>
            </a:r>
            <a:r>
              <a:rPr lang="en-US" dirty="0" smtClean="0"/>
              <a:t>(</a:t>
            </a:r>
            <a:r>
              <a:rPr lang="en-US" dirty="0" err="1" smtClean="0"/>
              <a:t>int</a:t>
            </a:r>
            <a:r>
              <a:rPr lang="en-US" dirty="0" smtClean="0"/>
              <a:t> </a:t>
            </a:r>
            <a:r>
              <a:rPr lang="en-US" i="1" dirty="0" err="1" smtClean="0"/>
              <a:t>sourceStart</a:t>
            </a:r>
            <a:r>
              <a:rPr lang="en-US" i="1" dirty="0" smtClean="0"/>
              <a:t>, </a:t>
            </a:r>
            <a:r>
              <a:rPr lang="en-US" i="1" dirty="0" err="1" smtClean="0"/>
              <a:t>int</a:t>
            </a:r>
            <a:r>
              <a:rPr lang="en-US" i="1" dirty="0" smtClean="0"/>
              <a:t> </a:t>
            </a:r>
            <a:r>
              <a:rPr lang="en-US" i="1" dirty="0" err="1" smtClean="0"/>
              <a:t>sourceEnd</a:t>
            </a:r>
            <a:r>
              <a:rPr lang="en-US" i="1" dirty="0" smtClean="0"/>
              <a:t>, char target[ ], </a:t>
            </a:r>
            <a:r>
              <a:rPr lang="en-US" dirty="0" err="1" smtClean="0"/>
              <a:t>int</a:t>
            </a:r>
            <a:r>
              <a:rPr lang="en-US" dirty="0" smtClean="0"/>
              <a:t> </a:t>
            </a:r>
            <a:r>
              <a:rPr lang="en-US" i="1" dirty="0" err="1" smtClean="0"/>
              <a:t>targetStart</a:t>
            </a:r>
            <a:r>
              <a:rPr lang="en-US" i="1" dirty="0" smtClean="0"/>
              <a:t>)</a:t>
            </a:r>
          </a:p>
          <a:p>
            <a:r>
              <a:rPr lang="en-US" b="1" dirty="0" smtClean="0"/>
              <a:t>append( )</a:t>
            </a:r>
          </a:p>
          <a:p>
            <a:pPr>
              <a:buNone/>
            </a:pPr>
            <a:r>
              <a:rPr lang="en-US" dirty="0" err="1" smtClean="0"/>
              <a:t>StringBuffer</a:t>
            </a:r>
            <a:r>
              <a:rPr lang="en-US" dirty="0" smtClean="0"/>
              <a:t> append(String </a:t>
            </a:r>
            <a:r>
              <a:rPr lang="en-US" i="1" dirty="0" err="1" smtClean="0"/>
              <a:t>str</a:t>
            </a:r>
            <a:r>
              <a:rPr lang="en-US" i="1" dirty="0" smtClean="0"/>
              <a:t>)</a:t>
            </a:r>
          </a:p>
          <a:p>
            <a:pPr>
              <a:buNone/>
            </a:pPr>
            <a:r>
              <a:rPr lang="en-US" dirty="0" err="1" smtClean="0"/>
              <a:t>StringBuffer</a:t>
            </a:r>
            <a:r>
              <a:rPr lang="en-US" dirty="0" smtClean="0"/>
              <a:t> append(</a:t>
            </a:r>
            <a:r>
              <a:rPr lang="en-US" dirty="0" err="1" smtClean="0"/>
              <a:t>int</a:t>
            </a:r>
            <a:r>
              <a:rPr lang="en-US" dirty="0" smtClean="0"/>
              <a:t> </a:t>
            </a:r>
            <a:r>
              <a:rPr lang="en-US" i="1" dirty="0" smtClean="0"/>
              <a:t>num)</a:t>
            </a:r>
          </a:p>
          <a:p>
            <a:pPr>
              <a:buNone/>
            </a:pPr>
            <a:r>
              <a:rPr lang="en-US" dirty="0" err="1" smtClean="0"/>
              <a:t>StringBuffer</a:t>
            </a:r>
            <a:r>
              <a:rPr lang="en-US" dirty="0" smtClean="0"/>
              <a:t> append(Object </a:t>
            </a:r>
            <a:r>
              <a:rPr lang="en-US" i="1" dirty="0" err="1" smtClean="0"/>
              <a:t>obj</a:t>
            </a:r>
            <a:r>
              <a:rPr lang="en-US" i="1" dirty="0" smtClean="0"/>
              <a: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b="1" dirty="0" smtClean="0"/>
              <a:t>Assigning Object Reference Variables</a:t>
            </a:r>
          </a:p>
          <a:p>
            <a:r>
              <a:rPr lang="en-US" dirty="0" smtClean="0"/>
              <a:t>Box b1 = new Box();</a:t>
            </a:r>
          </a:p>
          <a:p>
            <a:r>
              <a:rPr lang="en-US" dirty="0" smtClean="0"/>
              <a:t>Box b2 = b1;</a:t>
            </a:r>
          </a:p>
          <a:p>
            <a:endParaRPr lang="en-US" dirty="0" smtClean="0"/>
          </a:p>
          <a:p>
            <a:pPr>
              <a:buNone/>
            </a:pPr>
            <a:endParaRPr lang="en-US" dirty="0"/>
          </a:p>
        </p:txBody>
      </p:sp>
      <p:pic>
        <p:nvPicPr>
          <p:cNvPr id="2052" name="Picture 4"/>
          <p:cNvPicPr>
            <a:picLocks noChangeAspect="1" noChangeArrowheads="1"/>
          </p:cNvPicPr>
          <p:nvPr/>
        </p:nvPicPr>
        <p:blipFill>
          <a:blip r:embed="rId2" cstate="print"/>
          <a:srcRect/>
          <a:stretch>
            <a:fillRect/>
          </a:stretch>
        </p:blipFill>
        <p:spPr bwMode="auto">
          <a:xfrm>
            <a:off x="1295400" y="4105275"/>
            <a:ext cx="5314950" cy="2219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686800" cy="4525963"/>
          </a:xfrm>
        </p:spPr>
        <p:txBody>
          <a:bodyPr>
            <a:normAutofit fontScale="92500" lnSpcReduction="20000"/>
          </a:bodyPr>
          <a:lstStyle/>
          <a:p>
            <a:pPr>
              <a:buNone/>
            </a:pPr>
            <a:r>
              <a:rPr lang="en-US" dirty="0" smtClean="0"/>
              <a:t>class </a:t>
            </a:r>
            <a:r>
              <a:rPr lang="en-US" dirty="0" err="1" smtClean="0"/>
              <a:t>appendDemo</a:t>
            </a:r>
            <a:r>
              <a:rPr lang="en-US" dirty="0" smtClean="0"/>
              <a:t> {</a:t>
            </a:r>
          </a:p>
          <a:p>
            <a:pPr>
              <a:buNone/>
            </a:pPr>
            <a:r>
              <a:rPr lang="en-US" dirty="0" smtClean="0"/>
              <a:t>public static void main(String </a:t>
            </a:r>
            <a:r>
              <a:rPr lang="en-US" dirty="0" err="1" smtClean="0"/>
              <a:t>args</a:t>
            </a:r>
            <a:r>
              <a:rPr lang="en-US" dirty="0" smtClean="0"/>
              <a:t>[]) {</a:t>
            </a:r>
          </a:p>
          <a:p>
            <a:pPr>
              <a:buNone/>
            </a:pPr>
            <a:r>
              <a:rPr lang="en-US" dirty="0" smtClean="0"/>
              <a:t>String s;</a:t>
            </a:r>
          </a:p>
          <a:p>
            <a:pPr>
              <a:buNone/>
            </a:pPr>
            <a:r>
              <a:rPr lang="en-US" dirty="0" err="1" smtClean="0"/>
              <a:t>int</a:t>
            </a:r>
            <a:r>
              <a:rPr lang="en-US" dirty="0" smtClean="0"/>
              <a:t> a = 42;</a:t>
            </a:r>
          </a:p>
          <a:p>
            <a:pPr>
              <a:buNone/>
            </a:pPr>
            <a:r>
              <a:rPr lang="en-US" dirty="0" err="1" smtClean="0"/>
              <a:t>StringBuffer</a:t>
            </a:r>
            <a:r>
              <a:rPr lang="en-US" dirty="0" smtClean="0"/>
              <a:t> </a:t>
            </a:r>
            <a:r>
              <a:rPr lang="en-US" dirty="0" err="1" smtClean="0"/>
              <a:t>sb</a:t>
            </a:r>
            <a:r>
              <a:rPr lang="en-US" dirty="0" smtClean="0"/>
              <a:t> = new </a:t>
            </a:r>
            <a:r>
              <a:rPr lang="en-US" dirty="0" err="1" smtClean="0"/>
              <a:t>StringBuffer</a:t>
            </a:r>
            <a:r>
              <a:rPr lang="en-US" dirty="0" smtClean="0"/>
              <a:t>(40);</a:t>
            </a:r>
          </a:p>
          <a:p>
            <a:pPr>
              <a:buNone/>
            </a:pPr>
            <a:r>
              <a:rPr lang="en-US" dirty="0" smtClean="0"/>
              <a:t>s = </a:t>
            </a:r>
            <a:r>
              <a:rPr lang="en-US" dirty="0" err="1" smtClean="0"/>
              <a:t>sb.append</a:t>
            </a:r>
            <a:r>
              <a:rPr lang="en-US" dirty="0" smtClean="0"/>
              <a:t>("a = ").append(a).append("!").</a:t>
            </a:r>
            <a:r>
              <a:rPr lang="en-US" dirty="0" err="1" smtClean="0"/>
              <a:t>toString</a:t>
            </a:r>
            <a:r>
              <a:rPr lang="en-US" dirty="0" smtClean="0"/>
              <a:t>();</a:t>
            </a:r>
          </a:p>
          <a:p>
            <a:pPr>
              <a:buNone/>
            </a:pPr>
            <a:r>
              <a:rPr lang="en-US" dirty="0" err="1" smtClean="0"/>
              <a:t>System.out.println</a:t>
            </a:r>
            <a:r>
              <a:rPr lang="en-US" dirty="0" smtClean="0"/>
              <a:t>(s);</a:t>
            </a:r>
          </a:p>
          <a:p>
            <a:pPr>
              <a:buNone/>
            </a:pPr>
            <a:r>
              <a:rPr lang="en-US" dirty="0" smtClean="0"/>
              <a:t>}</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insert( )</a:t>
            </a:r>
          </a:p>
          <a:p>
            <a:pPr>
              <a:buNone/>
            </a:pPr>
            <a:r>
              <a:rPr lang="en-US" dirty="0" err="1" smtClean="0"/>
              <a:t>StringBuffer</a:t>
            </a:r>
            <a:r>
              <a:rPr lang="en-US" dirty="0" smtClean="0"/>
              <a:t> insert(</a:t>
            </a:r>
            <a:r>
              <a:rPr lang="en-US" dirty="0" err="1" smtClean="0"/>
              <a:t>int</a:t>
            </a:r>
            <a:r>
              <a:rPr lang="en-US" dirty="0" smtClean="0"/>
              <a:t> </a:t>
            </a:r>
            <a:r>
              <a:rPr lang="en-US" i="1" dirty="0" smtClean="0"/>
              <a:t>index, String </a:t>
            </a:r>
            <a:r>
              <a:rPr lang="en-US" i="1" dirty="0" err="1" smtClean="0"/>
              <a:t>str</a:t>
            </a:r>
            <a:r>
              <a:rPr lang="en-US" i="1" dirty="0" smtClean="0"/>
              <a:t>)</a:t>
            </a:r>
          </a:p>
          <a:p>
            <a:pPr>
              <a:buNone/>
            </a:pPr>
            <a:r>
              <a:rPr lang="en-US" dirty="0" err="1" smtClean="0"/>
              <a:t>StringBuffer</a:t>
            </a:r>
            <a:r>
              <a:rPr lang="en-US" dirty="0" smtClean="0"/>
              <a:t> insert(</a:t>
            </a:r>
            <a:r>
              <a:rPr lang="en-US" dirty="0" err="1" smtClean="0"/>
              <a:t>int</a:t>
            </a:r>
            <a:r>
              <a:rPr lang="en-US" dirty="0" smtClean="0"/>
              <a:t> </a:t>
            </a:r>
            <a:r>
              <a:rPr lang="en-US" i="1" dirty="0" smtClean="0"/>
              <a:t>index, char </a:t>
            </a:r>
            <a:r>
              <a:rPr lang="en-US" i="1" dirty="0" err="1" smtClean="0"/>
              <a:t>ch</a:t>
            </a:r>
            <a:r>
              <a:rPr lang="en-US" i="1" dirty="0" smtClean="0"/>
              <a:t>)</a:t>
            </a:r>
          </a:p>
          <a:p>
            <a:pPr>
              <a:buNone/>
            </a:pPr>
            <a:r>
              <a:rPr lang="en-US" dirty="0" err="1" smtClean="0"/>
              <a:t>StringBuffer</a:t>
            </a:r>
            <a:r>
              <a:rPr lang="en-US" dirty="0" smtClean="0"/>
              <a:t> insert(</a:t>
            </a:r>
            <a:r>
              <a:rPr lang="en-US" dirty="0" err="1" smtClean="0"/>
              <a:t>int</a:t>
            </a:r>
            <a:r>
              <a:rPr lang="en-US" dirty="0" smtClean="0"/>
              <a:t> </a:t>
            </a:r>
            <a:r>
              <a:rPr lang="en-US" i="1" dirty="0" smtClean="0"/>
              <a:t>index, Object </a:t>
            </a:r>
            <a:r>
              <a:rPr lang="en-US" i="1" dirty="0" err="1" smtClean="0"/>
              <a:t>obj</a:t>
            </a:r>
            <a:r>
              <a:rPr lang="en-US" i="1" dirty="0" smtClean="0"/>
              <a:t>)</a:t>
            </a:r>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class </a:t>
            </a:r>
            <a:r>
              <a:rPr lang="en-US" dirty="0" err="1" smtClean="0"/>
              <a:t>insertDemo</a:t>
            </a:r>
            <a:r>
              <a:rPr lang="en-US" dirty="0" smtClean="0"/>
              <a:t> {</a:t>
            </a:r>
          </a:p>
          <a:p>
            <a:r>
              <a:rPr lang="en-US" dirty="0" smtClean="0"/>
              <a:t>public static void main(String </a:t>
            </a:r>
            <a:r>
              <a:rPr lang="en-US" dirty="0" err="1" smtClean="0"/>
              <a:t>args</a:t>
            </a:r>
            <a:r>
              <a:rPr lang="en-US" dirty="0" smtClean="0"/>
              <a:t>[]) {</a:t>
            </a:r>
          </a:p>
          <a:p>
            <a:r>
              <a:rPr lang="en-US" dirty="0" err="1" smtClean="0"/>
              <a:t>StringBuffer</a:t>
            </a:r>
            <a:r>
              <a:rPr lang="en-US" dirty="0" smtClean="0"/>
              <a:t> </a:t>
            </a:r>
            <a:r>
              <a:rPr lang="en-US" dirty="0" err="1" smtClean="0"/>
              <a:t>sb</a:t>
            </a:r>
            <a:r>
              <a:rPr lang="en-US" dirty="0" smtClean="0"/>
              <a:t> = new </a:t>
            </a:r>
            <a:r>
              <a:rPr lang="en-US" dirty="0" err="1" smtClean="0"/>
              <a:t>StringBuffer</a:t>
            </a:r>
            <a:r>
              <a:rPr lang="en-US" dirty="0" smtClean="0"/>
              <a:t>("I Java!");</a:t>
            </a:r>
          </a:p>
          <a:p>
            <a:r>
              <a:rPr lang="en-US" dirty="0" err="1" smtClean="0"/>
              <a:t>sb.insert</a:t>
            </a:r>
            <a:r>
              <a:rPr lang="en-US" dirty="0" smtClean="0"/>
              <a:t>(2, "like ");</a:t>
            </a:r>
          </a:p>
          <a:p>
            <a:r>
              <a:rPr lang="en-US" dirty="0" err="1" smtClean="0"/>
              <a:t>System.out.println</a:t>
            </a:r>
            <a:r>
              <a:rPr lang="en-US" dirty="0" smtClean="0"/>
              <a:t>(</a:t>
            </a:r>
            <a:r>
              <a:rPr lang="en-US" dirty="0" err="1" smtClean="0"/>
              <a:t>sb</a:t>
            </a:r>
            <a:r>
              <a:rPr lang="en-US" dirty="0" smtClean="0"/>
              <a:t>);</a:t>
            </a:r>
          </a:p>
          <a:p>
            <a:r>
              <a:rPr lang="en-US" dirty="0" smtClean="0"/>
              <a:t>}</a:t>
            </a:r>
          </a:p>
          <a:p>
            <a:r>
              <a:rPr lang="en-US" dirty="0" smtClean="0"/>
              <a:t>}</a:t>
            </a:r>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b="1" dirty="0" smtClean="0"/>
              <a:t>reverse( )</a:t>
            </a:r>
          </a:p>
          <a:p>
            <a:r>
              <a:rPr lang="en-US" dirty="0" smtClean="0"/>
              <a:t>class </a:t>
            </a:r>
            <a:r>
              <a:rPr lang="en-US" dirty="0" err="1" smtClean="0"/>
              <a:t>ReverseDemo</a:t>
            </a:r>
            <a:r>
              <a:rPr lang="en-US" dirty="0" smtClean="0"/>
              <a:t> {</a:t>
            </a:r>
          </a:p>
          <a:p>
            <a:r>
              <a:rPr lang="en-US" dirty="0" smtClean="0"/>
              <a:t>public static void main(String </a:t>
            </a:r>
            <a:r>
              <a:rPr lang="en-US" dirty="0" err="1" smtClean="0"/>
              <a:t>args</a:t>
            </a:r>
            <a:r>
              <a:rPr lang="en-US" dirty="0" smtClean="0"/>
              <a:t>[]) {</a:t>
            </a:r>
          </a:p>
          <a:p>
            <a:r>
              <a:rPr lang="en-US" dirty="0" err="1" smtClean="0"/>
              <a:t>StringBuffer</a:t>
            </a:r>
            <a:r>
              <a:rPr lang="en-US" dirty="0" smtClean="0"/>
              <a:t> s = new </a:t>
            </a:r>
            <a:r>
              <a:rPr lang="en-US" dirty="0" err="1" smtClean="0"/>
              <a:t>StringBuffer</a:t>
            </a:r>
            <a:r>
              <a:rPr lang="en-US" dirty="0" smtClean="0"/>
              <a:t>("</a:t>
            </a:r>
            <a:r>
              <a:rPr lang="en-US" dirty="0" err="1" smtClean="0"/>
              <a:t>abc</a:t>
            </a:r>
            <a:r>
              <a:rPr lang="en-US" dirty="0" smtClean="0"/>
              <a:t>");</a:t>
            </a:r>
          </a:p>
          <a:p>
            <a:r>
              <a:rPr lang="en-US" dirty="0" err="1" smtClean="0"/>
              <a:t>System.out.println</a:t>
            </a:r>
            <a:r>
              <a:rPr lang="en-US" dirty="0" smtClean="0"/>
              <a:t>(s);</a:t>
            </a:r>
          </a:p>
          <a:p>
            <a:r>
              <a:rPr lang="en-US" dirty="0" err="1" smtClean="0"/>
              <a:t>s.reverse</a:t>
            </a:r>
            <a:r>
              <a:rPr lang="en-US" dirty="0" smtClean="0"/>
              <a:t>();</a:t>
            </a:r>
          </a:p>
          <a:p>
            <a:r>
              <a:rPr lang="en-US" dirty="0" err="1" smtClean="0"/>
              <a:t>System.out.println</a:t>
            </a:r>
            <a:r>
              <a:rPr lang="en-US" dirty="0" smtClean="0"/>
              <a:t>(s);</a:t>
            </a:r>
          </a:p>
          <a:p>
            <a:r>
              <a:rPr lang="en-US" dirty="0" smtClean="0"/>
              <a:t>}</a:t>
            </a:r>
          </a:p>
          <a:p>
            <a:r>
              <a:rPr lang="en-US" dirty="0" smtClean="0"/>
              <a:t>}</a:t>
            </a: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delete( ) and </a:t>
            </a:r>
            <a:r>
              <a:rPr lang="en-US" b="1" dirty="0" err="1" smtClean="0"/>
              <a:t>deleteCharAt</a:t>
            </a:r>
            <a:r>
              <a:rPr lang="en-US" b="1" dirty="0" smtClean="0"/>
              <a:t>( )</a:t>
            </a:r>
          </a:p>
          <a:p>
            <a:pPr>
              <a:buNone/>
            </a:pPr>
            <a:r>
              <a:rPr lang="en-US" dirty="0" err="1" smtClean="0"/>
              <a:t>StringBuffer</a:t>
            </a:r>
            <a:r>
              <a:rPr lang="en-US" dirty="0" smtClean="0"/>
              <a:t> delete(</a:t>
            </a:r>
            <a:r>
              <a:rPr lang="en-US" dirty="0" err="1" smtClean="0"/>
              <a:t>int</a:t>
            </a:r>
            <a:r>
              <a:rPr lang="en-US" dirty="0" smtClean="0"/>
              <a:t> </a:t>
            </a:r>
            <a:r>
              <a:rPr lang="en-US" i="1" dirty="0" err="1" smtClean="0"/>
              <a:t>startIndex</a:t>
            </a:r>
            <a:r>
              <a:rPr lang="en-US" i="1" dirty="0" smtClean="0"/>
              <a:t>, </a:t>
            </a:r>
            <a:r>
              <a:rPr lang="en-US" i="1" dirty="0" err="1" smtClean="0"/>
              <a:t>int</a:t>
            </a:r>
            <a:r>
              <a:rPr lang="en-US" i="1" dirty="0" smtClean="0"/>
              <a:t> </a:t>
            </a:r>
            <a:r>
              <a:rPr lang="en-US" i="1" dirty="0" err="1" smtClean="0"/>
              <a:t>endIndex</a:t>
            </a:r>
            <a:r>
              <a:rPr lang="en-US" i="1" dirty="0" smtClean="0"/>
              <a:t>)</a:t>
            </a:r>
          </a:p>
          <a:p>
            <a:pPr>
              <a:buNone/>
            </a:pPr>
            <a:r>
              <a:rPr lang="en-US" dirty="0" err="1" smtClean="0"/>
              <a:t>StringBuffer</a:t>
            </a:r>
            <a:r>
              <a:rPr lang="en-US" dirty="0" smtClean="0"/>
              <a:t> </a:t>
            </a:r>
            <a:r>
              <a:rPr lang="en-US" dirty="0" err="1" smtClean="0"/>
              <a:t>deleteCharAt</a:t>
            </a:r>
            <a:r>
              <a:rPr lang="en-US" dirty="0" smtClean="0"/>
              <a:t>(</a:t>
            </a:r>
            <a:r>
              <a:rPr lang="en-US" dirty="0" err="1" smtClean="0"/>
              <a:t>int</a:t>
            </a:r>
            <a:r>
              <a:rPr lang="en-US" dirty="0" smtClean="0"/>
              <a:t> </a:t>
            </a:r>
            <a:r>
              <a:rPr lang="en-US" i="1" dirty="0" smtClean="0"/>
              <a:t>loc)</a:t>
            </a: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class </a:t>
            </a:r>
            <a:r>
              <a:rPr lang="en-US" dirty="0" err="1" smtClean="0"/>
              <a:t>deleteDemo</a:t>
            </a:r>
            <a:r>
              <a:rPr lang="en-US" dirty="0" smtClean="0"/>
              <a:t> {</a:t>
            </a:r>
          </a:p>
          <a:p>
            <a:r>
              <a:rPr lang="en-US" dirty="0" smtClean="0"/>
              <a:t>public static void main(String </a:t>
            </a:r>
            <a:r>
              <a:rPr lang="en-US" dirty="0" err="1" smtClean="0"/>
              <a:t>args</a:t>
            </a:r>
            <a:r>
              <a:rPr lang="en-US" dirty="0" smtClean="0"/>
              <a:t>[]) {</a:t>
            </a:r>
          </a:p>
          <a:p>
            <a:r>
              <a:rPr lang="en-US" dirty="0" err="1" smtClean="0"/>
              <a:t>StringBuffer</a:t>
            </a:r>
            <a:r>
              <a:rPr lang="en-US" dirty="0" smtClean="0"/>
              <a:t> </a:t>
            </a:r>
            <a:r>
              <a:rPr lang="en-US" dirty="0" err="1" smtClean="0"/>
              <a:t>sb</a:t>
            </a:r>
            <a:r>
              <a:rPr lang="en-US" dirty="0" smtClean="0"/>
              <a:t> = new </a:t>
            </a:r>
            <a:r>
              <a:rPr lang="en-US" dirty="0" err="1" smtClean="0"/>
              <a:t>StringBuffer</a:t>
            </a:r>
            <a:r>
              <a:rPr lang="en-US" dirty="0" smtClean="0"/>
              <a:t>("This is a test.");</a:t>
            </a:r>
          </a:p>
          <a:p>
            <a:r>
              <a:rPr lang="en-US" dirty="0" err="1" smtClean="0"/>
              <a:t>sb.delete</a:t>
            </a:r>
            <a:r>
              <a:rPr lang="en-US" dirty="0" smtClean="0"/>
              <a:t>(4, 7);</a:t>
            </a:r>
          </a:p>
          <a:p>
            <a:r>
              <a:rPr lang="en-US" dirty="0" err="1" smtClean="0"/>
              <a:t>System.out.println</a:t>
            </a:r>
            <a:r>
              <a:rPr lang="en-US" dirty="0" smtClean="0"/>
              <a:t>("After delete: " + </a:t>
            </a:r>
            <a:r>
              <a:rPr lang="en-US" dirty="0" err="1" smtClean="0"/>
              <a:t>sb</a:t>
            </a:r>
            <a:r>
              <a:rPr lang="en-US" dirty="0" smtClean="0"/>
              <a:t>);</a:t>
            </a:r>
          </a:p>
          <a:p>
            <a:r>
              <a:rPr lang="en-US" dirty="0" err="1" smtClean="0"/>
              <a:t>sb.deleteCharAt</a:t>
            </a:r>
            <a:r>
              <a:rPr lang="en-US" dirty="0" smtClean="0"/>
              <a:t>(0);</a:t>
            </a:r>
          </a:p>
          <a:p>
            <a:r>
              <a:rPr lang="en-US" dirty="0" err="1" smtClean="0"/>
              <a:t>System.out.println</a:t>
            </a:r>
            <a:r>
              <a:rPr lang="en-US" dirty="0" smtClean="0"/>
              <a:t>("After </a:t>
            </a:r>
            <a:r>
              <a:rPr lang="en-US" dirty="0" err="1" smtClean="0"/>
              <a:t>deleteCharAt</a:t>
            </a:r>
            <a:r>
              <a:rPr lang="en-US" dirty="0" smtClean="0"/>
              <a:t>: " + </a:t>
            </a:r>
            <a:r>
              <a:rPr lang="en-US" dirty="0" err="1" smtClean="0"/>
              <a:t>sb</a:t>
            </a:r>
            <a:r>
              <a:rPr lang="en-US" dirty="0" smtClean="0"/>
              <a:t>);</a:t>
            </a:r>
          </a:p>
          <a:p>
            <a:r>
              <a:rPr lang="en-US" dirty="0" smtClean="0"/>
              <a:t>}</a:t>
            </a:r>
          </a:p>
          <a:p>
            <a:r>
              <a:rPr lang="en-US" dirty="0" smtClean="0"/>
              <a:t>}</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buNone/>
            </a:pPr>
            <a:r>
              <a:rPr lang="en-US" b="1" dirty="0" smtClean="0"/>
              <a:t>replace( )</a:t>
            </a:r>
          </a:p>
          <a:p>
            <a:pPr>
              <a:buNone/>
            </a:pPr>
            <a:r>
              <a:rPr lang="en-US" dirty="0" err="1" smtClean="0"/>
              <a:t>StringBuffer</a:t>
            </a:r>
            <a:r>
              <a:rPr lang="en-US" dirty="0" smtClean="0"/>
              <a:t> replace(</a:t>
            </a:r>
            <a:r>
              <a:rPr lang="en-US" dirty="0" err="1" smtClean="0"/>
              <a:t>int</a:t>
            </a:r>
            <a:r>
              <a:rPr lang="en-US" dirty="0" smtClean="0"/>
              <a:t> </a:t>
            </a:r>
            <a:r>
              <a:rPr lang="en-US" i="1" dirty="0" err="1" smtClean="0"/>
              <a:t>startIndex</a:t>
            </a:r>
            <a:r>
              <a:rPr lang="en-US" i="1" dirty="0" smtClean="0"/>
              <a:t>, </a:t>
            </a:r>
            <a:r>
              <a:rPr lang="en-US" i="1" dirty="0" err="1" smtClean="0"/>
              <a:t>int</a:t>
            </a:r>
            <a:r>
              <a:rPr lang="en-US" i="1" dirty="0" smtClean="0"/>
              <a:t> </a:t>
            </a:r>
            <a:r>
              <a:rPr lang="en-US" i="1" dirty="0" err="1" smtClean="0"/>
              <a:t>endIndex</a:t>
            </a:r>
            <a:r>
              <a:rPr lang="en-US" i="1" dirty="0" smtClean="0"/>
              <a:t>, String </a:t>
            </a:r>
            <a:r>
              <a:rPr lang="en-US" i="1" dirty="0" err="1" smtClean="0"/>
              <a:t>str</a:t>
            </a:r>
            <a:r>
              <a:rPr lang="en-US" i="1" dirty="0" smtClean="0"/>
              <a:t>)</a:t>
            </a:r>
          </a:p>
          <a:p>
            <a:r>
              <a:rPr lang="en-US" dirty="0" smtClean="0"/>
              <a:t>class </a:t>
            </a:r>
            <a:r>
              <a:rPr lang="en-US" dirty="0" err="1" smtClean="0"/>
              <a:t>replaceDemo</a:t>
            </a:r>
            <a:r>
              <a:rPr lang="en-US" dirty="0" smtClean="0"/>
              <a:t> {</a:t>
            </a:r>
          </a:p>
          <a:p>
            <a:r>
              <a:rPr lang="en-US" dirty="0" smtClean="0"/>
              <a:t>public static void main(String </a:t>
            </a:r>
            <a:r>
              <a:rPr lang="en-US" dirty="0" err="1" smtClean="0"/>
              <a:t>args</a:t>
            </a:r>
            <a:r>
              <a:rPr lang="en-US" dirty="0" smtClean="0"/>
              <a:t>[]) {</a:t>
            </a:r>
          </a:p>
          <a:p>
            <a:r>
              <a:rPr lang="en-US" dirty="0" err="1" smtClean="0"/>
              <a:t>StringBuffer</a:t>
            </a:r>
            <a:r>
              <a:rPr lang="en-US" dirty="0" smtClean="0"/>
              <a:t> </a:t>
            </a:r>
            <a:r>
              <a:rPr lang="en-US" dirty="0" err="1" smtClean="0"/>
              <a:t>sb</a:t>
            </a:r>
            <a:r>
              <a:rPr lang="en-US" dirty="0" smtClean="0"/>
              <a:t> = new </a:t>
            </a:r>
            <a:r>
              <a:rPr lang="en-US" dirty="0" err="1" smtClean="0"/>
              <a:t>StringBuffer</a:t>
            </a:r>
            <a:r>
              <a:rPr lang="en-US" dirty="0" smtClean="0"/>
              <a:t>("This is a test.");</a:t>
            </a:r>
          </a:p>
          <a:p>
            <a:r>
              <a:rPr lang="en-US" dirty="0" err="1" smtClean="0"/>
              <a:t>sb.replace</a:t>
            </a:r>
            <a:r>
              <a:rPr lang="en-US" dirty="0" smtClean="0"/>
              <a:t>(5, 7, "was");</a:t>
            </a:r>
          </a:p>
          <a:p>
            <a:r>
              <a:rPr lang="en-US" dirty="0" err="1" smtClean="0"/>
              <a:t>System.out.println</a:t>
            </a:r>
            <a:r>
              <a:rPr lang="en-US" dirty="0" smtClean="0"/>
              <a:t>("After replace: " + </a:t>
            </a:r>
            <a:r>
              <a:rPr lang="en-US" dirty="0" err="1" smtClean="0"/>
              <a:t>sb</a:t>
            </a:r>
            <a:r>
              <a:rPr lang="en-US" dirty="0" smtClean="0"/>
              <a:t>);</a:t>
            </a:r>
          </a:p>
          <a:p>
            <a:r>
              <a:rPr lang="en-US" dirty="0" smtClean="0"/>
              <a:t>}</a:t>
            </a:r>
          </a:p>
          <a:p>
            <a:r>
              <a:rPr lang="en-US" dirty="0" smtClean="0"/>
              <a:t>}</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substring( )</a:t>
            </a:r>
          </a:p>
          <a:p>
            <a:r>
              <a:rPr lang="en-US" dirty="0" smtClean="0"/>
              <a:t>String substring(</a:t>
            </a:r>
            <a:r>
              <a:rPr lang="en-US" dirty="0" err="1" smtClean="0"/>
              <a:t>int</a:t>
            </a:r>
            <a:r>
              <a:rPr lang="en-US" dirty="0" smtClean="0"/>
              <a:t> </a:t>
            </a:r>
            <a:r>
              <a:rPr lang="en-US" i="1" dirty="0" err="1" smtClean="0"/>
              <a:t>startIndex</a:t>
            </a:r>
            <a:r>
              <a:rPr lang="en-US" i="1" dirty="0" smtClean="0"/>
              <a:t>)</a:t>
            </a:r>
          </a:p>
          <a:p>
            <a:r>
              <a:rPr lang="en-US" dirty="0" smtClean="0"/>
              <a:t>String substring(</a:t>
            </a:r>
            <a:r>
              <a:rPr lang="en-US" dirty="0" err="1" smtClean="0"/>
              <a:t>int</a:t>
            </a:r>
            <a:r>
              <a:rPr lang="en-US" dirty="0" smtClean="0"/>
              <a:t> </a:t>
            </a:r>
            <a:r>
              <a:rPr lang="en-US" i="1" dirty="0" err="1" smtClean="0"/>
              <a:t>startIndex</a:t>
            </a:r>
            <a:r>
              <a:rPr lang="en-US" i="1" dirty="0" smtClean="0"/>
              <a:t>, </a:t>
            </a:r>
            <a:r>
              <a:rPr lang="en-US" i="1" dirty="0" err="1" smtClean="0"/>
              <a:t>int</a:t>
            </a:r>
            <a:r>
              <a:rPr lang="en-US" i="1" dirty="0" smtClean="0"/>
              <a:t> </a:t>
            </a:r>
            <a:r>
              <a:rPr lang="en-US" i="1" dirty="0" err="1" smtClean="0"/>
              <a:t>endIndex</a:t>
            </a:r>
            <a:r>
              <a:rPr lang="en-US" i="1" dirty="0" smtClean="0"/>
              <a:t>)</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Additional </a:t>
            </a:r>
            <a:r>
              <a:rPr lang="en-US" b="1" dirty="0" err="1" smtClean="0"/>
              <a:t>StringBuffer</a:t>
            </a:r>
            <a:r>
              <a:rPr lang="en-US" b="1" dirty="0" smtClean="0"/>
              <a:t> Methods</a:t>
            </a:r>
            <a:endParaRPr lang="en-US" b="1"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0" y="1278031"/>
            <a:ext cx="9485948" cy="55799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b="1" dirty="0" err="1" smtClean="0"/>
              <a:t>StringBuilder</a:t>
            </a:r>
            <a:endParaRPr lang="en-US" b="1" dirty="0" smtClean="0"/>
          </a:p>
          <a:p>
            <a:r>
              <a:rPr lang="en-US" dirty="0" smtClean="0"/>
              <a:t>J2SE 5 adds a new string class to Java’s already powerful string handling capabilities.</a:t>
            </a:r>
          </a:p>
          <a:p>
            <a:r>
              <a:rPr lang="en-US" dirty="0" smtClean="0"/>
              <a:t> This new class is called </a:t>
            </a:r>
            <a:r>
              <a:rPr lang="en-US" b="1" dirty="0" err="1" smtClean="0"/>
              <a:t>StringBuilder</a:t>
            </a:r>
            <a:r>
              <a:rPr lang="en-US" b="1" dirty="0" smtClean="0"/>
              <a:t>.</a:t>
            </a:r>
          </a:p>
          <a:p>
            <a:r>
              <a:rPr lang="en-US" dirty="0" smtClean="0"/>
              <a:t> It is identical to </a:t>
            </a:r>
            <a:r>
              <a:rPr lang="en-US" dirty="0" err="1" smtClean="0"/>
              <a:t>StringBuffer</a:t>
            </a:r>
            <a:r>
              <a:rPr lang="en-US" dirty="0" smtClean="0"/>
              <a:t> except for one important</a:t>
            </a:r>
          </a:p>
          <a:p>
            <a:pPr marL="0" indent="0">
              <a:buNone/>
            </a:pPr>
            <a:r>
              <a:rPr lang="en-US" dirty="0" smtClean="0"/>
              <a:t> difference: it is not synchronized, which means that it is not thread-safe.</a:t>
            </a:r>
          </a:p>
          <a:p>
            <a:r>
              <a:rPr lang="en-US" dirty="0" smtClean="0"/>
              <a:t> The advantage of </a:t>
            </a:r>
            <a:r>
              <a:rPr lang="en-US" dirty="0" err="1" smtClean="0"/>
              <a:t>StringBuilder</a:t>
            </a:r>
            <a:r>
              <a:rPr lang="en-US" dirty="0" smtClean="0"/>
              <a:t> is faster performance. However, in cases in which you are using multithreading, you must use </a:t>
            </a:r>
            <a:r>
              <a:rPr lang="en-US" dirty="0" err="1" smtClean="0"/>
              <a:t>StringBuffer</a:t>
            </a:r>
            <a:r>
              <a:rPr lang="en-US" dirty="0" smtClean="0"/>
              <a:t> rather than </a:t>
            </a:r>
            <a:r>
              <a:rPr lang="en-US" dirty="0" err="1" smtClean="0"/>
              <a:t>StringBuilder</a:t>
            </a:r>
            <a:r>
              <a:rPr lang="en-US" dirty="0" smtClean="0"/>
              <a: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3902</TotalTime>
  <Words>5748</Words>
  <Application>Microsoft Office PowerPoint</Application>
  <PresentationFormat>On-screen Show (4:3)</PresentationFormat>
  <Paragraphs>977</Paragraphs>
  <Slides>136</Slides>
  <Notes>0</Notes>
  <HiddenSlides>0</HiddenSlides>
  <MMClips>0</MMClips>
  <ScaleCrop>false</ScaleCrop>
  <HeadingPairs>
    <vt:vector size="4" baseType="variant">
      <vt:variant>
        <vt:lpstr>Theme</vt:lpstr>
      </vt:variant>
      <vt:variant>
        <vt:i4>1</vt:i4>
      </vt:variant>
      <vt:variant>
        <vt:lpstr>Slide Titles</vt:lpstr>
      </vt:variant>
      <vt:variant>
        <vt:i4>136</vt:i4>
      </vt:variant>
    </vt:vector>
  </HeadingPairs>
  <TitlesOfParts>
    <vt:vector size="137" baseType="lpstr">
      <vt:lpstr>Office Theme</vt:lpstr>
      <vt:lpstr>Unit 2  CLASSES AND OBJECTS  </vt:lpstr>
      <vt:lpstr>PowerPoint Presentation</vt:lpstr>
      <vt:lpstr>Introducing Classes - Class Fundamentals</vt:lpstr>
      <vt:lpstr>PowerPoint Presentation</vt:lpstr>
      <vt:lpstr>PowerPoint Presentation</vt:lpstr>
      <vt:lpstr>PowerPoint Presentation</vt:lpstr>
      <vt:lpstr>PowerPoint Presentation</vt:lpstr>
      <vt:lpstr>PowerPoint Presentation</vt:lpstr>
      <vt:lpstr>PowerPoint Presentation</vt:lpstr>
      <vt:lpstr>Introducing Methods</vt:lpstr>
      <vt:lpstr>PowerPoint Presentation</vt:lpstr>
      <vt:lpstr>PowerPoint Presentation</vt:lpstr>
      <vt:lpstr>The this Keyword</vt:lpstr>
      <vt:lpstr>Garbage Collection</vt:lpstr>
      <vt:lpstr>The finalize( ) Method</vt:lpstr>
      <vt:lpstr>PowerPoint Presentation</vt:lpstr>
      <vt:lpstr>PowerPoint Presentation</vt:lpstr>
      <vt:lpstr>Overloading Methods</vt:lpstr>
      <vt:lpstr>PowerPoint Presentation</vt:lpstr>
      <vt:lpstr>PowerPoint Presentation</vt:lpstr>
      <vt:lpstr>PowerPoint Presentation</vt:lpstr>
      <vt:lpstr>Overloading Constructors</vt:lpstr>
      <vt:lpstr>PowerPoint Presentation</vt:lpstr>
      <vt:lpstr>Using Objects as Parameters</vt:lpstr>
      <vt:lpstr>PowerPoint Presentation</vt:lpstr>
      <vt:lpstr>PowerPoint Presentation</vt:lpstr>
      <vt:lpstr>Returning objects</vt:lpstr>
      <vt:lpstr>Recursion</vt:lpstr>
      <vt:lpstr>Access Control</vt:lpstr>
      <vt:lpstr>PowerPoint Presentation</vt:lpstr>
      <vt:lpstr>PowerPoint Presentation</vt:lpstr>
      <vt:lpstr>PowerPoint Presentation</vt:lpstr>
      <vt:lpstr>PowerPoint Presentation</vt:lpstr>
      <vt:lpstr>Understanding static</vt:lpstr>
      <vt:lpstr>PowerPoint Presentation</vt:lpstr>
      <vt:lpstr>o/p</vt:lpstr>
      <vt:lpstr>PowerPoint Presentation</vt:lpstr>
      <vt:lpstr>PowerPoint Presentation</vt:lpstr>
      <vt:lpstr>Final </vt:lpstr>
      <vt:lpstr>PowerPoint Presentation</vt:lpstr>
      <vt:lpstr>PowerPoint Presentation</vt:lpstr>
      <vt:lpstr>Nested and Inner Classes</vt:lpstr>
      <vt:lpstr>PowerPoint Presentation</vt:lpstr>
      <vt:lpstr>PowerPoint Presentation</vt:lpstr>
      <vt:lpstr>PowerPoint Presentation</vt:lpstr>
      <vt:lpstr>PowerPoint Presentation</vt:lpstr>
      <vt:lpstr>Using Command-Line Arguments</vt:lpstr>
      <vt:lpstr>PowerPoint Presentation</vt:lpstr>
      <vt:lpstr>PowerPoint Presentation</vt:lpstr>
      <vt:lpstr>Exploring the String Class</vt:lpstr>
      <vt:lpstr>PowerPoint Presentation</vt:lpstr>
      <vt:lpstr>PowerPoint Presentation</vt:lpstr>
      <vt:lpstr>PowerPoint Presentation</vt:lpstr>
      <vt:lpstr>PowerPoint Presentation</vt:lpstr>
      <vt:lpstr>The String Constructors</vt:lpstr>
      <vt:lpstr>PowerPoint Presentation</vt:lpstr>
      <vt:lpstr>PowerPoint Presentation</vt:lpstr>
      <vt:lpstr>Special String Operations</vt:lpstr>
      <vt:lpstr>String Literals</vt:lpstr>
      <vt:lpstr>String Concatenation</vt:lpstr>
      <vt:lpstr>String Concatenation with Other Data Types </vt:lpstr>
      <vt:lpstr>Character Extraction</vt:lpstr>
      <vt:lpstr>charAt()</vt:lpstr>
      <vt:lpstr>getChars( )</vt:lpstr>
      <vt:lpstr>String Comparison</vt:lpstr>
      <vt:lpstr>equals( ) and equalsIgnoreCase( )</vt:lpstr>
      <vt:lpstr>PowerPoint Presentation</vt:lpstr>
      <vt:lpstr>PowerPoint Presentation</vt:lpstr>
      <vt:lpstr>equals( ) Versus ==</vt:lpstr>
      <vt:lpstr>PowerPoint Presentation</vt:lpstr>
      <vt:lpstr>compareTo( )</vt:lpstr>
      <vt:lpstr>PowerPoint Presentation</vt:lpstr>
      <vt:lpstr>PowerPoint Presentation</vt:lpstr>
      <vt:lpstr>PowerPoint Presentation</vt:lpstr>
      <vt:lpstr>PowerPoint Presentation</vt:lpstr>
      <vt:lpstr>Searching Strings</vt:lpstr>
      <vt:lpstr>PowerPoint Presentation</vt:lpstr>
      <vt:lpstr>PowerPoint Presentation</vt:lpstr>
      <vt:lpstr>Modifying a String</vt:lpstr>
      <vt:lpstr>PowerPoint Presentation</vt:lpstr>
      <vt:lpstr>PowerPoint Presentation</vt:lpstr>
      <vt:lpstr>Changing the Case of Characters Within a String</vt:lpstr>
      <vt:lpstr>StringBuffer</vt:lpstr>
      <vt:lpstr>StringBuffer Constructors</vt:lpstr>
      <vt:lpstr>PowerPoint Presentation</vt:lpstr>
      <vt:lpstr>ensureCapacity(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Additional StringBuffer Methods</vt:lpstr>
      <vt:lpstr>PowerPoint Presentation</vt:lpstr>
      <vt:lpstr>PowerPoint Presentation</vt:lpstr>
      <vt:lpstr>PowerPoint Presentation</vt:lpstr>
      <vt:lpstr>PowerPoint Presentation</vt:lpstr>
      <vt:lpstr>PowerPoint Presentation</vt:lpstr>
      <vt:lpstr>The Byte Stream Classes</vt:lpstr>
      <vt:lpstr>PowerPoint Presentation</vt:lpstr>
      <vt:lpstr>PowerPoint Presentation</vt:lpstr>
      <vt:lpstr>The Character Stream Classes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NIO.2</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PRAKASH</dc:creator>
  <cp:lastModifiedBy>Kavitha</cp:lastModifiedBy>
  <cp:revision>67</cp:revision>
  <dcterms:created xsi:type="dcterms:W3CDTF">2006-08-16T00:00:00Z</dcterms:created>
  <dcterms:modified xsi:type="dcterms:W3CDTF">2017-02-16T04:08:34Z</dcterms:modified>
</cp:coreProperties>
</file>