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27" r:id="rId20"/>
    <p:sldId id="276" r:id="rId21"/>
    <p:sldId id="277" r:id="rId22"/>
    <p:sldId id="278" r:id="rId23"/>
    <p:sldId id="279" r:id="rId24"/>
    <p:sldId id="280" r:id="rId25"/>
    <p:sldId id="328" r:id="rId26"/>
    <p:sldId id="329" r:id="rId27"/>
    <p:sldId id="283" r:id="rId28"/>
    <p:sldId id="284" r:id="rId29"/>
    <p:sldId id="285" r:id="rId30"/>
    <p:sldId id="286" r:id="rId31"/>
    <p:sldId id="287" r:id="rId32"/>
    <p:sldId id="288" r:id="rId33"/>
    <p:sldId id="289" r:id="rId34"/>
    <p:sldId id="290" r:id="rId35"/>
    <p:sldId id="291" r:id="rId36"/>
    <p:sldId id="331" r:id="rId37"/>
    <p:sldId id="332" r:id="rId38"/>
    <p:sldId id="333" r:id="rId39"/>
    <p:sldId id="334" r:id="rId40"/>
    <p:sldId id="293" r:id="rId41"/>
    <p:sldId id="294" r:id="rId42"/>
    <p:sldId id="295" r:id="rId43"/>
    <p:sldId id="310" r:id="rId44"/>
    <p:sldId id="311" r:id="rId45"/>
    <p:sldId id="313" r:id="rId46"/>
    <p:sldId id="314" r:id="rId47"/>
    <p:sldId id="330" r:id="rId48"/>
    <p:sldId id="335" r:id="rId49"/>
    <p:sldId id="337" r:id="rId50"/>
    <p:sldId id="302" r:id="rId51"/>
    <p:sldId id="303" r:id="rId52"/>
    <p:sldId id="304" r:id="rId53"/>
    <p:sldId id="305" r:id="rId54"/>
    <p:sldId id="306" r:id="rId55"/>
    <p:sldId id="307" r:id="rId56"/>
    <p:sldId id="308" r:id="rId57"/>
    <p:sldId id="309" r:id="rId58"/>
    <p:sldId id="318" r:id="rId59"/>
    <p:sldId id="323" r:id="rId60"/>
    <p:sldId id="338" r:id="rId61"/>
    <p:sldId id="339" r:id="rId62"/>
    <p:sldId id="340" r:id="rId63"/>
    <p:sldId id="341" r:id="rId64"/>
    <p:sldId id="34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69" d="100"/>
          <a:sy n="69" d="100"/>
        </p:scale>
        <p:origin x="-5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5F08C-107D-494D-AC53-960F3FA357CC}" type="datetimeFigureOut">
              <a:rPr lang="en-US" smtClean="0"/>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87D74-77FC-4ED3-9D8B-114E03AD981A}" type="slidenum">
              <a:rPr lang="en-US" smtClean="0"/>
              <a:t>‹#›</a:t>
            </a:fld>
            <a:endParaRPr lang="en-US"/>
          </a:p>
        </p:txBody>
      </p:sp>
    </p:spTree>
    <p:extLst>
      <p:ext uri="{BB962C8B-B14F-4D97-AF65-F5344CB8AC3E}">
        <p14:creationId xmlns:p14="http://schemas.microsoft.com/office/powerpoint/2010/main" val="339967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87D74-77FC-4ED3-9D8B-114E03AD981A}" type="slidenum">
              <a:rPr lang="en-US" smtClean="0"/>
              <a:t>38</a:t>
            </a:fld>
            <a:endParaRPr lang="en-US"/>
          </a:p>
        </p:txBody>
      </p:sp>
    </p:spTree>
    <p:extLst>
      <p:ext uri="{BB962C8B-B14F-4D97-AF65-F5344CB8AC3E}">
        <p14:creationId xmlns:p14="http://schemas.microsoft.com/office/powerpoint/2010/main" val="135060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1687D74-77FC-4ED3-9D8B-114E03AD981A}" type="slidenum">
              <a:rPr lang="en-US" smtClean="0"/>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687D74-77FC-4ED3-9D8B-114E03AD981A}" type="slidenum">
              <a:rPr lang="en-US" smtClean="0"/>
              <a:t>49</a:t>
            </a:fld>
            <a:endParaRPr lang="en-US"/>
          </a:p>
        </p:txBody>
      </p:sp>
    </p:spTree>
    <p:extLst>
      <p:ext uri="{BB962C8B-B14F-4D97-AF65-F5344CB8AC3E}">
        <p14:creationId xmlns:p14="http://schemas.microsoft.com/office/powerpoint/2010/main" val="26353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1A2EDF-D859-4F1E-A1A1-41F09E0A7F33}" type="datetime1">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3CEBE-68C5-47FA-89B2-951114B4CB3F}" type="datetime1">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C365F-28EB-4972-AACF-6232A763292C}" type="datetime1">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CEDCD0-F5F5-47AF-8AEC-860CEF979E13}" type="datetime1">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3561C-7E6E-4358-B759-E77A18C24AD6}" type="datetime1">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FF97C-F0F4-4483-9C04-2FC689D06610}" type="datetime1">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AED4AD-62F5-4026-A71E-4E1162078008}" type="datetime1">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F7C1A-0BDF-4B7B-972D-2344F25A9D58}" type="datetime1">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B8657-B287-4029-86C9-62592C39AC00}" type="datetime1">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D6C49-05E5-4B4A-96F2-CF732A093025}" type="datetime1">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2F2E-7E47-4BDE-A1A1-A7599A5F000B}" type="datetime1">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C0509-D4BE-4E81-AC0B-9962D549E315}" type="datetime1">
              <a:rPr lang="en-US" smtClean="0"/>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mindprod.com/jgloss/immutable.html" TargetMode="External"/><Relationship Id="rId2" Type="http://schemas.openxmlformats.org/officeDocument/2006/relationships/hyperlink" Target="http://mindprod.com/jgloss/mutable.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Information Hiding and Reusability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calls the </a:t>
            </a:r>
            <a:r>
              <a:rPr lang="en-US" dirty="0" err="1" smtClean="0"/>
              <a:t>superclass</a:t>
            </a:r>
            <a:r>
              <a:rPr lang="en-US" dirty="0" smtClean="0"/>
              <a:t> </a:t>
            </a:r>
            <a:r>
              <a:rPr lang="en-US" b="1" dirty="0" smtClean="0"/>
              <a:t>constructor</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buNone/>
            </a:pPr>
            <a:r>
              <a:rPr lang="en-US" sz="2400" dirty="0" smtClean="0"/>
              <a:t>class vehicle // super class</a:t>
            </a:r>
          </a:p>
          <a:p>
            <a:pPr>
              <a:buNone/>
            </a:pPr>
            <a:r>
              <a:rPr lang="en-US" sz="2400" dirty="0" smtClean="0"/>
              <a:t>{</a:t>
            </a:r>
          </a:p>
          <a:p>
            <a:pPr>
              <a:buNone/>
            </a:pPr>
            <a:r>
              <a:rPr lang="en-US" sz="2400" dirty="0" smtClean="0"/>
              <a:t>vehicle()</a:t>
            </a:r>
          </a:p>
          <a:p>
            <a:pPr>
              <a:buNone/>
            </a:pPr>
            <a:r>
              <a:rPr lang="en-US" sz="2400" dirty="0" smtClean="0"/>
              <a:t>{ </a:t>
            </a:r>
            <a:r>
              <a:rPr lang="en-US" sz="2400" dirty="0" err="1" smtClean="0"/>
              <a:t>System.out.println</a:t>
            </a:r>
            <a:r>
              <a:rPr lang="en-US" sz="2400" dirty="0" smtClean="0"/>
              <a:t>("vehicle class called");}}</a:t>
            </a:r>
          </a:p>
          <a:p>
            <a:pPr>
              <a:buNone/>
            </a:pPr>
            <a:r>
              <a:rPr lang="en-US" sz="2400" dirty="0" smtClean="0"/>
              <a:t>class bike extends vehicle // subclass</a:t>
            </a:r>
          </a:p>
          <a:p>
            <a:pPr>
              <a:buNone/>
            </a:pPr>
            <a:r>
              <a:rPr lang="en-US" sz="2400" dirty="0" smtClean="0"/>
              <a:t>{  bike()</a:t>
            </a:r>
          </a:p>
          <a:p>
            <a:pPr>
              <a:buNone/>
            </a:pPr>
            <a:r>
              <a:rPr lang="en-US" sz="2400" dirty="0" smtClean="0"/>
              <a:t>{//super();</a:t>
            </a:r>
          </a:p>
          <a:p>
            <a:pPr>
              <a:buNone/>
            </a:pPr>
            <a:r>
              <a:rPr lang="en-US" sz="2400" dirty="0" err="1" smtClean="0"/>
              <a:t>System.out.println</a:t>
            </a:r>
            <a:r>
              <a:rPr lang="en-US" sz="2400" dirty="0" smtClean="0"/>
              <a:t>("bike");</a:t>
            </a:r>
          </a:p>
          <a:p>
            <a:pPr>
              <a:buNone/>
            </a:pPr>
            <a:r>
              <a:rPr lang="en-US" sz="2400" dirty="0" smtClean="0"/>
              <a:t>}}</a:t>
            </a:r>
          </a:p>
          <a:p>
            <a:pPr>
              <a:buNone/>
            </a:pPr>
            <a:r>
              <a:rPr lang="en-US" sz="2400" dirty="0" smtClean="0"/>
              <a:t>public class </a:t>
            </a:r>
            <a:r>
              <a:rPr lang="en-US" sz="2400" dirty="0" err="1" smtClean="0"/>
              <a:t>mainclass</a:t>
            </a:r>
            <a:r>
              <a:rPr lang="en-US" sz="2400" dirty="0" smtClean="0"/>
              <a:t>{</a:t>
            </a:r>
          </a:p>
          <a:p>
            <a:pPr>
              <a:buNone/>
            </a:pPr>
            <a:r>
              <a:rPr lang="en-US" sz="2400" dirty="0" smtClean="0"/>
              <a:t>       public static void main(String []</a:t>
            </a:r>
            <a:r>
              <a:rPr lang="en-US" sz="2400" dirty="0" err="1" smtClean="0"/>
              <a:t>args</a:t>
            </a:r>
            <a:r>
              <a:rPr lang="en-US" sz="2400" dirty="0" smtClean="0"/>
              <a:t>){</a:t>
            </a:r>
          </a:p>
          <a:p>
            <a:pPr>
              <a:buNone/>
            </a:pPr>
            <a:r>
              <a:rPr lang="en-US" sz="2400" dirty="0" smtClean="0"/>
              <a:t>  bike b=new bike();</a:t>
            </a:r>
          </a:p>
          <a:p>
            <a:pPr>
              <a:buNone/>
            </a:pPr>
            <a:r>
              <a:rPr lang="en-US" sz="2400" dirty="0" smtClean="0"/>
              <a:t>      }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Super() is added in each class constructor automatically by compiler.</a:t>
            </a:r>
          </a:p>
          <a:p>
            <a:r>
              <a:rPr lang="en-US" b="1" dirty="0" smtClean="0"/>
              <a:t>super( ) </a:t>
            </a:r>
            <a:r>
              <a:rPr lang="en-US" dirty="0" smtClean="0"/>
              <a:t>must always be the first statement executed inside a subclass constructor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a member of the </a:t>
            </a:r>
            <a:r>
              <a:rPr lang="en-US" dirty="0" err="1" smtClean="0"/>
              <a:t>superclass</a:t>
            </a:r>
            <a:r>
              <a:rPr lang="en-US" dirty="0" smtClean="0"/>
              <a:t> - </a:t>
            </a:r>
            <a:r>
              <a:rPr lang="en-US" dirty="0" err="1" smtClean="0"/>
              <a:t>super.member</a:t>
            </a:r>
            <a:endParaRPr lang="en-US" dirty="0"/>
          </a:p>
        </p:txBody>
      </p:sp>
      <p:sp>
        <p:nvSpPr>
          <p:cNvPr id="3" name="Content Placeholder 2"/>
          <p:cNvSpPr>
            <a:spLocks noGrp="1"/>
          </p:cNvSpPr>
          <p:nvPr>
            <p:ph idx="1"/>
          </p:nvPr>
        </p:nvSpPr>
        <p:spPr>
          <a:xfrm>
            <a:off x="304800" y="1600200"/>
            <a:ext cx="8229600" cy="4525963"/>
          </a:xfrm>
        </p:spPr>
        <p:txBody>
          <a:bodyPr>
            <a:noAutofit/>
          </a:bodyPr>
          <a:lstStyle/>
          <a:p>
            <a:pPr>
              <a:buNone/>
            </a:pPr>
            <a:r>
              <a:rPr lang="en-US" sz="2000" dirty="0" smtClean="0"/>
              <a:t> class </a:t>
            </a:r>
            <a:r>
              <a:rPr lang="en-US" sz="2000" dirty="0" err="1" smtClean="0"/>
              <a:t>veh</a:t>
            </a:r>
            <a:endParaRPr lang="en-US" sz="2000" dirty="0" smtClean="0"/>
          </a:p>
          <a:p>
            <a:pPr>
              <a:buNone/>
            </a:pPr>
            <a:r>
              <a:rPr lang="en-US" sz="2000" dirty="0" smtClean="0"/>
              <a:t>{   </a:t>
            </a:r>
            <a:r>
              <a:rPr lang="en-US" sz="2000" dirty="0" err="1" smtClean="0"/>
              <a:t>int</a:t>
            </a:r>
            <a:r>
              <a:rPr lang="en-US" sz="2000" dirty="0" smtClean="0"/>
              <a:t> speed = 50;     }</a:t>
            </a:r>
          </a:p>
          <a:p>
            <a:pPr>
              <a:buNone/>
            </a:pPr>
            <a:r>
              <a:rPr lang="en-US" sz="2000" dirty="0" smtClean="0"/>
              <a:t>class bike extends </a:t>
            </a:r>
            <a:r>
              <a:rPr lang="en-US" sz="2000" dirty="0" err="1" smtClean="0"/>
              <a:t>veh</a:t>
            </a:r>
            <a:endParaRPr lang="en-US" sz="2000" dirty="0" smtClean="0"/>
          </a:p>
          <a:p>
            <a:pPr>
              <a:buNone/>
            </a:pPr>
            <a:r>
              <a:rPr lang="en-US" sz="2000" dirty="0" smtClean="0"/>
              <a:t>{   </a:t>
            </a:r>
            <a:r>
              <a:rPr lang="en-US" sz="2000" dirty="0" err="1" smtClean="0"/>
              <a:t>int</a:t>
            </a:r>
            <a:r>
              <a:rPr lang="en-US" sz="2000" dirty="0" smtClean="0"/>
              <a:t> speed = 100;</a:t>
            </a:r>
          </a:p>
          <a:p>
            <a:pPr>
              <a:buNone/>
            </a:pPr>
            <a:r>
              <a:rPr lang="en-US" sz="2000" dirty="0" smtClean="0"/>
              <a:t>void  show()</a:t>
            </a:r>
          </a:p>
          <a:p>
            <a:pPr>
              <a:buNone/>
            </a:pPr>
            <a:r>
              <a:rPr lang="en-US" sz="2000" dirty="0" smtClean="0"/>
              <a:t>{</a:t>
            </a:r>
          </a:p>
          <a:p>
            <a:pPr>
              <a:buNone/>
            </a:pPr>
            <a:r>
              <a:rPr lang="en-US" sz="2000" dirty="0" err="1" smtClean="0"/>
              <a:t>System.out.println</a:t>
            </a:r>
            <a:r>
              <a:rPr lang="en-US" sz="2000" dirty="0" smtClean="0"/>
              <a:t>(speed);                        } }</a:t>
            </a:r>
          </a:p>
          <a:p>
            <a:pPr>
              <a:buNone/>
            </a:pPr>
            <a:r>
              <a:rPr lang="en-US" sz="2000" dirty="0" smtClean="0"/>
              <a:t>public class </a:t>
            </a:r>
            <a:r>
              <a:rPr lang="en-US" sz="2000" dirty="0" err="1" smtClean="0"/>
              <a:t>HelloWorld</a:t>
            </a:r>
            <a:r>
              <a:rPr lang="en-US" sz="2000" dirty="0" smtClean="0"/>
              <a:t>{</a:t>
            </a:r>
          </a:p>
          <a:p>
            <a:pPr>
              <a:buNone/>
            </a:pPr>
            <a:r>
              <a:rPr lang="en-US" sz="2000" dirty="0" smtClean="0"/>
              <a:t>       public static void main(String []</a:t>
            </a:r>
            <a:r>
              <a:rPr lang="en-US" sz="2000" dirty="0" err="1" smtClean="0"/>
              <a:t>args</a:t>
            </a:r>
            <a:r>
              <a:rPr lang="en-US" sz="2000" dirty="0" smtClean="0"/>
              <a:t>)       {  </a:t>
            </a:r>
          </a:p>
          <a:p>
            <a:pPr>
              <a:buNone/>
            </a:pPr>
            <a:r>
              <a:rPr lang="en-US" sz="2000" dirty="0" smtClean="0"/>
              <a:t>bike b=new bike();</a:t>
            </a:r>
          </a:p>
          <a:p>
            <a:pPr>
              <a:buNone/>
            </a:pPr>
            <a:r>
              <a:rPr lang="en-US" sz="2000" dirty="0" smtClean="0"/>
              <a:t>  </a:t>
            </a:r>
            <a:r>
              <a:rPr lang="en-US" sz="2000" dirty="0" err="1" smtClean="0"/>
              <a:t>b.show</a:t>
            </a:r>
            <a:r>
              <a:rPr lang="en-US" sz="2000" dirty="0" smtClean="0"/>
              <a:t>();       </a:t>
            </a:r>
          </a:p>
          <a:p>
            <a:pPr>
              <a:buNone/>
            </a:pPr>
            <a:r>
              <a:rPr lang="en-US" sz="2000" dirty="0" smtClean="0"/>
              <a:t>  }    } </a:t>
            </a:r>
          </a:p>
          <a:p>
            <a:pPr>
              <a:buNone/>
            </a:pPr>
            <a:endParaRPr lang="en-US" sz="2000" dirty="0" smtClean="0"/>
          </a:p>
          <a:p>
            <a:pPr>
              <a:buNone/>
            </a:pPr>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o/p: 100</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457200" y="228600"/>
            <a:ext cx="8229600" cy="5897563"/>
          </a:xfrm>
        </p:spPr>
        <p:txBody>
          <a:bodyPr>
            <a:noAutofit/>
          </a:bodyPr>
          <a:lstStyle/>
          <a:p>
            <a:pPr>
              <a:buNone/>
            </a:pPr>
            <a:r>
              <a:rPr lang="en-US" sz="2000" dirty="0" smtClean="0"/>
              <a:t> class </a:t>
            </a:r>
            <a:r>
              <a:rPr lang="en-US" sz="2000" dirty="0" err="1" smtClean="0"/>
              <a:t>veh</a:t>
            </a:r>
            <a:endParaRPr lang="en-US" sz="2000" dirty="0" smtClean="0"/>
          </a:p>
          <a:p>
            <a:pPr>
              <a:buNone/>
            </a:pPr>
            <a:r>
              <a:rPr lang="en-US" sz="2000" dirty="0" smtClean="0"/>
              <a:t>{   </a:t>
            </a:r>
            <a:r>
              <a:rPr lang="en-US" sz="2000" dirty="0" err="1" smtClean="0"/>
              <a:t>int</a:t>
            </a:r>
            <a:r>
              <a:rPr lang="en-US" sz="2000" dirty="0" smtClean="0"/>
              <a:t> speed = 50;   </a:t>
            </a:r>
          </a:p>
          <a:p>
            <a:pPr>
              <a:buNone/>
            </a:pPr>
            <a:r>
              <a:rPr lang="en-US" sz="2000" dirty="0" smtClean="0"/>
              <a:t>  }</a:t>
            </a:r>
          </a:p>
          <a:p>
            <a:pPr>
              <a:buNone/>
            </a:pPr>
            <a:r>
              <a:rPr lang="en-US" sz="2000" dirty="0" smtClean="0"/>
              <a:t>class bike extends </a:t>
            </a:r>
            <a:r>
              <a:rPr lang="en-US" sz="2000" dirty="0" err="1" smtClean="0"/>
              <a:t>veh</a:t>
            </a:r>
            <a:endParaRPr lang="en-US" sz="2000" dirty="0" smtClean="0"/>
          </a:p>
          <a:p>
            <a:pPr>
              <a:buNone/>
            </a:pPr>
            <a:r>
              <a:rPr lang="en-US" sz="2000" dirty="0" smtClean="0"/>
              <a:t>{   </a:t>
            </a:r>
            <a:r>
              <a:rPr lang="en-US" sz="2000" dirty="0" err="1" smtClean="0"/>
              <a:t>int</a:t>
            </a:r>
            <a:r>
              <a:rPr lang="en-US" sz="2000" dirty="0" smtClean="0"/>
              <a:t> speed = 100;</a:t>
            </a:r>
          </a:p>
          <a:p>
            <a:pPr>
              <a:buNone/>
            </a:pPr>
            <a:r>
              <a:rPr lang="en-US" sz="2000" dirty="0" smtClean="0"/>
              <a:t>void  show()</a:t>
            </a:r>
          </a:p>
          <a:p>
            <a:pPr>
              <a:buNone/>
            </a:pPr>
            <a:r>
              <a:rPr lang="en-US" sz="2000" dirty="0" smtClean="0"/>
              <a:t>{</a:t>
            </a:r>
          </a:p>
          <a:p>
            <a:pPr>
              <a:buNone/>
            </a:pPr>
            <a:r>
              <a:rPr lang="en-US" sz="2000" dirty="0" err="1" smtClean="0"/>
              <a:t>System.out.println</a:t>
            </a:r>
            <a:r>
              <a:rPr lang="en-US" sz="2000" dirty="0" smtClean="0"/>
              <a:t>(</a:t>
            </a:r>
            <a:r>
              <a:rPr lang="en-US" sz="2000" dirty="0" err="1" smtClean="0"/>
              <a:t>super.speed</a:t>
            </a:r>
            <a:r>
              <a:rPr lang="en-US" sz="2000" dirty="0" smtClean="0"/>
              <a:t>);                       </a:t>
            </a:r>
          </a:p>
          <a:p>
            <a:pPr>
              <a:buNone/>
            </a:pPr>
            <a:r>
              <a:rPr lang="en-US" sz="2000" dirty="0" smtClean="0"/>
              <a:t> }</a:t>
            </a:r>
          </a:p>
          <a:p>
            <a:pPr>
              <a:buNone/>
            </a:pPr>
            <a:r>
              <a:rPr lang="en-US" sz="2000" dirty="0" smtClean="0"/>
              <a:t> }</a:t>
            </a:r>
          </a:p>
          <a:p>
            <a:pPr>
              <a:buNone/>
            </a:pPr>
            <a:r>
              <a:rPr lang="en-US" sz="2000" dirty="0" smtClean="0"/>
              <a:t>public class </a:t>
            </a:r>
            <a:r>
              <a:rPr lang="en-US" sz="2000" dirty="0" err="1" smtClean="0"/>
              <a:t>HelloWorld</a:t>
            </a:r>
            <a:endParaRPr lang="en-US" sz="2000" dirty="0" smtClean="0"/>
          </a:p>
          <a:p>
            <a:pPr>
              <a:buNone/>
            </a:pPr>
            <a:r>
              <a:rPr lang="en-US" sz="2000" dirty="0" smtClean="0"/>
              <a:t>{</a:t>
            </a:r>
          </a:p>
          <a:p>
            <a:pPr>
              <a:buNone/>
            </a:pPr>
            <a:r>
              <a:rPr lang="en-US" sz="2000" dirty="0" smtClean="0"/>
              <a:t>public static void main(String []</a:t>
            </a:r>
            <a:r>
              <a:rPr lang="en-US" sz="2000" dirty="0" err="1" smtClean="0"/>
              <a:t>args</a:t>
            </a:r>
            <a:r>
              <a:rPr lang="en-US" sz="2000" dirty="0" smtClean="0"/>
              <a:t>)  </a:t>
            </a:r>
          </a:p>
          <a:p>
            <a:pPr>
              <a:buNone/>
            </a:pPr>
            <a:r>
              <a:rPr lang="en-US" sz="2000" dirty="0" smtClean="0"/>
              <a:t>     {  </a:t>
            </a:r>
          </a:p>
          <a:p>
            <a:pPr>
              <a:buNone/>
            </a:pPr>
            <a:r>
              <a:rPr lang="en-US" sz="2000" dirty="0" smtClean="0"/>
              <a:t>bike b=new bike();</a:t>
            </a:r>
          </a:p>
          <a:p>
            <a:pPr>
              <a:buNone/>
            </a:pPr>
            <a:r>
              <a:rPr lang="en-US" sz="2000" dirty="0" smtClean="0"/>
              <a:t>  </a:t>
            </a:r>
            <a:r>
              <a:rPr lang="en-US" sz="2000" dirty="0" err="1" smtClean="0"/>
              <a:t>b.show</a:t>
            </a:r>
            <a:r>
              <a:rPr lang="en-US" sz="2000" dirty="0" smtClean="0"/>
              <a:t>();       </a:t>
            </a:r>
          </a:p>
          <a:p>
            <a:pPr>
              <a:buNone/>
            </a:pPr>
            <a:r>
              <a:rPr lang="en-US" sz="2000" dirty="0" smtClean="0"/>
              <a:t>  }    </a:t>
            </a:r>
          </a:p>
          <a:p>
            <a:pPr>
              <a:buNone/>
            </a:pPr>
            <a:r>
              <a:rPr lang="en-US" sz="2000" dirty="0" smtClean="0"/>
              <a:t>} </a:t>
            </a:r>
          </a:p>
          <a:p>
            <a:pPr>
              <a:buNone/>
            </a:pPr>
            <a:endParaRPr lang="en-US" sz="2000" dirty="0" smtClean="0"/>
          </a:p>
          <a:p>
            <a:pPr>
              <a:buNone/>
            </a:pPr>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o./p: 50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a:buNone/>
            </a:pPr>
            <a:r>
              <a:rPr lang="en-US" sz="2400" dirty="0" smtClean="0"/>
              <a:t>class vehicle</a:t>
            </a:r>
          </a:p>
          <a:p>
            <a:pPr>
              <a:buNone/>
            </a:pPr>
            <a:r>
              <a:rPr lang="en-US" sz="2400" dirty="0" smtClean="0"/>
              <a:t>{</a:t>
            </a:r>
          </a:p>
          <a:p>
            <a:pPr>
              <a:buNone/>
            </a:pPr>
            <a:r>
              <a:rPr lang="en-US" sz="2400" dirty="0" smtClean="0"/>
              <a:t>void ms()</a:t>
            </a:r>
          </a:p>
          <a:p>
            <a:pPr>
              <a:buNone/>
            </a:pPr>
            <a:r>
              <a:rPr lang="en-US" sz="2400" dirty="0" smtClean="0"/>
              <a:t>{</a:t>
            </a:r>
            <a:r>
              <a:rPr lang="en-US" sz="2400" dirty="0" err="1" smtClean="0"/>
              <a:t>System.out.println</a:t>
            </a:r>
            <a:r>
              <a:rPr lang="en-US" sz="2400" dirty="0" smtClean="0"/>
              <a:t>("vehicle");</a:t>
            </a:r>
          </a:p>
          <a:p>
            <a:pPr>
              <a:buNone/>
            </a:pPr>
            <a:r>
              <a:rPr lang="en-US" sz="2400" dirty="0" smtClean="0"/>
              <a:t>} }</a:t>
            </a:r>
          </a:p>
          <a:p>
            <a:pPr>
              <a:buNone/>
            </a:pPr>
            <a:r>
              <a:rPr lang="en-US" sz="2400" dirty="0" smtClean="0"/>
              <a:t>class bike extends vehicle</a:t>
            </a:r>
          </a:p>
          <a:p>
            <a:pPr>
              <a:buNone/>
            </a:pPr>
            <a:r>
              <a:rPr lang="en-US" sz="2400" dirty="0" smtClean="0"/>
              <a:t>{</a:t>
            </a:r>
          </a:p>
          <a:p>
            <a:pPr>
              <a:buNone/>
            </a:pPr>
            <a:r>
              <a:rPr lang="en-US" sz="2400" dirty="0" smtClean="0"/>
              <a:t>void </a:t>
            </a:r>
            <a:r>
              <a:rPr lang="en-US" sz="2400" dirty="0" err="1" smtClean="0"/>
              <a:t>msg</a:t>
            </a:r>
            <a:r>
              <a:rPr lang="en-US" sz="2400" dirty="0" smtClean="0"/>
              <a:t>() { </a:t>
            </a:r>
            <a:r>
              <a:rPr lang="en-US" sz="2400" dirty="0" err="1" smtClean="0"/>
              <a:t>System.out.println</a:t>
            </a:r>
            <a:r>
              <a:rPr lang="en-US" sz="2400" dirty="0" smtClean="0"/>
              <a:t>("bike");     }</a:t>
            </a:r>
          </a:p>
          <a:p>
            <a:pPr>
              <a:buNone/>
            </a:pPr>
            <a:r>
              <a:rPr lang="en-US" sz="2400" dirty="0" smtClean="0"/>
              <a:t>void </a:t>
            </a:r>
            <a:r>
              <a:rPr lang="en-US" sz="2400" dirty="0" err="1" smtClean="0"/>
              <a:t>disp</a:t>
            </a:r>
            <a:r>
              <a:rPr lang="en-US" sz="2400" dirty="0" smtClean="0"/>
              <a:t>()</a:t>
            </a:r>
          </a:p>
          <a:p>
            <a:pPr>
              <a:buNone/>
            </a:pPr>
            <a:r>
              <a:rPr lang="en-US" sz="2400" dirty="0" smtClean="0"/>
              <a:t>{super.ms();</a:t>
            </a:r>
          </a:p>
          <a:p>
            <a:pPr>
              <a:buNone/>
            </a:pPr>
            <a:r>
              <a:rPr lang="en-US" sz="2400" dirty="0" err="1" smtClean="0"/>
              <a:t>msg</a:t>
            </a:r>
            <a:r>
              <a:rPr lang="en-US" sz="2400" dirty="0" smtClean="0"/>
              <a:t>();  }   }</a:t>
            </a:r>
          </a:p>
          <a:p>
            <a:pPr>
              <a:buNone/>
            </a:pPr>
            <a:r>
              <a:rPr lang="en-US" sz="2400" dirty="0" smtClean="0"/>
              <a:t>public class </a:t>
            </a:r>
            <a:r>
              <a:rPr lang="en-US" sz="2400" dirty="0" err="1" smtClean="0"/>
              <a:t>HelloWorld</a:t>
            </a:r>
            <a:r>
              <a:rPr lang="en-US" sz="2400" dirty="0" smtClean="0"/>
              <a:t>{</a:t>
            </a:r>
          </a:p>
          <a:p>
            <a:pPr>
              <a:buNone/>
            </a:pPr>
            <a:r>
              <a:rPr lang="en-US" sz="2400" dirty="0" smtClean="0"/>
              <a:t>       public static void main(String []</a:t>
            </a:r>
            <a:r>
              <a:rPr lang="en-US" sz="2400" dirty="0" err="1" smtClean="0"/>
              <a:t>args</a:t>
            </a:r>
            <a:r>
              <a:rPr lang="en-US" sz="2400" dirty="0" smtClean="0"/>
              <a:t>){</a:t>
            </a:r>
          </a:p>
          <a:p>
            <a:pPr>
              <a:buNone/>
            </a:pPr>
            <a:r>
              <a:rPr lang="en-US" sz="2400" dirty="0" smtClean="0"/>
              <a:t>bike b=new bike();    </a:t>
            </a:r>
            <a:r>
              <a:rPr lang="en-US" sz="2400" dirty="0" err="1" smtClean="0"/>
              <a:t>b.disp</a:t>
            </a:r>
            <a:r>
              <a:rPr lang="en-US" sz="2400" dirty="0" smtClean="0"/>
              <a:t>();       }</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Overriding</a:t>
            </a:r>
            <a:endParaRPr lang="en-US" dirty="0"/>
          </a:p>
        </p:txBody>
      </p:sp>
      <p:sp>
        <p:nvSpPr>
          <p:cNvPr id="3" name="Content Placeholder 2"/>
          <p:cNvSpPr>
            <a:spLocks noGrp="1"/>
          </p:cNvSpPr>
          <p:nvPr>
            <p:ph idx="1"/>
          </p:nvPr>
        </p:nvSpPr>
        <p:spPr/>
        <p:txBody>
          <a:bodyPr/>
          <a:lstStyle/>
          <a:p>
            <a:r>
              <a:rPr lang="en-US" dirty="0" smtClean="0"/>
              <a:t>when a method in a subclass has the </a:t>
            </a:r>
            <a:r>
              <a:rPr lang="en-US" b="1" i="1" dirty="0" smtClean="0"/>
              <a:t>same name and type signature </a:t>
            </a:r>
            <a:r>
              <a:rPr lang="en-US" dirty="0" smtClean="0"/>
              <a:t>as a method in its </a:t>
            </a:r>
            <a:r>
              <a:rPr lang="en-US" dirty="0" err="1" smtClean="0"/>
              <a:t>superclass</a:t>
            </a:r>
            <a:r>
              <a:rPr lang="en-US" dirty="0" smtClean="0"/>
              <a:t>, then the method in the subclass is said to </a:t>
            </a:r>
            <a:r>
              <a:rPr lang="en-US" i="1" dirty="0" smtClean="0"/>
              <a:t>override the method in </a:t>
            </a:r>
            <a:r>
              <a:rPr lang="en-US" dirty="0" smtClean="0"/>
              <a:t>the </a:t>
            </a:r>
            <a:r>
              <a:rPr lang="en-US" dirty="0" err="1" smtClean="0"/>
              <a:t>superclass</a:t>
            </a:r>
            <a:r>
              <a:rPr lang="en-US" dirty="0" smtClean="0"/>
              <a:t>.</a:t>
            </a:r>
          </a:p>
          <a:p>
            <a:r>
              <a:rPr lang="en-US" dirty="0" smtClean="0"/>
              <a:t>Method overriding occurs </a:t>
            </a:r>
            <a:r>
              <a:rPr lang="en-US" i="1" dirty="0" smtClean="0"/>
              <a:t>only when the names and the type signatures of the two </a:t>
            </a:r>
            <a:r>
              <a:rPr lang="en-US" dirty="0" smtClean="0"/>
              <a:t>methods are identical. If they are not, then the two methods are simply overloaded.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52400"/>
            <a:ext cx="8229600" cy="4525963"/>
          </a:xfrm>
        </p:spPr>
        <p:txBody>
          <a:bodyPr>
            <a:noAutofit/>
          </a:bodyPr>
          <a:lstStyle/>
          <a:p>
            <a:pPr>
              <a:buNone/>
            </a:pPr>
            <a:r>
              <a:rPr lang="en-US" sz="2400" dirty="0" smtClean="0"/>
              <a:t>class vehicle</a:t>
            </a:r>
          </a:p>
          <a:p>
            <a:pPr>
              <a:buNone/>
            </a:pPr>
            <a:r>
              <a:rPr lang="en-US" sz="2400" dirty="0" smtClean="0"/>
              <a:t>{</a:t>
            </a:r>
          </a:p>
          <a:p>
            <a:pPr>
              <a:buNone/>
            </a:pPr>
            <a:r>
              <a:rPr lang="en-US" sz="2400" dirty="0" smtClean="0"/>
              <a:t>void </a:t>
            </a:r>
            <a:r>
              <a:rPr lang="en-US" sz="2400" dirty="0" err="1" smtClean="0"/>
              <a:t>msg</a:t>
            </a:r>
            <a:r>
              <a:rPr lang="en-US" sz="2400" dirty="0" smtClean="0"/>
              <a:t>()  </a:t>
            </a:r>
          </a:p>
          <a:p>
            <a:pPr>
              <a:buNone/>
            </a:pPr>
            <a:r>
              <a:rPr lang="en-US" sz="2400" dirty="0" smtClean="0"/>
              <a:t>{</a:t>
            </a:r>
            <a:r>
              <a:rPr lang="en-US" sz="2400" dirty="0" err="1" smtClean="0"/>
              <a:t>System.out.println</a:t>
            </a:r>
            <a:r>
              <a:rPr lang="en-US" sz="2400" dirty="0" smtClean="0"/>
              <a:t>("vehicle");</a:t>
            </a:r>
          </a:p>
          <a:p>
            <a:pPr>
              <a:buNone/>
            </a:pPr>
            <a:r>
              <a:rPr lang="en-US" sz="2400" dirty="0" smtClean="0"/>
              <a:t>} }</a:t>
            </a:r>
          </a:p>
          <a:p>
            <a:pPr>
              <a:buNone/>
            </a:pPr>
            <a:r>
              <a:rPr lang="en-US" sz="2400" dirty="0" smtClean="0"/>
              <a:t>class bike extends vehicle</a:t>
            </a:r>
          </a:p>
          <a:p>
            <a:pPr>
              <a:buNone/>
            </a:pPr>
            <a:r>
              <a:rPr lang="en-US" sz="2400" dirty="0" smtClean="0"/>
              <a:t>{</a:t>
            </a:r>
          </a:p>
          <a:p>
            <a:pPr>
              <a:buNone/>
            </a:pPr>
            <a:r>
              <a:rPr lang="en-US" sz="2400" dirty="0" smtClean="0"/>
              <a:t>void </a:t>
            </a:r>
            <a:r>
              <a:rPr lang="en-US" sz="2400" dirty="0" err="1" smtClean="0"/>
              <a:t>msg</a:t>
            </a:r>
            <a:r>
              <a:rPr lang="en-US" sz="2400" dirty="0" smtClean="0"/>
              <a:t>() // overriding</a:t>
            </a:r>
          </a:p>
          <a:p>
            <a:pPr>
              <a:buNone/>
            </a:pPr>
            <a:r>
              <a:rPr lang="en-US" sz="2400" dirty="0" smtClean="0"/>
              <a:t> { </a:t>
            </a:r>
            <a:r>
              <a:rPr lang="en-US" sz="2400" dirty="0" err="1" smtClean="0"/>
              <a:t>System.out.println</a:t>
            </a:r>
            <a:r>
              <a:rPr lang="en-US" sz="2400" dirty="0" smtClean="0"/>
              <a:t>("bike");     }</a:t>
            </a:r>
          </a:p>
          <a:p>
            <a:pPr>
              <a:buNone/>
            </a:pPr>
            <a:r>
              <a:rPr lang="en-US" sz="2400" dirty="0" smtClean="0"/>
              <a:t>void </a:t>
            </a:r>
            <a:r>
              <a:rPr lang="en-US" sz="2400" dirty="0" err="1" smtClean="0"/>
              <a:t>disp</a:t>
            </a:r>
            <a:r>
              <a:rPr lang="en-US" sz="2400" dirty="0" smtClean="0"/>
              <a:t>()</a:t>
            </a:r>
          </a:p>
          <a:p>
            <a:pPr>
              <a:buNone/>
            </a:pPr>
            <a:r>
              <a:rPr lang="en-US" sz="2400" dirty="0" smtClean="0"/>
              <a:t>{super.msg();</a:t>
            </a:r>
          </a:p>
          <a:p>
            <a:pPr>
              <a:buNone/>
            </a:pPr>
            <a:r>
              <a:rPr lang="en-US" sz="2400" dirty="0" err="1" smtClean="0"/>
              <a:t>msg</a:t>
            </a:r>
            <a:r>
              <a:rPr lang="en-US" sz="2400" dirty="0" smtClean="0"/>
              <a:t>();  }   }</a:t>
            </a:r>
          </a:p>
          <a:p>
            <a:pPr>
              <a:buNone/>
            </a:pPr>
            <a:r>
              <a:rPr lang="en-US" sz="2400" dirty="0" smtClean="0"/>
              <a:t>public class </a:t>
            </a:r>
            <a:r>
              <a:rPr lang="en-US" sz="2400" dirty="0" err="1" smtClean="0"/>
              <a:t>HelloWorld</a:t>
            </a:r>
            <a:r>
              <a:rPr lang="en-US" sz="2400" dirty="0" smtClean="0"/>
              <a:t>{</a:t>
            </a:r>
          </a:p>
          <a:p>
            <a:pPr>
              <a:buNone/>
            </a:pPr>
            <a:r>
              <a:rPr lang="en-US" sz="2400" dirty="0" smtClean="0"/>
              <a:t>       public static void main(String []</a:t>
            </a:r>
            <a:r>
              <a:rPr lang="en-US" sz="2400" dirty="0" err="1" smtClean="0"/>
              <a:t>args</a:t>
            </a:r>
            <a:r>
              <a:rPr lang="en-US" sz="2400" dirty="0" smtClean="0"/>
              <a:t>){</a:t>
            </a:r>
          </a:p>
          <a:p>
            <a:pPr>
              <a:buNone/>
            </a:pPr>
            <a:r>
              <a:rPr lang="en-US" sz="2400" dirty="0" smtClean="0"/>
              <a:t>bike b=new bike();            </a:t>
            </a:r>
            <a:r>
              <a:rPr lang="en-US" sz="2400" dirty="0" err="1" smtClean="0"/>
              <a:t>b.disp</a:t>
            </a:r>
            <a:r>
              <a:rPr lang="en-US" sz="2400" dirty="0" smtClean="0"/>
              <a:t>();       }   }</a:t>
            </a:r>
          </a:p>
          <a:p>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Method overriding forms the basis for one of Java’s most powerful concepts: dynamic method dispatch. </a:t>
            </a:r>
            <a:endParaRPr lang="en-US" dirty="0" smtClean="0"/>
          </a:p>
          <a:p>
            <a:r>
              <a:rPr lang="en-US" dirty="0" smtClean="0"/>
              <a:t>Dynamic </a:t>
            </a:r>
            <a:r>
              <a:rPr lang="en-US" dirty="0"/>
              <a:t>method dispatch is the mechanism by which a call to an overridden method is resolved at run time, rather than compile time. </a:t>
            </a:r>
            <a:endParaRPr lang="en-US" dirty="0" smtClean="0"/>
          </a:p>
          <a:p>
            <a:r>
              <a:rPr lang="en-US" dirty="0" smtClean="0"/>
              <a:t>Dynamic </a:t>
            </a:r>
            <a:r>
              <a:rPr lang="en-US" dirty="0"/>
              <a:t>Method Dispatch is related to a principle that states that an </a:t>
            </a:r>
            <a:r>
              <a:rPr lang="en-US" dirty="0">
                <a:solidFill>
                  <a:srgbClr val="FF0000"/>
                </a:solidFill>
              </a:rPr>
              <a:t>super class reference can store the reference of subclass object. </a:t>
            </a:r>
            <a:endParaRPr lang="en-US" dirty="0" smtClean="0">
              <a:solidFill>
                <a:srgbClr val="FF0000"/>
              </a:solidFill>
            </a:endParaRPr>
          </a:p>
          <a:p>
            <a:r>
              <a:rPr lang="en-US" dirty="0" smtClean="0"/>
              <a:t>However</a:t>
            </a:r>
            <a:r>
              <a:rPr lang="en-US" dirty="0"/>
              <a:t>, it can't call any of the newly added methods by the subclass but a call to an overridden methods results in calling a method of that object whose reference is stored in the super class reference.</a:t>
            </a:r>
          </a:p>
        </p:txBody>
      </p:sp>
      <p:sp>
        <p:nvSpPr>
          <p:cNvPr id="4" name="Title 1"/>
          <p:cNvSpPr>
            <a:spLocks noGrp="1"/>
          </p:cNvSpPr>
          <p:nvPr>
            <p:ph type="title"/>
          </p:nvPr>
        </p:nvSpPr>
        <p:spPr/>
        <p:txBody>
          <a:bodyPr/>
          <a:lstStyle/>
          <a:p>
            <a:r>
              <a:rPr lang="en-US" b="1" dirty="0" smtClean="0"/>
              <a:t>Dynamic Method Dispatch</a:t>
            </a:r>
            <a:endParaRPr lang="en-US" dirty="0"/>
          </a:p>
        </p:txBody>
      </p:sp>
    </p:spTree>
    <p:extLst>
      <p:ext uri="{BB962C8B-B14F-4D97-AF65-F5344CB8AC3E}">
        <p14:creationId xmlns:p14="http://schemas.microsoft.com/office/powerpoint/2010/main" val="1868903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b="1" dirty="0" smtClean="0"/>
              <a:t>Inheritance: </a:t>
            </a:r>
            <a:r>
              <a:rPr lang="en-US" dirty="0" smtClean="0"/>
              <a:t>Inheritance basics- Using super- Method Overriding- Constructor call- Dynamic method dispatch- Abstract class- Using final with inheritance- </a:t>
            </a:r>
            <a:r>
              <a:rPr lang="en-US" b="1" dirty="0" smtClean="0"/>
              <a:t>Packages: </a:t>
            </a:r>
            <a:r>
              <a:rPr lang="en-US" dirty="0" smtClean="0"/>
              <a:t>Default Package- Path &amp; Class Path Environment Variables- Package level access- Importing Packages- </a:t>
            </a:r>
            <a:r>
              <a:rPr lang="en-US" b="1" dirty="0" smtClean="0"/>
              <a:t>Interface: </a:t>
            </a:r>
            <a:r>
              <a:rPr lang="en-US" dirty="0" smtClean="0"/>
              <a:t>Multiple Inheritance in Java- Extending interface- Wrapper </a:t>
            </a:r>
            <a:r>
              <a:rPr lang="en-US" dirty="0" err="1" smtClean="0"/>
              <a:t>class.Auto</a:t>
            </a:r>
            <a:r>
              <a:rPr lang="en-US" dirty="0" smtClean="0"/>
              <a:t> </a:t>
            </a:r>
            <a:r>
              <a:rPr lang="en-US" dirty="0"/>
              <a:t>Boxing </a:t>
            </a:r>
          </a:p>
          <a:p>
            <a:pPr algn="just">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0"/>
            <a:ext cx="8229600" cy="5897563"/>
          </a:xfrm>
        </p:spPr>
        <p:txBody>
          <a:bodyPr>
            <a:noAutofit/>
          </a:bodyPr>
          <a:lstStyle/>
          <a:p>
            <a:pPr>
              <a:buNone/>
            </a:pPr>
            <a:r>
              <a:rPr lang="en-US" sz="2400" dirty="0" smtClean="0"/>
              <a:t>class A {</a:t>
            </a:r>
          </a:p>
          <a:p>
            <a:pPr>
              <a:buNone/>
            </a:pPr>
            <a:r>
              <a:rPr lang="en-US" sz="2400" dirty="0" smtClean="0"/>
              <a:t>void </a:t>
            </a:r>
            <a:r>
              <a:rPr lang="en-US" sz="2400" dirty="0" err="1" smtClean="0"/>
              <a:t>callme</a:t>
            </a:r>
            <a:r>
              <a:rPr lang="en-US" sz="2400" dirty="0" smtClean="0"/>
              <a:t>() {</a:t>
            </a:r>
          </a:p>
          <a:p>
            <a:pPr>
              <a:buNone/>
            </a:pPr>
            <a:r>
              <a:rPr lang="en-US" sz="2400" dirty="0" err="1" smtClean="0"/>
              <a:t>System.out.println</a:t>
            </a:r>
            <a:r>
              <a:rPr lang="en-US" sz="2400" dirty="0" smtClean="0"/>
              <a:t>("Inside A's </a:t>
            </a:r>
            <a:r>
              <a:rPr lang="en-US" sz="2400" dirty="0" err="1" smtClean="0"/>
              <a:t>callme</a:t>
            </a:r>
            <a:r>
              <a:rPr lang="en-US" sz="2400" dirty="0" smtClean="0"/>
              <a:t> method");</a:t>
            </a:r>
          </a:p>
          <a:p>
            <a:pPr>
              <a:buNone/>
            </a:pPr>
            <a:r>
              <a:rPr lang="en-US" sz="2400" dirty="0" smtClean="0"/>
              <a:t>}   }</a:t>
            </a:r>
          </a:p>
          <a:p>
            <a:pPr>
              <a:buNone/>
            </a:pPr>
            <a:r>
              <a:rPr lang="en-US" sz="2400" dirty="0" smtClean="0"/>
              <a:t>class B extends A {</a:t>
            </a:r>
          </a:p>
          <a:p>
            <a:pPr>
              <a:buNone/>
            </a:pPr>
            <a:r>
              <a:rPr lang="en-US" sz="2400" dirty="0" smtClean="0"/>
              <a:t>void </a:t>
            </a:r>
            <a:r>
              <a:rPr lang="en-US" sz="2400" dirty="0" err="1" smtClean="0"/>
              <a:t>callme</a:t>
            </a:r>
            <a:r>
              <a:rPr lang="en-US" sz="2400" dirty="0" smtClean="0"/>
              <a:t>() // override </a:t>
            </a:r>
            <a:r>
              <a:rPr lang="en-US" sz="2400" dirty="0" err="1" smtClean="0"/>
              <a:t>callme</a:t>
            </a:r>
            <a:r>
              <a:rPr lang="en-US" sz="2400" dirty="0" smtClean="0"/>
              <a:t>()</a:t>
            </a:r>
          </a:p>
          <a:p>
            <a:pPr>
              <a:buNone/>
            </a:pPr>
            <a:r>
              <a:rPr lang="en-US" sz="2400" dirty="0" smtClean="0"/>
              <a:t>{   </a:t>
            </a:r>
            <a:r>
              <a:rPr lang="en-US" sz="2400" dirty="0" err="1" smtClean="0"/>
              <a:t>System.out.println</a:t>
            </a:r>
            <a:r>
              <a:rPr lang="en-US" sz="2400" dirty="0" smtClean="0"/>
              <a:t>("Inside B's </a:t>
            </a:r>
            <a:r>
              <a:rPr lang="en-US" sz="2400" dirty="0" err="1" smtClean="0"/>
              <a:t>callme</a:t>
            </a:r>
            <a:r>
              <a:rPr lang="en-US" sz="2400" dirty="0" smtClean="0"/>
              <a:t> method");</a:t>
            </a:r>
          </a:p>
          <a:p>
            <a:pPr>
              <a:buNone/>
            </a:pPr>
            <a:r>
              <a:rPr lang="en-US" sz="2400" dirty="0" smtClean="0"/>
              <a:t>}}</a:t>
            </a:r>
          </a:p>
          <a:p>
            <a:pPr>
              <a:buNone/>
            </a:pPr>
            <a:r>
              <a:rPr lang="en-US" sz="2400" dirty="0" smtClean="0"/>
              <a:t>class C extends A {</a:t>
            </a:r>
          </a:p>
          <a:p>
            <a:pPr>
              <a:buNone/>
            </a:pPr>
            <a:r>
              <a:rPr lang="en-US" sz="2400" dirty="0" smtClean="0"/>
              <a:t>void </a:t>
            </a:r>
            <a:r>
              <a:rPr lang="en-US" sz="2400" dirty="0" err="1" smtClean="0"/>
              <a:t>callme</a:t>
            </a:r>
            <a:r>
              <a:rPr lang="en-US" sz="2400" dirty="0" smtClean="0"/>
              <a:t>() // override </a:t>
            </a:r>
            <a:r>
              <a:rPr lang="en-US" sz="2400" dirty="0" err="1" smtClean="0"/>
              <a:t>callme</a:t>
            </a:r>
            <a:r>
              <a:rPr lang="en-US" sz="2400" dirty="0" smtClean="0"/>
              <a:t>()</a:t>
            </a:r>
          </a:p>
          <a:p>
            <a:pPr>
              <a:buNone/>
            </a:pPr>
            <a:r>
              <a:rPr lang="en-US" sz="2400" dirty="0" smtClean="0"/>
              <a:t>{ </a:t>
            </a:r>
            <a:r>
              <a:rPr lang="en-US" sz="2400" dirty="0" err="1" smtClean="0"/>
              <a:t>System.out.println</a:t>
            </a:r>
            <a:r>
              <a:rPr lang="en-US" sz="2400" dirty="0" smtClean="0"/>
              <a:t>("Inside C's </a:t>
            </a:r>
            <a:r>
              <a:rPr lang="en-US" sz="2400" dirty="0" err="1" smtClean="0"/>
              <a:t>callme</a:t>
            </a:r>
            <a:r>
              <a:rPr lang="en-US" sz="2400" dirty="0" smtClean="0"/>
              <a:t> method");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4525963"/>
          </a:xfrm>
        </p:spPr>
        <p:txBody>
          <a:bodyPr>
            <a:noAutofit/>
          </a:bodyPr>
          <a:lstStyle/>
          <a:p>
            <a:pPr>
              <a:buNone/>
            </a:pPr>
            <a:r>
              <a:rPr lang="en-US" sz="2400" dirty="0" smtClean="0"/>
              <a:t>class Dispatch {</a:t>
            </a:r>
          </a:p>
          <a:p>
            <a:pPr>
              <a:buNone/>
            </a:pPr>
            <a:r>
              <a:rPr lang="en-US" sz="2400" dirty="0" smtClean="0"/>
              <a:t>public static void main(String </a:t>
            </a:r>
            <a:r>
              <a:rPr lang="en-US" sz="2400" dirty="0" err="1" smtClean="0"/>
              <a:t>args</a:t>
            </a:r>
            <a:r>
              <a:rPr lang="en-US" sz="2400" dirty="0" smtClean="0"/>
              <a:t>[]) {</a:t>
            </a:r>
          </a:p>
          <a:p>
            <a:pPr>
              <a:buNone/>
            </a:pPr>
            <a:r>
              <a:rPr lang="en-US" sz="2400" dirty="0" smtClean="0"/>
              <a:t>A </a:t>
            </a:r>
            <a:r>
              <a:rPr lang="en-US" sz="2400" dirty="0" err="1" smtClean="0"/>
              <a:t>a</a:t>
            </a:r>
            <a:r>
              <a:rPr lang="en-US" sz="2400" dirty="0" smtClean="0"/>
              <a:t> = new A(); // object of type A</a:t>
            </a:r>
          </a:p>
          <a:p>
            <a:pPr>
              <a:buNone/>
            </a:pPr>
            <a:r>
              <a:rPr lang="en-US" sz="2400" dirty="0" smtClean="0"/>
              <a:t>B </a:t>
            </a:r>
            <a:r>
              <a:rPr lang="en-US" sz="2400" dirty="0" err="1" smtClean="0"/>
              <a:t>b</a:t>
            </a:r>
            <a:r>
              <a:rPr lang="en-US" sz="2400" dirty="0" smtClean="0"/>
              <a:t> = new B(); // object of type B</a:t>
            </a:r>
          </a:p>
          <a:p>
            <a:pPr>
              <a:buNone/>
            </a:pPr>
            <a:r>
              <a:rPr lang="en-US" sz="2400" dirty="0" smtClean="0"/>
              <a:t>C </a:t>
            </a:r>
            <a:r>
              <a:rPr lang="en-US" sz="2400" dirty="0" err="1" smtClean="0"/>
              <a:t>c</a:t>
            </a:r>
            <a:r>
              <a:rPr lang="en-US" sz="2400" dirty="0" smtClean="0"/>
              <a:t> = new C(); // object of type C</a:t>
            </a:r>
          </a:p>
          <a:p>
            <a:pPr>
              <a:buNone/>
            </a:pPr>
            <a:r>
              <a:rPr lang="en-US" sz="2400" dirty="0" smtClean="0"/>
              <a:t>A r; // obtain a reference of type A</a:t>
            </a:r>
          </a:p>
          <a:p>
            <a:pPr>
              <a:buNone/>
            </a:pPr>
            <a:r>
              <a:rPr lang="en-US" sz="2400" dirty="0" smtClean="0"/>
              <a:t>r = a; // r refers to an A object</a:t>
            </a:r>
          </a:p>
          <a:p>
            <a:pPr>
              <a:buNone/>
            </a:pPr>
            <a:r>
              <a:rPr lang="en-US" sz="2400" dirty="0" err="1" smtClean="0"/>
              <a:t>r.callme</a:t>
            </a:r>
            <a:r>
              <a:rPr lang="en-US" sz="2400" dirty="0" smtClean="0"/>
              <a:t>(); // calls A's version of </a:t>
            </a:r>
            <a:r>
              <a:rPr lang="en-US" sz="2400" dirty="0" err="1" smtClean="0"/>
              <a:t>callme</a:t>
            </a:r>
            <a:endParaRPr lang="en-US" sz="2400" dirty="0" smtClean="0"/>
          </a:p>
          <a:p>
            <a:pPr>
              <a:buNone/>
            </a:pPr>
            <a:r>
              <a:rPr lang="pt-BR" sz="2400" dirty="0" smtClean="0"/>
              <a:t>r = b; // r refers to a B object</a:t>
            </a:r>
          </a:p>
          <a:p>
            <a:pPr>
              <a:buNone/>
            </a:pPr>
            <a:r>
              <a:rPr lang="en-US" sz="2400" dirty="0" err="1" smtClean="0"/>
              <a:t>r.callme</a:t>
            </a:r>
            <a:r>
              <a:rPr lang="en-US" sz="2400" dirty="0" smtClean="0"/>
              <a:t>(); // calls B's version of </a:t>
            </a:r>
            <a:r>
              <a:rPr lang="en-US" sz="2400" dirty="0" err="1" smtClean="0"/>
              <a:t>callme</a:t>
            </a:r>
            <a:endParaRPr lang="en-US" sz="2400" dirty="0" smtClean="0"/>
          </a:p>
          <a:p>
            <a:pPr>
              <a:buNone/>
            </a:pPr>
            <a:r>
              <a:rPr lang="pt-BR" sz="2400" dirty="0" smtClean="0"/>
              <a:t>r = c; // r refers to a C object</a:t>
            </a:r>
          </a:p>
          <a:p>
            <a:pPr>
              <a:buNone/>
            </a:pPr>
            <a:r>
              <a:rPr lang="en-US" sz="2400" dirty="0" err="1" smtClean="0"/>
              <a:t>r.callme</a:t>
            </a:r>
            <a:r>
              <a:rPr lang="en-US" sz="2400" dirty="0" smtClean="0"/>
              <a:t>(); // calls C's version of </a:t>
            </a:r>
            <a:r>
              <a:rPr lang="en-US" sz="2400" dirty="0" err="1" smtClean="0"/>
              <a:t>callme</a:t>
            </a:r>
            <a:endParaRPr lang="en-US" sz="2400" dirty="0" smtClean="0"/>
          </a:p>
          <a:p>
            <a:pPr>
              <a:buNone/>
            </a:pPr>
            <a:r>
              <a:rPr lang="en-US" sz="2400" dirty="0" smtClean="0"/>
              <a:t>}</a:t>
            </a:r>
          </a:p>
          <a:p>
            <a:pPr>
              <a:buNone/>
            </a:pP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Abstract Classes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There are situations in which you will want to define a </a:t>
            </a:r>
            <a:r>
              <a:rPr lang="en-US" dirty="0" err="1" smtClean="0"/>
              <a:t>superclass</a:t>
            </a:r>
            <a:r>
              <a:rPr lang="en-US" dirty="0" smtClean="0"/>
              <a:t> that declares the structure of a given abstraction without providing a complete implementation of every method.</a:t>
            </a:r>
          </a:p>
          <a:p>
            <a:endParaRPr lang="en-US" dirty="0" smtClean="0"/>
          </a:p>
          <a:p>
            <a:r>
              <a:rPr lang="en-US" b="1" dirty="0" smtClean="0"/>
              <a:t>Abstraction</a:t>
            </a:r>
            <a:r>
              <a:rPr lang="en-US" dirty="0"/>
              <a:t> is a process of hiding the implementation details and showing only functionality to the user.</a:t>
            </a:r>
          </a:p>
          <a:p>
            <a:endParaRPr lang="en-US" dirty="0" smtClean="0"/>
          </a:p>
          <a:p>
            <a:r>
              <a:rPr lang="en-US" dirty="0"/>
              <a:t>There are two ways to achieve abstraction in java</a:t>
            </a:r>
          </a:p>
          <a:p>
            <a:pPr lvl="2"/>
            <a:r>
              <a:rPr lang="en-US" dirty="0"/>
              <a:t>Abstract class </a:t>
            </a:r>
          </a:p>
          <a:p>
            <a:pPr lvl="2"/>
            <a:r>
              <a:rPr lang="en-US" dirty="0"/>
              <a:t>Interface</a:t>
            </a:r>
          </a:p>
          <a:p>
            <a:endParaRPr lang="en-US" dirty="0"/>
          </a:p>
          <a:p>
            <a:r>
              <a:rPr lang="en-US" dirty="0" smtClean="0"/>
              <a:t>To declare an abstract method, use this general form:</a:t>
            </a:r>
          </a:p>
          <a:p>
            <a:endParaRPr lang="en-US" dirty="0" smtClean="0"/>
          </a:p>
          <a:p>
            <a:pPr marL="0" indent="0">
              <a:buNone/>
            </a:pPr>
            <a:r>
              <a:rPr lang="en-US" dirty="0" smtClean="0"/>
              <a:t>		abstract </a:t>
            </a:r>
            <a:r>
              <a:rPr lang="en-US" i="1" dirty="0" smtClean="0"/>
              <a:t>type name(parameter-list);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dirty="0" smtClean="0"/>
              <a:t>Any class that contains one or more abstract methods must also be declared abstract</a:t>
            </a:r>
          </a:p>
          <a:p>
            <a:r>
              <a:rPr lang="en-US" dirty="0" smtClean="0"/>
              <a:t> To declare a class abstract, you simply use the </a:t>
            </a:r>
            <a:r>
              <a:rPr lang="en-US" b="1" dirty="0" smtClean="0"/>
              <a:t>abstract </a:t>
            </a:r>
            <a:r>
              <a:rPr lang="en-US" dirty="0" smtClean="0"/>
              <a:t>keyword in front of the class keyword at the beginning of the class declaration. </a:t>
            </a:r>
          </a:p>
          <a:p>
            <a:r>
              <a:rPr lang="en-US" dirty="0" smtClean="0"/>
              <a:t>There can be no objects of an abstract class. That is, an abstract class cannot be directly instantiated with the </a:t>
            </a:r>
            <a:r>
              <a:rPr lang="en-US" b="1" dirty="0" smtClean="0"/>
              <a:t>new operator. </a:t>
            </a:r>
          </a:p>
          <a:p>
            <a:r>
              <a:rPr lang="en-US" dirty="0" smtClean="0"/>
              <a:t>Such objects would be useless, because an abstract class is not fully defined.</a:t>
            </a:r>
          </a:p>
          <a:p>
            <a:r>
              <a:rPr lang="en-US" dirty="0" smtClean="0"/>
              <a:t> Also, you cannot declare abstract  constructors, or abstract static methods. </a:t>
            </a:r>
          </a:p>
          <a:p>
            <a:r>
              <a:rPr lang="en-US" dirty="0" smtClean="0"/>
              <a:t>Any subclass of an abstract class must either implement all of the abstract methods in the </a:t>
            </a:r>
            <a:r>
              <a:rPr lang="en-US" dirty="0" err="1" smtClean="0"/>
              <a:t>superclass</a:t>
            </a:r>
            <a:r>
              <a:rPr lang="en-US" dirty="0" smtClean="0"/>
              <a:t>, or be itself declared </a:t>
            </a:r>
            <a:r>
              <a:rPr lang="en-US" b="1" dirty="0" smtClean="0"/>
              <a:t>abstract.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pPr>
              <a:buNone/>
            </a:pPr>
            <a:r>
              <a:rPr lang="en-US" dirty="0" smtClean="0"/>
              <a:t>abstract class A {</a:t>
            </a:r>
          </a:p>
          <a:p>
            <a:pPr>
              <a:buNone/>
            </a:pPr>
            <a:r>
              <a:rPr lang="en-US" dirty="0" smtClean="0"/>
              <a:t>abstract void </a:t>
            </a:r>
            <a:r>
              <a:rPr lang="en-US" dirty="0" err="1" smtClean="0"/>
              <a:t>callme</a:t>
            </a:r>
            <a:r>
              <a:rPr lang="en-US" dirty="0" smtClean="0"/>
              <a:t>();</a:t>
            </a:r>
          </a:p>
          <a:p>
            <a:pPr>
              <a:buNone/>
            </a:pPr>
            <a:r>
              <a:rPr lang="en-US" dirty="0" smtClean="0"/>
              <a:t>// concrete methods are still allowed in abstract classes</a:t>
            </a:r>
          </a:p>
          <a:p>
            <a:pPr>
              <a:buNone/>
            </a:pPr>
            <a:r>
              <a:rPr lang="en-US" dirty="0" smtClean="0"/>
              <a:t>void </a:t>
            </a:r>
            <a:r>
              <a:rPr lang="en-US" dirty="0" err="1" smtClean="0"/>
              <a:t>callmetoo</a:t>
            </a:r>
            <a:r>
              <a:rPr lang="en-US" dirty="0" smtClean="0"/>
              <a:t>() {</a:t>
            </a:r>
          </a:p>
          <a:p>
            <a:pPr>
              <a:buNone/>
            </a:pPr>
            <a:r>
              <a:rPr lang="en-US" dirty="0" err="1" smtClean="0"/>
              <a:t>System.out.println</a:t>
            </a:r>
            <a:r>
              <a:rPr lang="en-US" dirty="0" smtClean="0"/>
              <a:t>("This is a concrete method.");</a:t>
            </a:r>
          </a:p>
          <a:p>
            <a:pPr>
              <a:buNone/>
            </a:pPr>
            <a:r>
              <a:rPr lang="en-US" dirty="0" smtClean="0"/>
              <a:t>}</a:t>
            </a:r>
          </a:p>
          <a:p>
            <a:pPr>
              <a:buNone/>
            </a:pPr>
            <a:r>
              <a:rPr lang="en-US" dirty="0" smtClean="0"/>
              <a:t>}</a:t>
            </a:r>
          </a:p>
          <a:p>
            <a:pPr>
              <a:buNone/>
            </a:pPr>
            <a:r>
              <a:rPr lang="en-US" dirty="0" smtClean="0"/>
              <a:t>class B extends A {</a:t>
            </a:r>
          </a:p>
          <a:p>
            <a:pPr>
              <a:buNone/>
            </a:pPr>
            <a:r>
              <a:rPr lang="en-US" dirty="0" smtClean="0"/>
              <a:t>void </a:t>
            </a:r>
            <a:r>
              <a:rPr lang="en-US" dirty="0" err="1" smtClean="0"/>
              <a:t>callme</a:t>
            </a:r>
            <a:r>
              <a:rPr lang="en-US" dirty="0" smtClean="0"/>
              <a:t>() {</a:t>
            </a:r>
          </a:p>
          <a:p>
            <a:pPr>
              <a:buNone/>
            </a:pPr>
            <a:r>
              <a:rPr lang="en-US" dirty="0" err="1" smtClean="0"/>
              <a:t>System.out.println</a:t>
            </a:r>
            <a:r>
              <a:rPr lang="en-US" dirty="0" smtClean="0"/>
              <a:t>("B's implementation of </a:t>
            </a:r>
            <a:r>
              <a:rPr lang="en-US" dirty="0" err="1" smtClean="0"/>
              <a:t>callme</a:t>
            </a:r>
            <a:r>
              <a:rPr lang="en-US" dirty="0" smtClean="0"/>
              <a:t>.");</a:t>
            </a:r>
          </a:p>
          <a:p>
            <a:pPr>
              <a:buNone/>
            </a:pPr>
            <a:r>
              <a:rPr lang="en-US" dirty="0" smtClean="0"/>
              <a:t>}</a:t>
            </a:r>
          </a:p>
          <a:p>
            <a:pPr>
              <a:buNone/>
            </a:pPr>
            <a:r>
              <a:rPr lang="en-US" dirty="0" smtClean="0"/>
              <a:t>}</a:t>
            </a:r>
          </a:p>
          <a:p>
            <a:pPr>
              <a:buNone/>
            </a:pPr>
            <a:r>
              <a:rPr lang="en-US" dirty="0" smtClean="0"/>
              <a:t>class </a:t>
            </a:r>
            <a:r>
              <a:rPr lang="en-US" dirty="0" err="1" smtClean="0"/>
              <a:t>AbstractDemo</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B </a:t>
            </a:r>
            <a:r>
              <a:rPr lang="en-US" dirty="0" err="1" smtClean="0"/>
              <a:t>b</a:t>
            </a:r>
            <a:r>
              <a:rPr lang="en-US" dirty="0" smtClean="0"/>
              <a:t> = new B();</a:t>
            </a:r>
          </a:p>
          <a:p>
            <a:pPr>
              <a:buNone/>
            </a:pPr>
            <a:r>
              <a:rPr lang="en-US" dirty="0" err="1" smtClean="0"/>
              <a:t>b.callme</a:t>
            </a:r>
            <a:r>
              <a:rPr lang="en-US" dirty="0" smtClean="0"/>
              <a:t>();</a:t>
            </a:r>
          </a:p>
          <a:p>
            <a:pPr>
              <a:buNone/>
            </a:pPr>
            <a:r>
              <a:rPr lang="en-US" dirty="0" err="1" smtClean="0"/>
              <a:t>b.callmetoo</a:t>
            </a:r>
            <a:r>
              <a:rPr lang="en-US" dirty="0" smtClean="0"/>
              <a:t>();</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marL="0" indent="0">
              <a:buNone/>
            </a:pPr>
            <a:r>
              <a:rPr lang="en-US" b="1" dirty="0"/>
              <a:t>abstract</a:t>
            </a:r>
            <a:r>
              <a:rPr lang="en-US" dirty="0"/>
              <a:t> </a:t>
            </a:r>
            <a:r>
              <a:rPr lang="en-US" b="1" dirty="0"/>
              <a:t>class</a:t>
            </a:r>
            <a:r>
              <a:rPr lang="en-US" dirty="0"/>
              <a:t> Shape{  </a:t>
            </a:r>
          </a:p>
          <a:p>
            <a:pPr marL="0" indent="0">
              <a:buNone/>
            </a:pPr>
            <a:r>
              <a:rPr lang="en-US" b="1" dirty="0"/>
              <a:t>abstract</a:t>
            </a:r>
            <a:r>
              <a:rPr lang="en-US" dirty="0"/>
              <a:t> </a:t>
            </a:r>
            <a:r>
              <a:rPr lang="en-US" b="1" dirty="0"/>
              <a:t>void</a:t>
            </a:r>
            <a:r>
              <a:rPr lang="en-US" dirty="0"/>
              <a:t> draw();  </a:t>
            </a:r>
          </a:p>
          <a:p>
            <a:pPr marL="0" indent="0">
              <a:buNone/>
            </a:pPr>
            <a:r>
              <a:rPr lang="en-US" dirty="0"/>
              <a:t>}  </a:t>
            </a:r>
          </a:p>
          <a:p>
            <a:pPr marL="0" indent="0">
              <a:buNone/>
            </a:pPr>
            <a:endParaRPr lang="en-US" b="1" dirty="0" smtClean="0"/>
          </a:p>
          <a:p>
            <a:pPr marL="0" indent="0">
              <a:buNone/>
            </a:pPr>
            <a:r>
              <a:rPr lang="en-US" b="1" dirty="0" smtClean="0"/>
              <a:t>class</a:t>
            </a:r>
            <a:r>
              <a:rPr lang="en-US" dirty="0"/>
              <a:t> Rectangle </a:t>
            </a:r>
            <a:r>
              <a:rPr lang="en-US" b="1" dirty="0"/>
              <a:t>extends</a:t>
            </a:r>
            <a:r>
              <a:rPr lang="en-US" dirty="0"/>
              <a:t> Shape{  </a:t>
            </a:r>
          </a:p>
          <a:p>
            <a:pPr marL="0" indent="0">
              <a:buNone/>
            </a:pPr>
            <a:r>
              <a:rPr lang="en-US" b="1" dirty="0"/>
              <a:t>void</a:t>
            </a:r>
            <a:r>
              <a:rPr lang="en-US" dirty="0"/>
              <a:t> draw(){</a:t>
            </a:r>
            <a:r>
              <a:rPr lang="en-US" dirty="0" err="1"/>
              <a:t>System.out.println</a:t>
            </a:r>
            <a:r>
              <a:rPr lang="en-US" dirty="0"/>
              <a:t>("drawing rectangle");}  </a:t>
            </a:r>
          </a:p>
          <a:p>
            <a:pPr marL="0" indent="0">
              <a:buNone/>
            </a:pPr>
            <a:r>
              <a:rPr lang="en-US" dirty="0"/>
              <a:t>}  </a:t>
            </a:r>
          </a:p>
          <a:p>
            <a:pPr marL="0" indent="0">
              <a:buNone/>
            </a:pPr>
            <a:r>
              <a:rPr lang="en-US" dirty="0"/>
              <a:t>  </a:t>
            </a:r>
          </a:p>
          <a:p>
            <a:pPr marL="0" indent="0">
              <a:buNone/>
            </a:pPr>
            <a:r>
              <a:rPr lang="en-US" b="1" dirty="0"/>
              <a:t>class</a:t>
            </a:r>
            <a:r>
              <a:rPr lang="en-US" dirty="0"/>
              <a:t> Circle1 </a:t>
            </a:r>
            <a:r>
              <a:rPr lang="en-US" b="1" dirty="0"/>
              <a:t>extends</a:t>
            </a:r>
            <a:r>
              <a:rPr lang="en-US" dirty="0"/>
              <a:t> Shape{  </a:t>
            </a:r>
          </a:p>
          <a:p>
            <a:pPr marL="0" indent="0">
              <a:buNone/>
            </a:pPr>
            <a:r>
              <a:rPr lang="en-US" b="1" dirty="0"/>
              <a:t>void</a:t>
            </a:r>
            <a:r>
              <a:rPr lang="en-US" dirty="0"/>
              <a:t> draw(){</a:t>
            </a:r>
            <a:r>
              <a:rPr lang="en-US" dirty="0" err="1"/>
              <a:t>System.out.println</a:t>
            </a:r>
            <a:r>
              <a:rPr lang="en-US" dirty="0"/>
              <a:t>("drawing circle");}  </a:t>
            </a:r>
          </a:p>
          <a:p>
            <a:pPr marL="0" indent="0">
              <a:buNone/>
            </a:pPr>
            <a:r>
              <a:rPr lang="en-US" dirty="0"/>
              <a:t>}  </a:t>
            </a:r>
          </a:p>
          <a:p>
            <a:pPr marL="0" indent="0">
              <a:buNone/>
            </a:pPr>
            <a:r>
              <a:rPr lang="en-US" dirty="0"/>
              <a:t>  </a:t>
            </a:r>
          </a:p>
          <a:p>
            <a:pPr marL="0" indent="0">
              <a:buNone/>
            </a:pPr>
            <a:r>
              <a:rPr lang="en-US" b="1" dirty="0" smtClean="0"/>
              <a:t>class</a:t>
            </a:r>
            <a:r>
              <a:rPr lang="en-US" dirty="0"/>
              <a:t> TestAbstraction1{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Shape s=</a:t>
            </a:r>
            <a:r>
              <a:rPr lang="en-US" b="1" dirty="0"/>
              <a:t>new</a:t>
            </a:r>
            <a:r>
              <a:rPr lang="en-US" dirty="0"/>
              <a:t> </a:t>
            </a:r>
            <a:r>
              <a:rPr lang="en-US" dirty="0" smtClean="0"/>
              <a:t>Circle1</a:t>
            </a:r>
            <a:endParaRPr lang="en-US" dirty="0"/>
          </a:p>
          <a:p>
            <a:pPr marL="0" indent="0">
              <a:buNone/>
            </a:pPr>
            <a:r>
              <a:rPr lang="en-US" dirty="0" err="1"/>
              <a:t>s.draw</a:t>
            </a:r>
            <a:r>
              <a:rPr lang="en-US" dirty="0"/>
              <a:t>();  </a:t>
            </a:r>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1196207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marL="0" indent="0">
              <a:buNone/>
            </a:pPr>
            <a:r>
              <a:rPr lang="en-US" sz="2400" dirty="0"/>
              <a:t> </a:t>
            </a:r>
            <a:r>
              <a:rPr lang="en-US" sz="2400" b="1" dirty="0"/>
              <a:t>abstract</a:t>
            </a:r>
            <a:r>
              <a:rPr lang="en-US" sz="2400" dirty="0"/>
              <a:t> </a:t>
            </a:r>
            <a:r>
              <a:rPr lang="en-US" sz="2400" b="1" dirty="0"/>
              <a:t>class</a:t>
            </a:r>
            <a:r>
              <a:rPr lang="en-US" sz="2400" dirty="0"/>
              <a:t> Bike{  </a:t>
            </a:r>
          </a:p>
          <a:p>
            <a:pPr marL="0" indent="0">
              <a:buNone/>
            </a:pPr>
            <a:r>
              <a:rPr lang="en-US" sz="2400" dirty="0"/>
              <a:t>   Bike(){</a:t>
            </a:r>
            <a:r>
              <a:rPr lang="en-US" sz="2400" dirty="0" err="1"/>
              <a:t>System.out.println</a:t>
            </a:r>
            <a:r>
              <a:rPr lang="en-US" sz="2400" dirty="0"/>
              <a:t>("bike is created");}  </a:t>
            </a:r>
          </a:p>
          <a:p>
            <a:pPr marL="0" indent="0">
              <a:buNone/>
            </a:pPr>
            <a:r>
              <a:rPr lang="en-US" sz="2400" dirty="0"/>
              <a:t>   </a:t>
            </a:r>
            <a:r>
              <a:rPr lang="en-US" sz="2400" b="1" dirty="0"/>
              <a:t>abstract</a:t>
            </a:r>
            <a:r>
              <a:rPr lang="en-US" sz="2400" dirty="0"/>
              <a:t> </a:t>
            </a:r>
            <a:r>
              <a:rPr lang="en-US" sz="2400" b="1" dirty="0"/>
              <a:t>void</a:t>
            </a:r>
            <a:r>
              <a:rPr lang="en-US" sz="2400" dirty="0"/>
              <a:t> run();  </a:t>
            </a:r>
          </a:p>
          <a:p>
            <a:pPr marL="0" indent="0">
              <a:buNone/>
            </a:pPr>
            <a:r>
              <a:rPr lang="en-US" sz="2400" b="1" dirty="0" smtClean="0"/>
              <a:t>void</a:t>
            </a:r>
            <a:r>
              <a:rPr lang="en-US" sz="2400" dirty="0"/>
              <a:t> </a:t>
            </a:r>
            <a:r>
              <a:rPr lang="en-US" sz="2400" dirty="0" err="1"/>
              <a:t>changeGear</a:t>
            </a:r>
            <a:r>
              <a:rPr lang="en-US" sz="2400" dirty="0"/>
              <a:t>(){</a:t>
            </a:r>
            <a:r>
              <a:rPr lang="en-US" sz="2400" dirty="0" err="1"/>
              <a:t>System.out.println</a:t>
            </a:r>
            <a:r>
              <a:rPr lang="en-US" sz="2400" dirty="0"/>
              <a:t>("gear changed");}   }  </a:t>
            </a:r>
          </a:p>
          <a:p>
            <a:pPr marL="0" indent="0">
              <a:buNone/>
            </a:pPr>
            <a:r>
              <a:rPr lang="en-US" sz="2400" dirty="0"/>
              <a:t>  </a:t>
            </a:r>
          </a:p>
          <a:p>
            <a:pPr marL="0" indent="0">
              <a:buNone/>
            </a:pPr>
            <a:r>
              <a:rPr lang="en-US" sz="2400" dirty="0"/>
              <a:t> </a:t>
            </a:r>
            <a:r>
              <a:rPr lang="en-US" sz="2400" b="1" dirty="0"/>
              <a:t>class</a:t>
            </a:r>
            <a:r>
              <a:rPr lang="en-US" sz="2400" dirty="0"/>
              <a:t> Honda </a:t>
            </a:r>
            <a:r>
              <a:rPr lang="en-US" sz="2400" b="1" dirty="0"/>
              <a:t>extends</a:t>
            </a:r>
            <a:r>
              <a:rPr lang="en-US" sz="2400" dirty="0"/>
              <a:t> Bike{  </a:t>
            </a:r>
          </a:p>
          <a:p>
            <a:pPr marL="0" indent="0">
              <a:buNone/>
            </a:pPr>
            <a:r>
              <a:rPr lang="en-US" sz="2400" dirty="0"/>
              <a:t> </a:t>
            </a:r>
            <a:r>
              <a:rPr lang="en-US" sz="2400" b="1" dirty="0"/>
              <a:t>void</a:t>
            </a:r>
            <a:r>
              <a:rPr lang="en-US" sz="2400" dirty="0"/>
              <a:t> run(){</a:t>
            </a:r>
            <a:r>
              <a:rPr lang="en-US" sz="2400" dirty="0" err="1"/>
              <a:t>System.out.println</a:t>
            </a:r>
            <a:r>
              <a:rPr lang="en-US" sz="2400" dirty="0"/>
              <a:t>("running safely..");}   }  </a:t>
            </a:r>
          </a:p>
          <a:p>
            <a:pPr marL="0" indent="0">
              <a:buNone/>
            </a:pPr>
            <a:r>
              <a:rPr lang="en-US" sz="2400" dirty="0"/>
              <a:t> </a:t>
            </a:r>
            <a:endParaRPr lang="en-US" sz="2400" dirty="0" smtClean="0"/>
          </a:p>
          <a:p>
            <a:pPr marL="0" indent="0">
              <a:buNone/>
            </a:pPr>
            <a:r>
              <a:rPr lang="en-US" sz="2400" b="1" dirty="0" smtClean="0"/>
              <a:t>class</a:t>
            </a:r>
            <a:r>
              <a:rPr lang="en-US" sz="2400" dirty="0"/>
              <a:t> TestAbstraction2{  </a:t>
            </a:r>
          </a:p>
          <a:p>
            <a:pPr marL="0" indent="0">
              <a:buNone/>
            </a:pPr>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marL="0" indent="0">
              <a:buNone/>
            </a:pPr>
            <a:r>
              <a:rPr lang="en-US" sz="2400" dirty="0"/>
              <a:t>  Bike </a:t>
            </a:r>
            <a:r>
              <a:rPr lang="en-US" sz="2400" dirty="0" err="1"/>
              <a:t>obj</a:t>
            </a:r>
            <a:r>
              <a:rPr lang="en-US" sz="2400" dirty="0"/>
              <a:t> = </a:t>
            </a:r>
            <a:r>
              <a:rPr lang="en-US" sz="2400" b="1" dirty="0"/>
              <a:t>new</a:t>
            </a:r>
            <a:r>
              <a:rPr lang="en-US" sz="2400" dirty="0"/>
              <a:t> Honda();  </a:t>
            </a:r>
          </a:p>
          <a:p>
            <a:pPr marL="0" indent="0">
              <a:buNone/>
            </a:pPr>
            <a:r>
              <a:rPr lang="en-US" sz="2400" dirty="0"/>
              <a:t>  </a:t>
            </a:r>
            <a:r>
              <a:rPr lang="en-US" sz="2400" dirty="0" err="1"/>
              <a:t>obj.run</a:t>
            </a:r>
            <a:r>
              <a:rPr lang="en-US" sz="2400" dirty="0"/>
              <a:t>();  </a:t>
            </a:r>
          </a:p>
          <a:p>
            <a:pPr marL="0" indent="0">
              <a:buNone/>
            </a:pPr>
            <a:r>
              <a:rPr lang="en-US" sz="2400" dirty="0"/>
              <a:t>  </a:t>
            </a:r>
            <a:r>
              <a:rPr lang="en-US" sz="2400" dirty="0" err="1"/>
              <a:t>obj.changeGear</a:t>
            </a:r>
            <a:r>
              <a:rPr lang="en-US" sz="2400" dirty="0"/>
              <a:t>();  </a:t>
            </a:r>
          </a:p>
          <a:p>
            <a:pPr marL="0" indent="0">
              <a:buNone/>
            </a:pPr>
            <a:r>
              <a:rPr lang="en-US" sz="2400" dirty="0"/>
              <a:t> }  </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1622558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final with Inheritance</a:t>
            </a:r>
            <a:endParaRPr lang="en-US" dirty="0"/>
          </a:p>
        </p:txBody>
      </p:sp>
      <p:sp>
        <p:nvSpPr>
          <p:cNvPr id="3" name="Content Placeholder 2"/>
          <p:cNvSpPr>
            <a:spLocks noGrp="1"/>
          </p:cNvSpPr>
          <p:nvPr>
            <p:ph idx="1"/>
          </p:nvPr>
        </p:nvSpPr>
        <p:spPr/>
        <p:txBody>
          <a:bodyPr/>
          <a:lstStyle/>
          <a:p>
            <a:r>
              <a:rPr lang="en-US" dirty="0" smtClean="0"/>
              <a:t>The keyword </a:t>
            </a:r>
            <a:r>
              <a:rPr lang="en-US" b="1" dirty="0" smtClean="0"/>
              <a:t>final has three uses.</a:t>
            </a:r>
          </a:p>
          <a:p>
            <a:pPr marL="914400" lvl="1" indent="-514350">
              <a:buFont typeface="+mj-lt"/>
              <a:buAutoNum type="arabicPeriod"/>
            </a:pPr>
            <a:r>
              <a:rPr lang="en-US" dirty="0" smtClean="0"/>
              <a:t> First, it can be used to create the equivalent of a named constant.</a:t>
            </a:r>
          </a:p>
          <a:p>
            <a:pPr marL="914400" lvl="1" indent="-514350">
              <a:buFont typeface="+mj-lt"/>
              <a:buAutoNum type="arabicPeriod"/>
            </a:pPr>
            <a:r>
              <a:rPr lang="en-US" dirty="0" smtClean="0"/>
              <a:t>Using final to Prevent Overriding</a:t>
            </a:r>
          </a:p>
          <a:p>
            <a:pPr marL="914400" lvl="1" indent="-514350">
              <a:buFont typeface="+mj-lt"/>
              <a:buAutoNum type="arabicPeriod"/>
            </a:pPr>
            <a:r>
              <a:rPr lang="en-US" dirty="0" smtClean="0"/>
              <a:t>Using final to Prevent Inheritance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final to Prevent Overriding</a:t>
            </a:r>
            <a:endParaRPr lang="en-US" dirty="0"/>
          </a:p>
        </p:txBody>
      </p:sp>
      <p:sp>
        <p:nvSpPr>
          <p:cNvPr id="3" name="Content Placeholder 2"/>
          <p:cNvSpPr>
            <a:spLocks noGrp="1"/>
          </p:cNvSpPr>
          <p:nvPr>
            <p:ph idx="1"/>
          </p:nvPr>
        </p:nvSpPr>
        <p:spPr/>
        <p:txBody>
          <a:bodyPr/>
          <a:lstStyle/>
          <a:p>
            <a:r>
              <a:rPr lang="en-US" dirty="0" smtClean="0"/>
              <a:t>To disallow a method from being overridden, specify </a:t>
            </a:r>
            <a:r>
              <a:rPr lang="en-US" b="1" dirty="0" smtClean="0"/>
              <a:t>final as a modifier at the start of its declaration.</a:t>
            </a:r>
          </a:p>
          <a:p>
            <a:r>
              <a:rPr lang="en-US" b="1" dirty="0" smtClean="0"/>
              <a:t> Methods declared as final cannot </a:t>
            </a:r>
            <a:r>
              <a:rPr lang="en-US" dirty="0" smtClean="0"/>
              <a:t>be overridden.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class A {</a:t>
            </a:r>
          </a:p>
          <a:p>
            <a:pPr>
              <a:buNone/>
            </a:pPr>
            <a:r>
              <a:rPr lang="en-US" dirty="0" smtClean="0"/>
              <a:t>final </a:t>
            </a:r>
            <a:r>
              <a:rPr lang="en-US" b="1" dirty="0" smtClean="0"/>
              <a:t>void meth</a:t>
            </a:r>
            <a:r>
              <a:rPr lang="en-US" dirty="0" smtClean="0"/>
              <a:t>() {</a:t>
            </a:r>
          </a:p>
          <a:p>
            <a:pPr>
              <a:buNone/>
            </a:pPr>
            <a:r>
              <a:rPr lang="en-US" dirty="0" err="1" smtClean="0"/>
              <a:t>System.out.println</a:t>
            </a:r>
            <a:r>
              <a:rPr lang="en-US" dirty="0" smtClean="0"/>
              <a:t>("This is a final method.");</a:t>
            </a:r>
          </a:p>
          <a:p>
            <a:pPr>
              <a:buNone/>
            </a:pPr>
            <a:r>
              <a:rPr lang="en-US" dirty="0" smtClean="0"/>
              <a:t>}</a:t>
            </a:r>
          </a:p>
          <a:p>
            <a:pPr>
              <a:buNone/>
            </a:pPr>
            <a:r>
              <a:rPr lang="en-US" dirty="0" smtClean="0"/>
              <a:t>}</a:t>
            </a:r>
          </a:p>
          <a:p>
            <a:pPr>
              <a:buNone/>
            </a:pPr>
            <a:r>
              <a:rPr lang="en-US" dirty="0" smtClean="0"/>
              <a:t>class B extends A {</a:t>
            </a:r>
          </a:p>
          <a:p>
            <a:pPr>
              <a:buNone/>
            </a:pPr>
            <a:r>
              <a:rPr lang="en-US" b="1" dirty="0" smtClean="0"/>
              <a:t>void meth() </a:t>
            </a:r>
            <a:r>
              <a:rPr lang="en-US" dirty="0" smtClean="0"/>
              <a:t>{ // ERROR! Can't override.</a:t>
            </a:r>
          </a:p>
          <a:p>
            <a:pPr>
              <a:buNone/>
            </a:pPr>
            <a:r>
              <a:rPr lang="en-US" dirty="0" err="1" smtClean="0"/>
              <a:t>System.out.println</a:t>
            </a:r>
            <a:r>
              <a:rPr lang="en-US" dirty="0" smtClean="0"/>
              <a:t>("Illegal!");</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Java language, classes can be </a:t>
            </a:r>
            <a:r>
              <a:rPr lang="en-US" i="1" dirty="0" smtClean="0"/>
              <a:t>derived</a:t>
            </a:r>
            <a:r>
              <a:rPr lang="en-US" dirty="0" smtClean="0"/>
              <a:t> from other classes, thereby </a:t>
            </a:r>
            <a:r>
              <a:rPr lang="en-US" i="1" dirty="0" smtClean="0"/>
              <a:t>inheriting</a:t>
            </a:r>
            <a:r>
              <a:rPr lang="en-US" dirty="0" smtClean="0"/>
              <a:t> fields and methods from those classes.</a:t>
            </a:r>
          </a:p>
          <a:p>
            <a:r>
              <a:rPr lang="en-US" dirty="0" smtClean="0"/>
              <a:t>A class that is derived from another class is called a </a:t>
            </a:r>
            <a:r>
              <a:rPr lang="en-US" b="1" i="1" dirty="0" smtClean="0"/>
              <a:t>subclass</a:t>
            </a:r>
            <a:r>
              <a:rPr lang="en-US" dirty="0" smtClean="0"/>
              <a:t> (also a </a:t>
            </a:r>
            <a:r>
              <a:rPr lang="en-US" i="1" dirty="0" smtClean="0"/>
              <a:t>derived class</a:t>
            </a:r>
            <a:r>
              <a:rPr lang="en-US" dirty="0" smtClean="0"/>
              <a:t>, </a:t>
            </a:r>
            <a:r>
              <a:rPr lang="en-US" i="1" dirty="0" smtClean="0"/>
              <a:t>extended class</a:t>
            </a:r>
            <a:r>
              <a:rPr lang="en-US" dirty="0" smtClean="0"/>
              <a:t>, or </a:t>
            </a:r>
            <a:r>
              <a:rPr lang="en-US" i="1" dirty="0" smtClean="0"/>
              <a:t>child class</a:t>
            </a:r>
            <a:r>
              <a:rPr lang="en-US" dirty="0" smtClean="0"/>
              <a:t>). The class from which the subclass is derived is called a </a:t>
            </a:r>
            <a:r>
              <a:rPr lang="en-US" b="1" i="1" dirty="0" err="1" smtClean="0"/>
              <a:t>superclass</a:t>
            </a:r>
            <a:r>
              <a:rPr lang="en-US" dirty="0" smtClean="0"/>
              <a:t> (also a </a:t>
            </a:r>
            <a:r>
              <a:rPr lang="en-US" i="1" dirty="0" smtClean="0"/>
              <a:t>base class</a:t>
            </a:r>
            <a:r>
              <a:rPr lang="en-US" dirty="0" smtClean="0"/>
              <a:t> or a </a:t>
            </a:r>
            <a:r>
              <a:rPr lang="en-US" i="1" dirty="0" smtClean="0"/>
              <a:t>parent class</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When a small final method is called, often the Java compiler can copy the byte code for the subroutine directly inline with the compiled code of the calling method, thus eliminating the costly overhead associated with a method call. </a:t>
            </a:r>
          </a:p>
          <a:p>
            <a:r>
              <a:rPr lang="en-US" dirty="0" smtClean="0"/>
              <a:t> Normally, Java resolves calls to methods dynamically, at run time. This is called </a:t>
            </a:r>
            <a:r>
              <a:rPr lang="en-US" i="1" dirty="0" smtClean="0"/>
              <a:t>late binding. </a:t>
            </a:r>
          </a:p>
          <a:p>
            <a:r>
              <a:rPr lang="en-US" i="1" dirty="0" smtClean="0"/>
              <a:t>However, since final methods cannot be overridden, a call </a:t>
            </a:r>
            <a:r>
              <a:rPr lang="en-US" dirty="0" smtClean="0"/>
              <a:t>to one can be resolved at compile time. This is called </a:t>
            </a:r>
            <a:r>
              <a:rPr lang="en-US" i="1" dirty="0" smtClean="0"/>
              <a:t>early binding.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final to Prevent Inheritance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Sometimes you will want to prevent a class from being inherited. To do this, precede the class declaration with </a:t>
            </a:r>
            <a:r>
              <a:rPr lang="en-US" b="1" dirty="0" smtClean="0"/>
              <a:t>final.</a:t>
            </a:r>
          </a:p>
          <a:p>
            <a:pPr>
              <a:buNone/>
            </a:pPr>
            <a:r>
              <a:rPr lang="en-US" sz="3500" dirty="0" smtClean="0"/>
              <a:t>final class A {</a:t>
            </a:r>
          </a:p>
          <a:p>
            <a:pPr>
              <a:buNone/>
            </a:pPr>
            <a:r>
              <a:rPr lang="en-US" sz="3500" dirty="0" smtClean="0"/>
              <a:t>// ...</a:t>
            </a:r>
          </a:p>
          <a:p>
            <a:pPr>
              <a:buNone/>
            </a:pPr>
            <a:r>
              <a:rPr lang="en-US" sz="3500" dirty="0" smtClean="0"/>
              <a:t>}</a:t>
            </a:r>
          </a:p>
          <a:p>
            <a:pPr>
              <a:buNone/>
            </a:pPr>
            <a:r>
              <a:rPr lang="en-US" sz="3500" dirty="0" smtClean="0"/>
              <a:t>// The following class is illegal.</a:t>
            </a:r>
          </a:p>
          <a:p>
            <a:pPr>
              <a:buNone/>
            </a:pPr>
            <a:r>
              <a:rPr lang="en-US" sz="3500" dirty="0" smtClean="0"/>
              <a:t>class B extends A { // ERROR!</a:t>
            </a:r>
          </a:p>
          <a:p>
            <a:pPr>
              <a:buNone/>
            </a:pPr>
            <a:r>
              <a:rPr lang="en-US" sz="3500" dirty="0" smtClean="0"/>
              <a:t>// ...</a:t>
            </a:r>
          </a:p>
          <a:p>
            <a:pPr>
              <a:buNone/>
            </a:pPr>
            <a:r>
              <a:rPr lang="en-US" sz="3500" dirty="0" smtClean="0"/>
              <a:t>}</a:t>
            </a:r>
            <a:endParaRPr lang="en-US" sz="35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Packages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dirty="0" smtClean="0"/>
              <a:t>Packages are containers for classes that are used to keep the class name space </a:t>
            </a:r>
            <a:r>
              <a:rPr lang="en-US" dirty="0" smtClean="0"/>
              <a:t>compartmentalized.</a:t>
            </a:r>
          </a:p>
          <a:p>
            <a:r>
              <a:rPr lang="en-US" dirty="0" smtClean="0"/>
              <a:t>You can define classes inside a package that are not accessible by code outside that package.</a:t>
            </a:r>
          </a:p>
          <a:p>
            <a:r>
              <a:rPr lang="en-US" dirty="0" smtClean="0"/>
              <a:t> You can also define class members that are only exposed to other members of the same package.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a Package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create a package is quite easy: simply include a </a:t>
            </a:r>
            <a:r>
              <a:rPr lang="en-US" b="1" dirty="0" smtClean="0"/>
              <a:t>package command as the first statement </a:t>
            </a:r>
            <a:r>
              <a:rPr lang="en-US" dirty="0" smtClean="0"/>
              <a:t>in a Java source file.</a:t>
            </a:r>
          </a:p>
          <a:p>
            <a:r>
              <a:rPr lang="en-US" dirty="0" smtClean="0"/>
              <a:t> Any classes declared within that file will belong to the specified package.</a:t>
            </a:r>
          </a:p>
          <a:p>
            <a:r>
              <a:rPr lang="en-US" dirty="0" smtClean="0"/>
              <a:t>The package statement defines a name space in which classes are stored.</a:t>
            </a:r>
          </a:p>
          <a:p>
            <a:r>
              <a:rPr lang="en-US" dirty="0" smtClean="0"/>
              <a:t> If you omit the package statement, the class names are put into the </a:t>
            </a:r>
            <a:r>
              <a:rPr lang="en-US" b="1" dirty="0" smtClean="0"/>
              <a:t>default package</a:t>
            </a:r>
            <a:r>
              <a:rPr lang="en-US" dirty="0" smtClean="0"/>
              <a:t>, which has no name.</a:t>
            </a:r>
          </a:p>
          <a:p>
            <a:r>
              <a:rPr lang="en-US" dirty="0" smtClean="0"/>
              <a:t>While the default package is fine for short, sample programs, it is inadequate for real applications.</a:t>
            </a:r>
          </a:p>
          <a:p>
            <a:r>
              <a:rPr lang="en-US" dirty="0" smtClean="0"/>
              <a:t> Most of the time, you will define a package for your code.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the general form of the </a:t>
            </a:r>
            <a:r>
              <a:rPr lang="en-US" b="1" dirty="0" smtClean="0"/>
              <a:t>package statement:</a:t>
            </a:r>
          </a:p>
          <a:p>
            <a:pPr>
              <a:buNone/>
            </a:pPr>
            <a:r>
              <a:rPr lang="en-US" b="1" dirty="0" smtClean="0"/>
              <a:t>package </a:t>
            </a:r>
            <a:r>
              <a:rPr lang="en-US" b="1" i="1" dirty="0" err="1" smtClean="0"/>
              <a:t>packname</a:t>
            </a:r>
            <a:r>
              <a:rPr lang="en-US" b="1" i="1" dirty="0" smtClean="0"/>
              <a:t>;</a:t>
            </a:r>
          </a:p>
          <a:p>
            <a:r>
              <a:rPr lang="en-US" dirty="0" smtClean="0"/>
              <a:t>Here, </a:t>
            </a:r>
            <a:r>
              <a:rPr lang="en-US" i="1" dirty="0" err="1" smtClean="0"/>
              <a:t>pkg</a:t>
            </a:r>
            <a:r>
              <a:rPr lang="en-US" i="1" dirty="0" smtClean="0"/>
              <a:t> is the name of the package.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package</a:t>
            </a:r>
            <a:r>
              <a:rPr lang="en-US" dirty="0"/>
              <a:t> </a:t>
            </a:r>
            <a:r>
              <a:rPr lang="en-US" dirty="0" err="1"/>
              <a:t>mypack</a:t>
            </a:r>
            <a:r>
              <a:rPr lang="en-US" dirty="0"/>
              <a:t>;  </a:t>
            </a:r>
          </a:p>
          <a:p>
            <a:pPr marL="0" indent="0">
              <a:buNone/>
            </a:pPr>
            <a:r>
              <a:rPr lang="en-US" b="1" dirty="0"/>
              <a:t>public</a:t>
            </a:r>
            <a:r>
              <a:rPr lang="en-US" dirty="0"/>
              <a:t> </a:t>
            </a: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("Welcome to package");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259691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If you are not using any IDE, you need to follow the </a:t>
            </a:r>
            <a:r>
              <a:rPr lang="en-US" b="1" dirty="0"/>
              <a:t>syntax</a:t>
            </a:r>
            <a:r>
              <a:rPr lang="en-US" dirty="0"/>
              <a:t> given below:</a:t>
            </a:r>
          </a:p>
          <a:p>
            <a:pPr marL="0" indent="0">
              <a:buNone/>
            </a:pPr>
            <a:r>
              <a:rPr lang="en-US" dirty="0" err="1"/>
              <a:t>javac</a:t>
            </a:r>
            <a:r>
              <a:rPr lang="en-US" dirty="0"/>
              <a:t> -d directory </a:t>
            </a:r>
            <a:r>
              <a:rPr lang="en-US" dirty="0" err="1"/>
              <a:t>javafilename</a:t>
            </a:r>
            <a:r>
              <a:rPr lang="en-US" dirty="0"/>
              <a:t>  </a:t>
            </a:r>
            <a:endParaRPr lang="en-US" dirty="0" smtClean="0"/>
          </a:p>
          <a:p>
            <a:pPr marL="0" indent="0">
              <a:buNone/>
            </a:pPr>
            <a:endParaRPr lang="en-US" dirty="0"/>
          </a:p>
          <a:p>
            <a:pPr marL="0" indent="0">
              <a:buNone/>
            </a:pPr>
            <a:r>
              <a:rPr lang="en-US" dirty="0"/>
              <a:t>For </a:t>
            </a:r>
            <a:r>
              <a:rPr lang="en-US" b="1" dirty="0"/>
              <a:t>example</a:t>
            </a:r>
            <a:endParaRPr lang="en-US" dirty="0"/>
          </a:p>
          <a:p>
            <a:pPr marL="0" indent="0">
              <a:buNone/>
            </a:pPr>
            <a:r>
              <a:rPr lang="en-US" dirty="0" err="1"/>
              <a:t>javac</a:t>
            </a:r>
            <a:r>
              <a:rPr lang="en-US" dirty="0"/>
              <a:t> -d </a:t>
            </a:r>
            <a:r>
              <a:rPr lang="en-US" dirty="0"/>
              <a:t>.</a:t>
            </a:r>
            <a:r>
              <a:rPr lang="en-US" dirty="0"/>
              <a:t> Simple.java  </a:t>
            </a:r>
            <a:endParaRPr lang="en-US" dirty="0" smtClean="0"/>
          </a:p>
          <a:p>
            <a:pPr marL="0" indent="0">
              <a:buNone/>
            </a:pPr>
            <a:endParaRPr lang="en-US" dirty="0"/>
          </a:p>
          <a:p>
            <a:pPr marL="0" indent="0">
              <a:buNone/>
            </a:pPr>
            <a:r>
              <a:rPr lang="en-US" dirty="0"/>
              <a:t>The -d switch specifies the destination where to put the generated class file. You can use any directory name like /home (in case of Linux), d:/abc (in case of windows) etc. If you want to keep the package within the same directory, you can use . (dot).</a:t>
            </a:r>
          </a:p>
          <a:p>
            <a:pPr marL="0" indent="0">
              <a:buNone/>
            </a:pPr>
            <a:endParaRPr lang="en-US" dirty="0"/>
          </a:p>
        </p:txBody>
      </p:sp>
    </p:spTree>
    <p:extLst>
      <p:ext uri="{BB962C8B-B14F-4D97-AF65-F5344CB8AC3E}">
        <p14:creationId xmlns:p14="http://schemas.microsoft.com/office/powerpoint/2010/main" val="21001998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9359209"/>
              </p:ext>
            </p:extLst>
          </p:nvPr>
        </p:nvGraphicFramePr>
        <p:xfrm>
          <a:off x="457200" y="2438399"/>
          <a:ext cx="8229600" cy="838202"/>
        </p:xfrm>
        <a:graphic>
          <a:graphicData uri="http://schemas.openxmlformats.org/drawingml/2006/table">
            <a:tbl>
              <a:tblPr/>
              <a:tblGrid>
                <a:gridCol w="8229600"/>
              </a:tblGrid>
              <a:tr h="419101">
                <a:tc>
                  <a:txBody>
                    <a:bodyPr/>
                    <a:lstStyle/>
                    <a:p>
                      <a:r>
                        <a:rPr lang="en-US" b="1" i="0">
                          <a:solidFill>
                            <a:srgbClr val="000000"/>
                          </a:solidFill>
                          <a:effectLst/>
                          <a:latin typeface="verdana"/>
                        </a:rPr>
                        <a:t>To Compile:</a:t>
                      </a:r>
                      <a:r>
                        <a:rPr lang="en-US" b="0" i="0">
                          <a:solidFill>
                            <a:srgbClr val="000000"/>
                          </a:solidFill>
                          <a:effectLst/>
                          <a:latin typeface="verdana"/>
                        </a:rPr>
                        <a:t> javac -d . Simple.java</a:t>
                      </a:r>
                    </a:p>
                  </a:txBody>
                  <a:tcPr anchor="ctr">
                    <a:lnL>
                      <a:noFill/>
                    </a:lnL>
                    <a:lnR>
                      <a:noFill/>
                    </a:lnR>
                    <a:lnT>
                      <a:noFill/>
                    </a:lnT>
                    <a:lnB>
                      <a:noFill/>
                    </a:lnB>
                  </a:tcPr>
                </a:tc>
              </a:tr>
              <a:tr h="419101">
                <a:tc>
                  <a:txBody>
                    <a:bodyPr/>
                    <a:lstStyle/>
                    <a:p>
                      <a:r>
                        <a:rPr lang="en-US" b="1" i="0" dirty="0">
                          <a:solidFill>
                            <a:srgbClr val="000000"/>
                          </a:solidFill>
                          <a:effectLst/>
                          <a:latin typeface="verdana"/>
                        </a:rPr>
                        <a:t>To Run:</a:t>
                      </a:r>
                      <a:r>
                        <a:rPr lang="en-US" b="0" i="0" dirty="0">
                          <a:solidFill>
                            <a:srgbClr val="000000"/>
                          </a:solidFill>
                          <a:effectLst/>
                          <a:latin typeface="verdana"/>
                        </a:rPr>
                        <a:t> java </a:t>
                      </a:r>
                      <a:r>
                        <a:rPr lang="en-US" b="0" i="0" dirty="0" err="1">
                          <a:solidFill>
                            <a:srgbClr val="000000"/>
                          </a:solidFill>
                          <a:effectLst/>
                          <a:latin typeface="verdana"/>
                        </a:rPr>
                        <a:t>mypack.Simple</a:t>
                      </a:r>
                      <a:endParaRPr lang="en-US" b="0" i="0" dirty="0">
                        <a:solidFill>
                          <a:srgbClr val="000000"/>
                        </a:solidFill>
                        <a:effectLst/>
                        <a:latin typeface="verdana"/>
                      </a:endParaRP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457200" y="3497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cs typeface="Times New Roman" pitchFamily="18" charset="0"/>
              </a:rPr>
              <a:t>Output:Welcome to package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19070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 to access the package</a:t>
            </a:r>
            <a:endParaRPr lang="en-US" dirty="0"/>
          </a:p>
        </p:txBody>
      </p:sp>
      <p:sp>
        <p:nvSpPr>
          <p:cNvPr id="3" name="Content Placeholder 2"/>
          <p:cNvSpPr>
            <a:spLocks noGrp="1"/>
          </p:cNvSpPr>
          <p:nvPr>
            <p:ph idx="1"/>
          </p:nvPr>
        </p:nvSpPr>
        <p:spPr/>
        <p:txBody>
          <a:bodyPr/>
          <a:lstStyle/>
          <a:p>
            <a:r>
              <a:rPr lang="en-US" dirty="0"/>
              <a:t>import package.*;</a:t>
            </a:r>
          </a:p>
          <a:p>
            <a:r>
              <a:rPr lang="en-US" dirty="0"/>
              <a:t>import </a:t>
            </a:r>
            <a:r>
              <a:rPr lang="en-US" dirty="0" err="1"/>
              <a:t>package.classname</a:t>
            </a:r>
            <a:r>
              <a:rPr lang="en-US" dirty="0"/>
              <a:t>;</a:t>
            </a:r>
          </a:p>
          <a:p>
            <a:endParaRPr lang="en-US" dirty="0"/>
          </a:p>
        </p:txBody>
      </p:sp>
    </p:spTree>
    <p:extLst>
      <p:ext uri="{BB962C8B-B14F-4D97-AF65-F5344CB8AC3E}">
        <p14:creationId xmlns:p14="http://schemas.microsoft.com/office/powerpoint/2010/main" val="15717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subclass inherits all the </a:t>
            </a:r>
            <a:r>
              <a:rPr lang="en-US" i="1" dirty="0" smtClean="0"/>
              <a:t>members</a:t>
            </a:r>
            <a:r>
              <a:rPr lang="en-US" dirty="0" smtClean="0"/>
              <a:t> (fields, methods, and nested classes) from its </a:t>
            </a:r>
            <a:r>
              <a:rPr lang="en-US" dirty="0" err="1" smtClean="0"/>
              <a:t>superclass</a:t>
            </a:r>
            <a:r>
              <a:rPr lang="en-US" dirty="0" smtClean="0"/>
              <a:t>. </a:t>
            </a:r>
          </a:p>
          <a:p>
            <a:r>
              <a:rPr lang="en-US" dirty="0" smtClean="0"/>
              <a:t>Constructors are not members, so they are not inherited by subclasses, but the constructor of the </a:t>
            </a:r>
            <a:r>
              <a:rPr lang="en-US" dirty="0" err="1" smtClean="0"/>
              <a:t>superclass</a:t>
            </a:r>
            <a:r>
              <a:rPr lang="en-US" dirty="0" smtClean="0"/>
              <a:t> can be invoked from the subclass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4"/>
          <p:cNvSpPr>
            <a:spLocks noChangeArrowheads="1"/>
          </p:cNvSpPr>
          <p:nvPr/>
        </p:nvSpPr>
        <p:spPr bwMode="auto">
          <a:xfrm>
            <a:off x="2971800" y="2590800"/>
            <a:ext cx="2852738" cy="769938"/>
          </a:xfrm>
          <a:prstGeom prst="rect">
            <a:avLst/>
          </a:prstGeom>
          <a:noFill/>
          <a:ln w="9525">
            <a:noFill/>
            <a:miter lim="800000"/>
            <a:headEnd/>
            <a:tailEnd/>
          </a:ln>
        </p:spPr>
        <p:txBody>
          <a:bodyPr wrap="none">
            <a:spAutoFit/>
          </a:bodyPr>
          <a:lstStyle/>
          <a:p>
            <a:r>
              <a:rPr lang="en-US" sz="4400" b="1"/>
              <a:t>Interfaces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9" name="Rectangle 4"/>
          <p:cNvSpPr>
            <a:spLocks noChangeArrowheads="1"/>
          </p:cNvSpPr>
          <p:nvPr/>
        </p:nvSpPr>
        <p:spPr bwMode="auto">
          <a:xfrm>
            <a:off x="0" y="838200"/>
            <a:ext cx="9144000" cy="6691062"/>
          </a:xfrm>
          <a:prstGeom prst="rect">
            <a:avLst/>
          </a:prstGeom>
          <a:noFill/>
          <a:ln w="9525">
            <a:noFill/>
            <a:miter lim="800000"/>
            <a:headEnd/>
            <a:tailEnd/>
          </a:ln>
        </p:spPr>
        <p:txBody>
          <a:bodyPr>
            <a:spAutoFit/>
          </a:bodyPr>
          <a:lstStyle/>
          <a:p>
            <a:pPr>
              <a:buFont typeface="Arial" pitchFamily="34" charset="0"/>
              <a:buChar char="•"/>
            </a:pPr>
            <a:r>
              <a:rPr lang="en-US" sz="3200" dirty="0" smtClean="0"/>
              <a:t>using </a:t>
            </a:r>
            <a:r>
              <a:rPr lang="en-US" sz="3200" b="1" dirty="0" smtClean="0"/>
              <a:t>interface,</a:t>
            </a:r>
            <a:r>
              <a:rPr lang="en-US" sz="3200" dirty="0" smtClean="0"/>
              <a:t> you can specify what a class must do, but not how it does it.</a:t>
            </a:r>
            <a:endParaRPr lang="en-AU" altLang="en-AU" sz="3200" dirty="0"/>
          </a:p>
          <a:p>
            <a:pPr>
              <a:buFont typeface="Arial" pitchFamily="34" charset="0"/>
              <a:buChar char="•"/>
            </a:pPr>
            <a:r>
              <a:rPr lang="en-AU" altLang="en-AU" sz="3200" dirty="0" smtClean="0"/>
              <a:t>Can </a:t>
            </a:r>
            <a:r>
              <a:rPr lang="en-AU" altLang="en-AU" sz="3200" dirty="0"/>
              <a:t>contain only </a:t>
            </a:r>
            <a:r>
              <a:rPr lang="en-AU" altLang="en-AU" sz="3200" dirty="0">
                <a:solidFill>
                  <a:schemeClr val="hlink"/>
                </a:solidFill>
              </a:rPr>
              <a:t>constants (final variables) </a:t>
            </a:r>
            <a:r>
              <a:rPr lang="en-AU" altLang="en-AU" sz="3200" dirty="0"/>
              <a:t>and</a:t>
            </a:r>
            <a:r>
              <a:rPr lang="en-AU" altLang="en-AU" sz="3200" dirty="0">
                <a:solidFill>
                  <a:schemeClr val="hlink"/>
                </a:solidFill>
              </a:rPr>
              <a:t> abstract method </a:t>
            </a:r>
            <a:r>
              <a:rPr lang="en-AU" altLang="en-AU" sz="3200" dirty="0"/>
              <a:t>(no implementation) - Different from Abstract </a:t>
            </a:r>
            <a:r>
              <a:rPr lang="en-AU" altLang="en-AU" sz="3200" dirty="0" smtClean="0"/>
              <a:t>classes.</a:t>
            </a:r>
          </a:p>
          <a:p>
            <a:pPr>
              <a:buFont typeface="Arial" pitchFamily="34" charset="0"/>
              <a:buChar char="•"/>
            </a:pPr>
            <a:r>
              <a:rPr lang="en-US" sz="3200" dirty="0" smtClean="0"/>
              <a:t>Once it is defined, any number of classes can implement an </a:t>
            </a:r>
            <a:r>
              <a:rPr lang="en-US" sz="3200" b="1" dirty="0" smtClean="0"/>
              <a:t>interface. </a:t>
            </a:r>
            <a:r>
              <a:rPr lang="en-US" sz="3200" dirty="0" smtClean="0"/>
              <a:t>Also, one class can implement any number of interfaces.</a:t>
            </a:r>
          </a:p>
          <a:p>
            <a:pPr marL="342900" indent="-342900" eaLnBrk="0" hangingPunct="0">
              <a:spcBef>
                <a:spcPct val="20000"/>
              </a:spcBef>
              <a:defRPr/>
            </a:pPr>
            <a:r>
              <a:rPr lang="en-AU" altLang="en-AU" sz="3200" kern="0" dirty="0" smtClean="0">
                <a:solidFill>
                  <a:srgbClr val="FF0000"/>
                </a:solidFill>
              </a:rPr>
              <a:t>A class can implement any number of interfaces, but cannot extend more than one class at a time.</a:t>
            </a:r>
          </a:p>
          <a:p>
            <a:pPr marL="342900" indent="-342900" eaLnBrk="0" hangingPunct="0">
              <a:spcBef>
                <a:spcPct val="20000"/>
              </a:spcBef>
              <a:buFont typeface="Arial" pitchFamily="34" charset="0"/>
              <a:buChar char="•"/>
              <a:defRPr/>
            </a:pPr>
            <a:r>
              <a:rPr lang="en-US" sz="3200" kern="0" dirty="0" smtClean="0"/>
              <a:t>Therefore, interfaces are considered as an informal way of realizing </a:t>
            </a:r>
            <a:r>
              <a:rPr lang="en-US" sz="3200" b="1" kern="0" dirty="0" smtClean="0"/>
              <a:t>multiple inheritance</a:t>
            </a:r>
            <a:r>
              <a:rPr lang="en-US" sz="3200" kern="0" dirty="0" smtClean="0"/>
              <a:t> in Java.</a:t>
            </a:r>
          </a:p>
          <a:p>
            <a:pPr>
              <a:buFont typeface="Arial" pitchFamily="34" charset="0"/>
              <a:buChar char="•"/>
            </a:pPr>
            <a:endParaRPr lang="en-AU" altLang="en-AU" sz="3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0" y="914400"/>
            <a:ext cx="9144000" cy="5334000"/>
          </a:xfrm>
          <a:prstGeom prst="rect">
            <a:avLst/>
          </a:prstGeom>
        </p:spPr>
        <p:txBody>
          <a:bodyPr/>
          <a:lstStyle/>
          <a:p>
            <a:pPr marL="342900" indent="-342900" eaLnBrk="0" hangingPunct="0">
              <a:spcBef>
                <a:spcPct val="20000"/>
              </a:spcBef>
              <a:defRPr/>
            </a:pPr>
            <a:r>
              <a:rPr lang="en-US" sz="2800" b="1" dirty="0" smtClean="0"/>
              <a:t>Defining an Interface:</a:t>
            </a:r>
          </a:p>
          <a:p>
            <a:pPr marL="342900" indent="-342900" eaLnBrk="0" hangingPunct="0">
              <a:spcBef>
                <a:spcPct val="20000"/>
              </a:spcBef>
              <a:defRPr/>
            </a:pPr>
            <a:endParaRPr lang="en-US" sz="2800" b="1" dirty="0" smtClean="0"/>
          </a:p>
          <a:p>
            <a:r>
              <a:rPr lang="en-US" sz="2800" i="1" dirty="0" smtClean="0"/>
              <a:t>access interface name {</a:t>
            </a:r>
          </a:p>
          <a:p>
            <a:r>
              <a:rPr lang="en-US" sz="2800" i="1" dirty="0" smtClean="0"/>
              <a:t>return-type method-name1(parameter-list);</a:t>
            </a:r>
          </a:p>
          <a:p>
            <a:r>
              <a:rPr lang="en-US" sz="2800" i="1" dirty="0" smtClean="0"/>
              <a:t>return-type method-name2(parameter-list);</a:t>
            </a:r>
          </a:p>
          <a:p>
            <a:r>
              <a:rPr lang="en-US" sz="2800" i="1" dirty="0" smtClean="0"/>
              <a:t>type final-varname1 = value;</a:t>
            </a:r>
          </a:p>
          <a:p>
            <a:r>
              <a:rPr lang="en-US" sz="2800" i="1" dirty="0" smtClean="0"/>
              <a:t>type final-varname2 = value;</a:t>
            </a:r>
          </a:p>
          <a:p>
            <a:r>
              <a:rPr lang="en-US" sz="2800" i="1" dirty="0" smtClean="0"/>
              <a:t>// ...</a:t>
            </a:r>
          </a:p>
          <a:p>
            <a:r>
              <a:rPr lang="en-US" sz="2800" i="1" dirty="0" smtClean="0"/>
              <a:t>return-type method-</a:t>
            </a:r>
            <a:r>
              <a:rPr lang="en-US" sz="2800" i="1" dirty="0" err="1" smtClean="0"/>
              <a:t>nameN</a:t>
            </a:r>
            <a:r>
              <a:rPr lang="en-US" sz="2800" i="1" dirty="0" smtClean="0"/>
              <a:t>(parameter-list);</a:t>
            </a:r>
          </a:p>
          <a:p>
            <a:r>
              <a:rPr lang="en-US" sz="2800" i="1" dirty="0" smtClean="0"/>
              <a:t>type final-</a:t>
            </a:r>
            <a:r>
              <a:rPr lang="en-US" sz="2800" i="1" dirty="0" err="1" smtClean="0"/>
              <a:t>varnameN</a:t>
            </a:r>
            <a:r>
              <a:rPr lang="en-US" sz="2800" i="1" dirty="0" smtClean="0"/>
              <a:t> = value;</a:t>
            </a:r>
          </a:p>
          <a:p>
            <a:r>
              <a:rPr lang="en-US" sz="2800" dirty="0" smtClean="0"/>
              <a:t>}</a:t>
            </a:r>
            <a:endParaRPr lang="en-US" sz="2800" kern="0" dirty="0">
              <a:latin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762000"/>
            <a:ext cx="8077200" cy="2031325"/>
          </a:xfrm>
          <a:prstGeom prst="rect">
            <a:avLst/>
          </a:prstGeom>
          <a:noFill/>
        </p:spPr>
        <p:txBody>
          <a:bodyPr wrap="square" rtlCol="0">
            <a:spAutoFit/>
          </a:bodyPr>
          <a:lstStyle/>
          <a:p>
            <a:r>
              <a:rPr lang="en-US" dirty="0" err="1" smtClean="0"/>
              <a:t>Eg</a:t>
            </a:r>
            <a:r>
              <a:rPr lang="en-US" dirty="0" smtClean="0"/>
              <a:t>: </a:t>
            </a:r>
          </a:p>
          <a:p>
            <a:endParaRPr lang="en-US" dirty="0" smtClean="0"/>
          </a:p>
          <a:p>
            <a:r>
              <a:rPr lang="en-US" dirty="0" smtClean="0"/>
              <a:t>interface Callback</a:t>
            </a:r>
          </a:p>
          <a:p>
            <a:r>
              <a:rPr lang="en-US" dirty="0" smtClean="0"/>
              <a:t> {</a:t>
            </a:r>
          </a:p>
          <a:p>
            <a:r>
              <a:rPr lang="en-US" dirty="0" smtClean="0"/>
              <a:t>void callback(</a:t>
            </a:r>
            <a:r>
              <a:rPr lang="en-US" dirty="0" err="1" smtClean="0"/>
              <a:t>int</a:t>
            </a:r>
            <a:r>
              <a:rPr lang="en-US" dirty="0" smtClean="0"/>
              <a:t> </a:t>
            </a:r>
            <a:r>
              <a:rPr lang="en-US" dirty="0" err="1" smtClean="0"/>
              <a:t>param</a:t>
            </a:r>
            <a:r>
              <a:rPr lang="en-US" dirty="0" smtClean="0"/>
              <a:t>);</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13479"/>
            <a:ext cx="8382000" cy="6001643"/>
          </a:xfrm>
          <a:prstGeom prst="rect">
            <a:avLst/>
          </a:prstGeom>
        </p:spPr>
        <p:txBody>
          <a:bodyPr wrap="square">
            <a:spAutoFit/>
          </a:bodyPr>
          <a:lstStyle/>
          <a:p>
            <a:r>
              <a:rPr lang="en-US" sz="3200" b="1" dirty="0" smtClean="0"/>
              <a:t>Implementing Interfaces</a:t>
            </a:r>
          </a:p>
          <a:p>
            <a:pPr>
              <a:buFont typeface="Arial" pitchFamily="34" charset="0"/>
              <a:buChar char="•"/>
            </a:pPr>
            <a:r>
              <a:rPr lang="en-US" sz="3200" dirty="0" smtClean="0"/>
              <a:t>Once an </a:t>
            </a:r>
            <a:r>
              <a:rPr lang="en-US" sz="3200" b="1" dirty="0" smtClean="0"/>
              <a:t>interface</a:t>
            </a:r>
            <a:r>
              <a:rPr lang="en-US" sz="3200" dirty="0" smtClean="0"/>
              <a:t> has been defined, one or more classes can implement that interface. </a:t>
            </a:r>
          </a:p>
          <a:p>
            <a:pPr>
              <a:buFont typeface="Arial" pitchFamily="34" charset="0"/>
              <a:buChar char="•"/>
            </a:pPr>
            <a:r>
              <a:rPr lang="en-US" sz="3200" dirty="0" smtClean="0"/>
              <a:t>To implement an interface, include the </a:t>
            </a:r>
            <a:r>
              <a:rPr lang="en-US" sz="3200" b="1" dirty="0" smtClean="0"/>
              <a:t>implements</a:t>
            </a:r>
            <a:r>
              <a:rPr lang="en-US" sz="3200" dirty="0" smtClean="0"/>
              <a:t> clause in a class definition, and then create the methods defined by the interface.</a:t>
            </a:r>
          </a:p>
          <a:p>
            <a:pPr>
              <a:buFont typeface="Arial" pitchFamily="34" charset="0"/>
              <a:buChar char="•"/>
            </a:pPr>
            <a:r>
              <a:rPr lang="en-US" sz="3200" dirty="0" smtClean="0"/>
              <a:t> The general form of a class that includes the </a:t>
            </a:r>
            <a:r>
              <a:rPr lang="en-US" sz="3200" b="1" dirty="0" smtClean="0"/>
              <a:t>implements</a:t>
            </a:r>
            <a:endParaRPr lang="en-US" sz="3200" dirty="0" smtClean="0"/>
          </a:p>
          <a:p>
            <a:r>
              <a:rPr lang="en-US" sz="3200" dirty="0" smtClean="0"/>
              <a:t>class </a:t>
            </a:r>
            <a:r>
              <a:rPr lang="en-US" sz="3200" i="1" dirty="0" err="1" smtClean="0"/>
              <a:t>classname</a:t>
            </a:r>
            <a:r>
              <a:rPr lang="en-US" sz="3200" i="1" dirty="0" smtClean="0"/>
              <a:t> [extends </a:t>
            </a:r>
            <a:r>
              <a:rPr lang="en-US" sz="3200" i="1" dirty="0" err="1" smtClean="0"/>
              <a:t>superclass</a:t>
            </a:r>
            <a:r>
              <a:rPr lang="en-US" sz="3200" i="1" dirty="0" smtClean="0"/>
              <a:t>] [implements interface [,interface...]]    {</a:t>
            </a:r>
          </a:p>
          <a:p>
            <a:r>
              <a:rPr lang="en-US" sz="3200" dirty="0" smtClean="0"/>
              <a:t>// class-body</a:t>
            </a:r>
          </a:p>
          <a:p>
            <a:r>
              <a:rPr lang="en-US" sz="3200" dirty="0" smtClean="0"/>
              <a:t>}</a:t>
            </a:r>
            <a:endParaRPr lang="en-US"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Autofit/>
          </a:bodyPr>
          <a:lstStyle/>
          <a:p>
            <a:pPr>
              <a:buNone/>
            </a:pPr>
            <a:r>
              <a:rPr lang="en-US" sz="2400" dirty="0" smtClean="0"/>
              <a:t>class Client implements Callback {</a:t>
            </a:r>
          </a:p>
          <a:p>
            <a:pPr>
              <a:buNone/>
            </a:pPr>
            <a:r>
              <a:rPr lang="en-US" sz="2400" dirty="0" smtClean="0"/>
              <a:t>public void callback(</a:t>
            </a:r>
            <a:r>
              <a:rPr lang="en-US" sz="2400" dirty="0" err="1" smtClean="0"/>
              <a:t>int</a:t>
            </a:r>
            <a:r>
              <a:rPr lang="en-US" sz="2400" dirty="0" smtClean="0"/>
              <a:t> p) {</a:t>
            </a:r>
          </a:p>
          <a:p>
            <a:pPr>
              <a:buNone/>
            </a:pPr>
            <a:r>
              <a:rPr lang="en-US" sz="2400" dirty="0" err="1" smtClean="0"/>
              <a:t>System.out.println</a:t>
            </a:r>
            <a:r>
              <a:rPr lang="en-US" sz="2400" dirty="0" smtClean="0"/>
              <a:t>("callback called with " + p);</a:t>
            </a:r>
          </a:p>
          <a:p>
            <a:pPr>
              <a:buNone/>
            </a:pPr>
            <a:r>
              <a:rPr lang="en-US" sz="2400" dirty="0" smtClean="0"/>
              <a:t>}</a:t>
            </a:r>
          </a:p>
          <a:p>
            <a:pPr>
              <a:buNone/>
            </a:pPr>
            <a:r>
              <a:rPr lang="en-US" sz="2400" dirty="0" smtClean="0"/>
              <a:t>void </a:t>
            </a:r>
            <a:r>
              <a:rPr lang="en-US" sz="2400" dirty="0" err="1" smtClean="0"/>
              <a:t>nonIfaceMeth</a:t>
            </a:r>
            <a:r>
              <a:rPr lang="en-US" sz="2400" dirty="0" smtClean="0"/>
              <a:t>() {</a:t>
            </a:r>
          </a:p>
          <a:p>
            <a:pPr>
              <a:buNone/>
            </a:pPr>
            <a:r>
              <a:rPr lang="en-US" sz="2400" dirty="0" err="1" smtClean="0"/>
              <a:t>System.out.println</a:t>
            </a:r>
            <a:r>
              <a:rPr lang="en-US" sz="2400" dirty="0" smtClean="0"/>
              <a:t>("Classes that implement interfaces " +</a:t>
            </a:r>
          </a:p>
          <a:p>
            <a:pPr>
              <a:buNone/>
            </a:pPr>
            <a:r>
              <a:rPr lang="en-US" sz="2400" dirty="0" smtClean="0"/>
              <a:t>"may also define other members, too.");</a:t>
            </a:r>
          </a:p>
          <a:p>
            <a:pPr>
              <a:buNone/>
            </a:pPr>
            <a:r>
              <a:rPr lang="en-US" sz="2400" dirty="0" smtClean="0"/>
              <a:t>}</a:t>
            </a:r>
          </a:p>
          <a:p>
            <a:pPr>
              <a:buNone/>
            </a:pPr>
            <a:r>
              <a:rPr lang="en-US" sz="2400" dirty="0" smtClean="0"/>
              <a:t>}</a:t>
            </a:r>
          </a:p>
          <a:p>
            <a:pPr>
              <a:buNone/>
            </a:pPr>
            <a:r>
              <a:rPr lang="en-US" sz="2400" dirty="0" smtClean="0"/>
              <a:t>class </a:t>
            </a:r>
            <a:r>
              <a:rPr lang="en-US" sz="2400" dirty="0" err="1" smtClean="0"/>
              <a:t>TestIface</a:t>
            </a:r>
            <a:r>
              <a:rPr lang="en-US" sz="2400" dirty="0" smtClean="0"/>
              <a:t> {</a:t>
            </a:r>
          </a:p>
          <a:p>
            <a:pPr>
              <a:buNone/>
            </a:pPr>
            <a:r>
              <a:rPr lang="en-US" sz="2400" dirty="0" smtClean="0"/>
              <a:t>public static void main(String </a:t>
            </a:r>
            <a:r>
              <a:rPr lang="en-US" sz="2400" dirty="0" err="1" smtClean="0"/>
              <a:t>args</a:t>
            </a:r>
            <a:r>
              <a:rPr lang="en-US" sz="2400" dirty="0" smtClean="0"/>
              <a:t>[]) {</a:t>
            </a:r>
          </a:p>
          <a:p>
            <a:pPr>
              <a:buNone/>
            </a:pPr>
            <a:r>
              <a:rPr lang="en-US" sz="2400" dirty="0" smtClean="0"/>
              <a:t>Callback c = new Client();</a:t>
            </a:r>
          </a:p>
          <a:p>
            <a:pPr>
              <a:buNone/>
            </a:pPr>
            <a:r>
              <a:rPr lang="en-US" sz="2400" dirty="0" err="1" smtClean="0"/>
              <a:t>c.callback</a:t>
            </a:r>
            <a:r>
              <a:rPr lang="en-US" sz="2400" dirty="0" smtClean="0"/>
              <a:t>(42);</a:t>
            </a:r>
          </a:p>
          <a:p>
            <a:pPr>
              <a:buNone/>
            </a:pPr>
            <a:r>
              <a:rPr lang="en-US" sz="2400" dirty="0" smtClean="0"/>
              <a:t>} }</a:t>
            </a:r>
          </a:p>
          <a:p>
            <a:pPr>
              <a:buNone/>
            </a:pPr>
            <a:r>
              <a:rPr lang="en-US" sz="2400" dirty="0" smtClean="0"/>
              <a:t>The output </a:t>
            </a:r>
          </a:p>
          <a:p>
            <a:pPr>
              <a:buNone/>
            </a:pPr>
            <a:r>
              <a:rPr lang="en-US" sz="2400" dirty="0" smtClean="0"/>
              <a:t>callback called with 42</a:t>
            </a:r>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Interfaces Can Be Extended</a:t>
            </a:r>
            <a:endParaRPr lang="en-US" dirty="0"/>
          </a:p>
        </p:txBody>
      </p:sp>
      <p:sp>
        <p:nvSpPr>
          <p:cNvPr id="3" name="Content Placeholder 2"/>
          <p:cNvSpPr>
            <a:spLocks noGrp="1"/>
          </p:cNvSpPr>
          <p:nvPr>
            <p:ph idx="1"/>
          </p:nvPr>
        </p:nvSpPr>
        <p:spPr>
          <a:xfrm>
            <a:off x="457200" y="457200"/>
            <a:ext cx="8229600" cy="4525963"/>
          </a:xfrm>
        </p:spPr>
        <p:txBody>
          <a:bodyPr>
            <a:noAutofit/>
          </a:bodyPr>
          <a:lstStyle/>
          <a:p>
            <a:pPr>
              <a:buNone/>
            </a:pPr>
            <a:r>
              <a:rPr lang="en-US" sz="1800" dirty="0" smtClean="0"/>
              <a:t>interface A {</a:t>
            </a:r>
          </a:p>
          <a:p>
            <a:pPr>
              <a:buNone/>
            </a:pPr>
            <a:r>
              <a:rPr lang="en-US" sz="1800" dirty="0" smtClean="0"/>
              <a:t>void meth1();</a:t>
            </a:r>
          </a:p>
          <a:p>
            <a:pPr>
              <a:buNone/>
            </a:pPr>
            <a:r>
              <a:rPr lang="en-US" sz="1800" dirty="0" smtClean="0"/>
              <a:t>void meth2();</a:t>
            </a:r>
          </a:p>
          <a:p>
            <a:pPr>
              <a:buNone/>
            </a:pPr>
            <a:r>
              <a:rPr lang="en-US" sz="1800" dirty="0" smtClean="0"/>
              <a:t>}</a:t>
            </a:r>
          </a:p>
          <a:p>
            <a:pPr>
              <a:buNone/>
            </a:pPr>
            <a:r>
              <a:rPr lang="en-US" sz="1800" dirty="0" smtClean="0"/>
              <a:t>interface B  {</a:t>
            </a:r>
          </a:p>
          <a:p>
            <a:pPr>
              <a:buNone/>
            </a:pPr>
            <a:r>
              <a:rPr lang="en-US" sz="1800" dirty="0" smtClean="0"/>
              <a:t>void meth3();</a:t>
            </a:r>
          </a:p>
          <a:p>
            <a:pPr>
              <a:buNone/>
            </a:pPr>
            <a:r>
              <a:rPr lang="en-US" sz="1800" dirty="0" smtClean="0"/>
              <a:t>}</a:t>
            </a:r>
          </a:p>
          <a:p>
            <a:pPr>
              <a:buNone/>
            </a:pPr>
            <a:r>
              <a:rPr lang="en-US" sz="1800" dirty="0" smtClean="0"/>
              <a:t>class </a:t>
            </a:r>
            <a:r>
              <a:rPr lang="en-US" sz="1800" dirty="0" err="1" smtClean="0"/>
              <a:t>MyClass</a:t>
            </a:r>
            <a:r>
              <a:rPr lang="en-US" sz="1800" dirty="0" smtClean="0"/>
              <a:t> implements A,B {</a:t>
            </a:r>
          </a:p>
          <a:p>
            <a:pPr>
              <a:buNone/>
            </a:pPr>
            <a:r>
              <a:rPr lang="en-US" sz="1800" dirty="0" smtClean="0"/>
              <a:t>public void meth1() {</a:t>
            </a:r>
          </a:p>
          <a:p>
            <a:pPr>
              <a:buNone/>
            </a:pPr>
            <a:r>
              <a:rPr lang="en-US" sz="1800" dirty="0" err="1" smtClean="0"/>
              <a:t>System.out.println</a:t>
            </a:r>
            <a:r>
              <a:rPr lang="en-US" sz="1800" dirty="0" smtClean="0"/>
              <a:t>("Implement meth1().");      }</a:t>
            </a:r>
          </a:p>
          <a:p>
            <a:pPr>
              <a:buNone/>
            </a:pPr>
            <a:r>
              <a:rPr lang="en-US" sz="1800" dirty="0" smtClean="0"/>
              <a:t>public void meth2() {</a:t>
            </a:r>
          </a:p>
          <a:p>
            <a:pPr>
              <a:buNone/>
            </a:pPr>
            <a:r>
              <a:rPr lang="en-US" sz="1800" dirty="0" err="1" smtClean="0"/>
              <a:t>System.out.println</a:t>
            </a:r>
            <a:r>
              <a:rPr lang="en-US" sz="1800" dirty="0" smtClean="0"/>
              <a:t>("Implement meth2().");     }</a:t>
            </a:r>
          </a:p>
          <a:p>
            <a:pPr>
              <a:buNone/>
            </a:pPr>
            <a:r>
              <a:rPr lang="en-US" sz="1800" dirty="0" smtClean="0"/>
              <a:t>public void meth3() {</a:t>
            </a:r>
          </a:p>
          <a:p>
            <a:pPr>
              <a:buNone/>
            </a:pPr>
            <a:r>
              <a:rPr lang="en-US" sz="1800" dirty="0" err="1" smtClean="0"/>
              <a:t>System.out.println</a:t>
            </a:r>
            <a:r>
              <a:rPr lang="en-US" sz="1800" dirty="0" smtClean="0"/>
              <a:t>("Implement meth3().");</a:t>
            </a:r>
          </a:p>
          <a:p>
            <a:pPr>
              <a:buNone/>
            </a:pPr>
            <a:r>
              <a:rPr lang="en-US" sz="1800" dirty="0" smtClean="0"/>
              <a:t>} }</a:t>
            </a:r>
          </a:p>
          <a:p>
            <a:pPr>
              <a:buNone/>
            </a:pPr>
            <a:r>
              <a:rPr lang="en-US" sz="1800" dirty="0" smtClean="0"/>
              <a:t>class </a:t>
            </a:r>
            <a:r>
              <a:rPr lang="en-US" sz="1800" dirty="0" err="1" smtClean="0"/>
              <a:t>IFExtend</a:t>
            </a:r>
            <a:r>
              <a:rPr lang="en-US" sz="1800" dirty="0" smtClean="0"/>
              <a:t> {</a:t>
            </a:r>
          </a:p>
          <a:p>
            <a:pPr>
              <a:buNone/>
            </a:pPr>
            <a:r>
              <a:rPr lang="en-US" sz="1800" dirty="0" smtClean="0"/>
              <a:t>public static void main(String </a:t>
            </a:r>
            <a:r>
              <a:rPr lang="en-US" sz="1800" dirty="0" err="1" smtClean="0"/>
              <a:t>arg</a:t>
            </a:r>
            <a:r>
              <a:rPr lang="en-US" sz="1800" dirty="0" smtClean="0"/>
              <a:t>[]) {</a:t>
            </a:r>
          </a:p>
          <a:p>
            <a:pPr>
              <a:buNone/>
            </a:pPr>
            <a:r>
              <a:rPr lang="en-US" sz="1800" dirty="0" err="1" smtClean="0"/>
              <a:t>MyClass</a:t>
            </a:r>
            <a:r>
              <a:rPr lang="en-US" sz="1800" dirty="0" smtClean="0"/>
              <a:t> ob = new </a:t>
            </a:r>
            <a:r>
              <a:rPr lang="en-US" sz="1800" dirty="0" err="1" smtClean="0"/>
              <a:t>MyClass</a:t>
            </a:r>
            <a:r>
              <a:rPr lang="en-US" sz="1800" dirty="0" smtClean="0"/>
              <a:t>();                    ob.meth1();             ob.meth2();</a:t>
            </a:r>
          </a:p>
          <a:p>
            <a:pPr>
              <a:buNone/>
            </a:pPr>
            <a:r>
              <a:rPr lang="en-US" sz="1800" dirty="0" smtClean="0"/>
              <a:t>ob.meth3();  }       }</a:t>
            </a:r>
            <a:endParaRPr 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4677171"/>
              </p:ext>
            </p:extLst>
          </p:nvPr>
        </p:nvGraphicFramePr>
        <p:xfrm>
          <a:off x="152400" y="228599"/>
          <a:ext cx="8839202" cy="6614162"/>
        </p:xfrm>
        <a:graphic>
          <a:graphicData uri="http://schemas.openxmlformats.org/drawingml/2006/table">
            <a:tbl>
              <a:tblPr/>
              <a:tblGrid>
                <a:gridCol w="4419601"/>
                <a:gridCol w="4419601"/>
              </a:tblGrid>
              <a:tr h="419947">
                <a:tc>
                  <a:txBody>
                    <a:bodyPr/>
                    <a:lstStyle/>
                    <a:p>
                      <a:endParaRPr lang="en-US" sz="1400" dirty="0"/>
                    </a:p>
                  </a:txBody>
                  <a:tcPr marL="71841" marR="71841" marT="35920" marB="35920" anchor="ctr">
                    <a:lnL>
                      <a:noFill/>
                    </a:lnL>
                    <a:lnR>
                      <a:noFill/>
                    </a:lnR>
                    <a:lnT>
                      <a:noFill/>
                    </a:lnT>
                    <a:lnB>
                      <a:noFill/>
                    </a:lnB>
                  </a:tcPr>
                </a:tc>
                <a:tc>
                  <a:txBody>
                    <a:bodyPr/>
                    <a:lstStyle/>
                    <a:p>
                      <a:endParaRPr lang="en-US" sz="1400"/>
                    </a:p>
                  </a:txBody>
                  <a:tcPr marL="71841" marR="71841" marT="35920" marB="35920">
                    <a:lnL>
                      <a:noFill/>
                    </a:lnL>
                  </a:tcPr>
                </a:tc>
              </a:tr>
              <a:tr h="419947">
                <a:tc>
                  <a:txBody>
                    <a:bodyPr/>
                    <a:lstStyle/>
                    <a:p>
                      <a:r>
                        <a:rPr lang="en-US" sz="1400"/>
                        <a:t>Abstract class</a:t>
                      </a:r>
                    </a:p>
                  </a:txBody>
                  <a:tcPr marL="71841" marR="71841" marT="35920" marB="35920" anchor="ctr">
                    <a:lnL>
                      <a:noFill/>
                    </a:lnL>
                    <a:lnR>
                      <a:noFill/>
                    </a:lnR>
                    <a:lnT>
                      <a:noFill/>
                    </a:lnT>
                    <a:lnB>
                      <a:noFill/>
                    </a:lnB>
                  </a:tcPr>
                </a:tc>
                <a:tc>
                  <a:txBody>
                    <a:bodyPr/>
                    <a:lstStyle/>
                    <a:p>
                      <a:r>
                        <a:rPr lang="en-US" sz="1400"/>
                        <a:t>Interface</a:t>
                      </a:r>
                    </a:p>
                  </a:txBody>
                  <a:tcPr marL="71841" marR="71841" marT="35920" marB="35920" anchor="ctr">
                    <a:lnL>
                      <a:noFill/>
                    </a:lnL>
                    <a:lnR>
                      <a:noFill/>
                    </a:lnR>
                    <a:lnB>
                      <a:noFill/>
                    </a:lnB>
                  </a:tcPr>
                </a:tc>
              </a:tr>
              <a:tr h="734907">
                <a:tc>
                  <a:txBody>
                    <a:bodyPr/>
                    <a:lstStyle/>
                    <a:p>
                      <a:r>
                        <a:rPr lang="en-US" sz="1400"/>
                        <a:t>1) Abstract class can </a:t>
                      </a:r>
                      <a:r>
                        <a:rPr lang="en-US" sz="1400" b="1"/>
                        <a:t>have abstract and non-abstract</a:t>
                      </a:r>
                      <a:r>
                        <a:rPr lang="en-US" sz="1400"/>
                        <a:t> methods.</a:t>
                      </a:r>
                    </a:p>
                  </a:txBody>
                  <a:tcPr marL="71841" marR="71841" marT="35920" marB="35920" anchor="ctr">
                    <a:lnL>
                      <a:noFill/>
                    </a:lnL>
                    <a:lnR>
                      <a:noFill/>
                    </a:lnR>
                    <a:lnT>
                      <a:noFill/>
                    </a:lnT>
                    <a:lnB>
                      <a:noFill/>
                    </a:lnB>
                  </a:tcPr>
                </a:tc>
                <a:tc>
                  <a:txBody>
                    <a:bodyPr/>
                    <a:lstStyle/>
                    <a:p>
                      <a:r>
                        <a:rPr lang="en-US" sz="1400"/>
                        <a:t>Interface can have </a:t>
                      </a:r>
                      <a:r>
                        <a:rPr lang="en-US" sz="1400" b="1"/>
                        <a:t>only abstract</a:t>
                      </a:r>
                      <a:r>
                        <a:rPr lang="en-US" sz="1400"/>
                        <a:t> methods.</a:t>
                      </a:r>
                    </a:p>
                  </a:txBody>
                  <a:tcPr marL="71841" marR="71841" marT="35920" marB="35920" anchor="ctr">
                    <a:lnL>
                      <a:noFill/>
                    </a:lnL>
                    <a:lnR>
                      <a:noFill/>
                    </a:lnR>
                    <a:lnT>
                      <a:noFill/>
                    </a:lnT>
                    <a:lnB>
                      <a:noFill/>
                    </a:lnB>
                  </a:tcPr>
                </a:tc>
              </a:tr>
              <a:tr h="734907">
                <a:tc>
                  <a:txBody>
                    <a:bodyPr/>
                    <a:lstStyle/>
                    <a:p>
                      <a:r>
                        <a:rPr lang="en-US" sz="1400"/>
                        <a:t>2) Abstract class </a:t>
                      </a:r>
                      <a:r>
                        <a:rPr lang="en-US" sz="1400" b="1"/>
                        <a:t>doesn't support multiple inheritance</a:t>
                      </a:r>
                      <a:r>
                        <a:rPr lang="en-US" sz="1400"/>
                        <a:t>.</a:t>
                      </a:r>
                    </a:p>
                  </a:txBody>
                  <a:tcPr marL="71841" marR="71841" marT="35920" marB="35920" anchor="ctr">
                    <a:lnL>
                      <a:noFill/>
                    </a:lnL>
                    <a:lnR>
                      <a:noFill/>
                    </a:lnR>
                    <a:lnT>
                      <a:noFill/>
                    </a:lnT>
                    <a:lnB>
                      <a:noFill/>
                    </a:lnB>
                  </a:tcPr>
                </a:tc>
                <a:tc>
                  <a:txBody>
                    <a:bodyPr/>
                    <a:lstStyle/>
                    <a:p>
                      <a:r>
                        <a:rPr lang="en-US" sz="1400"/>
                        <a:t>Interface </a:t>
                      </a:r>
                      <a:r>
                        <a:rPr lang="en-US" sz="1400" b="1"/>
                        <a:t>supports multiple inheritance</a:t>
                      </a:r>
                      <a:r>
                        <a:rPr lang="en-US" sz="1400"/>
                        <a:t>.</a:t>
                      </a:r>
                    </a:p>
                  </a:txBody>
                  <a:tcPr marL="71841" marR="71841" marT="35920" marB="35920" anchor="ctr">
                    <a:lnL>
                      <a:noFill/>
                    </a:lnL>
                    <a:lnR>
                      <a:noFill/>
                    </a:lnR>
                    <a:lnT>
                      <a:noFill/>
                    </a:lnT>
                    <a:lnB>
                      <a:noFill/>
                    </a:lnB>
                  </a:tcPr>
                </a:tc>
              </a:tr>
              <a:tr h="734907">
                <a:tc>
                  <a:txBody>
                    <a:bodyPr/>
                    <a:lstStyle/>
                    <a:p>
                      <a:r>
                        <a:rPr lang="en-US" sz="1400"/>
                        <a:t>3) Abstract class </a:t>
                      </a:r>
                      <a:r>
                        <a:rPr lang="en-US" sz="1400" b="1"/>
                        <a:t>can have final, non-final, static and non-static variables</a:t>
                      </a:r>
                      <a:r>
                        <a:rPr lang="en-US" sz="1400"/>
                        <a:t>.</a:t>
                      </a:r>
                    </a:p>
                  </a:txBody>
                  <a:tcPr marL="71841" marR="71841" marT="35920" marB="35920" anchor="ctr">
                    <a:lnL>
                      <a:noFill/>
                    </a:lnL>
                    <a:lnR>
                      <a:noFill/>
                    </a:lnR>
                    <a:lnT>
                      <a:noFill/>
                    </a:lnT>
                    <a:lnB>
                      <a:noFill/>
                    </a:lnB>
                  </a:tcPr>
                </a:tc>
                <a:tc>
                  <a:txBody>
                    <a:bodyPr/>
                    <a:lstStyle/>
                    <a:p>
                      <a:r>
                        <a:rPr lang="en-US" sz="1400"/>
                        <a:t>Interface has </a:t>
                      </a:r>
                      <a:r>
                        <a:rPr lang="en-US" sz="1400" b="1"/>
                        <a:t>only static and final variables</a:t>
                      </a:r>
                      <a:r>
                        <a:rPr lang="en-US" sz="1400"/>
                        <a:t>.</a:t>
                      </a:r>
                    </a:p>
                  </a:txBody>
                  <a:tcPr marL="71841" marR="71841" marT="35920" marB="35920" anchor="ctr">
                    <a:lnL>
                      <a:noFill/>
                    </a:lnL>
                    <a:lnR>
                      <a:noFill/>
                    </a:lnR>
                    <a:lnT>
                      <a:noFill/>
                    </a:lnT>
                    <a:lnB>
                      <a:noFill/>
                    </a:lnB>
                  </a:tcPr>
                </a:tc>
              </a:tr>
              <a:tr h="734907">
                <a:tc>
                  <a:txBody>
                    <a:bodyPr/>
                    <a:lstStyle/>
                    <a:p>
                      <a:r>
                        <a:rPr lang="en-US" sz="1400"/>
                        <a:t>4) Abstract class </a:t>
                      </a:r>
                      <a:r>
                        <a:rPr lang="en-US" sz="1400" b="1"/>
                        <a:t>can have static methods, main method and constructor</a:t>
                      </a:r>
                      <a:r>
                        <a:rPr lang="en-US" sz="1400"/>
                        <a:t>.</a:t>
                      </a:r>
                    </a:p>
                  </a:txBody>
                  <a:tcPr marL="71841" marR="71841" marT="35920" marB="35920" anchor="ctr">
                    <a:lnL>
                      <a:noFill/>
                    </a:lnL>
                    <a:lnR>
                      <a:noFill/>
                    </a:lnR>
                    <a:lnT>
                      <a:noFill/>
                    </a:lnT>
                    <a:lnB>
                      <a:noFill/>
                    </a:lnB>
                  </a:tcPr>
                </a:tc>
                <a:tc>
                  <a:txBody>
                    <a:bodyPr/>
                    <a:lstStyle/>
                    <a:p>
                      <a:r>
                        <a:rPr lang="en-US" sz="1400"/>
                        <a:t>Interface </a:t>
                      </a:r>
                      <a:r>
                        <a:rPr lang="en-US" sz="1400" b="1"/>
                        <a:t>can't have static methods, main method or constructor</a:t>
                      </a:r>
                      <a:r>
                        <a:rPr lang="en-US" sz="1400"/>
                        <a:t>.</a:t>
                      </a:r>
                    </a:p>
                  </a:txBody>
                  <a:tcPr marL="71841" marR="71841" marT="35920" marB="35920" anchor="ctr">
                    <a:lnL>
                      <a:noFill/>
                    </a:lnL>
                    <a:lnR>
                      <a:noFill/>
                    </a:lnR>
                    <a:lnT>
                      <a:noFill/>
                    </a:lnT>
                    <a:lnB>
                      <a:noFill/>
                    </a:lnB>
                  </a:tcPr>
                </a:tc>
              </a:tr>
              <a:tr h="734907">
                <a:tc>
                  <a:txBody>
                    <a:bodyPr/>
                    <a:lstStyle/>
                    <a:p>
                      <a:r>
                        <a:rPr lang="en-US" sz="1400"/>
                        <a:t>5) Abstract class </a:t>
                      </a:r>
                      <a:r>
                        <a:rPr lang="en-US" sz="1400" b="1"/>
                        <a:t>can provide the implementation of interface</a:t>
                      </a:r>
                      <a:r>
                        <a:rPr lang="en-US" sz="1400"/>
                        <a:t>.</a:t>
                      </a:r>
                    </a:p>
                  </a:txBody>
                  <a:tcPr marL="71841" marR="71841" marT="35920" marB="35920" anchor="ctr">
                    <a:lnL>
                      <a:noFill/>
                    </a:lnL>
                    <a:lnR>
                      <a:noFill/>
                    </a:lnR>
                    <a:lnT>
                      <a:noFill/>
                    </a:lnT>
                    <a:lnB>
                      <a:noFill/>
                    </a:lnB>
                  </a:tcPr>
                </a:tc>
                <a:tc>
                  <a:txBody>
                    <a:bodyPr/>
                    <a:lstStyle/>
                    <a:p>
                      <a:r>
                        <a:rPr lang="en-US" sz="1400"/>
                        <a:t>Interface </a:t>
                      </a:r>
                      <a:r>
                        <a:rPr lang="en-US" sz="1400" b="1"/>
                        <a:t>can't provide the implementation of abstract class</a:t>
                      </a:r>
                      <a:r>
                        <a:rPr lang="en-US" sz="1400"/>
                        <a:t>.</a:t>
                      </a:r>
                    </a:p>
                  </a:txBody>
                  <a:tcPr marL="71841" marR="71841" marT="35920" marB="35920" anchor="ctr">
                    <a:lnL>
                      <a:noFill/>
                    </a:lnL>
                    <a:lnR>
                      <a:noFill/>
                    </a:lnR>
                    <a:lnT>
                      <a:noFill/>
                    </a:lnT>
                    <a:lnB>
                      <a:noFill/>
                    </a:lnB>
                  </a:tcPr>
                </a:tc>
              </a:tr>
              <a:tr h="734907">
                <a:tc>
                  <a:txBody>
                    <a:bodyPr/>
                    <a:lstStyle/>
                    <a:p>
                      <a:r>
                        <a:rPr lang="en-US" sz="1400"/>
                        <a:t>6) The </a:t>
                      </a:r>
                      <a:r>
                        <a:rPr lang="en-US" sz="1400" b="1"/>
                        <a:t>abstract keyword</a:t>
                      </a:r>
                      <a:r>
                        <a:rPr lang="en-US" sz="1400"/>
                        <a:t> is used to declare abstract class.</a:t>
                      </a:r>
                    </a:p>
                  </a:txBody>
                  <a:tcPr marL="71841" marR="71841" marT="35920" marB="35920" anchor="ctr">
                    <a:lnL>
                      <a:noFill/>
                    </a:lnL>
                    <a:lnR>
                      <a:noFill/>
                    </a:lnR>
                    <a:lnT>
                      <a:noFill/>
                    </a:lnT>
                    <a:lnB>
                      <a:noFill/>
                    </a:lnB>
                  </a:tcPr>
                </a:tc>
                <a:tc>
                  <a:txBody>
                    <a:bodyPr/>
                    <a:lstStyle/>
                    <a:p>
                      <a:r>
                        <a:rPr lang="en-US" sz="1400"/>
                        <a:t>The </a:t>
                      </a:r>
                      <a:r>
                        <a:rPr lang="en-US" sz="1400" b="1"/>
                        <a:t>interface keyword</a:t>
                      </a:r>
                      <a:r>
                        <a:rPr lang="en-US" sz="1400"/>
                        <a:t> is used to declare interface.</a:t>
                      </a:r>
                    </a:p>
                  </a:txBody>
                  <a:tcPr marL="71841" marR="71841" marT="35920" marB="35920" anchor="ctr">
                    <a:lnL>
                      <a:noFill/>
                    </a:lnL>
                    <a:lnR>
                      <a:noFill/>
                    </a:lnR>
                    <a:lnT>
                      <a:noFill/>
                    </a:lnT>
                    <a:lnB>
                      <a:noFill/>
                    </a:lnB>
                  </a:tcPr>
                </a:tc>
              </a:tr>
              <a:tr h="1364826">
                <a:tc>
                  <a:txBody>
                    <a:bodyPr/>
                    <a:lstStyle/>
                    <a:p>
                      <a:r>
                        <a:rPr lang="en-US" sz="1400" dirty="0"/>
                        <a:t>7) </a:t>
                      </a:r>
                      <a:r>
                        <a:rPr lang="en-US" sz="1400" b="1" dirty="0"/>
                        <a:t>Example:</a:t>
                      </a:r>
                      <a:r>
                        <a:rPr lang="en-US" sz="1400" dirty="0"/>
                        <a:t/>
                      </a:r>
                      <a:br>
                        <a:rPr lang="en-US" sz="1400" dirty="0"/>
                      </a:br>
                      <a:r>
                        <a:rPr lang="en-US" sz="1400"/>
                        <a:t>public </a:t>
                      </a:r>
                      <a:r>
                        <a:rPr lang="en-US" sz="1400" smtClean="0"/>
                        <a:t> abstract class </a:t>
                      </a:r>
                      <a:r>
                        <a:rPr lang="en-US" sz="1400" dirty="0"/>
                        <a:t>Shape{</a:t>
                      </a:r>
                      <a:br>
                        <a:rPr lang="en-US" sz="1400" dirty="0"/>
                      </a:br>
                      <a:r>
                        <a:rPr lang="en-US" sz="1400" dirty="0"/>
                        <a:t>public abstract void draw();</a:t>
                      </a:r>
                      <a:br>
                        <a:rPr lang="en-US" sz="1400" dirty="0"/>
                      </a:br>
                      <a:r>
                        <a:rPr lang="en-US" sz="1400" dirty="0"/>
                        <a:t>}</a:t>
                      </a:r>
                    </a:p>
                  </a:txBody>
                  <a:tcPr marL="71841" marR="71841" marT="35920" marB="35920" anchor="ctr">
                    <a:lnL>
                      <a:noFill/>
                    </a:lnL>
                    <a:lnR>
                      <a:noFill/>
                    </a:lnR>
                    <a:lnT>
                      <a:noFill/>
                    </a:lnT>
                    <a:lnB>
                      <a:noFill/>
                    </a:lnB>
                  </a:tcPr>
                </a:tc>
                <a:tc>
                  <a:txBody>
                    <a:bodyPr/>
                    <a:lstStyle/>
                    <a:p>
                      <a:r>
                        <a:rPr lang="en-US" sz="1400" b="1" dirty="0"/>
                        <a:t>Example:</a:t>
                      </a:r>
                      <a:r>
                        <a:rPr lang="en-US" sz="1400" dirty="0"/>
                        <a:t/>
                      </a:r>
                      <a:br>
                        <a:rPr lang="en-US" sz="1400" dirty="0"/>
                      </a:br>
                      <a:r>
                        <a:rPr lang="en-US" sz="1400" dirty="0"/>
                        <a:t>public interface </a:t>
                      </a:r>
                      <a:r>
                        <a:rPr lang="en-US" sz="1400" dirty="0" err="1"/>
                        <a:t>Drawable</a:t>
                      </a:r>
                      <a:r>
                        <a:rPr lang="en-US" sz="1400" dirty="0"/>
                        <a:t>{</a:t>
                      </a:r>
                      <a:br>
                        <a:rPr lang="en-US" sz="1400" dirty="0"/>
                      </a:br>
                      <a:r>
                        <a:rPr lang="en-US" sz="1400" dirty="0"/>
                        <a:t>void draw();</a:t>
                      </a:r>
                      <a:br>
                        <a:rPr lang="en-US" sz="1400" dirty="0"/>
                      </a:br>
                      <a:r>
                        <a:rPr lang="en-US" sz="1400" dirty="0"/>
                        <a:t>}</a:t>
                      </a:r>
                    </a:p>
                  </a:txBody>
                  <a:tcPr marL="71841" marR="71841" marT="35920" marB="35920" anchor="ctr">
                    <a:lnL>
                      <a:noFill/>
                    </a:lnL>
                    <a:lnR>
                      <a:noFill/>
                    </a:lnR>
                    <a:lnT>
                      <a:noFill/>
                    </a:lnT>
                    <a:lnB>
                      <a:noFill/>
                    </a:lnB>
                  </a:tcPr>
                </a:tc>
              </a:tr>
            </a:tbl>
          </a:graphicData>
        </a:graphic>
      </p:graphicFrame>
    </p:spTree>
    <p:extLst>
      <p:ext uri="{BB962C8B-B14F-4D97-AF65-F5344CB8AC3E}">
        <p14:creationId xmlns:p14="http://schemas.microsoft.com/office/powerpoint/2010/main" val="16851326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Wrapper class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126077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Primitive Type Wrappers</a:t>
            </a:r>
            <a:endParaRPr lang="en-US" dirty="0"/>
          </a:p>
        </p:txBody>
      </p:sp>
      <p:sp>
        <p:nvSpPr>
          <p:cNvPr id="3" name="Content Placeholder 2"/>
          <p:cNvSpPr>
            <a:spLocks noGrp="1"/>
          </p:cNvSpPr>
          <p:nvPr>
            <p:ph idx="1"/>
          </p:nvPr>
        </p:nvSpPr>
        <p:spPr>
          <a:xfrm>
            <a:off x="457200" y="1219200"/>
            <a:ext cx="8229600" cy="5638800"/>
          </a:xfrm>
        </p:spPr>
        <p:txBody>
          <a:bodyPr>
            <a:normAutofit fontScale="92500" lnSpcReduction="10000"/>
          </a:bodyPr>
          <a:lstStyle/>
          <a:p>
            <a:r>
              <a:rPr lang="en-US" dirty="0" smtClean="0"/>
              <a:t>Java uses primitive types, such as </a:t>
            </a:r>
            <a:r>
              <a:rPr lang="en-US" b="1" dirty="0" err="1" smtClean="0"/>
              <a:t>int</a:t>
            </a:r>
            <a:r>
              <a:rPr lang="en-US" b="1" dirty="0" smtClean="0"/>
              <a:t> and char…</a:t>
            </a:r>
            <a:endParaRPr lang="en-US" dirty="0" smtClean="0"/>
          </a:p>
          <a:p>
            <a:r>
              <a:rPr lang="en-US" dirty="0" smtClean="0"/>
              <a:t>These data types are not part of the object hierarchy. </a:t>
            </a:r>
          </a:p>
          <a:p>
            <a:r>
              <a:rPr lang="en-US" dirty="0" smtClean="0"/>
              <a:t>They are passed by value to methods and cannot be directly passed by reference.</a:t>
            </a:r>
          </a:p>
          <a:p>
            <a:r>
              <a:rPr lang="en-US" dirty="0" smtClean="0"/>
              <a:t>to store a primitive type in one of these classes, you need to wrap the primitive type in a class. </a:t>
            </a:r>
          </a:p>
          <a:p>
            <a:r>
              <a:rPr lang="en-US" dirty="0" smtClean="0"/>
              <a:t>To address this need, Java provides classes that correspond to each of the primitive types.</a:t>
            </a:r>
          </a:p>
          <a:p>
            <a:r>
              <a:rPr lang="en-US" dirty="0" smtClean="0"/>
              <a:t> In essence, these classes encapsulate, or </a:t>
            </a:r>
            <a:r>
              <a:rPr lang="en-US" i="1" dirty="0" smtClean="0"/>
              <a:t>wrap, </a:t>
            </a:r>
            <a:r>
              <a:rPr lang="en-US" dirty="0" smtClean="0"/>
              <a:t>the primitive types within a class. Thus, they are commonly referred to as type wrappers.</a:t>
            </a:r>
            <a:endParaRPr lang="en-US" dirty="0"/>
          </a:p>
        </p:txBody>
      </p:sp>
    </p:spTree>
    <p:extLst>
      <p:ext uri="{BB962C8B-B14F-4D97-AF65-F5344CB8AC3E}">
        <p14:creationId xmlns:p14="http://schemas.microsoft.com/office/powerpoint/2010/main" val="2582831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Basics</a:t>
            </a:r>
            <a:endParaRPr lang="en-US" dirty="0"/>
          </a:p>
        </p:txBody>
      </p:sp>
      <p:sp>
        <p:nvSpPr>
          <p:cNvPr id="3" name="Content Placeholder 2"/>
          <p:cNvSpPr>
            <a:spLocks noGrp="1"/>
          </p:cNvSpPr>
          <p:nvPr>
            <p:ph idx="1"/>
          </p:nvPr>
        </p:nvSpPr>
        <p:spPr/>
        <p:txBody>
          <a:bodyPr/>
          <a:lstStyle/>
          <a:p>
            <a:r>
              <a:rPr lang="en-US" dirty="0" smtClean="0"/>
              <a:t>To inherit a class, you simply incorporate the definition of one class into another by using the </a:t>
            </a:r>
            <a:r>
              <a:rPr lang="en-US" b="1" dirty="0" smtClean="0"/>
              <a:t>extends keyword.</a:t>
            </a:r>
          </a:p>
          <a:p>
            <a:endParaRPr lang="en-US" b="1" dirty="0" smtClean="0"/>
          </a:p>
          <a:p>
            <a:pPr>
              <a:buNone/>
            </a:pPr>
            <a:r>
              <a:rPr lang="en-US" dirty="0" smtClean="0"/>
              <a:t>class </a:t>
            </a:r>
            <a:r>
              <a:rPr lang="en-US" i="1" dirty="0" smtClean="0"/>
              <a:t>subclass-name extends </a:t>
            </a:r>
            <a:r>
              <a:rPr lang="en-US" i="1" dirty="0" err="1" smtClean="0"/>
              <a:t>superclass</a:t>
            </a:r>
            <a:r>
              <a:rPr lang="en-US" i="1" dirty="0" smtClean="0"/>
              <a:t>-name </a:t>
            </a:r>
          </a:p>
          <a:p>
            <a:pPr>
              <a:buNone/>
            </a:pPr>
            <a:r>
              <a:rPr lang="en-US" i="1" dirty="0" smtClean="0"/>
              <a:t>{</a:t>
            </a:r>
          </a:p>
          <a:p>
            <a:pPr>
              <a:buNone/>
            </a:pPr>
            <a:r>
              <a:rPr lang="en-US" dirty="0" smtClean="0"/>
              <a:t>// body of class</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ChangeArrowheads="1"/>
          </p:cNvSpPr>
          <p:nvPr/>
        </p:nvSpPr>
        <p:spPr bwMode="auto">
          <a:xfrm>
            <a:off x="0" y="990600"/>
            <a:ext cx="9144000" cy="523875"/>
          </a:xfrm>
          <a:prstGeom prst="rect">
            <a:avLst/>
          </a:prstGeom>
          <a:noFill/>
          <a:ln w="9525">
            <a:noFill/>
            <a:miter lim="800000"/>
            <a:headEnd/>
            <a:tailEnd/>
          </a:ln>
        </p:spPr>
        <p:txBody>
          <a:bodyPr>
            <a:spAutoFit/>
          </a:bodyPr>
          <a:lstStyle/>
          <a:p>
            <a:r>
              <a:rPr lang="en-US" sz="2800" b="1"/>
              <a:t>Wrapper Classes:-</a:t>
            </a:r>
            <a:endParaRPr lang="en-US"/>
          </a:p>
        </p:txBody>
      </p:sp>
      <p:sp>
        <p:nvSpPr>
          <p:cNvPr id="6" name="Rectangle 3"/>
          <p:cNvSpPr txBox="1">
            <a:spLocks noChangeArrowheads="1"/>
          </p:cNvSpPr>
          <p:nvPr/>
        </p:nvSpPr>
        <p:spPr>
          <a:xfrm>
            <a:off x="0" y="1524000"/>
            <a:ext cx="9144000" cy="990600"/>
          </a:xfrm>
          <a:prstGeom prst="rect">
            <a:avLst/>
          </a:prstGeom>
        </p:spPr>
        <p:txBody>
          <a:bodyPr/>
          <a:lstStyle/>
          <a:p>
            <a:pPr marL="342900" indent="-342900" eaLnBrk="0" hangingPunct="0">
              <a:lnSpc>
                <a:spcPct val="90000"/>
              </a:lnSpc>
              <a:spcBef>
                <a:spcPct val="20000"/>
              </a:spcBef>
              <a:buFontTx/>
              <a:buChar char="•"/>
              <a:defRPr/>
            </a:pPr>
            <a:r>
              <a:rPr lang="en-US" sz="3200" kern="0" dirty="0">
                <a:latin typeface="+mn-lt"/>
              </a:rPr>
              <a:t>Java has a </a:t>
            </a:r>
            <a:r>
              <a:rPr lang="en-US" sz="3200" i="1" kern="0" dirty="0">
                <a:latin typeface="+mn-lt"/>
              </a:rPr>
              <a:t>wrapper</a:t>
            </a:r>
            <a:r>
              <a:rPr lang="en-US" sz="3200" kern="0" dirty="0">
                <a:latin typeface="+mn-lt"/>
              </a:rPr>
              <a:t> class for each of the eight primitive data types:</a:t>
            </a:r>
          </a:p>
          <a:p>
            <a:pPr marL="342900" indent="-342900" eaLnBrk="0" hangingPunct="0">
              <a:lnSpc>
                <a:spcPct val="90000"/>
              </a:lnSpc>
              <a:spcBef>
                <a:spcPct val="20000"/>
              </a:spcBef>
              <a:buFontTx/>
              <a:buChar char="•"/>
              <a:defRPr/>
            </a:pPr>
            <a:endParaRPr lang="en-US" sz="3200" kern="0" dirty="0">
              <a:latin typeface="+mn-lt"/>
            </a:endParaRPr>
          </a:p>
        </p:txBody>
      </p:sp>
      <p:graphicFrame>
        <p:nvGraphicFramePr>
          <p:cNvPr id="7" name="Group 100"/>
          <p:cNvGraphicFramePr>
            <a:graphicFrameLocks noGrp="1"/>
          </p:cNvGraphicFramePr>
          <p:nvPr/>
        </p:nvGraphicFramePr>
        <p:xfrm>
          <a:off x="304800" y="2514600"/>
          <a:ext cx="8331518" cy="3474720"/>
        </p:xfrm>
        <a:graphic>
          <a:graphicData uri="http://schemas.openxmlformats.org/drawingml/2006/table">
            <a:tbl>
              <a:tblPr/>
              <a:tblGrid>
                <a:gridCol w="1890957"/>
                <a:gridCol w="2057102"/>
                <a:gridCol w="224722"/>
                <a:gridCol w="2103348"/>
                <a:gridCol w="2055389"/>
              </a:tblGrid>
              <a:tr h="1088044">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1" i="0" u="none" strike="noStrike" cap="none" normalizeH="0" baseline="0" dirty="0" smtClean="0">
                          <a:ln>
                            <a:noFill/>
                          </a:ln>
                          <a:solidFill>
                            <a:schemeClr val="tx2"/>
                          </a:solidFill>
                          <a:effectLst/>
                          <a:latin typeface="Arial" charset="0"/>
                        </a:rPr>
                        <a:t>Primitive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1" i="0" u="none" strike="noStrike" cap="none" normalizeH="0" baseline="0" dirty="0" smtClean="0">
                          <a:ln>
                            <a:noFill/>
                          </a:ln>
                          <a:solidFill>
                            <a:schemeClr val="tx2"/>
                          </a:solidFill>
                          <a:effectLst/>
                          <a:latin typeface="Arial" charset="0"/>
                        </a:rPr>
                        <a:t>Wrapper Class</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endParaRPr kumimoji="0" lang="en-US" sz="2800" b="1" i="0" u="none" strike="noStrike" cap="none" normalizeH="0" baseline="0" smtClean="0">
                        <a:ln>
                          <a:noFill/>
                        </a:ln>
                        <a:solidFill>
                          <a:schemeClr val="tx2"/>
                        </a:solidFill>
                        <a:effectLst/>
                        <a:latin typeface="Arial" charset="0"/>
                      </a:endParaRP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1" i="0" u="none" strike="noStrike" cap="none" normalizeH="0" baseline="0" smtClean="0">
                          <a:ln>
                            <a:noFill/>
                          </a:ln>
                          <a:solidFill>
                            <a:schemeClr val="tx2"/>
                          </a:solidFill>
                          <a:effectLst/>
                          <a:latin typeface="Arial" charset="0"/>
                        </a:rPr>
                        <a:t>Primitive Type</a:t>
                      </a:r>
                    </a:p>
                  </a:txBody>
                  <a:tcP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1" i="0" u="none" strike="noStrike" cap="none" normalizeH="0" baseline="0" smtClean="0">
                          <a:ln>
                            <a:noFill/>
                          </a:ln>
                          <a:solidFill>
                            <a:schemeClr val="tx2"/>
                          </a:solidFill>
                          <a:effectLst/>
                          <a:latin typeface="Arial" charset="0"/>
                        </a:rPr>
                        <a:t>Wrapper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669">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Boolean</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float</a:t>
                      </a:r>
                    </a:p>
                  </a:txBody>
                  <a:tcP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Float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669">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Byte</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int</a:t>
                      </a:r>
                    </a:p>
                  </a:txBody>
                  <a:tcP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669">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Character</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long</a:t>
                      </a:r>
                    </a:p>
                  </a:txBody>
                  <a:tcP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Long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669">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Double</a:t>
                      </a:r>
                    </a:p>
                  </a:txBody>
                  <a:tcPr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short</a:t>
                      </a:r>
                    </a:p>
                  </a:txBody>
                  <a:tcP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Short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Slide Number Placeholder 6"/>
          <p:cNvSpPr txBox="1">
            <a:spLocks/>
          </p:cNvSpPr>
          <p:nvPr/>
        </p:nvSpPr>
        <p:spPr bwMode="auto">
          <a:xfrm>
            <a:off x="6553200" y="6243638"/>
            <a:ext cx="2133600" cy="457200"/>
          </a:xfrm>
          <a:prstGeom prst="rect">
            <a:avLst/>
          </a:prstGeom>
          <a:noFill/>
          <a:ln w="9525">
            <a:noFill/>
            <a:miter lim="800000"/>
            <a:headEnd/>
            <a:tailEnd/>
          </a:ln>
        </p:spPr>
        <p:txBody>
          <a:bodyPr/>
          <a:lstStyle/>
          <a:p>
            <a:endParaRPr lang="en-US" altLang="en-US" sz="1400"/>
          </a:p>
        </p:txBody>
      </p:sp>
      <p:sp>
        <p:nvSpPr>
          <p:cNvPr id="6" name="Rectangle 2"/>
          <p:cNvSpPr txBox="1">
            <a:spLocks noChangeArrowheads="1"/>
          </p:cNvSpPr>
          <p:nvPr/>
        </p:nvSpPr>
        <p:spPr>
          <a:xfrm>
            <a:off x="1524000" y="533400"/>
            <a:ext cx="6172200" cy="1139825"/>
          </a:xfrm>
          <a:prstGeom prst="rect">
            <a:avLst/>
          </a:prstGeom>
        </p:spPr>
        <p:txBody>
          <a:bodyPr/>
          <a:lstStyle/>
          <a:p>
            <a:pPr algn="ctr" eaLnBrk="0" hangingPunct="0">
              <a:defRPr/>
            </a:pPr>
            <a:r>
              <a:rPr lang="en-US" sz="4400" kern="0" dirty="0">
                <a:solidFill>
                  <a:srgbClr val="FF0000"/>
                </a:solidFill>
                <a:latin typeface="+mj-lt"/>
                <a:ea typeface="+mj-ea"/>
                <a:cs typeface="+mj-cs"/>
              </a:rPr>
              <a:t>Wrapper Class Names		</a:t>
            </a:r>
          </a:p>
        </p:txBody>
      </p:sp>
      <p:sp>
        <p:nvSpPr>
          <p:cNvPr id="7" name="Text Box 49"/>
          <p:cNvSpPr txBox="1">
            <a:spLocks noChangeArrowheads="1"/>
          </p:cNvSpPr>
          <p:nvPr/>
        </p:nvSpPr>
        <p:spPr bwMode="auto">
          <a:xfrm>
            <a:off x="228600" y="1371600"/>
            <a:ext cx="8763000" cy="1200150"/>
          </a:xfrm>
          <a:prstGeom prst="rect">
            <a:avLst/>
          </a:prstGeom>
          <a:noFill/>
          <a:ln w="9525">
            <a:noFill/>
            <a:miter lim="800000"/>
            <a:headEnd/>
            <a:tailEnd/>
          </a:ln>
        </p:spPr>
        <p:txBody>
          <a:bodyPr>
            <a:spAutoFit/>
          </a:bodyPr>
          <a:lstStyle/>
          <a:p>
            <a:pPr>
              <a:spcBef>
                <a:spcPct val="50000"/>
              </a:spcBef>
            </a:pPr>
            <a:r>
              <a:rPr lang="en-US" dirty="0"/>
              <a:t>Except for </a:t>
            </a:r>
            <a:r>
              <a:rPr lang="en-US" dirty="0" err="1"/>
              <a:t>int</a:t>
            </a:r>
            <a:r>
              <a:rPr lang="en-US" dirty="0"/>
              <a:t> and char, the wrapper class name is exactly the same as the primitive type name EXCEPT that it starts with a capital letter.</a:t>
            </a:r>
          </a:p>
        </p:txBody>
      </p:sp>
      <p:sp>
        <p:nvSpPr>
          <p:cNvPr id="8" name="Text Box 52"/>
          <p:cNvSpPr txBox="1">
            <a:spLocks noChangeArrowheads="1"/>
          </p:cNvSpPr>
          <p:nvPr/>
        </p:nvSpPr>
        <p:spPr bwMode="auto">
          <a:xfrm>
            <a:off x="304800" y="2514600"/>
            <a:ext cx="7924800" cy="1801813"/>
          </a:xfrm>
          <a:prstGeom prst="rect">
            <a:avLst/>
          </a:prstGeom>
          <a:noFill/>
          <a:ln w="9525">
            <a:noFill/>
            <a:miter lim="800000"/>
            <a:headEnd/>
            <a:tailEnd/>
          </a:ln>
        </p:spPr>
        <p:txBody>
          <a:bodyPr>
            <a:spAutoFit/>
          </a:bodyPr>
          <a:lstStyle/>
          <a:p>
            <a:pPr>
              <a:spcBef>
                <a:spcPct val="50000"/>
              </a:spcBef>
            </a:pPr>
            <a:r>
              <a:rPr lang="en-US" sz="2800" dirty="0"/>
              <a:t>double is a primitive		Double is a class.</a:t>
            </a:r>
          </a:p>
          <a:p>
            <a:pPr>
              <a:spcBef>
                <a:spcPct val="50000"/>
              </a:spcBef>
            </a:pPr>
            <a:r>
              <a:rPr lang="en-US" sz="2800" dirty="0" err="1"/>
              <a:t>boolean</a:t>
            </a:r>
            <a:r>
              <a:rPr lang="en-US" sz="2800" dirty="0"/>
              <a:t> is a primitive		Boolean is a class.</a:t>
            </a:r>
          </a:p>
          <a:p>
            <a:pPr>
              <a:spcBef>
                <a:spcPct val="50000"/>
              </a:spcBef>
            </a:pPr>
            <a:r>
              <a:rPr lang="en-US" sz="2800" dirty="0"/>
              <a:t>long is a primitive		</a:t>
            </a:r>
            <a:r>
              <a:rPr lang="en-US" sz="2800" dirty="0" smtClean="0"/>
              <a:t>             Long </a:t>
            </a:r>
            <a:r>
              <a:rPr lang="en-US" sz="2800" dirty="0"/>
              <a:t>is a class.</a:t>
            </a:r>
            <a:endParaRPr lang="en-US" sz="2000" dirty="0"/>
          </a:p>
        </p:txBody>
      </p:sp>
      <p:sp>
        <p:nvSpPr>
          <p:cNvPr id="9" name="Text Box 53"/>
          <p:cNvSpPr txBox="1">
            <a:spLocks noChangeArrowheads="1"/>
          </p:cNvSpPr>
          <p:nvPr/>
        </p:nvSpPr>
        <p:spPr bwMode="auto">
          <a:xfrm>
            <a:off x="228600" y="4495800"/>
            <a:ext cx="7924800" cy="369332"/>
          </a:xfrm>
          <a:prstGeom prst="rect">
            <a:avLst/>
          </a:prstGeom>
          <a:noFill/>
          <a:ln w="9525">
            <a:noFill/>
            <a:miter lim="800000"/>
            <a:headEnd/>
            <a:tailEnd/>
          </a:ln>
        </p:spPr>
        <p:txBody>
          <a:bodyPr>
            <a:spAutoFit/>
          </a:bodyPr>
          <a:lstStyle/>
          <a:p>
            <a:pPr>
              <a:spcBef>
                <a:spcPct val="50000"/>
              </a:spcBef>
            </a:pPr>
            <a:r>
              <a:rPr lang="en-US" dirty="0">
                <a:solidFill>
                  <a:srgbClr val="DE2C28"/>
                </a:solidFill>
              </a:rPr>
              <a:t>The wrapper classes for </a:t>
            </a:r>
            <a:r>
              <a:rPr lang="en-US" dirty="0" err="1">
                <a:solidFill>
                  <a:srgbClr val="DE2C28"/>
                </a:solidFill>
              </a:rPr>
              <a:t>int</a:t>
            </a:r>
            <a:r>
              <a:rPr lang="en-US" dirty="0">
                <a:solidFill>
                  <a:srgbClr val="DE2C28"/>
                </a:solidFill>
              </a:rPr>
              <a:t> </a:t>
            </a:r>
            <a:r>
              <a:rPr lang="en-US" dirty="0" smtClean="0">
                <a:solidFill>
                  <a:srgbClr val="DE2C28"/>
                </a:solidFill>
              </a:rPr>
              <a:t>  and </a:t>
            </a:r>
            <a:r>
              <a:rPr lang="en-US" dirty="0">
                <a:solidFill>
                  <a:srgbClr val="DE2C28"/>
                </a:solidFill>
              </a:rPr>
              <a:t>char are different.</a:t>
            </a:r>
          </a:p>
        </p:txBody>
      </p:sp>
      <p:sp>
        <p:nvSpPr>
          <p:cNvPr id="10" name="Text Box 54"/>
          <p:cNvSpPr txBox="1">
            <a:spLocks noChangeArrowheads="1"/>
          </p:cNvSpPr>
          <p:nvPr/>
        </p:nvSpPr>
        <p:spPr bwMode="auto">
          <a:xfrm>
            <a:off x="228600" y="5029200"/>
            <a:ext cx="8305800" cy="1160463"/>
          </a:xfrm>
          <a:prstGeom prst="rect">
            <a:avLst/>
          </a:prstGeom>
          <a:noFill/>
          <a:ln w="9525">
            <a:noFill/>
            <a:miter lim="800000"/>
            <a:headEnd/>
            <a:tailEnd/>
          </a:ln>
        </p:spPr>
        <p:txBody>
          <a:bodyPr>
            <a:spAutoFit/>
          </a:bodyPr>
          <a:lstStyle/>
          <a:p>
            <a:pPr>
              <a:spcBef>
                <a:spcPct val="50000"/>
              </a:spcBef>
            </a:pPr>
            <a:r>
              <a:rPr lang="en-US" sz="2800" dirty="0" err="1"/>
              <a:t>int</a:t>
            </a:r>
            <a:r>
              <a:rPr lang="en-US" sz="2800" dirty="0"/>
              <a:t> is a primitive			</a:t>
            </a:r>
            <a:r>
              <a:rPr lang="en-US" sz="2800" dirty="0">
                <a:solidFill>
                  <a:srgbClr val="0000FF"/>
                </a:solidFill>
              </a:rPr>
              <a:t>Integer</a:t>
            </a:r>
            <a:r>
              <a:rPr lang="en-US" sz="2800" dirty="0"/>
              <a:t> is a class.</a:t>
            </a:r>
          </a:p>
          <a:p>
            <a:pPr>
              <a:spcBef>
                <a:spcPct val="50000"/>
              </a:spcBef>
            </a:pPr>
            <a:r>
              <a:rPr lang="en-US" sz="2800" dirty="0"/>
              <a:t>char is a primitive		</a:t>
            </a:r>
            <a:r>
              <a:rPr lang="en-US" sz="2800" dirty="0" smtClean="0"/>
              <a:t>             </a:t>
            </a:r>
            <a:r>
              <a:rPr lang="en-US" sz="2800" dirty="0" smtClean="0">
                <a:solidFill>
                  <a:srgbClr val="0000FF"/>
                </a:solidFill>
              </a:rPr>
              <a:t>Character</a:t>
            </a:r>
            <a:r>
              <a:rPr lang="en-US" sz="2800" dirty="0" smtClean="0"/>
              <a:t> </a:t>
            </a:r>
            <a:r>
              <a:rPr lang="en-US" sz="2800" dirty="0"/>
              <a:t>is a class.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0-#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8600" y="457200"/>
            <a:ext cx="8458200" cy="4800600"/>
          </a:xfrm>
          <a:prstGeom prst="rect">
            <a:avLst/>
          </a:prstGeom>
        </p:spPr>
        <p:txBody>
          <a:bodyPr/>
          <a:lstStyle/>
          <a:p>
            <a:pPr marL="342900" indent="-342900" eaLnBrk="0" hangingPunct="0">
              <a:spcBef>
                <a:spcPct val="70000"/>
              </a:spcBef>
              <a:buFontTx/>
              <a:buChar char="•"/>
              <a:defRPr/>
            </a:pPr>
            <a:r>
              <a:rPr lang="en-US" sz="2800" kern="0" dirty="0">
                <a:latin typeface="+mn-lt"/>
              </a:rPr>
              <a:t>An object of a wrapper class can be used in any situation where a primitive value will not suffice</a:t>
            </a:r>
          </a:p>
          <a:p>
            <a:pPr marL="342900" indent="-342900" eaLnBrk="0" hangingPunct="0">
              <a:spcBef>
                <a:spcPct val="70000"/>
              </a:spcBef>
              <a:buFontTx/>
              <a:buChar char="•"/>
              <a:defRPr/>
            </a:pPr>
            <a:r>
              <a:rPr lang="en-US" sz="2800" kern="0" dirty="0">
                <a:latin typeface="+mn-lt"/>
              </a:rPr>
              <a:t>For example, some objects serve as containers of other objects.  Primitive values could not be stored in such containers, but wrapper objects could be.</a:t>
            </a:r>
          </a:p>
          <a:p>
            <a:pPr marL="342900" indent="-342900" eaLnBrk="0" hangingPunct="0">
              <a:spcBef>
                <a:spcPct val="70000"/>
              </a:spcBef>
              <a:buFontTx/>
              <a:buChar char="•"/>
              <a:defRPr/>
            </a:pPr>
            <a:r>
              <a:rPr lang="en-US" sz="2800" kern="0" dirty="0">
                <a:latin typeface="+mn-lt"/>
              </a:rPr>
              <a:t>Another example is that some methods take an Object as a parameter.  So a primitive cannot be used, but an object of any class can be used</a:t>
            </a:r>
            <a:r>
              <a:rPr lang="en-US" sz="2800" kern="0" dirty="0" smtClean="0">
                <a:latin typeface="+mn-lt"/>
              </a:rPr>
              <a:t>.</a:t>
            </a:r>
          </a:p>
          <a:p>
            <a:pPr marL="342900" indent="-342900" eaLnBrk="0" hangingPunct="0">
              <a:spcBef>
                <a:spcPct val="70000"/>
              </a:spcBef>
              <a:buFontTx/>
              <a:buChar char="•"/>
              <a:defRPr/>
            </a:pPr>
            <a:r>
              <a:rPr lang="en-US" sz="2800" dirty="0"/>
              <a:t>To provide mechanism to ‘wrap’ primitive values in an object so that primitives can do activities reserved for the objects like being added to </a:t>
            </a:r>
            <a:r>
              <a:rPr lang="en-US" sz="2800" dirty="0" err="1"/>
              <a:t>ArrayList</a:t>
            </a:r>
            <a:r>
              <a:rPr lang="en-US" sz="2800" dirty="0"/>
              <a:t>, </a:t>
            </a:r>
            <a:r>
              <a:rPr lang="en-US" sz="2800" dirty="0" err="1"/>
              <a:t>Hashset</a:t>
            </a:r>
            <a:r>
              <a:rPr lang="en-US" sz="2800" dirty="0"/>
              <a:t>, </a:t>
            </a:r>
            <a:r>
              <a:rPr lang="en-US" sz="2800" dirty="0" err="1"/>
              <a:t>HashMap</a:t>
            </a:r>
            <a:r>
              <a:rPr lang="en-US" sz="2800" dirty="0"/>
              <a:t> etc. collection.</a:t>
            </a:r>
            <a:endParaRPr lang="en-US" sz="2800" kern="0" dirty="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7800" y="838200"/>
            <a:ext cx="6400800" cy="636588"/>
          </a:xfrm>
          <a:prstGeom prst="rect">
            <a:avLst/>
          </a:prstGeom>
        </p:spPr>
        <p:txBody>
          <a:bodyPr/>
          <a:lstStyle/>
          <a:p>
            <a:pPr eaLnBrk="0" hangingPunct="0">
              <a:defRPr/>
            </a:pPr>
            <a:r>
              <a:rPr lang="en-US" sz="3600" kern="0" dirty="0">
                <a:solidFill>
                  <a:srgbClr val="FF0000"/>
                </a:solidFill>
                <a:latin typeface="+mj-lt"/>
                <a:ea typeface="+mj-ea"/>
                <a:cs typeface="+mj-cs"/>
              </a:rPr>
              <a:t>Instantiating Wrapper Classes</a:t>
            </a:r>
          </a:p>
        </p:txBody>
      </p:sp>
      <p:sp>
        <p:nvSpPr>
          <p:cNvPr id="6" name="Rectangle 3"/>
          <p:cNvSpPr txBox="1">
            <a:spLocks noChangeArrowheads="1"/>
          </p:cNvSpPr>
          <p:nvPr/>
        </p:nvSpPr>
        <p:spPr>
          <a:xfrm>
            <a:off x="0" y="1447800"/>
            <a:ext cx="9144000" cy="4800600"/>
          </a:xfrm>
          <a:prstGeom prst="rect">
            <a:avLst/>
          </a:prstGeom>
        </p:spPr>
        <p:txBody>
          <a:bodyPr/>
          <a:lstStyle/>
          <a:p>
            <a:pPr marL="342900" indent="-342900" eaLnBrk="0" hangingPunct="0">
              <a:spcBef>
                <a:spcPct val="70000"/>
              </a:spcBef>
              <a:buFontTx/>
              <a:buChar char="•"/>
              <a:defRPr/>
            </a:pPr>
            <a:r>
              <a:rPr lang="en-US" kern="0" dirty="0">
                <a:latin typeface="+mn-lt"/>
              </a:rPr>
              <a:t>All wrapper classes can be instantiated using the corresponding primitive type as an argument.</a:t>
            </a:r>
            <a:br>
              <a:rPr lang="en-US" kern="0" dirty="0">
                <a:latin typeface="+mn-lt"/>
              </a:rPr>
            </a:br>
            <a:r>
              <a:rPr lang="en-US" kern="0" dirty="0">
                <a:latin typeface="+mn-lt"/>
              </a:rPr>
              <a:t>	</a:t>
            </a:r>
            <a:r>
              <a:rPr lang="en-US" sz="2000" b="1" kern="0" dirty="0">
                <a:latin typeface="Courier New" pitchFamily="49" charset="0"/>
              </a:rPr>
              <a:t>Integer age = new Integer(40);</a:t>
            </a:r>
            <a:br>
              <a:rPr lang="en-US" sz="2000" b="1" kern="0" dirty="0">
                <a:latin typeface="Courier New" pitchFamily="49" charset="0"/>
              </a:rPr>
            </a:br>
            <a:r>
              <a:rPr lang="en-US" sz="2000" b="1" kern="0" dirty="0">
                <a:latin typeface="Courier New" pitchFamily="49" charset="0"/>
              </a:rPr>
              <a:t>	Double num = new Double(8.2);</a:t>
            </a:r>
            <a:br>
              <a:rPr lang="en-US" sz="2000" b="1" kern="0" dirty="0">
                <a:latin typeface="Courier New" pitchFamily="49" charset="0"/>
              </a:rPr>
            </a:br>
            <a:r>
              <a:rPr lang="en-US" sz="2000" b="1" kern="0" dirty="0">
                <a:latin typeface="Courier New" pitchFamily="49" charset="0"/>
              </a:rPr>
              <a:t>	Character ampersand = new Character(‘&amp;’);</a:t>
            </a:r>
            <a:br>
              <a:rPr lang="en-US" sz="2000" b="1" kern="0" dirty="0">
                <a:latin typeface="Courier New" pitchFamily="49" charset="0"/>
              </a:rPr>
            </a:br>
            <a:r>
              <a:rPr lang="en-US" sz="2000" b="1" kern="0" dirty="0">
                <a:latin typeface="Courier New" pitchFamily="49" charset="0"/>
              </a:rPr>
              <a:t>	Boolean </a:t>
            </a:r>
            <a:r>
              <a:rPr lang="en-US" sz="2000" b="1" kern="0" dirty="0" err="1">
                <a:latin typeface="Courier New" pitchFamily="49" charset="0"/>
              </a:rPr>
              <a:t>isDone</a:t>
            </a:r>
            <a:r>
              <a:rPr lang="en-US" sz="2000" b="1" kern="0" dirty="0">
                <a:latin typeface="Courier New" pitchFamily="49" charset="0"/>
              </a:rPr>
              <a:t> = new Boolean(false);</a:t>
            </a:r>
          </a:p>
          <a:p>
            <a:pPr marL="342900" indent="-342900" eaLnBrk="0" hangingPunct="0">
              <a:spcBef>
                <a:spcPct val="70000"/>
              </a:spcBef>
              <a:buFontTx/>
              <a:buChar char="•"/>
              <a:defRPr/>
            </a:pPr>
            <a:r>
              <a:rPr lang="en-US" kern="0" dirty="0">
                <a:latin typeface="+mn-lt"/>
              </a:rPr>
              <a:t>All wrapper classes EXCEPT Character and Void can be instantiated using a String argument.</a:t>
            </a:r>
            <a:br>
              <a:rPr lang="en-US" kern="0" dirty="0">
                <a:latin typeface="+mn-lt"/>
              </a:rPr>
            </a:br>
            <a:r>
              <a:rPr lang="en-US" kern="0" dirty="0">
                <a:latin typeface="+mn-lt"/>
              </a:rPr>
              <a:t>	</a:t>
            </a:r>
            <a:r>
              <a:rPr lang="en-US" b="1" kern="0" dirty="0">
                <a:latin typeface="Courier New" pitchFamily="49" charset="0"/>
              </a:rPr>
              <a:t>Integer age = new Integer(“40”);</a:t>
            </a:r>
            <a:br>
              <a:rPr lang="en-US" b="1" kern="0" dirty="0">
                <a:latin typeface="Courier New" pitchFamily="49" charset="0"/>
              </a:rPr>
            </a:br>
            <a:r>
              <a:rPr lang="en-US" b="1" kern="0" dirty="0">
                <a:latin typeface="Courier New" pitchFamily="49" charset="0"/>
              </a:rPr>
              <a:t>	Double num = new Double(“8.2”);</a:t>
            </a:r>
            <a:br>
              <a:rPr lang="en-US" b="1" kern="0" dirty="0">
                <a:latin typeface="Courier New" pitchFamily="49" charset="0"/>
              </a:rPr>
            </a:br>
            <a:r>
              <a:rPr lang="en-US" b="1" kern="0" dirty="0">
                <a:latin typeface="Courier New" pitchFamily="49" charset="0"/>
              </a:rPr>
              <a:t>	Boolean </a:t>
            </a:r>
            <a:r>
              <a:rPr lang="en-US" b="1" kern="0" dirty="0" err="1">
                <a:latin typeface="Courier New" pitchFamily="49" charset="0"/>
              </a:rPr>
              <a:t>isDone</a:t>
            </a:r>
            <a:r>
              <a:rPr lang="en-US" b="1" kern="0" dirty="0">
                <a:latin typeface="Courier New" pitchFamily="49" charset="0"/>
              </a:rPr>
              <a:t> = new Boolean(“true”);</a:t>
            </a:r>
          </a:p>
          <a:p>
            <a:pPr marL="342900" indent="-342900" algn="ctr" eaLnBrk="0" hangingPunct="0">
              <a:spcBef>
                <a:spcPct val="70000"/>
              </a:spcBef>
              <a:buFont typeface="Wingdings" pitchFamily="2" charset="2"/>
              <a:buNone/>
              <a:defRPr/>
            </a:pPr>
            <a:endParaRPr lang="en-US" b="1" kern="0" dirty="0">
              <a:latin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52600" y="914400"/>
            <a:ext cx="5791200" cy="712788"/>
          </a:xfrm>
          <a:prstGeom prst="rect">
            <a:avLst/>
          </a:prstGeom>
        </p:spPr>
        <p:txBody>
          <a:bodyPr/>
          <a:lstStyle/>
          <a:p>
            <a:pPr eaLnBrk="0" hangingPunct="0">
              <a:defRPr/>
            </a:pPr>
            <a:r>
              <a:rPr lang="en-US" sz="4000" kern="0" dirty="0">
                <a:solidFill>
                  <a:srgbClr val="FF0000"/>
                </a:solidFill>
                <a:latin typeface="+mj-lt"/>
                <a:ea typeface="+mj-ea"/>
                <a:cs typeface="+mj-cs"/>
              </a:rPr>
              <a:t>Wrapper Class Methods</a:t>
            </a:r>
          </a:p>
        </p:txBody>
      </p:sp>
      <p:sp>
        <p:nvSpPr>
          <p:cNvPr id="6" name="Rectangle 3"/>
          <p:cNvSpPr txBox="1">
            <a:spLocks noChangeArrowheads="1"/>
          </p:cNvSpPr>
          <p:nvPr/>
        </p:nvSpPr>
        <p:spPr>
          <a:xfrm>
            <a:off x="152400" y="1600200"/>
            <a:ext cx="8763000" cy="4530725"/>
          </a:xfrm>
          <a:prstGeom prst="rect">
            <a:avLst/>
          </a:prstGeom>
        </p:spPr>
        <p:txBody>
          <a:bodyPr/>
          <a:lstStyle/>
          <a:p>
            <a:pPr marL="342900" indent="-342900" eaLnBrk="0" hangingPunct="0">
              <a:spcBef>
                <a:spcPct val="70000"/>
              </a:spcBef>
              <a:buFontTx/>
              <a:buChar char="•"/>
              <a:defRPr/>
            </a:pPr>
            <a:r>
              <a:rPr lang="en-US" sz="3200" kern="0" dirty="0">
                <a:latin typeface="+mn-lt"/>
              </a:rPr>
              <a:t>Wrapper classes all contain various methods that help convert from the associated type to another type.</a:t>
            </a:r>
            <a:br>
              <a:rPr lang="en-US" sz="3200" kern="0" dirty="0">
                <a:latin typeface="+mn-lt"/>
              </a:rPr>
            </a:br>
            <a:r>
              <a:rPr lang="en-US" sz="3200" b="1" kern="0" dirty="0">
                <a:latin typeface="Courier New" pitchFamily="49" charset="0"/>
              </a:rPr>
              <a:t>Integer num = new Integer(4);</a:t>
            </a:r>
            <a:br>
              <a:rPr lang="en-US" sz="3200" b="1" kern="0" dirty="0">
                <a:latin typeface="Courier New" pitchFamily="49" charset="0"/>
              </a:rPr>
            </a:br>
            <a:r>
              <a:rPr lang="en-US" sz="3200" b="1" kern="0" dirty="0">
                <a:latin typeface="Courier New" pitchFamily="49" charset="0"/>
              </a:rPr>
              <a:t>float </a:t>
            </a:r>
            <a:r>
              <a:rPr lang="en-US" sz="3200" b="1" kern="0" dirty="0" err="1">
                <a:latin typeface="Courier New" pitchFamily="49" charset="0"/>
              </a:rPr>
              <a:t>flt</a:t>
            </a:r>
            <a:r>
              <a:rPr lang="en-US" sz="3200" b="1" kern="0" dirty="0">
                <a:latin typeface="Courier New" pitchFamily="49" charset="0"/>
              </a:rPr>
              <a:t> = </a:t>
            </a:r>
            <a:r>
              <a:rPr lang="en-US" sz="3200" b="1" kern="0" dirty="0" err="1">
                <a:latin typeface="Courier New" pitchFamily="49" charset="0"/>
              </a:rPr>
              <a:t>num.floatValue</a:t>
            </a:r>
            <a:r>
              <a:rPr lang="en-US" sz="3200" b="1" kern="0" dirty="0">
                <a:latin typeface="Courier New" pitchFamily="49" charset="0"/>
              </a:rPr>
              <a:t>();</a:t>
            </a:r>
            <a:br>
              <a:rPr lang="en-US" sz="3200" b="1" kern="0" dirty="0">
                <a:latin typeface="Courier New" pitchFamily="49" charset="0"/>
              </a:rPr>
            </a:br>
            <a:r>
              <a:rPr lang="en-US" sz="3200" b="1" kern="0" dirty="0">
                <a:latin typeface="Courier New" pitchFamily="49" charset="0"/>
              </a:rPr>
              <a:t>//stores 4.0 in </a:t>
            </a:r>
            <a:r>
              <a:rPr lang="en-US" sz="3200" b="1" kern="0" dirty="0" err="1">
                <a:latin typeface="Courier New" pitchFamily="49" charset="0"/>
              </a:rPr>
              <a:t>flt</a:t>
            </a:r>
            <a:r>
              <a:rPr lang="en-US" sz="3200" b="1" kern="0" dirty="0">
                <a:latin typeface="Courier New" pitchFamily="49" charset="0"/>
              </a:rPr>
              <a:t/>
            </a:r>
            <a:br>
              <a:rPr lang="en-US" sz="3200" b="1" kern="0" dirty="0">
                <a:latin typeface="Courier New" pitchFamily="49" charset="0"/>
              </a:rPr>
            </a:br>
            <a:r>
              <a:rPr lang="en-US" sz="3200" b="1" kern="0" dirty="0">
                <a:latin typeface="Courier New" pitchFamily="49" charset="0"/>
              </a:rPr>
              <a:t/>
            </a:r>
            <a:br>
              <a:rPr lang="en-US" sz="3200" b="1" kern="0" dirty="0">
                <a:latin typeface="Courier New" pitchFamily="49" charset="0"/>
              </a:rPr>
            </a:br>
            <a:r>
              <a:rPr lang="en-US" sz="3200" b="1" kern="0" dirty="0">
                <a:latin typeface="Courier New" pitchFamily="49" charset="0"/>
              </a:rPr>
              <a:t>Double dbl = new Double(8.2);</a:t>
            </a:r>
            <a:br>
              <a:rPr lang="en-US" sz="3200" b="1" kern="0" dirty="0">
                <a:latin typeface="Courier New" pitchFamily="49" charset="0"/>
              </a:rPr>
            </a:br>
            <a:r>
              <a:rPr lang="en-US" sz="3200" b="1" kern="0" dirty="0" err="1">
                <a:latin typeface="Courier New" pitchFamily="49" charset="0"/>
              </a:rPr>
              <a:t>int</a:t>
            </a:r>
            <a:r>
              <a:rPr lang="en-US" sz="3200" b="1" kern="0" dirty="0">
                <a:latin typeface="Courier New" pitchFamily="49" charset="0"/>
              </a:rPr>
              <a:t> </a:t>
            </a:r>
            <a:r>
              <a:rPr lang="en-US" sz="3200" b="1" kern="0" dirty="0" err="1">
                <a:latin typeface="Courier New" pitchFamily="49" charset="0"/>
              </a:rPr>
              <a:t>val</a:t>
            </a:r>
            <a:r>
              <a:rPr lang="en-US" sz="3200" b="1" kern="0" dirty="0">
                <a:latin typeface="Courier New" pitchFamily="49" charset="0"/>
              </a:rPr>
              <a:t> = </a:t>
            </a:r>
            <a:r>
              <a:rPr lang="en-US" sz="3200" b="1" kern="0" dirty="0" err="1">
                <a:latin typeface="Courier New" pitchFamily="49" charset="0"/>
              </a:rPr>
              <a:t>dbl.intValue</a:t>
            </a:r>
            <a:r>
              <a:rPr lang="en-US" sz="3200" b="1" kern="0" dirty="0">
                <a:latin typeface="Courier New" pitchFamily="49" charset="0"/>
              </a:rPr>
              <a:t>(); //stores 8 in </a:t>
            </a:r>
            <a:r>
              <a:rPr lang="en-US" sz="3200" b="1" kern="0" dirty="0" err="1">
                <a:latin typeface="Courier New" pitchFamily="49" charset="0"/>
              </a:rPr>
              <a:t>val</a:t>
            </a:r>
            <a:endParaRPr lang="en-US" sz="3200" b="1" kern="0" dirty="0">
              <a:latin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7200" y="762000"/>
            <a:ext cx="8229600" cy="712788"/>
          </a:xfrm>
          <a:prstGeom prst="rect">
            <a:avLst/>
          </a:prstGeom>
        </p:spPr>
        <p:txBody>
          <a:bodyPr/>
          <a:lstStyle/>
          <a:p>
            <a:pPr eaLnBrk="0" hangingPunct="0">
              <a:defRPr/>
            </a:pPr>
            <a:r>
              <a:rPr lang="en-US" sz="4000" b="1" kern="0" dirty="0">
                <a:solidFill>
                  <a:srgbClr val="000000"/>
                </a:solidFill>
                <a:latin typeface="+mj-lt"/>
                <a:ea typeface="+mj-ea"/>
                <a:cs typeface="+mj-cs"/>
              </a:rPr>
              <a:t>More Wrapper Class Methods</a:t>
            </a:r>
          </a:p>
        </p:txBody>
      </p:sp>
      <p:sp>
        <p:nvSpPr>
          <p:cNvPr id="6" name="Rectangle 3"/>
          <p:cNvSpPr txBox="1">
            <a:spLocks noChangeArrowheads="1"/>
          </p:cNvSpPr>
          <p:nvPr/>
        </p:nvSpPr>
        <p:spPr>
          <a:xfrm>
            <a:off x="457200" y="1600200"/>
            <a:ext cx="8229600" cy="4530725"/>
          </a:xfrm>
          <a:prstGeom prst="rect">
            <a:avLst/>
          </a:prstGeom>
        </p:spPr>
        <p:txBody>
          <a:bodyPr/>
          <a:lstStyle/>
          <a:p>
            <a:pPr marL="342900" indent="-342900" eaLnBrk="0" hangingPunct="0">
              <a:spcBef>
                <a:spcPct val="70000"/>
              </a:spcBef>
              <a:buFontTx/>
              <a:buChar char="•"/>
              <a:defRPr/>
            </a:pPr>
            <a:r>
              <a:rPr lang="en-US" sz="3200" kern="0">
                <a:latin typeface="+mn-lt"/>
              </a:rPr>
              <a:t>Some Wrapper classes also contain methods that will compare the value of two objects of that class.</a:t>
            </a:r>
            <a:br>
              <a:rPr lang="en-US" sz="3200" kern="0">
                <a:latin typeface="+mn-lt"/>
              </a:rPr>
            </a:br>
            <a:r>
              <a:rPr lang="en-US" sz="3200" b="1" kern="0">
                <a:latin typeface="Courier New" pitchFamily="49" charset="0"/>
              </a:rPr>
              <a:t>Integer num1 = new Integer(4);</a:t>
            </a:r>
            <a:br>
              <a:rPr lang="en-US" sz="3200" b="1" kern="0">
                <a:latin typeface="Courier New" pitchFamily="49" charset="0"/>
              </a:rPr>
            </a:br>
            <a:r>
              <a:rPr lang="en-US" sz="3200" b="1" kern="0">
                <a:latin typeface="Courier New" pitchFamily="49" charset="0"/>
              </a:rPr>
              <a:t>Integer num2 = new Integer(11);</a:t>
            </a:r>
            <a:br>
              <a:rPr lang="en-US" sz="3200" b="1" kern="0">
                <a:latin typeface="Courier New" pitchFamily="49" charset="0"/>
              </a:rPr>
            </a:br>
            <a:r>
              <a:rPr lang="en-US" sz="3200" b="1" kern="0">
                <a:latin typeface="Courier New" pitchFamily="49" charset="0"/>
              </a:rPr>
              <a:t>if(num1.compareTo(num2)&lt; 0)</a:t>
            </a:r>
            <a:br>
              <a:rPr lang="en-US" sz="3200" b="1" kern="0">
                <a:latin typeface="Courier New" pitchFamily="49" charset="0"/>
              </a:rPr>
            </a:br>
            <a:r>
              <a:rPr lang="en-US" sz="3200" b="1" kern="0">
                <a:latin typeface="Courier New" pitchFamily="49" charset="0"/>
              </a:rPr>
              <a:t>	//executes if num1 &lt; num2</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71600" y="762000"/>
            <a:ext cx="6324600" cy="712788"/>
          </a:xfrm>
          <a:prstGeom prst="rect">
            <a:avLst/>
          </a:prstGeom>
        </p:spPr>
        <p:txBody>
          <a:bodyPr/>
          <a:lstStyle/>
          <a:p>
            <a:pPr eaLnBrk="0" hangingPunct="0">
              <a:defRPr/>
            </a:pPr>
            <a:r>
              <a:rPr lang="en-US" sz="4000" b="1" kern="0" dirty="0">
                <a:solidFill>
                  <a:srgbClr val="000000"/>
                </a:solidFill>
                <a:latin typeface="+mj-lt"/>
                <a:ea typeface="+mj-ea"/>
                <a:cs typeface="+mj-cs"/>
              </a:rPr>
              <a:t>Wrapper Class Methods</a:t>
            </a:r>
          </a:p>
        </p:txBody>
      </p:sp>
      <p:sp>
        <p:nvSpPr>
          <p:cNvPr id="6" name="Rectangle 3"/>
          <p:cNvSpPr txBox="1">
            <a:spLocks noChangeArrowheads="1"/>
          </p:cNvSpPr>
          <p:nvPr/>
        </p:nvSpPr>
        <p:spPr>
          <a:xfrm>
            <a:off x="457200" y="1600200"/>
            <a:ext cx="8229600" cy="4530725"/>
          </a:xfrm>
          <a:prstGeom prst="rect">
            <a:avLst/>
          </a:prstGeom>
        </p:spPr>
        <p:txBody>
          <a:bodyPr/>
          <a:lstStyle/>
          <a:p>
            <a:pPr marL="342900" indent="-342900" eaLnBrk="0" hangingPunct="0">
              <a:spcBef>
                <a:spcPct val="70000"/>
              </a:spcBef>
              <a:buFontTx/>
              <a:buChar char="•"/>
              <a:defRPr/>
            </a:pPr>
            <a:r>
              <a:rPr lang="en-US" sz="3200" kern="0">
                <a:latin typeface="+mn-lt"/>
              </a:rPr>
              <a:t>Wrapper classes also contain </a:t>
            </a:r>
            <a:r>
              <a:rPr lang="en-US" sz="3200" kern="0">
                <a:solidFill>
                  <a:srgbClr val="0000FF"/>
                </a:solidFill>
                <a:latin typeface="+mn-lt"/>
              </a:rPr>
              <a:t>static methods</a:t>
            </a:r>
            <a:r>
              <a:rPr lang="en-US" sz="3200" kern="0">
                <a:latin typeface="+mn-lt"/>
              </a:rPr>
              <a:t> that help manage the associated type</a:t>
            </a:r>
          </a:p>
          <a:p>
            <a:pPr marL="342900" indent="-342900" eaLnBrk="0" hangingPunct="0">
              <a:spcBef>
                <a:spcPct val="70000"/>
              </a:spcBef>
              <a:buFontTx/>
              <a:buChar char="•"/>
              <a:defRPr/>
            </a:pPr>
            <a:r>
              <a:rPr lang="en-US" sz="3200" kern="0">
                <a:latin typeface="+mn-lt"/>
              </a:rPr>
              <a:t>Each numeric class contains a method to convert a representation in a </a:t>
            </a:r>
            <a:r>
              <a:rPr lang="en-US" sz="3200" kern="0">
                <a:latin typeface="Courier New" pitchFamily="49" charset="0"/>
              </a:rPr>
              <a:t>String</a:t>
            </a:r>
            <a:r>
              <a:rPr lang="en-US" sz="3200" kern="0">
                <a:latin typeface="+mn-lt"/>
              </a:rPr>
              <a:t> to the associated primitive:</a:t>
            </a:r>
            <a:br>
              <a:rPr lang="en-US" sz="3200" kern="0">
                <a:latin typeface="+mn-lt"/>
              </a:rPr>
            </a:br>
            <a:r>
              <a:rPr lang="en-US" kern="0">
                <a:latin typeface="Courier New" pitchFamily="49" charset="0"/>
              </a:rPr>
              <a:t>int num1 = </a:t>
            </a:r>
            <a:r>
              <a:rPr lang="en-US" kern="0">
                <a:solidFill>
                  <a:srgbClr val="0000FF"/>
                </a:solidFill>
                <a:latin typeface="Courier New" pitchFamily="49" charset="0"/>
              </a:rPr>
              <a:t>Integer.parseInt(</a:t>
            </a:r>
            <a:r>
              <a:rPr lang="en-US" kern="0">
                <a:solidFill>
                  <a:srgbClr val="CC0000"/>
                </a:solidFill>
                <a:latin typeface="Courier New" pitchFamily="49" charset="0"/>
              </a:rPr>
              <a:t>“3”</a:t>
            </a:r>
            <a:r>
              <a:rPr lang="en-US" kern="0">
                <a:solidFill>
                  <a:srgbClr val="0000FF"/>
                </a:solidFill>
                <a:latin typeface="Courier New" pitchFamily="49" charset="0"/>
              </a:rPr>
              <a:t>)</a:t>
            </a:r>
            <a:r>
              <a:rPr lang="en-US" kern="0">
                <a:latin typeface="Courier New" pitchFamily="49" charset="0"/>
              </a:rPr>
              <a:t>;</a:t>
            </a:r>
            <a:br>
              <a:rPr lang="en-US" kern="0">
                <a:latin typeface="Courier New" pitchFamily="49" charset="0"/>
              </a:rPr>
            </a:br>
            <a:r>
              <a:rPr lang="en-US" kern="0">
                <a:latin typeface="Courier New" pitchFamily="49" charset="0"/>
              </a:rPr>
              <a:t>double num2 = </a:t>
            </a:r>
            <a:r>
              <a:rPr lang="en-US" kern="0">
                <a:solidFill>
                  <a:srgbClr val="0000FF"/>
                </a:solidFill>
                <a:latin typeface="Courier New" pitchFamily="49" charset="0"/>
              </a:rPr>
              <a:t>Double.parseDouble(</a:t>
            </a:r>
            <a:r>
              <a:rPr lang="en-US" kern="0">
                <a:solidFill>
                  <a:srgbClr val="CC0000"/>
                </a:solidFill>
                <a:latin typeface="Courier New" pitchFamily="49" charset="0"/>
              </a:rPr>
              <a:t>“4.7”</a:t>
            </a:r>
            <a:r>
              <a:rPr lang="en-US" kern="0">
                <a:solidFill>
                  <a:srgbClr val="0000FF"/>
                </a:solidFill>
                <a:latin typeface="Courier New" pitchFamily="49" charset="0"/>
              </a:rPr>
              <a:t>)</a:t>
            </a:r>
            <a:r>
              <a:rPr lang="en-US" kern="0">
                <a:latin typeface="Courier New" pitchFamily="49" charset="0"/>
              </a:rPr>
              <a:t>;</a:t>
            </a:r>
            <a:br>
              <a:rPr lang="en-US" kern="0">
                <a:latin typeface="Courier New" pitchFamily="49" charset="0"/>
              </a:rPr>
            </a:br>
            <a:r>
              <a:rPr lang="en-US" kern="0">
                <a:latin typeface="Courier New" pitchFamily="49" charset="0"/>
              </a:rPr>
              <a:t>long num3 = </a:t>
            </a:r>
            <a:r>
              <a:rPr lang="en-US" kern="0">
                <a:solidFill>
                  <a:srgbClr val="0000FF"/>
                </a:solidFill>
                <a:latin typeface="Courier New" pitchFamily="49" charset="0"/>
              </a:rPr>
              <a:t>Long.parseLong(</a:t>
            </a:r>
            <a:r>
              <a:rPr lang="en-US" kern="0">
                <a:solidFill>
                  <a:srgbClr val="CC0000"/>
                </a:solidFill>
                <a:latin typeface="Courier New" pitchFamily="49" charset="0"/>
              </a:rPr>
              <a:t>“123456789”</a:t>
            </a:r>
            <a:r>
              <a:rPr lang="en-US" kern="0">
                <a:solidFill>
                  <a:srgbClr val="0000FF"/>
                </a:solidFill>
                <a:latin typeface="Courier New" pitchFamily="49" charset="0"/>
              </a:rPr>
              <a:t>)</a:t>
            </a:r>
            <a:r>
              <a:rPr lang="en-US" kern="0">
                <a:latin typeface="Courier New" pitchFamily="49" charset="0"/>
              </a:rPr>
              <a:t>;</a:t>
            </a:r>
            <a:br>
              <a:rPr lang="en-US" kern="0">
                <a:latin typeface="Courier New" pitchFamily="49" charset="0"/>
              </a:rPr>
            </a:br>
            <a:endParaRPr lang="en-US" kern="0">
              <a:latin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066800" y="685800"/>
            <a:ext cx="6629400" cy="731838"/>
          </a:xfrm>
          <a:prstGeom prst="rect">
            <a:avLst/>
          </a:prstGeom>
        </p:spPr>
        <p:txBody>
          <a:bodyPr/>
          <a:lstStyle/>
          <a:p>
            <a:pPr eaLnBrk="0" hangingPunct="0">
              <a:defRPr/>
            </a:pPr>
            <a:r>
              <a:rPr lang="en-US" sz="4400" kern="0" dirty="0">
                <a:solidFill>
                  <a:srgbClr val="000000"/>
                </a:solidFill>
                <a:latin typeface="+mj-lt"/>
                <a:ea typeface="+mj-ea"/>
                <a:cs typeface="+mj-cs"/>
              </a:rPr>
              <a:t>Wrapper Class Constants</a:t>
            </a:r>
          </a:p>
        </p:txBody>
      </p:sp>
      <p:sp>
        <p:nvSpPr>
          <p:cNvPr id="6" name="Rectangle 3"/>
          <p:cNvSpPr txBox="1">
            <a:spLocks noChangeArrowheads="1"/>
          </p:cNvSpPr>
          <p:nvPr/>
        </p:nvSpPr>
        <p:spPr>
          <a:xfrm>
            <a:off x="457200" y="1447800"/>
            <a:ext cx="8229600" cy="4530725"/>
          </a:xfrm>
          <a:prstGeom prst="rect">
            <a:avLst/>
          </a:prstGeom>
        </p:spPr>
        <p:txBody>
          <a:bodyPr/>
          <a:lstStyle/>
          <a:p>
            <a:pPr marL="342900" indent="-342900" eaLnBrk="0" hangingPunct="0">
              <a:spcBef>
                <a:spcPct val="60000"/>
              </a:spcBef>
              <a:buFontTx/>
              <a:buChar char="•"/>
              <a:defRPr/>
            </a:pPr>
            <a:r>
              <a:rPr lang="en-US" sz="2800" kern="0" dirty="0">
                <a:latin typeface="+mn-lt"/>
              </a:rPr>
              <a:t>The wrapper classes often contain useful constants as well</a:t>
            </a:r>
          </a:p>
          <a:p>
            <a:pPr marL="342900" indent="-342900" eaLnBrk="0" hangingPunct="0">
              <a:spcBef>
                <a:spcPct val="60000"/>
              </a:spcBef>
              <a:buFontTx/>
              <a:buChar char="•"/>
              <a:defRPr/>
            </a:pPr>
            <a:r>
              <a:rPr lang="en-US" sz="2800" kern="0" dirty="0">
                <a:latin typeface="+mn-lt"/>
              </a:rPr>
              <a:t>The </a:t>
            </a:r>
            <a:r>
              <a:rPr lang="en-US" sz="2800" kern="0" dirty="0">
                <a:latin typeface="Courier New" pitchFamily="49" charset="0"/>
              </a:rPr>
              <a:t>Integer</a:t>
            </a:r>
            <a:r>
              <a:rPr lang="en-US" sz="2800" kern="0" dirty="0">
                <a:latin typeface="+mn-lt"/>
              </a:rPr>
              <a:t> class contains </a:t>
            </a:r>
            <a:r>
              <a:rPr lang="en-US" sz="2800" kern="0" dirty="0">
                <a:solidFill>
                  <a:srgbClr val="0000FF"/>
                </a:solidFill>
                <a:latin typeface="Courier New" pitchFamily="49" charset="0"/>
              </a:rPr>
              <a:t>MIN_VALUE</a:t>
            </a:r>
            <a:r>
              <a:rPr lang="en-US" sz="2800" kern="0" dirty="0">
                <a:latin typeface="+mn-lt"/>
              </a:rPr>
              <a:t> and </a:t>
            </a:r>
            <a:r>
              <a:rPr lang="en-US" sz="2800" kern="0" dirty="0">
                <a:solidFill>
                  <a:srgbClr val="0000FF"/>
                </a:solidFill>
                <a:latin typeface="Courier New" pitchFamily="49" charset="0"/>
              </a:rPr>
              <a:t>MAX_VALUE</a:t>
            </a:r>
            <a:r>
              <a:rPr lang="en-US" sz="2800" kern="0" dirty="0">
                <a:latin typeface="+mn-lt"/>
              </a:rPr>
              <a:t> which hold the smallest and largest </a:t>
            </a:r>
            <a:r>
              <a:rPr lang="en-US" sz="2800" kern="0" dirty="0" err="1">
                <a:latin typeface="Courier New" pitchFamily="49" charset="0"/>
              </a:rPr>
              <a:t>int</a:t>
            </a:r>
            <a:r>
              <a:rPr lang="en-US" sz="2800" kern="0" dirty="0">
                <a:latin typeface="+mn-lt"/>
              </a:rPr>
              <a:t> values</a:t>
            </a:r>
          </a:p>
          <a:p>
            <a:pPr marL="342900" indent="-342900" eaLnBrk="0" hangingPunct="0">
              <a:spcBef>
                <a:spcPct val="60000"/>
              </a:spcBef>
              <a:buFontTx/>
              <a:buChar char="•"/>
              <a:defRPr/>
            </a:pPr>
            <a:r>
              <a:rPr lang="en-US" sz="2800" kern="0" dirty="0">
                <a:latin typeface="+mn-lt"/>
              </a:rPr>
              <a:t>Other numeric classes will also have </a:t>
            </a:r>
            <a:r>
              <a:rPr lang="en-US" sz="2800" kern="0" dirty="0">
                <a:solidFill>
                  <a:srgbClr val="0000FF"/>
                </a:solidFill>
                <a:latin typeface="Courier New" pitchFamily="49" charset="0"/>
              </a:rPr>
              <a:t>MIN_VALUE</a:t>
            </a:r>
            <a:r>
              <a:rPr lang="en-US" sz="2800" kern="0" dirty="0">
                <a:latin typeface="+mn-lt"/>
              </a:rPr>
              <a:t> and </a:t>
            </a:r>
            <a:r>
              <a:rPr lang="en-US" sz="2800" kern="0" dirty="0">
                <a:solidFill>
                  <a:srgbClr val="0000FF"/>
                </a:solidFill>
                <a:latin typeface="Courier New" pitchFamily="49" charset="0"/>
              </a:rPr>
              <a:t>MAX_VALUE</a:t>
            </a:r>
            <a:r>
              <a:rPr lang="en-US" sz="2800" kern="0" dirty="0">
                <a:latin typeface="+mn-lt"/>
              </a:rPr>
              <a:t> which hold the smallest and largest value for their corresponding types.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6200" y="1066800"/>
            <a:ext cx="9103555"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dirty="0" smtClean="0"/>
              <a:t>class </a:t>
            </a:r>
            <a:r>
              <a:rPr lang="en-US" dirty="0" err="1" smtClean="0"/>
              <a:t>InfNaN</a:t>
            </a:r>
            <a:r>
              <a:rPr lang="en-US" dirty="0" smtClean="0"/>
              <a:t> {</a:t>
            </a:r>
          </a:p>
          <a:p>
            <a:pPr>
              <a:buNone/>
            </a:pPr>
            <a:r>
              <a:rPr lang="en-US" dirty="0" smtClean="0"/>
              <a:t>public static void main(String </a:t>
            </a:r>
            <a:r>
              <a:rPr lang="en-US" dirty="0" err="1" smtClean="0"/>
              <a:t>args</a:t>
            </a:r>
            <a:r>
              <a:rPr lang="en-US" dirty="0" smtClean="0"/>
              <a:t>[]) {</a:t>
            </a:r>
          </a:p>
          <a:p>
            <a:pPr>
              <a:buNone/>
            </a:pPr>
            <a:r>
              <a:rPr lang="en-US" dirty="0" smtClean="0"/>
              <a:t>Double d1 = new Double(1/0.);</a:t>
            </a:r>
          </a:p>
          <a:p>
            <a:pPr>
              <a:buNone/>
            </a:pPr>
            <a:r>
              <a:rPr lang="en-US" dirty="0" smtClean="0"/>
              <a:t>Double d2 = new Double(0/0.);</a:t>
            </a:r>
          </a:p>
          <a:p>
            <a:pPr>
              <a:buNone/>
            </a:pPr>
            <a:r>
              <a:rPr lang="en-US" dirty="0" err="1" smtClean="0"/>
              <a:t>System.out.println</a:t>
            </a:r>
            <a:r>
              <a:rPr lang="en-US" dirty="0" smtClean="0"/>
              <a:t>(d1 + ": " + d1.isInfinite() + ", " + d1.isNaN());</a:t>
            </a:r>
          </a:p>
          <a:p>
            <a:pPr>
              <a:buNone/>
            </a:pPr>
            <a:r>
              <a:rPr lang="en-US" dirty="0" err="1" smtClean="0"/>
              <a:t>System.out.println</a:t>
            </a:r>
            <a:r>
              <a:rPr lang="en-US" dirty="0" smtClean="0"/>
              <a:t>(d2 + ": " + d2.isInfinite() + ", " + d2.isNaN());</a:t>
            </a:r>
          </a:p>
          <a:p>
            <a:pPr>
              <a:buNone/>
            </a:pPr>
            <a:r>
              <a:rPr lang="en-US" dirty="0" smtClean="0"/>
              <a:t>}</a:t>
            </a:r>
          </a:p>
          <a:p>
            <a:pPr>
              <a:buNone/>
            </a:pPr>
            <a:r>
              <a:rPr lang="en-US" dirty="0" smtClean="0"/>
              <a:t>}</a:t>
            </a:r>
          </a:p>
          <a:p>
            <a:pPr>
              <a:buNone/>
            </a:pPr>
            <a:r>
              <a:rPr lang="en-US" dirty="0" smtClean="0"/>
              <a:t>This program generates the following output:</a:t>
            </a:r>
          </a:p>
          <a:p>
            <a:pPr>
              <a:buNone/>
            </a:pPr>
            <a:r>
              <a:rPr lang="en-US" dirty="0" smtClean="0"/>
              <a:t>Infinity: true, false</a:t>
            </a:r>
          </a:p>
          <a:p>
            <a:pPr>
              <a:buNone/>
            </a:pPr>
            <a:r>
              <a:rPr lang="en-US" dirty="0" err="1" smtClean="0"/>
              <a:t>NaN</a:t>
            </a:r>
            <a:r>
              <a:rPr lang="en-US" dirty="0" smtClean="0"/>
              <a:t>: false, true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smtClean="0"/>
              <a:t>class A {  //super class</a:t>
            </a:r>
          </a:p>
          <a:p>
            <a:pPr>
              <a:buNone/>
            </a:pPr>
            <a:r>
              <a:rPr lang="en-US" dirty="0" err="1" smtClean="0"/>
              <a:t>int</a:t>
            </a:r>
            <a:r>
              <a:rPr lang="en-US" dirty="0" smtClean="0"/>
              <a:t> </a:t>
            </a:r>
            <a:r>
              <a:rPr lang="en-US" dirty="0" err="1" smtClean="0"/>
              <a:t>i</a:t>
            </a:r>
            <a:r>
              <a:rPr lang="en-US" dirty="0" smtClean="0"/>
              <a:t>, j;</a:t>
            </a:r>
          </a:p>
          <a:p>
            <a:pPr>
              <a:buNone/>
            </a:pPr>
            <a:r>
              <a:rPr lang="en-US" dirty="0" smtClean="0"/>
              <a:t>void </a:t>
            </a:r>
            <a:r>
              <a:rPr lang="en-US" b="1" dirty="0" err="1" smtClean="0"/>
              <a:t>showij</a:t>
            </a:r>
            <a:r>
              <a:rPr lang="en-US" b="1" dirty="0" smtClean="0"/>
              <a:t>() </a:t>
            </a:r>
            <a:r>
              <a:rPr lang="en-US" dirty="0" smtClean="0"/>
              <a:t>{</a:t>
            </a:r>
          </a:p>
          <a:p>
            <a:pPr>
              <a:buNone/>
            </a:pPr>
            <a:r>
              <a:rPr lang="en-US" dirty="0" err="1" smtClean="0"/>
              <a:t>System.out.println</a:t>
            </a:r>
            <a:r>
              <a:rPr lang="en-US" dirty="0" smtClean="0"/>
              <a:t>("</a:t>
            </a:r>
            <a:r>
              <a:rPr lang="en-US" dirty="0" err="1" smtClean="0"/>
              <a:t>i</a:t>
            </a:r>
            <a:r>
              <a:rPr lang="en-US" dirty="0" smtClean="0"/>
              <a:t> and j: " + </a:t>
            </a:r>
            <a:r>
              <a:rPr lang="en-US" dirty="0" err="1" smtClean="0"/>
              <a:t>i</a:t>
            </a:r>
            <a:r>
              <a:rPr lang="en-US" dirty="0" smtClean="0"/>
              <a:t> + " " + j);</a:t>
            </a:r>
          </a:p>
          <a:p>
            <a:pPr>
              <a:buNone/>
            </a:pPr>
            <a:r>
              <a:rPr lang="en-US" dirty="0" smtClean="0"/>
              <a:t>} }</a:t>
            </a:r>
          </a:p>
          <a:p>
            <a:pPr>
              <a:buNone/>
            </a:pPr>
            <a:endParaRPr lang="en-US" dirty="0" smtClean="0"/>
          </a:p>
          <a:p>
            <a:pPr>
              <a:buNone/>
            </a:pPr>
            <a:r>
              <a:rPr lang="en-US" dirty="0" smtClean="0"/>
              <a:t>class B extends A {  //  Create a subclass by extending class A.</a:t>
            </a:r>
          </a:p>
          <a:p>
            <a:pPr>
              <a:buNone/>
            </a:pPr>
            <a:r>
              <a:rPr lang="en-US" dirty="0" err="1" smtClean="0"/>
              <a:t>int</a:t>
            </a:r>
            <a:r>
              <a:rPr lang="en-US" dirty="0" smtClean="0"/>
              <a:t> k;</a:t>
            </a:r>
          </a:p>
          <a:p>
            <a:pPr>
              <a:buNone/>
            </a:pPr>
            <a:r>
              <a:rPr lang="en-US" dirty="0" smtClean="0"/>
              <a:t>void </a:t>
            </a:r>
            <a:r>
              <a:rPr lang="en-US" b="1" dirty="0" err="1" smtClean="0"/>
              <a:t>showk</a:t>
            </a:r>
            <a:r>
              <a:rPr lang="en-US" b="1" dirty="0" smtClean="0"/>
              <a:t>() </a:t>
            </a:r>
            <a:r>
              <a:rPr lang="en-US" dirty="0" smtClean="0"/>
              <a:t>{</a:t>
            </a:r>
          </a:p>
          <a:p>
            <a:pPr>
              <a:buNone/>
            </a:pPr>
            <a:r>
              <a:rPr lang="en-US" dirty="0" err="1" smtClean="0"/>
              <a:t>System.out.println</a:t>
            </a:r>
            <a:r>
              <a:rPr lang="en-US" dirty="0" smtClean="0"/>
              <a:t>("k: " + k);</a:t>
            </a:r>
          </a:p>
          <a:p>
            <a:pPr>
              <a:buNone/>
            </a:pPr>
            <a:r>
              <a:rPr lang="en-US" dirty="0" smtClean="0"/>
              <a:t>} void </a:t>
            </a:r>
            <a:r>
              <a:rPr lang="en-US" b="1" dirty="0" smtClean="0"/>
              <a:t>sum() </a:t>
            </a:r>
            <a:r>
              <a:rPr lang="en-US" dirty="0" smtClean="0"/>
              <a:t>{</a:t>
            </a:r>
          </a:p>
          <a:p>
            <a:pPr>
              <a:buNone/>
            </a:pPr>
            <a:r>
              <a:rPr lang="en-US" dirty="0" err="1" smtClean="0"/>
              <a:t>System.out.println</a:t>
            </a:r>
            <a:r>
              <a:rPr lang="en-US" dirty="0" smtClean="0"/>
              <a:t>("</a:t>
            </a:r>
            <a:r>
              <a:rPr lang="en-US" dirty="0" err="1" smtClean="0"/>
              <a:t>i+j+k</a:t>
            </a:r>
            <a:r>
              <a:rPr lang="en-US" dirty="0" smtClean="0"/>
              <a:t>: " + (</a:t>
            </a:r>
            <a:r>
              <a:rPr lang="en-US" dirty="0" err="1" smtClean="0"/>
              <a:t>i+j+k</a:t>
            </a:r>
            <a:r>
              <a:rPr lang="en-US" dirty="0" smtClean="0"/>
              <a:t>));</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4206289"/>
              </p:ext>
            </p:extLst>
          </p:nvPr>
        </p:nvGraphicFramePr>
        <p:xfrm>
          <a:off x="457200" y="1600200"/>
          <a:ext cx="8229600" cy="1930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t>int</a:t>
                      </a:r>
                      <a:endParaRPr lang="en-US" dirty="0"/>
                    </a:p>
                  </a:txBody>
                  <a:tcPr/>
                </a:tc>
                <a:tc>
                  <a:txBody>
                    <a:bodyPr/>
                    <a:lstStyle/>
                    <a:p>
                      <a:r>
                        <a:rPr lang="en-US" dirty="0" smtClean="0"/>
                        <a:t>Integer</a:t>
                      </a:r>
                      <a:endParaRPr lang="en-US" dirty="0"/>
                    </a:p>
                  </a:txBody>
                  <a:tcPr/>
                </a:tc>
              </a:tr>
              <a:tr h="370840">
                <a:tc>
                  <a:txBody>
                    <a:bodyPr/>
                    <a:lstStyle/>
                    <a:p>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int</a:t>
                      </a:r>
                      <a:r>
                        <a:rPr lang="en-US" sz="1800" b="0" i="0" kern="1200" dirty="0" smtClean="0">
                          <a:solidFill>
                            <a:schemeClr val="dk1"/>
                          </a:solidFill>
                          <a:effectLst/>
                          <a:latin typeface="+mn-lt"/>
                          <a:ea typeface="+mn-ea"/>
                          <a:cs typeface="+mn-cs"/>
                        </a:rPr>
                        <a:t> is a primitive data type.</a:t>
                      </a:r>
                      <a:endParaRPr lang="en-US" dirty="0"/>
                    </a:p>
                  </a:txBody>
                  <a:tcPr/>
                </a:tc>
                <a:tc>
                  <a:txBody>
                    <a:bodyPr/>
                    <a:lstStyle/>
                    <a:p>
                      <a:r>
                        <a:rPr lang="en-US" sz="1800" b="0" i="0" kern="1200" dirty="0" smtClean="0">
                          <a:solidFill>
                            <a:schemeClr val="dk1"/>
                          </a:solidFill>
                          <a:effectLst/>
                          <a:latin typeface="+mn-lt"/>
                          <a:ea typeface="+mn-ea"/>
                          <a:cs typeface="+mn-cs"/>
                        </a:rPr>
                        <a:t> Integer is a wrapper class</a:t>
                      </a:r>
                      <a:endParaRPr lang="en-US" dirty="0"/>
                    </a:p>
                  </a:txBody>
                  <a:tcPr/>
                </a:tc>
              </a:tr>
              <a:tr h="370840">
                <a:tc>
                  <a:txBody>
                    <a:bodyPr/>
                    <a:lstStyle/>
                    <a:p>
                      <a:r>
                        <a:rPr lang="en-US" sz="1800" b="0" i="0" kern="1200" dirty="0" smtClean="0">
                          <a:solidFill>
                            <a:schemeClr val="dk1"/>
                          </a:solidFill>
                          <a:effectLst/>
                          <a:latin typeface="+mn-lt"/>
                          <a:ea typeface="+mn-ea"/>
                          <a:cs typeface="+mn-cs"/>
                        </a:rPr>
                        <a:t> </a:t>
                      </a:r>
                      <a:r>
                        <a:rPr lang="en-US" sz="1800" b="1" i="0" kern="1200" dirty="0" err="1" smtClean="0">
                          <a:solidFill>
                            <a:schemeClr val="dk1"/>
                          </a:solidFill>
                          <a:effectLst/>
                          <a:latin typeface="+mn-lt"/>
                          <a:ea typeface="+mn-ea"/>
                          <a:cs typeface="+mn-cs"/>
                        </a:rPr>
                        <a:t>int</a:t>
                      </a:r>
                      <a:r>
                        <a:rPr lang="en-US" sz="1800" b="0" i="0" kern="1200" dirty="0" smtClean="0">
                          <a:solidFill>
                            <a:schemeClr val="dk1"/>
                          </a:solidFill>
                          <a:effectLst/>
                          <a:latin typeface="+mn-lt"/>
                          <a:ea typeface="+mn-ea"/>
                          <a:cs typeface="+mn-cs"/>
                        </a:rPr>
                        <a:t> variables are </a:t>
                      </a:r>
                      <a:r>
                        <a:rPr lang="en-US" sz="1800" b="0" i="0" kern="1200" dirty="0" smtClean="0">
                          <a:solidFill>
                            <a:schemeClr val="dk1"/>
                          </a:solidFill>
                          <a:effectLst/>
                          <a:latin typeface="+mn-lt"/>
                          <a:ea typeface="+mn-ea"/>
                          <a:cs typeface="+mn-cs"/>
                          <a:hlinkClick r:id="rId2" action="ppaction://hlinkfile"/>
                        </a:rPr>
                        <a:t>mutable</a:t>
                      </a:r>
                      <a:r>
                        <a:rPr lang="en-US" sz="1800" b="0" i="0" kern="1200" dirty="0" smtClean="0">
                          <a:solidFill>
                            <a:schemeClr val="dk1"/>
                          </a:solidFill>
                          <a:effectLst/>
                          <a:latin typeface="+mn-lt"/>
                          <a:ea typeface="+mn-ea"/>
                          <a:cs typeface="+mn-cs"/>
                        </a:rPr>
                        <a:t>. Unless you mark them </a:t>
                      </a:r>
                      <a:r>
                        <a:rPr lang="en-US" sz="1800" b="1" i="0" kern="1200" dirty="0" smtClean="0">
                          <a:solidFill>
                            <a:schemeClr val="dk1"/>
                          </a:solidFill>
                          <a:effectLst/>
                          <a:latin typeface="+mn-lt"/>
                          <a:ea typeface="+mn-ea"/>
                          <a:cs typeface="+mn-cs"/>
                        </a:rPr>
                        <a:t>final</a:t>
                      </a:r>
                      <a:r>
                        <a:rPr lang="en-US" sz="1800" b="0" i="0" kern="1200" dirty="0" smtClean="0">
                          <a:solidFill>
                            <a:schemeClr val="dk1"/>
                          </a:solidFill>
                          <a:effectLst/>
                          <a:latin typeface="+mn-lt"/>
                          <a:ea typeface="+mn-ea"/>
                          <a:cs typeface="+mn-cs"/>
                        </a:rPr>
                        <a:t>, you can change their value at any time.</a:t>
                      </a:r>
                      <a:endParaRPr lang="en-US" dirty="0"/>
                    </a:p>
                  </a:txBody>
                  <a:tcPr/>
                </a:tc>
                <a:tc>
                  <a:txBody>
                    <a:bodyPr/>
                    <a:lstStyle/>
                    <a:p>
                      <a:r>
                        <a:rPr lang="en-US" sz="1800" b="0" i="0" kern="1200" dirty="0" smtClean="0">
                          <a:solidFill>
                            <a:schemeClr val="dk1"/>
                          </a:solidFill>
                          <a:effectLst/>
                          <a:latin typeface="+mn-lt"/>
                          <a:ea typeface="+mn-ea"/>
                          <a:cs typeface="+mn-cs"/>
                        </a:rPr>
                        <a:t>Integers are </a:t>
                      </a:r>
                      <a:r>
                        <a:rPr lang="en-US" sz="1800" b="0" i="0" kern="1200" dirty="0" smtClean="0">
                          <a:solidFill>
                            <a:schemeClr val="dk1"/>
                          </a:solidFill>
                          <a:effectLst/>
                          <a:latin typeface="+mn-lt"/>
                          <a:ea typeface="+mn-ea"/>
                          <a:cs typeface="+mn-cs"/>
                          <a:hlinkClick r:id="rId3" action="ppaction://hlinkfile"/>
                        </a:rPr>
                        <a:t>immutable</a:t>
                      </a:r>
                      <a:r>
                        <a:rPr lang="en-US" sz="1800" b="0" i="0" kern="1200" dirty="0" smtClean="0">
                          <a:solidFill>
                            <a:schemeClr val="dk1"/>
                          </a:solidFill>
                          <a:effectLst/>
                          <a:latin typeface="+mn-lt"/>
                          <a:ea typeface="+mn-ea"/>
                          <a:cs typeface="+mn-cs"/>
                        </a:rPr>
                        <a:t>. If you want to affect the value </a:t>
                      </a:r>
                      <a:r>
                        <a:rPr lang="en-US" sz="1800" b="0" i="0" kern="1200" smtClean="0">
                          <a:solidFill>
                            <a:schemeClr val="dk1"/>
                          </a:solidFill>
                          <a:effectLst/>
                          <a:latin typeface="+mn-lt"/>
                          <a:ea typeface="+mn-ea"/>
                          <a:cs typeface="+mn-cs"/>
                        </a:rPr>
                        <a:t>of a Integer</a:t>
                      </a:r>
                      <a:r>
                        <a:rPr lang="en-US" sz="1800" b="0" i="0" kern="1200" dirty="0" smtClean="0">
                          <a:solidFill>
                            <a:schemeClr val="dk1"/>
                          </a:solidFill>
                          <a:effectLst/>
                          <a:latin typeface="+mn-lt"/>
                          <a:ea typeface="+mn-ea"/>
                          <a:cs typeface="+mn-cs"/>
                        </a:rPr>
                        <a:t> variable, the only way is to create a </a:t>
                      </a:r>
                      <a:r>
                        <a:rPr lang="en-US" sz="1800" b="1" i="0" kern="1200" dirty="0" smtClean="0">
                          <a:solidFill>
                            <a:schemeClr val="dk1"/>
                          </a:solidFill>
                          <a:effectLst/>
                          <a:latin typeface="+mn-lt"/>
                          <a:ea typeface="+mn-ea"/>
                          <a:cs typeface="+mn-cs"/>
                        </a:rPr>
                        <a:t>new</a:t>
                      </a:r>
                      <a:r>
                        <a:rPr lang="en-US" sz="1800" b="0" i="0" kern="1200" dirty="0" smtClean="0">
                          <a:solidFill>
                            <a:schemeClr val="dk1"/>
                          </a:solidFill>
                          <a:effectLst/>
                          <a:latin typeface="+mn-lt"/>
                          <a:ea typeface="+mn-ea"/>
                          <a:cs typeface="+mn-cs"/>
                        </a:rPr>
                        <a:t> Integer object and discard the old one.</a:t>
                      </a:r>
                      <a:endParaRPr lang="en-US" dirty="0"/>
                    </a:p>
                  </a:txBody>
                  <a:tcPr/>
                </a:tc>
              </a:tr>
            </a:tbl>
          </a:graphicData>
        </a:graphic>
      </p:graphicFrame>
    </p:spTree>
    <p:extLst>
      <p:ext uri="{BB962C8B-B14F-4D97-AF65-F5344CB8AC3E}">
        <p14:creationId xmlns:p14="http://schemas.microsoft.com/office/powerpoint/2010/main" val="5454303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endParaRPr lang="en-US" dirty="0"/>
          </a:p>
        </p:txBody>
      </p:sp>
      <p:sp>
        <p:nvSpPr>
          <p:cNvPr id="3" name="Content Placeholder 2"/>
          <p:cNvSpPr>
            <a:spLocks noGrp="1"/>
          </p:cNvSpPr>
          <p:nvPr>
            <p:ph idx="1"/>
          </p:nvPr>
        </p:nvSpPr>
        <p:spPr/>
        <p:txBody>
          <a:bodyPr/>
          <a:lstStyle/>
          <a:p>
            <a:r>
              <a:rPr lang="en-US" i="1" dirty="0" err="1"/>
              <a:t>Autoboxing</a:t>
            </a:r>
            <a:r>
              <a:rPr lang="en-US" dirty="0"/>
              <a:t> is the automatic conversion that the Java compiler makes between the primitive types and their corresponding object wrapper classes. </a:t>
            </a:r>
            <a:endParaRPr lang="en-US" dirty="0" smtClean="0"/>
          </a:p>
          <a:p>
            <a:r>
              <a:rPr lang="en-US" dirty="0" smtClean="0"/>
              <a:t>For </a:t>
            </a:r>
            <a:r>
              <a:rPr lang="en-US" dirty="0"/>
              <a:t>example, converting </a:t>
            </a:r>
            <a:r>
              <a:rPr lang="en-US" dirty="0" smtClean="0"/>
              <a:t>an </a:t>
            </a:r>
            <a:r>
              <a:rPr lang="en-US" dirty="0" err="1" smtClean="0"/>
              <a:t>int</a:t>
            </a:r>
            <a:r>
              <a:rPr lang="en-US" dirty="0"/>
              <a:t> to an Integer, a double to a Double, and so on. If the conversion goes the other way, this is called </a:t>
            </a:r>
            <a:r>
              <a:rPr lang="en-US" i="1" dirty="0"/>
              <a:t>unboxing</a:t>
            </a:r>
            <a:r>
              <a:rPr lang="en-US" dirty="0"/>
              <a:t>.</a:t>
            </a:r>
          </a:p>
        </p:txBody>
      </p:sp>
    </p:spTree>
    <p:extLst>
      <p:ext uri="{BB962C8B-B14F-4D97-AF65-F5344CB8AC3E}">
        <p14:creationId xmlns:p14="http://schemas.microsoft.com/office/powerpoint/2010/main" val="25639133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class</a:t>
            </a:r>
            <a:r>
              <a:rPr lang="en-US" dirty="0"/>
              <a:t> BoxingExample1{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err="1"/>
              <a:t>int</a:t>
            </a:r>
            <a:r>
              <a:rPr lang="en-US" dirty="0"/>
              <a:t> a=50;  </a:t>
            </a:r>
          </a:p>
          <a:p>
            <a:r>
              <a:rPr lang="en-US" dirty="0"/>
              <a:t>        Integer a2=</a:t>
            </a:r>
            <a:r>
              <a:rPr lang="en-US" b="1" dirty="0"/>
              <a:t>new</a:t>
            </a:r>
            <a:r>
              <a:rPr lang="en-US" dirty="0"/>
              <a:t> Integer(a);//Boxing  </a:t>
            </a:r>
          </a:p>
          <a:p>
            <a:r>
              <a:rPr lang="en-US" dirty="0"/>
              <a:t>  </a:t>
            </a:r>
          </a:p>
          <a:p>
            <a:r>
              <a:rPr lang="en-US" dirty="0"/>
              <a:t>        Integer a3=5;//Boxing  </a:t>
            </a:r>
          </a:p>
          <a:p>
            <a:r>
              <a:rPr lang="en-US" dirty="0"/>
              <a:t>          </a:t>
            </a:r>
          </a:p>
          <a:p>
            <a:r>
              <a:rPr lang="en-US" dirty="0"/>
              <a:t>        </a:t>
            </a:r>
            <a:r>
              <a:rPr lang="en-US" dirty="0" err="1"/>
              <a:t>System.out.println</a:t>
            </a:r>
            <a:r>
              <a:rPr lang="en-US" dirty="0"/>
              <a:t>(a2+" "+a3);  </a:t>
            </a:r>
          </a:p>
          <a:p>
            <a:r>
              <a:rPr lang="en-US" dirty="0"/>
              <a:t> }   </a:t>
            </a:r>
          </a:p>
          <a:p>
            <a:r>
              <a:rPr lang="en-US" dirty="0"/>
              <a:t>}  </a:t>
            </a:r>
          </a:p>
          <a:p>
            <a:endParaRPr lang="en-US" dirty="0"/>
          </a:p>
        </p:txBody>
      </p:sp>
    </p:spTree>
    <p:extLst>
      <p:ext uri="{BB962C8B-B14F-4D97-AF65-F5344CB8AC3E}">
        <p14:creationId xmlns:p14="http://schemas.microsoft.com/office/powerpoint/2010/main" val="33163785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a:t>
            </a:r>
          </a:p>
          <a:p>
            <a:r>
              <a:rPr lang="en-US" b="1" dirty="0"/>
              <a:t>class</a:t>
            </a:r>
            <a:r>
              <a:rPr lang="en-US" dirty="0"/>
              <a:t> UnboxingExample1{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Integer i=</a:t>
            </a:r>
            <a:r>
              <a:rPr lang="en-US" b="1" dirty="0"/>
              <a:t>new</a:t>
            </a:r>
            <a:r>
              <a:rPr lang="en-US" dirty="0"/>
              <a:t> Integer(50);  </a:t>
            </a:r>
          </a:p>
          <a:p>
            <a:r>
              <a:rPr lang="en-US" dirty="0"/>
              <a:t>        </a:t>
            </a:r>
            <a:r>
              <a:rPr lang="en-US" b="1" dirty="0" err="1"/>
              <a:t>int</a:t>
            </a:r>
            <a:r>
              <a:rPr lang="en-US" dirty="0"/>
              <a:t> a=i;  </a:t>
            </a:r>
          </a:p>
          <a:p>
            <a:r>
              <a:rPr lang="en-US" dirty="0"/>
              <a:t>          </a:t>
            </a:r>
          </a:p>
          <a:p>
            <a:r>
              <a:rPr lang="en-US" dirty="0"/>
              <a:t>        </a:t>
            </a:r>
            <a:r>
              <a:rPr lang="en-US" dirty="0" err="1"/>
              <a:t>System.out.println</a:t>
            </a:r>
            <a:r>
              <a:rPr lang="en-US" dirty="0"/>
              <a:t>(a);  </a:t>
            </a:r>
          </a:p>
          <a:p>
            <a:r>
              <a:rPr lang="en-US" dirty="0"/>
              <a:t> }   </a:t>
            </a:r>
          </a:p>
          <a:p>
            <a:r>
              <a:rPr lang="en-US" dirty="0"/>
              <a:t>} </a:t>
            </a:r>
          </a:p>
          <a:p>
            <a:endParaRPr lang="en-US" dirty="0"/>
          </a:p>
        </p:txBody>
      </p:sp>
    </p:spTree>
    <p:extLst>
      <p:ext uri="{BB962C8B-B14F-4D97-AF65-F5344CB8AC3E}">
        <p14:creationId xmlns:p14="http://schemas.microsoft.com/office/powerpoint/2010/main" val="11349299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UnboxingExample2{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Integer i=</a:t>
            </a:r>
            <a:r>
              <a:rPr lang="en-US" b="1" dirty="0"/>
              <a:t>new</a:t>
            </a:r>
            <a:r>
              <a:rPr lang="en-US" dirty="0"/>
              <a:t> Integer(50);  </a:t>
            </a:r>
          </a:p>
          <a:p>
            <a:r>
              <a:rPr lang="en-US" dirty="0"/>
              <a:t>          </a:t>
            </a:r>
          </a:p>
          <a:p>
            <a:r>
              <a:rPr lang="en-US" dirty="0"/>
              <a:t>        </a:t>
            </a:r>
            <a:r>
              <a:rPr lang="en-US" b="1" dirty="0"/>
              <a:t>if</a:t>
            </a:r>
            <a:r>
              <a:rPr lang="en-US" dirty="0"/>
              <a:t>(i&lt;100){            //unboxing internally  </a:t>
            </a:r>
          </a:p>
          <a:p>
            <a:r>
              <a:rPr lang="en-US" dirty="0"/>
              <a:t>        </a:t>
            </a:r>
            <a:r>
              <a:rPr lang="en-US" dirty="0" err="1"/>
              <a:t>System.out.println</a:t>
            </a:r>
            <a:r>
              <a:rPr lang="en-US" dirty="0"/>
              <a:t>(i);  </a:t>
            </a:r>
          </a:p>
          <a:p>
            <a:r>
              <a:rPr lang="en-US" dirty="0"/>
              <a:t>        }  </a:t>
            </a:r>
          </a:p>
          <a:p>
            <a:r>
              <a:rPr lang="en-US" dirty="0"/>
              <a:t> }   </a:t>
            </a:r>
          </a:p>
          <a:p>
            <a:r>
              <a:rPr lang="en-US" dirty="0"/>
              <a:t>}</a:t>
            </a:r>
          </a:p>
          <a:p>
            <a:endParaRPr lang="en-US" dirty="0"/>
          </a:p>
        </p:txBody>
      </p:sp>
    </p:spTree>
    <p:extLst>
      <p:ext uri="{BB962C8B-B14F-4D97-AF65-F5344CB8AC3E}">
        <p14:creationId xmlns:p14="http://schemas.microsoft.com/office/powerpoint/2010/main" val="2492655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a:buNone/>
            </a:pPr>
            <a:r>
              <a:rPr lang="en-US" sz="2400" dirty="0" smtClean="0"/>
              <a:t>class </a:t>
            </a:r>
            <a:r>
              <a:rPr lang="en-US" sz="2400" dirty="0" err="1" smtClean="0"/>
              <a:t>SimpleInheritance</a:t>
            </a:r>
            <a:r>
              <a:rPr lang="en-US" sz="2400" dirty="0" smtClean="0"/>
              <a:t> {</a:t>
            </a:r>
          </a:p>
          <a:p>
            <a:pPr>
              <a:buNone/>
            </a:pPr>
            <a:r>
              <a:rPr lang="en-US" sz="2400" dirty="0" smtClean="0"/>
              <a:t>public static void main(String </a:t>
            </a:r>
            <a:r>
              <a:rPr lang="en-US" sz="2400" dirty="0" err="1" smtClean="0"/>
              <a:t>args</a:t>
            </a:r>
            <a:r>
              <a:rPr lang="en-US" sz="2400" dirty="0" smtClean="0"/>
              <a:t>[]) {</a:t>
            </a:r>
          </a:p>
          <a:p>
            <a:pPr>
              <a:buNone/>
            </a:pPr>
            <a:r>
              <a:rPr lang="en-US" sz="2400" dirty="0" smtClean="0"/>
              <a:t>A </a:t>
            </a:r>
            <a:r>
              <a:rPr lang="en-US" sz="2400" dirty="0" err="1" smtClean="0"/>
              <a:t>superOb</a:t>
            </a:r>
            <a:r>
              <a:rPr lang="en-US" sz="2400" dirty="0" smtClean="0"/>
              <a:t> = new A();</a:t>
            </a:r>
          </a:p>
          <a:p>
            <a:pPr>
              <a:buNone/>
            </a:pPr>
            <a:r>
              <a:rPr lang="en-US" sz="2400" dirty="0" smtClean="0"/>
              <a:t>B </a:t>
            </a:r>
            <a:r>
              <a:rPr lang="en-US" sz="2400" dirty="0" err="1" smtClean="0"/>
              <a:t>subOb</a:t>
            </a:r>
            <a:r>
              <a:rPr lang="en-US" sz="2400" dirty="0" smtClean="0"/>
              <a:t> = new B();</a:t>
            </a:r>
          </a:p>
          <a:p>
            <a:pPr>
              <a:buNone/>
            </a:pPr>
            <a:r>
              <a:rPr lang="en-US" sz="2400" dirty="0" err="1" smtClean="0"/>
              <a:t>superOb.i</a:t>
            </a:r>
            <a:r>
              <a:rPr lang="en-US" sz="2400" dirty="0" smtClean="0"/>
              <a:t> = 10;               </a:t>
            </a:r>
            <a:r>
              <a:rPr lang="en-US" sz="2400" dirty="0" err="1" smtClean="0"/>
              <a:t>superOb.j</a:t>
            </a:r>
            <a:r>
              <a:rPr lang="en-US" sz="2400" dirty="0" smtClean="0"/>
              <a:t> = 20;</a:t>
            </a:r>
          </a:p>
          <a:p>
            <a:pPr>
              <a:buNone/>
            </a:pPr>
            <a:r>
              <a:rPr lang="en-US" sz="2400" dirty="0" err="1" smtClean="0"/>
              <a:t>System.out.println</a:t>
            </a:r>
            <a:r>
              <a:rPr lang="en-US" sz="2400" dirty="0" smtClean="0"/>
              <a:t>("Contents of </a:t>
            </a:r>
            <a:r>
              <a:rPr lang="en-US" sz="2400" dirty="0" err="1" smtClean="0"/>
              <a:t>superOb</a:t>
            </a:r>
            <a:r>
              <a:rPr lang="en-US" sz="2400" dirty="0" smtClean="0"/>
              <a:t>: ");</a:t>
            </a:r>
          </a:p>
          <a:p>
            <a:pPr>
              <a:buNone/>
            </a:pPr>
            <a:r>
              <a:rPr lang="en-US" sz="2400" dirty="0" err="1" smtClean="0"/>
              <a:t>superOb.showij</a:t>
            </a:r>
            <a:r>
              <a:rPr lang="en-US" sz="2400" dirty="0" smtClean="0"/>
              <a:t>();</a:t>
            </a:r>
          </a:p>
          <a:p>
            <a:pPr>
              <a:buNone/>
            </a:pPr>
            <a:r>
              <a:rPr lang="en-US" sz="2400" dirty="0" smtClean="0"/>
              <a:t> </a:t>
            </a:r>
            <a:r>
              <a:rPr lang="en-US" sz="2400" dirty="0" err="1" smtClean="0"/>
              <a:t>subOb.i</a:t>
            </a:r>
            <a:r>
              <a:rPr lang="en-US" sz="2400" dirty="0" smtClean="0"/>
              <a:t> = 7;    </a:t>
            </a:r>
            <a:r>
              <a:rPr lang="en-US" sz="2400" dirty="0" err="1" smtClean="0"/>
              <a:t>subOb.j</a:t>
            </a:r>
            <a:r>
              <a:rPr lang="en-US" sz="2400" dirty="0" smtClean="0"/>
              <a:t> = 8;   </a:t>
            </a:r>
            <a:r>
              <a:rPr lang="en-US" sz="2400" dirty="0" err="1" smtClean="0"/>
              <a:t>subOb.k</a:t>
            </a:r>
            <a:r>
              <a:rPr lang="en-US" sz="2400" dirty="0" smtClean="0"/>
              <a:t> = 9;</a:t>
            </a:r>
          </a:p>
          <a:p>
            <a:pPr>
              <a:buNone/>
            </a:pPr>
            <a:r>
              <a:rPr lang="en-US" sz="2400" dirty="0" err="1" smtClean="0"/>
              <a:t>System.out.println</a:t>
            </a:r>
            <a:r>
              <a:rPr lang="en-US" sz="2400" dirty="0" smtClean="0"/>
              <a:t>("Contents of </a:t>
            </a:r>
            <a:r>
              <a:rPr lang="en-US" sz="2400" dirty="0" err="1" smtClean="0"/>
              <a:t>subOb</a:t>
            </a:r>
            <a:r>
              <a:rPr lang="en-US" sz="2400" dirty="0" smtClean="0"/>
              <a:t>: ");</a:t>
            </a:r>
          </a:p>
          <a:p>
            <a:pPr>
              <a:buNone/>
            </a:pPr>
            <a:r>
              <a:rPr lang="en-US" sz="2400" b="1" dirty="0" err="1" smtClean="0"/>
              <a:t>subOb.showij</a:t>
            </a:r>
            <a:r>
              <a:rPr lang="en-US" sz="2400" b="1" dirty="0" smtClean="0"/>
              <a:t>();</a:t>
            </a:r>
          </a:p>
          <a:p>
            <a:pPr>
              <a:buNone/>
            </a:pPr>
            <a:r>
              <a:rPr lang="en-US" sz="2400" dirty="0" err="1" smtClean="0"/>
              <a:t>subOb.showk</a:t>
            </a:r>
            <a:r>
              <a:rPr lang="en-US" sz="2400" dirty="0" smtClean="0"/>
              <a:t>();</a:t>
            </a:r>
          </a:p>
          <a:p>
            <a:pPr>
              <a:buNone/>
            </a:pPr>
            <a:r>
              <a:rPr lang="en-US" sz="2400" dirty="0" err="1" smtClean="0"/>
              <a:t>System.out.println</a:t>
            </a:r>
            <a:r>
              <a:rPr lang="en-US" sz="2400" dirty="0" smtClean="0"/>
              <a:t>("Sum of </a:t>
            </a:r>
            <a:r>
              <a:rPr lang="en-US" sz="2400" dirty="0" err="1" smtClean="0"/>
              <a:t>i</a:t>
            </a:r>
            <a:r>
              <a:rPr lang="en-US" sz="2400" dirty="0" smtClean="0"/>
              <a:t>, j and k in </a:t>
            </a:r>
            <a:r>
              <a:rPr lang="en-US" sz="2400" dirty="0" err="1" smtClean="0"/>
              <a:t>subOb</a:t>
            </a:r>
            <a:r>
              <a:rPr lang="en-US" sz="2400" dirty="0" smtClean="0"/>
              <a:t>:");</a:t>
            </a:r>
          </a:p>
          <a:p>
            <a:pPr>
              <a:buNone/>
            </a:pPr>
            <a:r>
              <a:rPr lang="en-US" sz="2400" dirty="0" smtClean="0"/>
              <a:t>subOb.sum();</a:t>
            </a:r>
          </a:p>
          <a:p>
            <a:pPr>
              <a:buNone/>
            </a:pPr>
            <a:r>
              <a:rPr lang="en-US" sz="2400" dirty="0" smtClean="0"/>
              <a:t>}</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Member Access and Inheritance</a:t>
            </a:r>
            <a:endParaRPr lang="en-US" dirty="0"/>
          </a:p>
        </p:txBody>
      </p:sp>
      <p:sp>
        <p:nvSpPr>
          <p:cNvPr id="3" name="Content Placeholder 2"/>
          <p:cNvSpPr>
            <a:spLocks noGrp="1"/>
          </p:cNvSpPr>
          <p:nvPr>
            <p:ph idx="1"/>
          </p:nvPr>
        </p:nvSpPr>
        <p:spPr/>
        <p:txBody>
          <a:bodyPr/>
          <a:lstStyle/>
          <a:p>
            <a:r>
              <a:rPr lang="en-US" dirty="0" smtClean="0"/>
              <a:t>Although a subclass includes all of the members of its </a:t>
            </a:r>
            <a:r>
              <a:rPr lang="en-US" dirty="0" err="1" smtClean="0"/>
              <a:t>superclass</a:t>
            </a:r>
            <a:r>
              <a:rPr lang="en-US" dirty="0" smtClean="0"/>
              <a:t>, it cannot access those members of the </a:t>
            </a:r>
            <a:r>
              <a:rPr lang="en-US" dirty="0" err="1" smtClean="0"/>
              <a:t>superclass</a:t>
            </a:r>
            <a:r>
              <a:rPr lang="en-US" dirty="0" smtClean="0"/>
              <a:t> that have been declared as </a:t>
            </a:r>
            <a:r>
              <a:rPr lang="en-US" b="1" dirty="0" smtClean="0"/>
              <a:t>private.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super</a:t>
            </a:r>
            <a:endParaRPr lang="en-US" dirty="0"/>
          </a:p>
        </p:txBody>
      </p:sp>
      <p:sp>
        <p:nvSpPr>
          <p:cNvPr id="3" name="Content Placeholder 2"/>
          <p:cNvSpPr>
            <a:spLocks noGrp="1"/>
          </p:cNvSpPr>
          <p:nvPr>
            <p:ph idx="1"/>
          </p:nvPr>
        </p:nvSpPr>
        <p:spPr/>
        <p:txBody>
          <a:bodyPr/>
          <a:lstStyle/>
          <a:p>
            <a:pPr>
              <a:buNone/>
            </a:pPr>
            <a:r>
              <a:rPr lang="en-US" b="1" dirty="0" smtClean="0"/>
              <a:t>super has two general forms. </a:t>
            </a:r>
          </a:p>
          <a:p>
            <a:r>
              <a:rPr lang="en-US" dirty="0" smtClean="0"/>
              <a:t>The first calls the </a:t>
            </a:r>
            <a:r>
              <a:rPr lang="en-US" dirty="0" err="1" smtClean="0"/>
              <a:t>superclass</a:t>
            </a:r>
            <a:r>
              <a:rPr lang="en-US" dirty="0" smtClean="0"/>
              <a:t> </a:t>
            </a:r>
            <a:r>
              <a:rPr lang="en-US" b="1" dirty="0" smtClean="0"/>
              <a:t>constructor.</a:t>
            </a:r>
            <a:r>
              <a:rPr lang="en-US" dirty="0" smtClean="0"/>
              <a:t> </a:t>
            </a:r>
          </a:p>
          <a:p>
            <a:r>
              <a:rPr lang="en-US" dirty="0" smtClean="0"/>
              <a:t>The second is used to access a member of the </a:t>
            </a:r>
            <a:r>
              <a:rPr lang="en-US" dirty="0" err="1" smtClean="0"/>
              <a:t>superclass</a:t>
            </a:r>
            <a:r>
              <a:rPr lang="en-US" dirty="0" smtClean="0"/>
              <a:t> that has been hidden by a member of a subclass.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2819</Words>
  <Application>Microsoft Office PowerPoint</Application>
  <PresentationFormat>On-screen Show (4:3)</PresentationFormat>
  <Paragraphs>488</Paragraphs>
  <Slides>64</Slides>
  <Notes>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3. Information Hiding and Reusability</vt:lpstr>
      <vt:lpstr>PowerPoint Presentation</vt:lpstr>
      <vt:lpstr>Inheritance</vt:lpstr>
      <vt:lpstr>PowerPoint Presentation</vt:lpstr>
      <vt:lpstr>Inheritance Basics</vt:lpstr>
      <vt:lpstr>PowerPoint Presentation</vt:lpstr>
      <vt:lpstr>PowerPoint Presentation</vt:lpstr>
      <vt:lpstr>Member Access and Inheritance</vt:lpstr>
      <vt:lpstr>Using super</vt:lpstr>
      <vt:lpstr>calls the superclass constructor</vt:lpstr>
      <vt:lpstr>PowerPoint Presentation</vt:lpstr>
      <vt:lpstr>access a member of the superclass - super.member</vt:lpstr>
      <vt:lpstr>PowerPoint Presentation</vt:lpstr>
      <vt:lpstr>PowerPoint Presentation</vt:lpstr>
      <vt:lpstr>PowerPoint Presentation</vt:lpstr>
      <vt:lpstr>PowerPoint Presentation</vt:lpstr>
      <vt:lpstr>Method Overriding</vt:lpstr>
      <vt:lpstr>PowerPoint Presentation</vt:lpstr>
      <vt:lpstr>Dynamic Method Dispatch</vt:lpstr>
      <vt:lpstr>PowerPoint Presentation</vt:lpstr>
      <vt:lpstr>PowerPoint Presentation</vt:lpstr>
      <vt:lpstr>Using Abstract Classes</vt:lpstr>
      <vt:lpstr>PowerPoint Presentation</vt:lpstr>
      <vt:lpstr>PowerPoint Presentation</vt:lpstr>
      <vt:lpstr>PowerPoint Presentation</vt:lpstr>
      <vt:lpstr>PowerPoint Presentation</vt:lpstr>
      <vt:lpstr>Using final with Inheritance</vt:lpstr>
      <vt:lpstr>Using final to Prevent Overriding</vt:lpstr>
      <vt:lpstr>PowerPoint Presentation</vt:lpstr>
      <vt:lpstr>PowerPoint Presentation</vt:lpstr>
      <vt:lpstr>Using final to Prevent Inheritance</vt:lpstr>
      <vt:lpstr>Packages</vt:lpstr>
      <vt:lpstr>PowerPoint Presentation</vt:lpstr>
      <vt:lpstr>Defining a Package</vt:lpstr>
      <vt:lpstr>PowerPoint Presentation</vt:lpstr>
      <vt:lpstr>PowerPoint Presentation</vt:lpstr>
      <vt:lpstr>PowerPoint Presentation</vt:lpstr>
      <vt:lpstr>PowerPoint Presentation</vt:lpstr>
      <vt:lpstr>Way to access the package</vt:lpstr>
      <vt:lpstr>PowerPoint Presentation</vt:lpstr>
      <vt:lpstr>PowerPoint Presentation</vt:lpstr>
      <vt:lpstr>PowerPoint Presentation</vt:lpstr>
      <vt:lpstr>PowerPoint Presentation</vt:lpstr>
      <vt:lpstr>PowerPoint Presentation</vt:lpstr>
      <vt:lpstr>PowerPoint Presentation</vt:lpstr>
      <vt:lpstr>Interfaces Can Be Extended</vt:lpstr>
      <vt:lpstr>PowerPoint Presentation</vt:lpstr>
      <vt:lpstr>Wrapper class</vt:lpstr>
      <vt:lpstr>Primitive Type Wrappers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Autoboxing</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Information Hiding and Reusability</dc:title>
  <dc:creator/>
  <cp:lastModifiedBy>Kavitha</cp:lastModifiedBy>
  <cp:revision>48</cp:revision>
  <dcterms:created xsi:type="dcterms:W3CDTF">2006-08-16T00:00:00Z</dcterms:created>
  <dcterms:modified xsi:type="dcterms:W3CDTF">2017-03-15T05:09:35Z</dcterms:modified>
</cp:coreProperties>
</file>