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5"/>
  </p:notesMasterIdLst>
  <p:handoutMasterIdLst>
    <p:handoutMasterId r:id="rId16"/>
  </p:handoutMasterIdLst>
  <p:sldIdLst>
    <p:sldId id="258" r:id="rId5"/>
    <p:sldId id="284" r:id="rId6"/>
    <p:sldId id="261" r:id="rId7"/>
    <p:sldId id="286" r:id="rId8"/>
    <p:sldId id="287" r:id="rId9"/>
    <p:sldId id="267" r:id="rId10"/>
    <p:sldId id="291" r:id="rId11"/>
    <p:sldId id="268" r:id="rId12"/>
    <p:sldId id="269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601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502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368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3/14/2024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jpg"/><Relationship Id="rId4" Type="http://schemas.openxmlformats.org/officeDocument/2006/relationships/hyperlink" Target="https://github.com/thecodedose1234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www.linkedin.com/in/farhan-abdulla-24423a258?originalSubdomain=in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alavika-ravi-4354a7258/?utm_source=share&amp;utm_campaign=share_via&amp;utm_content=profile&amp;utm_medium=android_app" TargetMode="External"/><Relationship Id="rId5" Type="http://schemas.openxmlformats.org/officeDocument/2006/relationships/hyperlink" Target="https://www.linkedin.com/in/fidha-vs-4177502b1/?utm_source=share&amp;utm_campaign=share_via&amp;utm_content=profile&amp;utm_medium=android_app" TargetMode="External"/><Relationship Id="rId10" Type="http://schemas.openxmlformats.org/officeDocument/2006/relationships/image" Target="../media/image8.jpeg"/><Relationship Id="rId4" Type="http://schemas.openxmlformats.org/officeDocument/2006/relationships/hyperlink" Target="https://www.linkedin.com/in/fathima-mehar-576180258/?utm_source=share&amp;utm_campaign=share_via&amp;utm_content=profile&amp;utm_medium=ios_app" TargetMode="External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Visulalization</a:t>
            </a:r>
            <a:r>
              <a:rPr lang="en-US" dirty="0"/>
              <a:t> Software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100" y="4381169"/>
            <a:ext cx="4526280" cy="2202114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Berlin Sans FB Demi" panose="020E0802020502020306" pitchFamily="34" charset="0"/>
              </a:rPr>
              <a:t>“Unleash the power of your data with mesmerizing visualizations!"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630D1AF-BC81-D5C0-48A9-E5E5085CBE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2" r="176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-</a:t>
            </a:r>
            <a:r>
              <a:rPr lang="en-US" sz="2400" spc="200" dirty="0" err="1">
                <a:solidFill>
                  <a:srgbClr val="FFFFFF"/>
                </a:solidFill>
                <a:latin typeface="Eras Demi ITC" panose="020B0805030504020804" pitchFamily="34" charset="0"/>
              </a:rPr>
              <a:t>thecodedose</a:t>
            </a:r>
            <a:endParaRPr lang="en-US" sz="2400" cap="all" spc="200" dirty="0">
              <a:solidFill>
                <a:srgbClr val="FFFFFF"/>
              </a:solidFill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885125"/>
            <a:ext cx="3498461" cy="2093975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2A8E4-8810-FC46-9B84-63E241EB5E2D}"/>
              </a:ext>
            </a:extLst>
          </p:cNvPr>
          <p:cNvSpPr txBox="1"/>
          <p:nvPr/>
        </p:nvSpPr>
        <p:spPr>
          <a:xfrm>
            <a:off x="4991878" y="895739"/>
            <a:ext cx="66620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Rockwell" panose="02060603020205020403" pitchFamily="18" charset="0"/>
              </a:rPr>
              <a:t>Farhan Abdulla  -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rPr>
              <a:t>SCM22CS094</a:t>
            </a:r>
          </a:p>
          <a:p>
            <a:endParaRPr lang="en-US" sz="3200" dirty="0">
              <a:solidFill>
                <a:srgbClr val="002060"/>
              </a:solidFill>
              <a:latin typeface="Rockwell" panose="02060603020205020403" pitchFamily="18" charset="0"/>
            </a:endParaRPr>
          </a:p>
          <a:p>
            <a:r>
              <a:rPr lang="en-US" sz="3200" dirty="0">
                <a:solidFill>
                  <a:srgbClr val="002060"/>
                </a:solidFill>
                <a:latin typeface="Rockwell" panose="02060603020205020403" pitchFamily="18" charset="0"/>
              </a:rPr>
              <a:t>Fathima Mehar   -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rPr>
              <a:t>SCM22CS097</a:t>
            </a:r>
          </a:p>
          <a:p>
            <a:endParaRPr lang="en-US" sz="3200" dirty="0">
              <a:solidFill>
                <a:srgbClr val="002060"/>
              </a:solidFill>
              <a:latin typeface="Rockwell" panose="02060603020205020403" pitchFamily="18" charset="0"/>
            </a:endParaRPr>
          </a:p>
          <a:p>
            <a:r>
              <a:rPr lang="en-US" sz="3200" dirty="0">
                <a:solidFill>
                  <a:srgbClr val="002060"/>
                </a:solidFill>
                <a:latin typeface="Rockwell" panose="02060603020205020403" pitchFamily="18" charset="0"/>
              </a:rPr>
              <a:t>Fidha V S              -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rPr>
              <a:t>SCM22CS099</a:t>
            </a:r>
          </a:p>
          <a:p>
            <a:endParaRPr lang="en-US" sz="3200" dirty="0">
              <a:solidFill>
                <a:srgbClr val="002060"/>
              </a:solidFill>
              <a:latin typeface="Rockwell" panose="02060603020205020403" pitchFamily="18" charset="0"/>
            </a:endParaRPr>
          </a:p>
          <a:p>
            <a:r>
              <a:rPr lang="en-US" sz="3200" dirty="0">
                <a:solidFill>
                  <a:srgbClr val="002060"/>
                </a:solidFill>
                <a:latin typeface="Rockwell" panose="02060603020205020403" pitchFamily="18" charset="0"/>
              </a:rPr>
              <a:t>Malavika Ravi     -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rPr>
              <a:t>SCM22CS139</a:t>
            </a:r>
          </a:p>
          <a:p>
            <a:endParaRPr lang="en-US" dirty="0">
              <a:latin typeface="Eras Demi ITC" panose="020B0805030504020804" pitchFamily="34" charset="0"/>
            </a:endParaRPr>
          </a:p>
          <a:p>
            <a:r>
              <a:rPr lang="en-IN" dirty="0">
                <a:latin typeface="Eras Demi ITC" panose="020B08050305040208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chemeClr val="tx1"/>
                </a:solidFill>
                <a:latin typeface="Aptos Display" panose="020B0004020202020204" pitchFamily="34" charset="0"/>
              </a:rPr>
              <a:t>GitHub</a:t>
            </a:r>
            <a:br>
              <a:rPr lang="en-US" sz="4400" dirty="0">
                <a:latin typeface="Aptos Display" panose="020B00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FFD74-2462-DB6F-9C7B-7A4DA1FFD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529" y="943429"/>
            <a:ext cx="4654296" cy="437501"/>
          </a:xfrm>
        </p:spPr>
        <p:txBody>
          <a:bodyPr>
            <a:noAutofit/>
          </a:bodyPr>
          <a:lstStyle/>
          <a:p>
            <a:r>
              <a:rPr lang="en-US" sz="4000" u="sng" dirty="0" err="1">
                <a:solidFill>
                  <a:schemeClr val="tx2"/>
                </a:solidFill>
                <a:latin typeface="Berlin Sans FB Demi" panose="020E0802020502020306" pitchFamily="34" charset="0"/>
              </a:rPr>
              <a:t>thedecodedose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A49B7-12B2-CC67-DEC4-ADBD416948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696" y="3172570"/>
            <a:ext cx="853871" cy="731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759CDD-CF75-CAB3-1639-E7A69FE4BEEC}"/>
              </a:ext>
            </a:extLst>
          </p:cNvPr>
          <p:cNvSpPr txBox="1"/>
          <p:nvPr/>
        </p:nvSpPr>
        <p:spPr>
          <a:xfrm>
            <a:off x="5966496" y="1654537"/>
            <a:ext cx="5644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Link</a:t>
            </a:r>
            <a:r>
              <a:rPr lang="en-US" sz="3200" dirty="0"/>
              <a:t> : </a:t>
            </a:r>
            <a:r>
              <a:rPr lang="en-IN" sz="3200" dirty="0">
                <a:solidFill>
                  <a:schemeClr val="accent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thecodedose1234 · GitHub</a:t>
            </a:r>
            <a:endParaRPr lang="en-IN" sz="3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DA4348-A733-A1EF-8E57-774D5AD46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66" y="2391928"/>
            <a:ext cx="5359179" cy="43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77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LinkedIn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FF6672-623F-9962-12F8-A2DDE3667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208" y="359240"/>
            <a:ext cx="1097280" cy="934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3551CF-1DC6-A9D2-0958-38B15C21F05A}"/>
              </a:ext>
            </a:extLst>
          </p:cNvPr>
          <p:cNvSpPr txBox="1"/>
          <p:nvPr/>
        </p:nvSpPr>
        <p:spPr>
          <a:xfrm>
            <a:off x="644718" y="1737360"/>
            <a:ext cx="356947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2">
                    <a:lumMod val="50000"/>
                  </a:schemeClr>
                </a:solidFill>
                <a:latin typeface="Berlin Sans FB Demi" panose="020E0802020502020306" pitchFamily="34" charset="0"/>
              </a:rPr>
              <a:t>Farhan Abdulla              </a:t>
            </a:r>
          </a:p>
          <a:p>
            <a:r>
              <a:rPr lang="en-US" u="sng" dirty="0">
                <a:solidFill>
                  <a:schemeClr val="tx2">
                    <a:lumMod val="75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dirty="0"/>
              <a:t>                                                                 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      </a:t>
            </a:r>
          </a:p>
          <a:p>
            <a:endParaRPr lang="en-US" dirty="0"/>
          </a:p>
          <a:p>
            <a:r>
              <a:rPr lang="en-US" sz="2400" u="sng" dirty="0">
                <a:solidFill>
                  <a:schemeClr val="accent2">
                    <a:lumMod val="50000"/>
                  </a:schemeClr>
                </a:solidFill>
                <a:latin typeface="Berlin Sans FB Demi" panose="020E0802020502020306" pitchFamily="34" charset="0"/>
              </a:rPr>
              <a:t>Fathima Mehar</a:t>
            </a:r>
          </a:p>
          <a:p>
            <a:endParaRPr lang="en-US" dirty="0"/>
          </a:p>
          <a:p>
            <a:r>
              <a:rPr lang="en-US" dirty="0">
                <a:latin typeface="Eras Demi ITC" panose="020B0805030504020804" pitchFamily="34" charset="0"/>
              </a:rPr>
              <a:t>                                               </a:t>
            </a:r>
            <a:r>
              <a:rPr lang="en-US" dirty="0">
                <a:latin typeface="Arial Rounded MT Bold" panose="020F0704030504030204" pitchFamily="34" charset="0"/>
              </a:rPr>
              <a:t>           </a:t>
            </a:r>
          </a:p>
          <a:p>
            <a:endParaRPr lang="en-US" dirty="0"/>
          </a:p>
          <a:p>
            <a:r>
              <a:rPr lang="en-US" sz="2400" u="sng" dirty="0">
                <a:solidFill>
                  <a:schemeClr val="accent2">
                    <a:lumMod val="50000"/>
                  </a:schemeClr>
                </a:solidFill>
                <a:latin typeface="Berlin Sans FB Demi" panose="020E0802020502020306" pitchFamily="34" charset="0"/>
              </a:rPr>
              <a:t>Fidha VS</a:t>
            </a:r>
          </a:p>
          <a:p>
            <a:endParaRPr lang="en-US" dirty="0"/>
          </a:p>
          <a:p>
            <a:r>
              <a:rPr lang="en-US" dirty="0">
                <a:latin typeface="Eras Demi ITC" panose="020B0805030504020804" pitchFamily="34" charset="0"/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sz="2400" u="sng" dirty="0">
                <a:solidFill>
                  <a:schemeClr val="accent2">
                    <a:lumMod val="50000"/>
                  </a:schemeClr>
                </a:solidFill>
                <a:latin typeface="Berlin Sans FB Demi" panose="020E0802020502020306" pitchFamily="34" charset="0"/>
              </a:rPr>
              <a:t>Malavika Ravi</a:t>
            </a:r>
          </a:p>
          <a:p>
            <a:endParaRPr lang="en-US" dirty="0"/>
          </a:p>
          <a:p>
            <a:r>
              <a:rPr lang="en-US" dirty="0">
                <a:latin typeface="Eras Demi ITC" panose="020B0805030504020804" pitchFamily="34" charset="0"/>
              </a:rPr>
              <a:t>                 </a:t>
            </a:r>
          </a:p>
          <a:p>
            <a:endParaRPr lang="en-US" dirty="0"/>
          </a:p>
          <a:p>
            <a:r>
              <a:rPr lang="en-IN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37109-DDAC-2784-C340-22492C7E83D2}"/>
              </a:ext>
            </a:extLst>
          </p:cNvPr>
          <p:cNvSpPr txBox="1"/>
          <p:nvPr/>
        </p:nvSpPr>
        <p:spPr>
          <a:xfrm>
            <a:off x="5362605" y="2177605"/>
            <a:ext cx="68293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LINK</a:t>
            </a:r>
            <a:r>
              <a:rPr lang="en-US" sz="2400" dirty="0">
                <a:latin typeface="Eras Demi ITC" panose="020B0805030504020804" pitchFamily="34" charset="0"/>
              </a:rPr>
              <a:t>      :   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Farhan Abdulla | LinkedIn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endParaRPr lang="en-IN" sz="2400" dirty="0"/>
          </a:p>
          <a:p>
            <a:endParaRPr lang="en-IN" sz="2400" dirty="0"/>
          </a:p>
          <a:p>
            <a:r>
              <a:rPr lang="en-US" sz="2400" dirty="0">
                <a:latin typeface="Arial Rounded MT Bold" panose="020F0704030504030204" pitchFamily="34" charset="0"/>
              </a:rPr>
              <a:t>LINK</a:t>
            </a:r>
            <a:r>
              <a:rPr lang="en-US" sz="2400" dirty="0">
                <a:latin typeface="Eras Demi ITC" panose="020B0805030504020804" pitchFamily="34" charset="0"/>
              </a:rPr>
              <a:t>      :   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Fathima Mehar | LinkedIn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endParaRPr lang="en-IN" sz="2400" dirty="0"/>
          </a:p>
          <a:p>
            <a:endParaRPr lang="en-IN" sz="2400" dirty="0">
              <a:solidFill>
                <a:schemeClr val="accent2">
                  <a:lumMod val="75000"/>
                </a:schemeClr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IN" sz="2400" dirty="0">
              <a:solidFill>
                <a:schemeClr val="accent2">
                  <a:lumMod val="75000"/>
                </a:schemeClr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400" dirty="0">
                <a:latin typeface="Arial Rounded MT Bold" panose="020F0704030504030204" pitchFamily="34" charset="0"/>
              </a:rPr>
              <a:t>LINK</a:t>
            </a:r>
            <a:r>
              <a:rPr lang="en-US" sz="2400" dirty="0">
                <a:latin typeface="Eras Demi ITC" panose="020B0805030504020804" pitchFamily="34" charset="0"/>
              </a:rPr>
              <a:t>      :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</a:rPr>
              <a:t>  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Fidha Vs | LinkedIn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endParaRPr lang="en-IN" sz="2400" dirty="0"/>
          </a:p>
          <a:p>
            <a:endParaRPr lang="en-IN" sz="2400" dirty="0"/>
          </a:p>
          <a:p>
            <a:r>
              <a:rPr lang="en-US" sz="2400" dirty="0">
                <a:latin typeface="Arial Rounded MT Bold" panose="020F0704030504030204" pitchFamily="34" charset="0"/>
              </a:rPr>
              <a:t>LINK</a:t>
            </a:r>
            <a:r>
              <a:rPr lang="en-US" sz="2400" dirty="0">
                <a:latin typeface="Eras Demi ITC" panose="020B0805030504020804" pitchFamily="34" charset="0"/>
              </a:rPr>
              <a:t>      :   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Rockwell" panose="02060603020205020403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Malavika Ravi | LinkedIn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6B9DA-68CC-0059-D106-AC38D48426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71" y="1184744"/>
            <a:ext cx="1370026" cy="1746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95A3EA-BB0A-1524-56EA-92F9998AE4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71" y="2792009"/>
            <a:ext cx="1320144" cy="14252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DC02CA-E4B8-70F9-FD43-6E8F4243B4C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97" y="3985765"/>
            <a:ext cx="1533400" cy="15427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FCAF3B-9CAC-098A-E035-A825FBF6579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656" y="5528497"/>
            <a:ext cx="1370026" cy="13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DA682D-7AC5-48E0-993B-AB3F027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Problem Statement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C948B-F048-CC06-7C9B-044885289DD1}"/>
              </a:ext>
            </a:extLst>
          </p:cNvPr>
          <p:cNvSpPr txBox="1"/>
          <p:nvPr/>
        </p:nvSpPr>
        <p:spPr>
          <a:xfrm>
            <a:off x="4762832" y="2280361"/>
            <a:ext cx="718797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 </a:t>
            </a:r>
            <a:r>
              <a:rPr lang="en-US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Rockwell" panose="02060603020205020403" pitchFamily="18" charset="0"/>
                <a:ea typeface="Verdana" panose="020B0604030504040204" pitchFamily="34" charset="0"/>
              </a:rPr>
              <a:t>Businesses struggle to interpret large volumes of data effectively.</a:t>
            </a:r>
          </a:p>
          <a:p>
            <a:pPr algn="l"/>
            <a:endParaRPr lang="en-US" sz="2400" b="0" i="0" dirty="0">
              <a:solidFill>
                <a:schemeClr val="accent2">
                  <a:lumMod val="50000"/>
                </a:schemeClr>
              </a:solidFill>
              <a:effectLst/>
              <a:latin typeface="Rockwell" panose="02060603020205020403" pitchFamily="18" charset="0"/>
              <a:ea typeface="Verdana" panose="020B0604030504040204" pitchFamily="34" charset="0"/>
            </a:endParaRPr>
          </a:p>
          <a:p>
            <a:pPr algn="l"/>
            <a:endParaRPr lang="en-US" sz="2400" b="0" i="0" dirty="0">
              <a:solidFill>
                <a:schemeClr val="accent2">
                  <a:lumMod val="50000"/>
                </a:schemeClr>
              </a:solidFill>
              <a:effectLst/>
              <a:latin typeface="Rockwell" panose="02060603020205020403" pitchFamily="18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Rockwell" panose="02060603020205020403" pitchFamily="18" charset="0"/>
                <a:ea typeface="Verdana" panose="020B0604030504040204" pitchFamily="34" charset="0"/>
              </a:rPr>
              <a:t>  Traditional data presentation methods lack clarity and fail to communicate insights.</a:t>
            </a:r>
          </a:p>
          <a:p>
            <a:pPr algn="l"/>
            <a:endParaRPr lang="en-US" sz="2400" b="0" i="0" dirty="0">
              <a:solidFill>
                <a:schemeClr val="accent2">
                  <a:lumMod val="50000"/>
                </a:schemeClr>
              </a:solidFill>
              <a:effectLst/>
              <a:latin typeface="Rockwell" panose="02060603020205020403" pitchFamily="18" charset="0"/>
              <a:ea typeface="Verdana" panose="020B0604030504040204" pitchFamily="34" charset="0"/>
            </a:endParaRPr>
          </a:p>
          <a:p>
            <a:pPr algn="l"/>
            <a:endParaRPr lang="en-US" sz="2400" b="0" i="0" dirty="0">
              <a:solidFill>
                <a:schemeClr val="accent2">
                  <a:lumMod val="50000"/>
                </a:schemeClr>
              </a:solidFill>
              <a:effectLst/>
              <a:latin typeface="Rockwell" panose="02060603020205020403" pitchFamily="18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Rockwell" panose="02060603020205020403" pitchFamily="18" charset="0"/>
                <a:ea typeface="Verdana" panose="020B0604030504040204" pitchFamily="34" charset="0"/>
              </a:rPr>
              <a:t>  Creating interactive and dynamic visualizations on the web requires      specialized skills and tools.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E46389-CE5B-28BF-8EA8-41CFC42FE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9" y="2280361"/>
            <a:ext cx="4275152" cy="40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3E22E-01DB-414D-9831-64C0E2A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71BA9-7EBB-6BE0-7919-67791B29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5" y="2091192"/>
            <a:ext cx="4261622" cy="4285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358278-F871-42C9-D69C-95B46AEE5AB9}"/>
              </a:ext>
            </a:extLst>
          </p:cNvPr>
          <p:cNvSpPr txBox="1"/>
          <p:nvPr/>
        </p:nvSpPr>
        <p:spPr>
          <a:xfrm>
            <a:off x="4905956" y="1932166"/>
            <a:ext cx="69017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Develop data visualization software for web environments.</a:t>
            </a:r>
          </a:p>
          <a:p>
            <a:pPr algn="l"/>
            <a:endParaRPr lang="en-IN" sz="2400" b="0" i="0" dirty="0">
              <a:solidFill>
                <a:schemeClr val="accent2">
                  <a:lumMod val="50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Leverage modern web technologies like HTML5, CSS, and JavaScript frameworks (e.g., D3.js, Chart.js).</a:t>
            </a:r>
          </a:p>
          <a:p>
            <a:pPr algn="l"/>
            <a:endParaRPr lang="en-IN" sz="2400" b="0" i="0" dirty="0">
              <a:solidFill>
                <a:schemeClr val="accent2">
                  <a:lumMod val="50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Enable users to create interactive, responsive, and visually appealing data visualizations.</a:t>
            </a:r>
          </a:p>
          <a:p>
            <a:pPr algn="l"/>
            <a:endParaRPr lang="en-IN" sz="2400" b="0" i="0" dirty="0">
              <a:solidFill>
                <a:schemeClr val="accent2">
                  <a:lumMod val="50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accent2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Allow for dynamic exploration of data to uncover patterns and make informed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05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1BC1-B7A0-4421-4479-0DF45214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37678"/>
            <a:ext cx="10058400" cy="778872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Stack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99493-EBD4-0742-7337-1B96A147F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84459"/>
            <a:ext cx="4998720" cy="4603805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rgbClr val="002060"/>
                </a:solidFill>
                <a:latin typeface="Berlin Sans FB Demi" panose="020E0802020502020306" pitchFamily="34" charset="0"/>
              </a:rPr>
              <a:t>Front-end</a:t>
            </a:r>
          </a:p>
          <a:p>
            <a:endParaRPr lang="en-US" dirty="0">
              <a:solidFill>
                <a:srgbClr val="002060"/>
              </a:solidFill>
              <a:latin typeface="Rockwell" panose="02060603020205020403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Rockwell" panose="02060603020205020403" pitchFamily="18" charset="0"/>
              </a:rPr>
              <a:t>Javascript</a:t>
            </a:r>
            <a:endParaRPr lang="en-US" sz="2400" dirty="0">
              <a:solidFill>
                <a:srgbClr val="002060"/>
              </a:solidFill>
              <a:latin typeface="Rockwell" panose="02060603020205020403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Rockwell" panose="02060603020205020403" pitchFamily="18" charset="0"/>
              </a:rPr>
              <a:t>HTML</a:t>
            </a:r>
          </a:p>
          <a:p>
            <a:r>
              <a:rPr lang="en-US" dirty="0">
                <a:solidFill>
                  <a:srgbClr val="002060"/>
                </a:solidFill>
                <a:latin typeface="Rockwell" panose="02060603020205020403" pitchFamily="18" charset="0"/>
              </a:rPr>
              <a:t>CSS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6DD91-BE28-DB32-11BA-F182A63D1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1884459"/>
            <a:ext cx="4998720" cy="4603805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rgbClr val="002060"/>
                </a:solidFill>
                <a:latin typeface="Berlin Sans FB Demi" panose="020E0802020502020306" pitchFamily="34" charset="0"/>
              </a:rPr>
              <a:t>Back-end</a:t>
            </a:r>
          </a:p>
          <a:p>
            <a:endParaRPr lang="en-IN" sz="2400" dirty="0">
              <a:solidFill>
                <a:srgbClr val="002060"/>
              </a:solidFill>
              <a:latin typeface="Rockwell" panose="02060603020205020403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Rockwell" panose="02060603020205020403" pitchFamily="18" charset="0"/>
              </a:rPr>
              <a:t>Javascript</a:t>
            </a:r>
            <a:endParaRPr lang="en-US" sz="2400" dirty="0">
              <a:solidFill>
                <a:srgbClr val="002060"/>
              </a:solidFill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2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AF6D6-9C93-ED18-A4FF-9C9E4A205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5" y="1963972"/>
            <a:ext cx="4166482" cy="4373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51E95F-3362-01A3-065A-630FF3E88289}"/>
              </a:ext>
            </a:extLst>
          </p:cNvPr>
          <p:cNvSpPr txBox="1"/>
          <p:nvPr/>
        </p:nvSpPr>
        <p:spPr>
          <a:xfrm>
            <a:off x="4786685" y="1876508"/>
            <a:ext cx="715882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 </a:t>
            </a:r>
            <a:r>
              <a:rPr lang="en-US" sz="2000" b="0" i="0" u="sng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Interactive Visualizations 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: 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Filters, tooltips, and drill-down capabilities for deeper exploration.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 </a:t>
            </a:r>
            <a:r>
              <a:rPr lang="en-US" sz="2000" b="0" i="0" u="sng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Responsive Design: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Adaptability to different screen sizes and devices.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 </a:t>
            </a:r>
            <a:r>
              <a:rPr lang="en-US" sz="2000" b="0" i="0" u="sng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Customization Options 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: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Colors, layouts, and chart types tailored to user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 </a:t>
            </a:r>
            <a:r>
              <a:rPr lang="en-US" sz="2000" b="0" i="0" u="sng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Real-time Data Updates 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: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Support for live data feeds and dynamic updates.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 </a:t>
            </a:r>
            <a:r>
              <a:rPr lang="en-US" sz="2000" b="0" i="0" u="sng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Integration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 :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Connect with databases, APIs, and spreadsheets for seamless data import.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 </a:t>
            </a:r>
            <a:r>
              <a:rPr lang="en-US" sz="2000" b="0" i="0" u="sng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Export and Sharing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 :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Multiple export formats (e.g., PNG, PDF) and easy sharing via social media or links.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 </a:t>
            </a:r>
            <a:r>
              <a:rPr lang="en-US" sz="2000" b="0" i="0" u="sng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Collaboration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 :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Annotate, comment, and share insights with team members.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 Security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Rockwell" panose="02060603020205020403" pitchFamily="18" charset="0"/>
              </a:rPr>
              <a:t> : 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Robust measures to protect sensitive data and ensure compliance with regulations.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20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References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F3F3C-D33E-1F9F-27C8-3315FA40A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4" y="2238307"/>
            <a:ext cx="4134956" cy="4059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2409B6-76A9-0ABF-3571-5C75896C38D2}"/>
              </a:ext>
            </a:extLst>
          </p:cNvPr>
          <p:cNvSpPr txBox="1"/>
          <p:nvPr/>
        </p:nvSpPr>
        <p:spPr>
          <a:xfrm>
            <a:off x="5072931" y="2511098"/>
            <a:ext cx="634514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accent2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 </a:t>
            </a:r>
            <a:r>
              <a:rPr lang="en-IN" sz="2000" b="0" i="0" dirty="0">
                <a:solidFill>
                  <a:schemeClr val="accent2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Heer, J., &amp; </a:t>
            </a:r>
            <a:r>
              <a:rPr lang="en-IN" sz="2000" b="0" i="0" dirty="0" err="1">
                <a:solidFill>
                  <a:schemeClr val="accent2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Agrawala</a:t>
            </a:r>
            <a:r>
              <a:rPr lang="en-IN" sz="2000" b="0" i="0" dirty="0">
                <a:solidFill>
                  <a:schemeClr val="accent2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, M. (2006). Software design patterns for information visualization.</a:t>
            </a:r>
          </a:p>
          <a:p>
            <a:pPr algn="l"/>
            <a:endParaRPr lang="en-IN" sz="2000" b="0" i="0" dirty="0">
              <a:solidFill>
                <a:schemeClr val="accent2">
                  <a:lumMod val="50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algn="l"/>
            <a:endParaRPr lang="en-IN" sz="2000" b="0" i="0" dirty="0">
              <a:solidFill>
                <a:schemeClr val="accent2">
                  <a:lumMod val="50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2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 Murray, S. (2017). Interactive Data Visualization for the Web: An Introduction to Designing with D3.</a:t>
            </a:r>
          </a:p>
          <a:p>
            <a:pPr algn="l"/>
            <a:endParaRPr lang="en-IN" sz="2000" b="0" i="0" dirty="0">
              <a:solidFill>
                <a:schemeClr val="accent2">
                  <a:lumMod val="50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algn="l"/>
            <a:endParaRPr lang="en-IN" sz="2000" b="0" i="0" dirty="0">
              <a:solidFill>
                <a:schemeClr val="accent2">
                  <a:lumMod val="50000"/>
                </a:schemeClr>
              </a:solidFill>
              <a:effectLst/>
              <a:latin typeface="Rockwell" panose="020606030202050204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accent2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 </a:t>
            </a:r>
            <a:r>
              <a:rPr lang="en-IN" sz="2000" b="0" i="0" dirty="0" err="1">
                <a:solidFill>
                  <a:schemeClr val="accent2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Segel</a:t>
            </a:r>
            <a:r>
              <a:rPr lang="en-IN" sz="2000" b="0" i="0" dirty="0">
                <a:solidFill>
                  <a:schemeClr val="accent2">
                    <a:lumMod val="50000"/>
                  </a:schemeClr>
                </a:solidFill>
                <a:effectLst/>
                <a:latin typeface="Rockwell" panose="02060603020205020403" pitchFamily="18" charset="0"/>
              </a:rPr>
              <a:t>, E., &amp; Heer, J. (2010). Narrative visualization: Telling stories with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687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320</TotalTime>
  <Words>396</Words>
  <Application>Microsoft Office PowerPoint</Application>
  <PresentationFormat>Widescreen</PresentationFormat>
  <Paragraphs>93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 Display</vt:lpstr>
      <vt:lpstr>Arial</vt:lpstr>
      <vt:lpstr>Arial Rounded MT Bold</vt:lpstr>
      <vt:lpstr>Berlin Sans FB Demi</vt:lpstr>
      <vt:lpstr>Calibri</vt:lpstr>
      <vt:lpstr>Eras Demi ITC</vt:lpstr>
      <vt:lpstr>Rockwell</vt:lpstr>
      <vt:lpstr>Söhne</vt:lpstr>
      <vt:lpstr>Wingdings</vt:lpstr>
      <vt:lpstr>RetrospectVTI</vt:lpstr>
      <vt:lpstr>Data Visulalization Software</vt:lpstr>
      <vt:lpstr>Team Members</vt:lpstr>
      <vt:lpstr>GitHub </vt:lpstr>
      <vt:lpstr>LinkedIn</vt:lpstr>
      <vt:lpstr>Problem Statement</vt:lpstr>
      <vt:lpstr>Solution</vt:lpstr>
      <vt:lpstr>                           Stack Used</vt:lpstr>
      <vt:lpstr>Features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Visulalization Software</dc:title>
  <dc:creator>Fidha Vs</dc:creator>
  <cp:lastModifiedBy>Fidha Vs</cp:lastModifiedBy>
  <cp:revision>3</cp:revision>
  <dcterms:created xsi:type="dcterms:W3CDTF">2024-03-13T14:16:12Z</dcterms:created>
  <dcterms:modified xsi:type="dcterms:W3CDTF">2024-03-14T08:35:10Z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