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8" r:id="rId10"/>
    <p:sldId id="279" r:id="rId11"/>
    <p:sldId id="277" r:id="rId12"/>
    <p:sldId id="261" r:id="rId13"/>
    <p:sldId id="262" r:id="rId14"/>
    <p:sldId id="265" r:id="rId15"/>
    <p:sldId id="263" r:id="rId16"/>
    <p:sldId id="264" r:id="rId17"/>
    <p:sldId id="267" r:id="rId18"/>
    <p:sldId id="268" r:id="rId19"/>
    <p:sldId id="269" r:id="rId20"/>
    <p:sldId id="270" r:id="rId21"/>
    <p:sldId id="280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75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935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080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69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44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26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20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16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975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1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4374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67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4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6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634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98532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66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</a:pPr>
            <a:r>
              <a:rPr lang="en-US"/>
              <a:t>SQL INTECTION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6"/>
              <a:buNone/>
            </a:pPr>
            <a:r>
              <a:rPr lang="en-US"/>
              <a:t>BY JULIUS MUBAJJE, NAJAD A.B. ISSAK, NORA AMOIT AND  JONATHAN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38758" y="1150883"/>
            <a:ext cx="7732277" cy="570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Issue</a:t>
            </a:r>
            <a:r>
              <a:rPr lang="en-US" u="sng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Errors are not logged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Error logs help you solve issues. They also let you find out if someone attempted to attack your application.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If you don’t keep a log of database errors, you miss the opportunity to gather information. This information could help you improve the security of your application before an attacker takes advantage of a vulnerability.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Suggested Remediation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Instead of showing database errors to the user, log them to a file. The file must not be accessible to an attacker via the web server.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You can log errors to the PHP error log or to a file of your choice.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240496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Issues with this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98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38758" y="1241463"/>
            <a:ext cx="7633742" cy="537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240496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Solving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47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WHAT CAN SQL INJECTION DO?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idx="1"/>
          </p:nvPr>
        </p:nvSpPr>
        <p:spPr>
          <a:xfrm>
            <a:off x="938758" y="2065285"/>
            <a:ext cx="7633742" cy="457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Char char="⦿"/>
            </a:pPr>
            <a:r>
              <a:rPr lang="en-US" sz="2405" b="1" dirty="0"/>
              <a:t>Retrieve sensitive information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Usernames/ Passwords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Credit Card information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SSN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Char char="⦿"/>
            </a:pPr>
            <a:r>
              <a:rPr lang="en-US" sz="2405" b="1" dirty="0"/>
              <a:t>Manipulate Data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Delete records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Truncate tables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Insert records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Char char="⦿"/>
            </a:pPr>
            <a:r>
              <a:rPr lang="en-US" sz="2405" b="1" dirty="0"/>
              <a:t>Manipulate Database Objects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Drop tables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Drop databases</a:t>
            </a:r>
            <a:endParaRPr dirty="0"/>
          </a:p>
          <a:p>
            <a:pPr marL="274320" lvl="0" indent="-16283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None/>
            </a:pPr>
            <a:endParaRPr sz="240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420"/>
              <a:buFont typeface="Trebuchet MS"/>
              <a:buNone/>
            </a:pPr>
            <a:r>
              <a:rPr lang="en-US" sz="3420"/>
              <a:t>WHAT CAN SQL INJECTION DO? CONT.</a:t>
            </a:r>
            <a:endParaRPr sz="3420"/>
          </a:p>
        </p:txBody>
      </p:sp>
      <p:sp>
        <p:nvSpPr>
          <p:cNvPr id="126" name="Google Shape;12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91"/>
              <a:buChar char="⦿"/>
            </a:pPr>
            <a:r>
              <a:rPr lang="en-US" sz="2590" b="1"/>
              <a:t>Retrieve System Information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Identify software and version information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Determine server hardware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Get a list of databases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Get a list of tables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Get a list of column names within tables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91"/>
              <a:buChar char="⦿"/>
            </a:pPr>
            <a:r>
              <a:rPr lang="en-US" sz="2590" b="1"/>
              <a:t>Manipulate User Accounts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Create new sysadmin accounts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Insert admin level accounts into the web-app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Delete existing accounts</a:t>
            </a:r>
            <a:endParaRPr/>
          </a:p>
          <a:p>
            <a:pPr marL="274320" lvl="0" indent="-162836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56"/>
              <a:buNone/>
            </a:pPr>
            <a:endParaRPr sz="240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IMPACT OF SQL INJECTION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Leakage of sensitive information.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Reputation decline.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Modification of sensitive information.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Loss of control of db server.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Data loss.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Denial of service.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3886200"/>
            <a:ext cx="4011613" cy="239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240"/>
              <a:buFont typeface="Trebuchet MS"/>
              <a:buNone/>
            </a:pPr>
            <a:br>
              <a:rPr lang="en-US" sz="324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IDENTIFYING ATTACKS</a:t>
            </a:r>
            <a:br>
              <a:rPr lang="en-US" sz="3600" dirty="0">
                <a:solidFill>
                  <a:schemeClr val="tx1"/>
                </a:solidFill>
              </a:rPr>
            </a:br>
            <a:endParaRPr sz="3420" dirty="0">
              <a:solidFill>
                <a:schemeClr val="tx1"/>
              </a:solidFill>
            </a:endParaRPr>
          </a:p>
        </p:txBody>
      </p:sp>
      <p:pic>
        <p:nvPicPr>
          <p:cNvPr id="132" name="Google Shape;132;p2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612231" y="2473325"/>
            <a:ext cx="4286250" cy="32194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8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IDENTIFYING ATTACKS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idx="1"/>
          </p:nvPr>
        </p:nvSpPr>
        <p:spPr>
          <a:xfrm>
            <a:off x="938758" y="1632204"/>
            <a:ext cx="7633742" cy="500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1"/>
              <a:buFont typeface="Arial"/>
              <a:buChar char="•"/>
            </a:pPr>
            <a:r>
              <a:rPr lang="en-US" sz="2590" dirty="0"/>
              <a:t>Evaluate profiler results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Look for injected SQL statements 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Look for non-parameterized queries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Look for expensive queries (Injected SQL?)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1"/>
              <a:buFont typeface="Arial"/>
              <a:buChar char="•"/>
            </a:pPr>
            <a:r>
              <a:rPr lang="en-US" sz="2590" dirty="0"/>
              <a:t>Various Tools: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 err="1"/>
              <a:t>WebInspect</a:t>
            </a:r>
            <a:r>
              <a:rPr lang="en-US" sz="2405" dirty="0"/>
              <a:t> by HP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http://sqlninja.sourceforge.net/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Web Vulnerability Scanners</a:t>
            </a:r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 err="1"/>
              <a:t>Acunetix</a:t>
            </a:r>
            <a:r>
              <a:rPr lang="en-US" sz="2405" dirty="0"/>
              <a:t> (www.acunetix.com)</a:t>
            </a:r>
            <a:endParaRPr dirty="0"/>
          </a:p>
          <a:p>
            <a:pPr marL="521208" lvl="1" indent="-10642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None/>
            </a:pPr>
            <a:endParaRPr sz="2405"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1"/>
              <a:buFont typeface="Arial"/>
              <a:buChar char="•"/>
            </a:pPr>
            <a:r>
              <a:rPr lang="en-US" sz="2590" dirty="0"/>
              <a:t>Look for anything suspicious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1"/>
              <a:buFont typeface="Arial"/>
              <a:buChar char="•"/>
            </a:pPr>
            <a:r>
              <a:rPr lang="en-US" sz="2590" dirty="0"/>
              <a:t>Check source code for vulnerabilities</a:t>
            </a:r>
            <a:endParaRPr sz="240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STRATEGIES TO STOP SQL INJECTION ATTACKS</a:t>
            </a:r>
            <a:endParaRPr sz="3420" dirty="0">
              <a:solidFill>
                <a:schemeClr val="tx1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idx="1"/>
          </p:nvPr>
        </p:nvSpPr>
        <p:spPr>
          <a:xfrm>
            <a:off x="938758" y="2286002"/>
            <a:ext cx="7633742" cy="418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7"/>
              <a:buFont typeface="Arial"/>
              <a:buChar char="•"/>
            </a:pPr>
            <a:r>
              <a:rPr lang="en-US" sz="2380" dirty="0"/>
              <a:t>Write code to identify and replace suspect looking strings? 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210" dirty="0">
                <a:solidFill>
                  <a:srgbClr val="262626"/>
                </a:solidFill>
              </a:rPr>
              <a:t>Not a good idea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210" dirty="0">
                <a:solidFill>
                  <a:srgbClr val="262626"/>
                </a:solidFill>
              </a:rPr>
              <a:t>Impossible to identify all possible scenarios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37"/>
              <a:buFont typeface="Arial"/>
              <a:buChar char="•"/>
            </a:pPr>
            <a:r>
              <a:rPr lang="en-US" sz="2380" dirty="0"/>
              <a:t>Check incoming values </a:t>
            </a:r>
            <a:r>
              <a:rPr lang="en-US" sz="2380" b="1" u="sng" dirty="0"/>
              <a:t>before</a:t>
            </a:r>
            <a:r>
              <a:rPr lang="en-US" sz="2380" dirty="0"/>
              <a:t> executing a query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210" dirty="0">
                <a:solidFill>
                  <a:srgbClr val="262626"/>
                </a:solidFill>
              </a:rPr>
              <a:t>If expecting a character value with a length of 2, use a substring with a length of 2. </a:t>
            </a:r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380" dirty="0"/>
              <a:t>Check datatype and/or length of incoming values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210" dirty="0"/>
              <a:t>(integer, char(2), </a:t>
            </a:r>
            <a:r>
              <a:rPr lang="en-US" sz="2210" dirty="0" err="1"/>
              <a:t>etc</a:t>
            </a:r>
            <a:r>
              <a:rPr lang="en-US" sz="2210" dirty="0"/>
              <a:t>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37"/>
              <a:buFont typeface="Arial"/>
              <a:buChar char="•"/>
            </a:pPr>
            <a:r>
              <a:rPr lang="en-US" sz="2380" dirty="0"/>
              <a:t>Encrypt URL variable strings</a:t>
            </a:r>
            <a:endParaRPr dirty="0"/>
          </a:p>
          <a:p>
            <a:pPr marL="274320" lvl="0" indent="-1718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3"/>
              <a:buNone/>
            </a:pPr>
            <a:endParaRPr sz="2210" dirty="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3"/>
              <a:buNone/>
            </a:pPr>
            <a:endParaRPr sz="221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84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CONT.</a:t>
            </a:r>
            <a:endParaRPr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idx="1"/>
          </p:nvPr>
        </p:nvSpPr>
        <p:spPr>
          <a:xfrm>
            <a:off x="938758" y="1387366"/>
            <a:ext cx="7633742" cy="50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Use a web application firewall (WAF)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Don't return error messages to the screen (suppress error messages)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Remove escape characters</a:t>
            </a:r>
            <a:endParaRPr dirty="0"/>
          </a:p>
          <a:p>
            <a:pPr marL="918926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76"/>
              <a:buFont typeface="Courier New"/>
              <a:buChar char="o"/>
            </a:pPr>
            <a:r>
              <a:rPr lang="en-US" sz="2220" dirty="0">
                <a:solidFill>
                  <a:srgbClr val="262626"/>
                </a:solidFill>
              </a:rPr>
              <a:t>Some languages have functions to help with this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Implement proper security </a:t>
            </a:r>
            <a:endParaRPr dirty="0"/>
          </a:p>
          <a:p>
            <a:pPr marL="918926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76"/>
              <a:buFont typeface="Courier New"/>
              <a:buChar char="o"/>
            </a:pPr>
            <a:r>
              <a:rPr lang="en-US" sz="2220" dirty="0">
                <a:solidFill>
                  <a:srgbClr val="262626"/>
                </a:solidFill>
              </a:rPr>
              <a:t>Use </a:t>
            </a:r>
            <a:r>
              <a:rPr lang="en-US" sz="2220" dirty="0" err="1">
                <a:solidFill>
                  <a:srgbClr val="262626"/>
                </a:solidFill>
              </a:rPr>
              <a:t>db_datareader</a:t>
            </a:r>
            <a:r>
              <a:rPr lang="en-US" sz="2220" dirty="0">
                <a:solidFill>
                  <a:srgbClr val="262626"/>
                </a:solidFill>
              </a:rPr>
              <a:t>, </a:t>
            </a:r>
            <a:r>
              <a:rPr lang="en-US" sz="2220" dirty="0" err="1">
                <a:solidFill>
                  <a:srgbClr val="262626"/>
                </a:solidFill>
              </a:rPr>
              <a:t>db_datawriter</a:t>
            </a:r>
            <a:r>
              <a:rPr lang="en-US" sz="2220" dirty="0">
                <a:solidFill>
                  <a:srgbClr val="262626"/>
                </a:solidFill>
              </a:rPr>
              <a:t>, or table level permissions</a:t>
            </a:r>
            <a:endParaRPr dirty="0"/>
          </a:p>
          <a:p>
            <a:pPr marL="918926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76"/>
              <a:buFont typeface="Courier New"/>
              <a:buChar char="o"/>
            </a:pPr>
            <a:r>
              <a:rPr lang="en-US" sz="2220" b="1" dirty="0">
                <a:solidFill>
                  <a:srgbClr val="262626"/>
                </a:solidFill>
              </a:rPr>
              <a:t>Not </a:t>
            </a:r>
            <a:r>
              <a:rPr lang="en-US" sz="2220" b="1" dirty="0" err="1">
                <a:solidFill>
                  <a:srgbClr val="262626"/>
                </a:solidFill>
              </a:rPr>
              <a:t>db_owner</a:t>
            </a:r>
            <a:r>
              <a:rPr lang="en-US" sz="2220" b="1" dirty="0">
                <a:solidFill>
                  <a:srgbClr val="262626"/>
                </a:solidFill>
              </a:rPr>
              <a:t> or sysadmin!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Encrypt sensitive data in the database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b="1" dirty="0">
                <a:solidFill>
                  <a:srgbClr val="262626"/>
                </a:solidFill>
              </a:rPr>
              <a:t>ALWAYS use Parameterized queries where user input is possible</a:t>
            </a:r>
            <a:endParaRPr dirty="0"/>
          </a:p>
          <a:p>
            <a:pPr marL="918926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76"/>
              <a:buFont typeface="Courier New"/>
              <a:buChar char="o"/>
            </a:pPr>
            <a:r>
              <a:rPr lang="en-US" sz="2220" b="1" dirty="0">
                <a:solidFill>
                  <a:srgbClr val="262626"/>
                </a:solidFill>
              </a:rPr>
              <a:t>Use on all queries using a GET or POST </a:t>
            </a:r>
            <a:endParaRPr dirty="0"/>
          </a:p>
          <a:p>
            <a:pPr marL="274320" lvl="0" indent="-16283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None/>
            </a:pPr>
            <a:endParaRPr sz="2405" dirty="0"/>
          </a:p>
          <a:p>
            <a:pPr marL="274320" lvl="0" indent="-16283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None/>
            </a:pPr>
            <a:endParaRPr sz="240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PARAMETERIZED QUERIES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9" name="Google Shape;169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752"/>
              <a:buFont typeface="Arial"/>
              <a:buChar char="•"/>
            </a:pPr>
            <a:r>
              <a:rPr lang="en-US" sz="2400"/>
              <a:t>An execution plan is created on the server before the query is executed. The plan only allows the original query to be executed.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752"/>
              <a:buNone/>
            </a:pPr>
            <a:r>
              <a:rPr lang="en-US" sz="2400"/>
              <a:t> </a:t>
            </a:r>
            <a:endParaRPr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752"/>
              <a:buFont typeface="Arial"/>
              <a:buChar char="•"/>
            </a:pPr>
            <a:r>
              <a:rPr lang="en-US" sz="2400"/>
              <a:t>Injected SQL will not be executed because it is treated as a </a:t>
            </a:r>
            <a:r>
              <a:rPr lang="en-US" sz="2400" u="sng"/>
              <a:t>value</a:t>
            </a:r>
            <a:r>
              <a:rPr lang="en-US" sz="2400"/>
              <a:t> and not as a </a:t>
            </a:r>
            <a:r>
              <a:rPr lang="en-US" sz="2400" u="sng"/>
              <a:t>statement</a:t>
            </a:r>
            <a:r>
              <a:rPr lang="en-US" sz="2400"/>
              <a:t>.</a:t>
            </a:r>
            <a:endParaRPr/>
          </a:p>
          <a:p>
            <a:pPr marL="274320" lvl="0" indent="-153797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  <a:p>
            <a:pPr marL="274320" lvl="0" indent="-153797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  <a:p>
            <a:pPr marL="274320" lvl="0" indent="-153797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WHAT IS SQL INTECTION?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idx="1"/>
          </p:nvPr>
        </p:nvSpPr>
        <p:spPr>
          <a:xfrm>
            <a:off x="952500" y="2098147"/>
            <a:ext cx="7239000" cy="410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8"/>
              <a:buChar char="⦿"/>
            </a:pPr>
            <a:r>
              <a:rPr lang="en-US" b="1" dirty="0"/>
              <a:t> SQL stands for structured query language.</a:t>
            </a:r>
            <a:endParaRPr b="1" dirty="0"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 b="1" dirty="0"/>
              <a:t> SQL Injection is code hacking technique in which the    attacker adds SQL code to web form input box to access, view alter or modify a database.</a:t>
            </a:r>
            <a:endParaRPr b="1" dirty="0"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 b="1" dirty="0"/>
              <a:t> Vulnerabilities occur when: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ts val="1898"/>
              <a:buFont typeface="+mj-lt"/>
              <a:buAutoNum type="arabicPeriod"/>
            </a:pPr>
            <a:r>
              <a:rPr lang="en-US" b="1" dirty="0"/>
              <a:t>User input is incorrectly filtered for string literal, escape characters.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ts val="1898"/>
              <a:buFont typeface="+mj-lt"/>
              <a:buAutoNum type="arabicPeriod"/>
            </a:pPr>
            <a:r>
              <a:rPr lang="en-US" b="1" dirty="0"/>
              <a:t>User input is not strongly typed.</a:t>
            </a:r>
          </a:p>
          <a:p>
            <a:pPr marL="731520" lvl="1" indent="-274320">
              <a:lnSpc>
                <a:spcPct val="150000"/>
              </a:lnSpc>
              <a:spcBef>
                <a:spcPts val="600"/>
              </a:spcBef>
              <a:buSzPts val="1898"/>
              <a:buChar char="⦿"/>
            </a:pPr>
            <a:endParaRPr b="1" dirty="0"/>
          </a:p>
          <a:p>
            <a:pPr marL="514350" lvl="1" indent="-407733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SzPts val="1679"/>
            </a:pPr>
            <a:endParaRPr b="1" dirty="0">
              <a:solidFill>
                <a:srgbClr val="0C0C0C"/>
              </a:solidFill>
            </a:endParaRPr>
          </a:p>
          <a:p>
            <a:pPr marL="514350" lvl="1" indent="-407733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SzPts val="1679"/>
            </a:pPr>
            <a:endParaRPr b="1" dirty="0"/>
          </a:p>
          <a:p>
            <a:pPr marL="514350" indent="-393827">
              <a:lnSpc>
                <a:spcPct val="150000"/>
              </a:lnSpc>
              <a:spcBef>
                <a:spcPts val="600"/>
              </a:spcBef>
              <a:buSzPts val="1898"/>
            </a:pP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PARAMETERIZED QUERIES </a:t>
            </a:r>
            <a:r>
              <a:rPr lang="en-US" sz="2800" dirty="0">
                <a:solidFill>
                  <a:srgbClr val="5C1E34"/>
                </a:solidFill>
              </a:rPr>
              <a:t>– CODE EXAMPLE</a:t>
            </a:r>
            <a:endParaRPr dirty="0"/>
          </a:p>
        </p:txBody>
      </p:sp>
      <p:sp>
        <p:nvSpPr>
          <p:cNvPr id="175" name="Google Shape;175;p27"/>
          <p:cNvSpPr txBox="1">
            <a:spLocks noGrp="1"/>
          </p:cNvSpPr>
          <p:nvPr>
            <p:ph idx="1"/>
          </p:nvPr>
        </p:nvSpPr>
        <p:spPr>
          <a:xfrm>
            <a:off x="938758" y="2286002"/>
            <a:ext cx="7633742" cy="418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8"/>
              <a:buChar char="⦿"/>
            </a:pPr>
            <a:r>
              <a:rPr lang="en-US" sz="1800" b="1" u="sng" dirty="0">
                <a:solidFill>
                  <a:srgbClr val="262626"/>
                </a:solidFill>
              </a:rPr>
              <a:t>Not Safe  (Non-Parameterized)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tsql_States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sprintf</a:t>
            </a:r>
            <a:r>
              <a:rPr lang="en-US" sz="1800" dirty="0">
                <a:solidFill>
                  <a:srgbClr val="262626"/>
                </a:solidFill>
              </a:rPr>
              <a:t>("SELECT * FROM </a:t>
            </a:r>
            <a:r>
              <a:rPr lang="en-US" sz="1800" dirty="0" err="1">
                <a:solidFill>
                  <a:srgbClr val="262626"/>
                </a:solidFill>
              </a:rPr>
              <a:t>vw_DimState</a:t>
            </a:r>
            <a:r>
              <a:rPr lang="en-US" sz="1800" dirty="0">
                <a:solidFill>
                  <a:srgbClr val="262626"/>
                </a:solidFill>
              </a:rPr>
              <a:t> WHERE </a:t>
            </a:r>
            <a:r>
              <a:rPr lang="en-US" sz="1800" dirty="0" err="1">
                <a:solidFill>
                  <a:srgbClr val="262626"/>
                </a:solidFill>
              </a:rPr>
              <a:t>stateCode</a:t>
            </a:r>
            <a:r>
              <a:rPr lang="en-US" sz="1800" dirty="0">
                <a:solidFill>
                  <a:srgbClr val="262626"/>
                </a:solidFill>
              </a:rPr>
              <a:t>='</a:t>
            </a:r>
            <a:r>
              <a:rPr lang="en-US" sz="1800" b="1" dirty="0">
                <a:solidFill>
                  <a:srgbClr val="262626"/>
                </a:solidFill>
              </a:rPr>
              <a:t>%s</a:t>
            </a:r>
            <a:r>
              <a:rPr lang="en-US" sz="1800" dirty="0">
                <a:solidFill>
                  <a:srgbClr val="262626"/>
                </a:solidFill>
              </a:rPr>
              <a:t>' AND </a:t>
            </a:r>
            <a:r>
              <a:rPr lang="en-US" sz="1800" dirty="0" err="1">
                <a:solidFill>
                  <a:srgbClr val="262626"/>
                </a:solidFill>
              </a:rPr>
              <a:t>countryCode</a:t>
            </a:r>
            <a:r>
              <a:rPr lang="en-US" sz="1800" dirty="0">
                <a:solidFill>
                  <a:srgbClr val="262626"/>
                </a:solidFill>
              </a:rPr>
              <a:t>='</a:t>
            </a:r>
            <a:r>
              <a:rPr lang="en-US" sz="1800" b="1" dirty="0">
                <a:solidFill>
                  <a:srgbClr val="262626"/>
                </a:solidFill>
              </a:rPr>
              <a:t>%s</a:t>
            </a:r>
            <a:r>
              <a:rPr lang="en-US" sz="1800" dirty="0">
                <a:solidFill>
                  <a:srgbClr val="262626"/>
                </a:solidFill>
              </a:rPr>
              <a:t>'", </a:t>
            </a:r>
            <a:r>
              <a:rPr lang="en-US" sz="1800" b="1" dirty="0">
                <a:solidFill>
                  <a:srgbClr val="262626"/>
                </a:solidFill>
              </a:rPr>
              <a:t>$_GET[‘State’], $_GET[‘Country’]</a:t>
            </a:r>
            <a:r>
              <a:rPr lang="en-US" sz="1800" dirty="0">
                <a:solidFill>
                  <a:srgbClr val="262626"/>
                </a:solidFill>
              </a:rPr>
              <a:t>);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stmt_States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sqlsrv_query</a:t>
            </a:r>
            <a:r>
              <a:rPr lang="en-US" sz="1800" dirty="0">
                <a:solidFill>
                  <a:srgbClr val="262626"/>
                </a:solidFill>
              </a:rPr>
              <a:t>($conn, $</a:t>
            </a:r>
            <a:r>
              <a:rPr lang="en-US" sz="1800" dirty="0" err="1">
                <a:solidFill>
                  <a:srgbClr val="262626"/>
                </a:solidFill>
              </a:rPr>
              <a:t>tsql_States</a:t>
            </a:r>
            <a:r>
              <a:rPr lang="en-US" sz="1800" dirty="0">
                <a:solidFill>
                  <a:srgbClr val="262626"/>
                </a:solidFill>
              </a:rPr>
              <a:t>);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row_States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sqlsrv_fetch_array</a:t>
            </a:r>
            <a:r>
              <a:rPr lang="en-US" sz="1800" dirty="0">
                <a:solidFill>
                  <a:srgbClr val="262626"/>
                </a:solidFill>
              </a:rPr>
              <a:t>($</a:t>
            </a:r>
            <a:r>
              <a:rPr lang="en-US" sz="1800" dirty="0" err="1">
                <a:solidFill>
                  <a:srgbClr val="262626"/>
                </a:solidFill>
              </a:rPr>
              <a:t>stmt_States</a:t>
            </a:r>
            <a:r>
              <a:rPr lang="en-US" sz="1800" dirty="0">
                <a:solidFill>
                  <a:srgbClr val="262626"/>
                </a:solidFill>
              </a:rPr>
              <a:t>, SQLSRV_FETCH_ASSOC);</a:t>
            </a:r>
            <a:endParaRPr sz="2400" dirty="0"/>
          </a:p>
          <a:p>
            <a:pPr marL="274320" lvl="0" indent="-18161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60"/>
              <a:buNone/>
            </a:pPr>
            <a:endParaRPr sz="2400" dirty="0">
              <a:solidFill>
                <a:srgbClr val="262626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Char char="⦿"/>
            </a:pPr>
            <a:r>
              <a:rPr lang="en-US" sz="1800" b="1" u="sng" dirty="0">
                <a:solidFill>
                  <a:srgbClr val="262626"/>
                </a:solidFill>
              </a:rPr>
              <a:t>Safe  (Parameterized)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tsql_States</a:t>
            </a:r>
            <a:r>
              <a:rPr lang="en-US" sz="1800" dirty="0">
                <a:solidFill>
                  <a:srgbClr val="262626"/>
                </a:solidFill>
              </a:rPr>
              <a:t> = "SELECT * FROM </a:t>
            </a:r>
            <a:r>
              <a:rPr lang="en-US" sz="1800" dirty="0" err="1">
                <a:solidFill>
                  <a:srgbClr val="262626"/>
                </a:solidFill>
              </a:rPr>
              <a:t>vw_DimState</a:t>
            </a:r>
            <a:r>
              <a:rPr lang="en-US" sz="1800" dirty="0">
                <a:solidFill>
                  <a:srgbClr val="262626"/>
                </a:solidFill>
              </a:rPr>
              <a:t> WHERE </a:t>
            </a:r>
            <a:r>
              <a:rPr lang="en-US" sz="1800" dirty="0" err="1">
                <a:solidFill>
                  <a:srgbClr val="262626"/>
                </a:solidFill>
              </a:rPr>
              <a:t>stateCode</a:t>
            </a:r>
            <a:r>
              <a:rPr lang="en-US" sz="1800" dirty="0">
                <a:solidFill>
                  <a:srgbClr val="262626"/>
                </a:solidFill>
              </a:rPr>
              <a:t>=</a:t>
            </a:r>
            <a:r>
              <a:rPr lang="en-US" sz="1800" b="1" dirty="0">
                <a:solidFill>
                  <a:srgbClr val="262626"/>
                </a:solidFill>
              </a:rPr>
              <a:t>? </a:t>
            </a:r>
            <a:r>
              <a:rPr lang="en-US" sz="1800" dirty="0">
                <a:solidFill>
                  <a:srgbClr val="262626"/>
                </a:solidFill>
              </a:rPr>
              <a:t>AND </a:t>
            </a:r>
            <a:r>
              <a:rPr lang="en-US" sz="1800" dirty="0" err="1">
                <a:solidFill>
                  <a:srgbClr val="262626"/>
                </a:solidFill>
              </a:rPr>
              <a:t>countryCode</a:t>
            </a:r>
            <a:r>
              <a:rPr lang="en-US" sz="1800" dirty="0">
                <a:solidFill>
                  <a:srgbClr val="262626"/>
                </a:solidFill>
              </a:rPr>
              <a:t>=</a:t>
            </a:r>
            <a:r>
              <a:rPr lang="en-US" sz="1800" b="1" dirty="0">
                <a:solidFill>
                  <a:srgbClr val="262626"/>
                </a:solidFill>
              </a:rPr>
              <a:t>?</a:t>
            </a:r>
            <a:r>
              <a:rPr lang="en-US" sz="1800" dirty="0">
                <a:solidFill>
                  <a:srgbClr val="262626"/>
                </a:solidFill>
              </a:rPr>
              <a:t>";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b="1" dirty="0">
                <a:solidFill>
                  <a:srgbClr val="262626"/>
                </a:solidFill>
              </a:rPr>
              <a:t>$</a:t>
            </a:r>
            <a:r>
              <a:rPr lang="en-US" sz="1800" b="1" dirty="0" err="1">
                <a:solidFill>
                  <a:srgbClr val="262626"/>
                </a:solidFill>
              </a:rPr>
              <a:t>params_States</a:t>
            </a:r>
            <a:r>
              <a:rPr lang="en-US" sz="1800" b="1" dirty="0">
                <a:solidFill>
                  <a:srgbClr val="262626"/>
                </a:solidFill>
              </a:rPr>
              <a:t> = array($_GET[‘State’], $_GET[‘Country’]);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stmt_States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sqlsrv_query</a:t>
            </a:r>
            <a:r>
              <a:rPr lang="en-US" sz="1800" dirty="0">
                <a:solidFill>
                  <a:srgbClr val="262626"/>
                </a:solidFill>
              </a:rPr>
              <a:t>($conn, $</a:t>
            </a:r>
            <a:r>
              <a:rPr lang="en-US" sz="1800" dirty="0" err="1">
                <a:solidFill>
                  <a:srgbClr val="262626"/>
                </a:solidFill>
              </a:rPr>
              <a:t>tsql_States</a:t>
            </a:r>
            <a:r>
              <a:rPr lang="en-US" sz="1800" dirty="0">
                <a:solidFill>
                  <a:srgbClr val="262626"/>
                </a:solidFill>
              </a:rPr>
              <a:t>, </a:t>
            </a:r>
            <a:r>
              <a:rPr lang="en-US" sz="1800" b="1" dirty="0">
                <a:solidFill>
                  <a:srgbClr val="262626"/>
                </a:solidFill>
              </a:rPr>
              <a:t>$</a:t>
            </a:r>
            <a:r>
              <a:rPr lang="en-US" sz="1800" b="1" dirty="0" err="1">
                <a:solidFill>
                  <a:srgbClr val="262626"/>
                </a:solidFill>
              </a:rPr>
              <a:t>params_States</a:t>
            </a:r>
            <a:r>
              <a:rPr lang="en-US" sz="1800" dirty="0">
                <a:solidFill>
                  <a:srgbClr val="262626"/>
                </a:solidFill>
              </a:rPr>
              <a:t>);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row_States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sqlsrv_fetch_array</a:t>
            </a:r>
            <a:r>
              <a:rPr lang="en-US" sz="1800" dirty="0">
                <a:solidFill>
                  <a:srgbClr val="262626"/>
                </a:solidFill>
              </a:rPr>
              <a:t>( $</a:t>
            </a:r>
            <a:r>
              <a:rPr lang="en-US" sz="1800" dirty="0" err="1">
                <a:solidFill>
                  <a:srgbClr val="262626"/>
                </a:solidFill>
              </a:rPr>
              <a:t>stmt_States</a:t>
            </a:r>
            <a:r>
              <a:rPr lang="en-US" sz="1800" dirty="0">
                <a:solidFill>
                  <a:srgbClr val="262626"/>
                </a:solidFill>
              </a:rPr>
              <a:t>, SQLSRV_FETCH_ASSOC);</a:t>
            </a:r>
            <a:endParaRPr sz="2400" dirty="0"/>
          </a:p>
          <a:p>
            <a:pPr marL="274320" lvl="0" indent="-19899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86"/>
              <a:buNone/>
            </a:pPr>
            <a:endParaRPr sz="1800" dirty="0"/>
          </a:p>
          <a:p>
            <a:pPr marL="274320" lvl="0" indent="-19899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86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PARAMETERIZED QUERIES </a:t>
            </a:r>
            <a:r>
              <a:rPr lang="en-US" sz="2800" dirty="0">
                <a:solidFill>
                  <a:srgbClr val="5C1E34"/>
                </a:solidFill>
              </a:rPr>
              <a:t>– OOP CODE EXAMPLE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27EEA-87EB-494C-A8BD-3CD8482C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58" y="2396358"/>
            <a:ext cx="7873819" cy="38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752"/>
              <a:buChar char="⦿"/>
            </a:pPr>
            <a:r>
              <a:rPr lang="en-US" sz="2400"/>
              <a:t>SQL injection is  technique for exploiting applications that use relational databases as their back end.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752"/>
              <a:buChar char="⦿"/>
            </a:pPr>
            <a:r>
              <a:rPr lang="en-US" sz="2400"/>
              <a:t>Applications compose SQL statements and send to database.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752"/>
              <a:buChar char="⦿"/>
            </a:pPr>
            <a:r>
              <a:rPr lang="en-US" sz="2400">
                <a:solidFill>
                  <a:srgbClr val="262626"/>
                </a:solidFill>
              </a:rPr>
              <a:t>SQL injection use the fact that many of these applications concatenate the fixed part of SQL statement with user-supplied data that forms WHERE predicates or additional sub-queries. </a:t>
            </a:r>
            <a:endParaRPr/>
          </a:p>
          <a:p>
            <a:pPr marL="274320" lvl="0" indent="-153797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CONT.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/>
              <a:t>The technique is based on malformed user-supplied data </a:t>
            </a:r>
            <a:endParaRPr/>
          </a:p>
          <a:p>
            <a:pPr marL="320040" lvl="0" indent="-320040" algn="l" rtl="0">
              <a:spcBef>
                <a:spcPts val="60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>
                <a:solidFill>
                  <a:srgbClr val="262626"/>
                </a:solidFill>
              </a:rPr>
              <a:t>Transform the innocent SQL calls to a malicious call </a:t>
            </a:r>
            <a:endParaRPr/>
          </a:p>
          <a:p>
            <a:pPr marL="320040" lvl="0" indent="-320040" algn="l" rtl="0">
              <a:spcBef>
                <a:spcPts val="60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/>
              <a:t>Cause unauthorized access, deletion of data, or theft of information</a:t>
            </a:r>
            <a:endParaRPr/>
          </a:p>
          <a:p>
            <a:pPr marL="320040" lvl="0" indent="-320040" algn="l" rtl="0">
              <a:spcBef>
                <a:spcPts val="60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/>
              <a:t>All databases can be a target of SQL injection and all are vulnerable to this technique. </a:t>
            </a:r>
            <a:endParaRPr/>
          </a:p>
          <a:p>
            <a:pPr marL="320040" lvl="0" indent="-320040" algn="l" rtl="0">
              <a:spcBef>
                <a:spcPts val="60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/>
              <a:t>The vulnerability is in the application layer outside of the database, and the moment that the application has a connection into the database.  </a:t>
            </a:r>
            <a:endParaRPr/>
          </a:p>
          <a:p>
            <a:pPr marL="274320" lvl="0" indent="-162836" algn="l" rtl="0">
              <a:spcBef>
                <a:spcPts val="600"/>
              </a:spcBef>
              <a:spcAft>
                <a:spcPts val="0"/>
              </a:spcAft>
              <a:buSzPts val="1756"/>
              <a:buNone/>
            </a:pPr>
            <a:endParaRPr sz="240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102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SQL Injection in PHP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idx="1"/>
          </p:nvPr>
        </p:nvSpPr>
        <p:spPr>
          <a:xfrm>
            <a:off x="938758" y="2286002"/>
            <a:ext cx="7633742" cy="418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2039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b="1" dirty="0"/>
              <a:t>The following code is a very simple PHP application that accepts an id and shows the name of the user. </a:t>
            </a:r>
            <a:endParaRPr b="1" dirty="0"/>
          </a:p>
          <a:p>
            <a:pPr marL="457200" lvl="0" indent="-3120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4"/>
              <a:buChar char="⦿"/>
            </a:pPr>
            <a:r>
              <a:rPr lang="en-US" b="1" dirty="0"/>
              <a:t>The application uses GET but it could use POST or any other HTTP method. </a:t>
            </a:r>
            <a:endParaRPr b="1" dirty="0"/>
          </a:p>
          <a:p>
            <a:pPr marL="457200" lvl="0" indent="-3120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4"/>
              <a:buChar char="⦿"/>
            </a:pPr>
            <a:r>
              <a:rPr lang="en-US" b="1" dirty="0"/>
              <a:t>This example is based on the MySQL database but the same principles apply for other databases. </a:t>
            </a:r>
            <a:endParaRPr b="1" dirty="0"/>
          </a:p>
          <a:p>
            <a:pPr marL="457200" lvl="0" indent="-3120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4"/>
              <a:buChar char="⦿"/>
            </a:pPr>
            <a:r>
              <a:rPr lang="en-US" b="1" dirty="0"/>
              <a:t>The sample database is called test with a table user and has the following structure and content;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38758" y="1632204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336"/>
              <a:buChar char="⦿"/>
            </a:pPr>
            <a:r>
              <a:rPr lang="en-US" sz="3200" dirty="0"/>
              <a:t>Table </a:t>
            </a:r>
            <a:r>
              <a:rPr lang="en-US" sz="3200" b="1" dirty="0"/>
              <a:t>user</a:t>
            </a:r>
            <a:r>
              <a:rPr lang="en-US" sz="3200" dirty="0"/>
              <a:t>.</a:t>
            </a:r>
            <a:br>
              <a:rPr lang="en-US" sz="3200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19D7D-0B4D-4641-B3CB-84637EBF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8" y="3644647"/>
            <a:ext cx="7465472" cy="13388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54523" y="94596"/>
            <a:ext cx="7633742" cy="676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&lt;?php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$name = '';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if (</a:t>
            </a:r>
            <a:r>
              <a:rPr lang="en-US" sz="1600" dirty="0" err="1">
                <a:solidFill>
                  <a:schemeClr val="tx1"/>
                </a:solidFill>
              </a:rPr>
              <a:t>isset</a:t>
            </a:r>
            <a:r>
              <a:rPr lang="en-US" sz="1600" dirty="0">
                <a:solidFill>
                  <a:schemeClr val="tx1"/>
                </a:solidFill>
              </a:rPr>
              <a:t>($_GET['id']))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$id = $_GET['id'];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$con = </a:t>
            </a:r>
            <a:r>
              <a:rPr lang="en-US" sz="1600" dirty="0" err="1">
                <a:solidFill>
                  <a:schemeClr val="tx1"/>
                </a:solidFill>
              </a:rPr>
              <a:t>mysqli_connect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localhost","root","","test</a:t>
            </a:r>
            <a:r>
              <a:rPr lang="en-US" sz="1600" dirty="0">
                <a:solidFill>
                  <a:schemeClr val="tx1"/>
                </a:solidFill>
              </a:rPr>
              <a:t>"); 	if(</a:t>
            </a:r>
            <a:r>
              <a:rPr lang="en-US" sz="1600" dirty="0" err="1">
                <a:solidFill>
                  <a:schemeClr val="tx1"/>
                </a:solidFill>
              </a:rPr>
              <a:t>mysqli_connect_errno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echo "Error </a:t>
            </a:r>
            <a:r>
              <a:rPr lang="en-US" sz="1600" dirty="0" err="1">
                <a:solidFill>
                  <a:schemeClr val="tx1"/>
                </a:solidFill>
              </a:rPr>
              <a:t>occured</a:t>
            </a:r>
            <a:r>
              <a:rPr lang="en-US" sz="1600" dirty="0">
                <a:solidFill>
                  <a:schemeClr val="tx1"/>
                </a:solidFill>
              </a:rPr>
              <a:t> while connecting with database 			".</a:t>
            </a:r>
            <a:r>
              <a:rPr lang="en-US" sz="1600" dirty="0" err="1">
                <a:solidFill>
                  <a:schemeClr val="tx1"/>
                </a:solidFill>
              </a:rPr>
              <a:t>mysqli_connect_errno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$</a:t>
            </a:r>
            <a:r>
              <a:rPr lang="en-US" sz="1600" dirty="0" err="1">
                <a:solidFill>
                  <a:schemeClr val="tx1"/>
                </a:solidFill>
              </a:rPr>
              <a:t>sql</a:t>
            </a:r>
            <a:r>
              <a:rPr lang="en-US" sz="1600" dirty="0">
                <a:solidFill>
                  <a:schemeClr val="tx1"/>
                </a:solidFill>
              </a:rPr>
              <a:t> = "SELECT name FROM user WHERE id = $id";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$query = </a:t>
            </a:r>
            <a:r>
              <a:rPr lang="en-US" sz="1600" dirty="0" err="1">
                <a:solidFill>
                  <a:schemeClr val="tx1"/>
                </a:solidFill>
              </a:rPr>
              <a:t>mysqli_query</a:t>
            </a:r>
            <a:r>
              <a:rPr lang="en-US" sz="1600" dirty="0">
                <a:solidFill>
                  <a:schemeClr val="tx1"/>
                </a:solidFill>
              </a:rPr>
              <a:t>($con, $</a:t>
            </a:r>
            <a:r>
              <a:rPr lang="en-US" sz="1600" dirty="0" err="1">
                <a:solidFill>
                  <a:schemeClr val="tx1"/>
                </a:solidFill>
              </a:rPr>
              <a:t>sql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if ($query)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while ($row = </a:t>
            </a:r>
            <a:r>
              <a:rPr lang="en-US" sz="1600" dirty="0" err="1">
                <a:solidFill>
                  <a:schemeClr val="tx1"/>
                </a:solidFill>
              </a:rPr>
              <a:t>mysqli_fetch_assoc</a:t>
            </a:r>
            <a:r>
              <a:rPr lang="en-US" sz="1600" dirty="0">
                <a:solidFill>
                  <a:schemeClr val="tx1"/>
                </a:solidFill>
              </a:rPr>
              <a:t>($query))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	$name = $row['name'];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elseif(</a:t>
            </a:r>
            <a:r>
              <a:rPr lang="en-US" sz="1600" dirty="0" err="1">
                <a:solidFill>
                  <a:schemeClr val="tx1"/>
                </a:solidFill>
              </a:rPr>
              <a:t>mysqli_error</a:t>
            </a:r>
            <a:r>
              <a:rPr lang="en-US" sz="1600" dirty="0">
                <a:solidFill>
                  <a:schemeClr val="tx1"/>
                </a:solidFill>
              </a:rPr>
              <a:t>($con)){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mysqli_error</a:t>
            </a:r>
            <a:r>
              <a:rPr lang="en-US" sz="1600" dirty="0">
                <a:solidFill>
                  <a:schemeClr val="tx1"/>
                </a:solidFill>
              </a:rPr>
              <a:t>($con);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?&gt;</a:t>
            </a: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8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54523" y="1166647"/>
            <a:ext cx="7633742" cy="55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dirty="0">
                <a:solidFill>
                  <a:schemeClr val="tx1"/>
                </a:solidFill>
              </a:rPr>
              <a:t>The following is an example of a legitimate HTTP request that could be made to the vulnerable application above.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http://localhost/library/dashboard.php?id=1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&gt; admin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dirty="0">
                <a:solidFill>
                  <a:schemeClr val="tx1"/>
                </a:solidFill>
              </a:rPr>
              <a:t>The following is an example of a malicious HTTP request that could be made to the vulnerable application above.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http://localhost/library/dashboard.php?id=-1 UNION SELECT pass FROM user where id=1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&gt; admin.com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113;p17">
            <a:extLst>
              <a:ext uri="{FF2B5EF4-FFF2-40B4-BE49-F238E27FC236}">
                <a16:creationId xmlns:a16="http://schemas.microsoft.com/office/drawing/2014/main" id="{988D2707-E493-40F5-B022-D443E20C2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523" y="110360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Testing the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55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1053057" y="1481960"/>
            <a:ext cx="7732277" cy="499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Issue</a:t>
            </a:r>
            <a:r>
              <a:rPr lang="en-US" u="sng" dirty="0">
                <a:solidFill>
                  <a:schemeClr val="tx1"/>
                </a:solidFill>
              </a:rPr>
              <a:t>	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Input Validation	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Description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We know that the id that is passed will always be a number. However, the code does not validate user input at all.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Validating user input is not a direct solution to SQL Injection, but it helps us avoid malicious user data being interpreted by the database.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Suggested Remediation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Before even processing the database query, validate user input.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In this case, we need to check that the input value is a number.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Issues with this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00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38758" y="1292773"/>
            <a:ext cx="7732277" cy="55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Issue</a:t>
            </a:r>
            <a:r>
              <a:rPr lang="en-US" u="sng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The code allows for SQL Injection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Description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The code accepts user input (in this case, from a GET parameter) and includes it directly in the SQL statement.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This allows an attacker to inject SQL into the query, therefore tricking the application into sending a malformed query to the database.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Suggested Remediation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When dealing with SQL queries that contain user input, use prepared statements also known as parameterized queries.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A parameterized query specifies parts of the SQL query that should be treated as user input.</a:t>
            </a: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Issues with this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7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1053057" y="1481959"/>
            <a:ext cx="7732277" cy="51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Issue</a:t>
            </a:r>
            <a:r>
              <a:rPr lang="en-US" u="sng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Errors are displayed to the user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If errors are displayed, an attacker may get information that could lead to a compromise.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Information such as the database type and version makes it easier to exploit an SQL Injection vulnerability.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Suggested Remediation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Do not display SQL errors to the user. If you need to show the user an error, use a generic error message that does not give away sensitive information.</a:t>
            </a: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Issues with this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053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58</TotalTime>
  <Words>930</Words>
  <Application>Microsoft Office PowerPoint</Application>
  <PresentationFormat>On-screen Show (4:3)</PresentationFormat>
  <Paragraphs>179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Gill Sans MT</vt:lpstr>
      <vt:lpstr>Impact</vt:lpstr>
      <vt:lpstr>Noto Sans Symbols</vt:lpstr>
      <vt:lpstr>Trebuchet MS</vt:lpstr>
      <vt:lpstr>Badge</vt:lpstr>
      <vt:lpstr>SQL INTECTION</vt:lpstr>
      <vt:lpstr>WHAT IS SQL INTECTION?</vt:lpstr>
      <vt:lpstr>SQL Injection in PHP</vt:lpstr>
      <vt:lpstr>PowerPoint Presentation</vt:lpstr>
      <vt:lpstr>PowerPoint Presentation</vt:lpstr>
      <vt:lpstr>Testing the app</vt:lpstr>
      <vt:lpstr>Issues with this app</vt:lpstr>
      <vt:lpstr>Issues with this app</vt:lpstr>
      <vt:lpstr>Issues with this app</vt:lpstr>
      <vt:lpstr>Issues with this app</vt:lpstr>
      <vt:lpstr>Solving issues</vt:lpstr>
      <vt:lpstr>WHAT CAN SQL INJECTION DO?</vt:lpstr>
      <vt:lpstr>WHAT CAN SQL INJECTION DO? CONT.</vt:lpstr>
      <vt:lpstr>IMPACT OF SQL INJECTION</vt:lpstr>
      <vt:lpstr> IDENTIFYING ATTACKS </vt:lpstr>
      <vt:lpstr>IDENTIFYING ATTACKS</vt:lpstr>
      <vt:lpstr>STRATEGIES TO STOP SQL INJECTION ATTACKS</vt:lpstr>
      <vt:lpstr>CONT.</vt:lpstr>
      <vt:lpstr>PARAMETERIZED QUERIES</vt:lpstr>
      <vt:lpstr>PARAMETERIZED QUERIES – CODE EXAMPLE</vt:lpstr>
      <vt:lpstr>PARAMETERIZED QUERIES – OOP CODE EXAMPLE</vt:lpstr>
      <vt:lpstr>SUMMARY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INTECTION</dc:title>
  <cp:lastModifiedBy>Admin</cp:lastModifiedBy>
  <cp:revision>7</cp:revision>
  <dcterms:modified xsi:type="dcterms:W3CDTF">2019-05-26T18:58:01Z</dcterms:modified>
</cp:coreProperties>
</file>